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3155" r:id="rId2"/>
    <p:sldId id="2926" r:id="rId3"/>
    <p:sldId id="3270" r:id="rId4"/>
    <p:sldId id="3360" r:id="rId5"/>
    <p:sldId id="3361" r:id="rId6"/>
    <p:sldId id="3342" r:id="rId7"/>
    <p:sldId id="3022" r:id="rId8"/>
    <p:sldId id="3343" r:id="rId9"/>
    <p:sldId id="3353" r:id="rId10"/>
    <p:sldId id="3354" r:id="rId11"/>
    <p:sldId id="3152" r:id="rId12"/>
    <p:sldId id="3033" r:id="rId13"/>
    <p:sldId id="3097" r:id="rId14"/>
    <p:sldId id="3355" r:id="rId15"/>
    <p:sldId id="3356" r:id="rId16"/>
    <p:sldId id="3357" r:id="rId17"/>
    <p:sldId id="1227" r:id="rId18"/>
    <p:sldId id="3039" r:id="rId19"/>
    <p:sldId id="3041" r:id="rId20"/>
    <p:sldId id="3359" r:id="rId21"/>
    <p:sldId id="3309" r:id="rId22"/>
    <p:sldId id="3358" r:id="rId23"/>
    <p:sldId id="3080" r:id="rId24"/>
    <p:sldId id="3104" r:id="rId25"/>
    <p:sldId id="3105" r:id="rId26"/>
    <p:sldId id="3107" r:id="rId27"/>
    <p:sldId id="3108" r:id="rId28"/>
    <p:sldId id="3106" r:id="rId29"/>
    <p:sldId id="3277" r:id="rId30"/>
    <p:sldId id="3186" r:id="rId31"/>
    <p:sldId id="3265" r:id="rId32"/>
    <p:sldId id="2931" r:id="rId33"/>
    <p:sldId id="3267" r:id="rId34"/>
    <p:sldId id="3268" r:id="rId35"/>
    <p:sldId id="3174" r:id="rId36"/>
    <p:sldId id="2922" r:id="rId37"/>
    <p:sldId id="3272" r:id="rId38"/>
    <p:sldId id="2951" r:id="rId39"/>
    <p:sldId id="3362" r:id="rId40"/>
    <p:sldId id="1441" r:id="rId41"/>
    <p:sldId id="715" r:id="rId42"/>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BD2"/>
    <a:srgbClr val="009051"/>
    <a:srgbClr val="FF6666"/>
    <a:srgbClr val="868686"/>
    <a:srgbClr val="7C7C7C"/>
    <a:srgbClr val="0070C0"/>
    <a:srgbClr val="FFD579"/>
    <a:srgbClr val="F2F2F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06"/>
    <p:restoredTop sz="93592" autoAdjust="0"/>
  </p:normalViewPr>
  <p:slideViewPr>
    <p:cSldViewPr snapToGrid="0" snapToObjects="1" showGuides="1">
      <p:cViewPr varScale="1">
        <p:scale>
          <a:sx n="166" d="100"/>
          <a:sy n="166" d="100"/>
        </p:scale>
        <p:origin x="1928" y="192"/>
      </p:cViewPr>
      <p:guideLst>
        <p:guide orient="horz" pos="4042"/>
        <p:guide pos="2903"/>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2019/6/13</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2019/6/13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5181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15226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05690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539629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60280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9144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57510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4687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24998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368120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16917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73094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322672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00998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tiff"/><Relationship Id="rId3" Type="http://schemas.openxmlformats.org/officeDocument/2006/relationships/image" Target="../media/image8.tiff"/><Relationship Id="rId7" Type="http://schemas.openxmlformats.org/officeDocument/2006/relationships/image" Target="../media/image12.tiff"/><Relationship Id="rId12"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10.tiff"/><Relationship Id="rId15" Type="http://schemas.openxmlformats.org/officeDocument/2006/relationships/image" Target="../media/image2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 Id="rId14" Type="http://schemas.openxmlformats.org/officeDocument/2006/relationships/image" Target="../media/image19.tiff"/></Relationships>
</file>

<file path=ppt/slides/_rels/slide12.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image" Target="../media/image22.tiff"/><Relationship Id="rId7" Type="http://schemas.openxmlformats.org/officeDocument/2006/relationships/image" Target="../media/image26.tiff"/><Relationship Id="rId12" Type="http://schemas.openxmlformats.org/officeDocument/2006/relationships/image" Target="../media/image31.tiff"/><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image" Target="../media/image25.tiff"/><Relationship Id="rId11" Type="http://schemas.openxmlformats.org/officeDocument/2006/relationships/image" Target="../media/image30.tiff"/><Relationship Id="rId5" Type="http://schemas.openxmlformats.org/officeDocument/2006/relationships/image" Target="../media/image24.tiff"/><Relationship Id="rId15" Type="http://schemas.openxmlformats.org/officeDocument/2006/relationships/image" Target="../media/image34.tiff"/><Relationship Id="rId10" Type="http://schemas.openxmlformats.org/officeDocument/2006/relationships/image" Target="../media/image29.png"/><Relationship Id="rId4" Type="http://schemas.openxmlformats.org/officeDocument/2006/relationships/image" Target="../media/image23.tiff"/><Relationship Id="rId9" Type="http://schemas.openxmlformats.org/officeDocument/2006/relationships/image" Target="../media/image28.tiff"/><Relationship Id="rId14" Type="http://schemas.openxmlformats.org/officeDocument/2006/relationships/image" Target="../media/image33.tiff"/></Relationships>
</file>

<file path=ppt/slides/_rels/slide13.xml.rels><?xml version="1.0" encoding="UTF-8" standalone="yes"?>
<Relationships xmlns="http://schemas.openxmlformats.org/package/2006/relationships"><Relationship Id="rId8" Type="http://schemas.openxmlformats.org/officeDocument/2006/relationships/image" Target="../media/image41.tiff"/><Relationship Id="rId13" Type="http://schemas.openxmlformats.org/officeDocument/2006/relationships/image" Target="../media/image46.tiff"/><Relationship Id="rId3" Type="http://schemas.openxmlformats.org/officeDocument/2006/relationships/image" Target="../media/image36.tiff"/><Relationship Id="rId7" Type="http://schemas.openxmlformats.org/officeDocument/2006/relationships/image" Target="../media/image40.tiff"/><Relationship Id="rId12" Type="http://schemas.openxmlformats.org/officeDocument/2006/relationships/image" Target="../media/image45.tiff"/><Relationship Id="rId2" Type="http://schemas.openxmlformats.org/officeDocument/2006/relationships/image" Target="../media/image35.tiff"/><Relationship Id="rId1" Type="http://schemas.openxmlformats.org/officeDocument/2006/relationships/slideLayout" Target="../slideLayouts/slideLayout6.xml"/><Relationship Id="rId6" Type="http://schemas.openxmlformats.org/officeDocument/2006/relationships/image" Target="../media/image39.tiff"/><Relationship Id="rId11" Type="http://schemas.openxmlformats.org/officeDocument/2006/relationships/image" Target="../media/image44.tiff"/><Relationship Id="rId5" Type="http://schemas.openxmlformats.org/officeDocument/2006/relationships/image" Target="../media/image38.tiff"/><Relationship Id="rId10" Type="http://schemas.openxmlformats.org/officeDocument/2006/relationships/image" Target="../media/image43.tiff"/><Relationship Id="rId4" Type="http://schemas.openxmlformats.org/officeDocument/2006/relationships/image" Target="../media/image37.tiff"/><Relationship Id="rId9" Type="http://schemas.openxmlformats.org/officeDocument/2006/relationships/image" Target="../media/image42.tiff"/></Relationships>
</file>

<file path=ppt/slides/_rels/slide1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6.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1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tiff"/><Relationship Id="rId3" Type="http://schemas.openxmlformats.org/officeDocument/2006/relationships/image" Target="../media/image9.tiff"/><Relationship Id="rId7" Type="http://schemas.openxmlformats.org/officeDocument/2006/relationships/image" Target="../media/image13.tiff"/><Relationship Id="rId12" Type="http://schemas.openxmlformats.org/officeDocument/2006/relationships/image" Target="../media/image18.tiff"/><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 Id="rId14" Type="http://schemas.openxmlformats.org/officeDocument/2006/relationships/image" Target="../media/image20.tiff"/></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6.tiff"/></Relationships>
</file>

<file path=ppt/slides/_rels/slide22.xml.rels><?xml version="1.0" encoding="UTF-8" standalone="yes"?>
<Relationships xmlns="http://schemas.openxmlformats.org/package/2006/relationships"><Relationship Id="rId8" Type="http://schemas.openxmlformats.org/officeDocument/2006/relationships/image" Target="../media/image55.tiff"/><Relationship Id="rId3" Type="http://schemas.openxmlformats.org/officeDocument/2006/relationships/image" Target="../media/image57.tiff"/><Relationship Id="rId7" Type="http://schemas.openxmlformats.org/officeDocument/2006/relationships/image" Target="../media/image61.tif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0.tiff"/><Relationship Id="rId5" Type="http://schemas.openxmlformats.org/officeDocument/2006/relationships/image" Target="../media/image59.tiff"/><Relationship Id="rId10" Type="http://schemas.openxmlformats.org/officeDocument/2006/relationships/image" Target="../media/image63.tiff"/><Relationship Id="rId4" Type="http://schemas.openxmlformats.org/officeDocument/2006/relationships/image" Target="../media/image58.tiff"/><Relationship Id="rId9" Type="http://schemas.openxmlformats.org/officeDocument/2006/relationships/image" Target="../media/image6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tiff"/><Relationship Id="rId7" Type="http://schemas.openxmlformats.org/officeDocument/2006/relationships/image" Target="../media/image71.png"/><Relationship Id="rId2" Type="http://schemas.openxmlformats.org/officeDocument/2006/relationships/image" Target="../media/image68.tiff"/><Relationship Id="rId1" Type="http://schemas.openxmlformats.org/officeDocument/2006/relationships/slideLayout" Target="../slideLayouts/slideLayout6.xml"/><Relationship Id="rId6" Type="http://schemas.openxmlformats.org/officeDocument/2006/relationships/hyperlink" Target="https://www.remix3d.com/details/G009SVN05JC5" TargetMode="External"/><Relationship Id="rId5" Type="http://schemas.microsoft.com/office/2017/06/relationships/model3d" Target="../media/model3d1.glb"/><Relationship Id="rId4" Type="http://schemas.openxmlformats.org/officeDocument/2006/relationships/image" Target="../media/image7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43249" y="-49428"/>
            <a:ext cx="9230497" cy="6956854"/>
          </a:xfrm>
          <a:prstGeom prst="rect">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800" dirty="0">
              <a:solidFill>
                <a:srgbClr val="FFFFFF"/>
              </a:solidFill>
              <a:latin typeface="Meiryo" panose="020B0604030504040204" pitchFamily="34" charset="-128"/>
              <a:ea typeface="Meiryo" panose="020B0604030504040204" pitchFamily="34" charset="-128"/>
              <a:cs typeface="Arial"/>
            </a:endParaRPr>
          </a:p>
        </p:txBody>
      </p:sp>
      <p:pic>
        <p:nvPicPr>
          <p:cNvPr id="14" name="図 13">
            <a:extLst>
              <a:ext uri="{FF2B5EF4-FFF2-40B4-BE49-F238E27FC236}">
                <a16:creationId xmlns:a16="http://schemas.microsoft.com/office/drawing/2014/main" id="{7E0B2B49-D37F-C243-9843-E8868477F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6612" y="6421086"/>
            <a:ext cx="1654312" cy="282443"/>
          </a:xfrm>
          <a:prstGeom prst="rect">
            <a:avLst/>
          </a:prstGeom>
          <a:ln>
            <a:noFill/>
          </a:ln>
          <a:effectLst/>
        </p:spPr>
      </p:pic>
      <p:sp>
        <p:nvSpPr>
          <p:cNvPr id="7" name="タイトル 1">
            <a:extLst>
              <a:ext uri="{FF2B5EF4-FFF2-40B4-BE49-F238E27FC236}">
                <a16:creationId xmlns:a16="http://schemas.microsoft.com/office/drawing/2014/main" id="{41427D91-9E93-B741-BF00-CB5E40E2C65D}"/>
              </a:ext>
            </a:extLst>
          </p:cNvPr>
          <p:cNvSpPr txBox="1">
            <a:spLocks/>
          </p:cNvSpPr>
          <p:nvPr/>
        </p:nvSpPr>
        <p:spPr>
          <a:xfrm>
            <a:off x="3740744" y="577093"/>
            <a:ext cx="5132079" cy="451839"/>
          </a:xfrm>
          <a:prstGeom prst="rect">
            <a:avLst/>
          </a:prstGeom>
        </p:spPr>
        <p:txBody>
          <a:bodyPr vert="horz" lIns="0" tIns="45720" rIns="0" bIns="45720" rtlCol="0" anchor="ctr">
            <a:noAutofit/>
          </a:bodyPr>
          <a:lstStyle>
            <a:lvl1pPr algn="r" defTabSz="457200" rtl="0" eaLnBrk="1" latinLnBrk="0" hangingPunct="1">
              <a:spcBef>
                <a:spcPct val="0"/>
              </a:spcBef>
              <a:buNone/>
              <a:defRPr kumimoji="1" sz="3600" kern="1200">
                <a:solidFill>
                  <a:schemeClr val="bg1"/>
                </a:solidFill>
                <a:latin typeface="Meiryo" panose="020B0604030504040204" pitchFamily="34" charset="-128"/>
                <a:ea typeface="Meiryo" panose="020B0604030504040204" pitchFamily="34" charset="-128"/>
                <a:cs typeface="+mj-cs"/>
              </a:defRPr>
            </a:lvl1pPr>
          </a:lstStyle>
          <a:p>
            <a:r>
              <a:rPr lang="en-US" altLang="ja-JP" sz="1600" dirty="0">
                <a:cs typeface="Hiragino Kaku Gothic Std W8" charset="-128"/>
              </a:rPr>
              <a:t>2019</a:t>
            </a:r>
            <a:r>
              <a:rPr lang="ja-JP" altLang="en-US" sz="1600">
                <a:cs typeface="Hiragino Kaku Gothic Std W8" charset="-128"/>
              </a:rPr>
              <a:t>年</a:t>
            </a:r>
            <a:r>
              <a:rPr lang="en-US" altLang="ja-JP" sz="1600" dirty="0">
                <a:cs typeface="Hiragino Kaku Gothic Std W8" charset="-128"/>
              </a:rPr>
              <a:t>6</a:t>
            </a:r>
            <a:r>
              <a:rPr lang="ja-JP" altLang="en-US" sz="1600">
                <a:cs typeface="Hiragino Kaku Gothic Std W8" charset="-128"/>
              </a:rPr>
              <a:t>月</a:t>
            </a:r>
            <a:r>
              <a:rPr lang="en-US" altLang="ja-JP" sz="1600" dirty="0">
                <a:cs typeface="Hiragino Kaku Gothic Std W8" charset="-128"/>
              </a:rPr>
              <a:t>13</a:t>
            </a:r>
            <a:r>
              <a:rPr lang="ja-JP" altLang="en-US" sz="1600">
                <a:cs typeface="Hiragino Kaku Gothic Std W8" charset="-128"/>
              </a:rPr>
              <a:t>日</a:t>
            </a:r>
            <a:endParaRPr lang="ja-JP" altLang="en-US" sz="1600" dirty="0">
              <a:cs typeface="Hiragino Kaku Gothic Std W8" charset="-128"/>
            </a:endParaRPr>
          </a:p>
        </p:txBody>
      </p:sp>
      <p:pic>
        <p:nvPicPr>
          <p:cNvPr id="9" name="図 8">
            <a:extLst>
              <a:ext uri="{FF2B5EF4-FFF2-40B4-BE49-F238E27FC236}">
                <a16:creationId xmlns:a16="http://schemas.microsoft.com/office/drawing/2014/main" id="{5FE821CD-FA0B-2447-B282-83F7DD8B185D}"/>
              </a:ext>
            </a:extLst>
          </p:cNvPr>
          <p:cNvPicPr>
            <a:picLocks noChangeAspect="1"/>
          </p:cNvPicPr>
          <p:nvPr/>
        </p:nvPicPr>
        <p:blipFill>
          <a:blip r:embed="rId4"/>
          <a:stretch>
            <a:fillRect/>
          </a:stretch>
        </p:blipFill>
        <p:spPr>
          <a:xfrm>
            <a:off x="4701428" y="863155"/>
            <a:ext cx="4204710" cy="4204710"/>
          </a:xfrm>
          <a:prstGeom prst="rect">
            <a:avLst/>
          </a:prstGeom>
        </p:spPr>
      </p:pic>
      <p:sp>
        <p:nvSpPr>
          <p:cNvPr id="6" name="タイトル 5">
            <a:extLst>
              <a:ext uri="{FF2B5EF4-FFF2-40B4-BE49-F238E27FC236}">
                <a16:creationId xmlns:a16="http://schemas.microsoft.com/office/drawing/2014/main" id="{C6D177EC-BFEA-B047-9365-3444BD0FB0D8}"/>
              </a:ext>
            </a:extLst>
          </p:cNvPr>
          <p:cNvSpPr>
            <a:spLocks noGrp="1"/>
          </p:cNvSpPr>
          <p:nvPr>
            <p:ph type="ctrTitle"/>
          </p:nvPr>
        </p:nvSpPr>
        <p:spPr>
          <a:xfrm>
            <a:off x="143076" y="5067865"/>
            <a:ext cx="8729747" cy="1353221"/>
          </a:xfrm>
        </p:spPr>
        <p:txBody>
          <a:bodyPr/>
          <a:lstStyle/>
          <a:p>
            <a:r>
              <a:rPr lang="ja-JP" altLang="en-US" sz="2800"/>
              <a:t>デジタル・トランスフォーメーション</a:t>
            </a:r>
            <a:br>
              <a:rPr lang="en-US" altLang="ja-JP" sz="2800" dirty="0"/>
            </a:br>
            <a:r>
              <a:rPr lang="ja-JP" altLang="en-US" sz="2800"/>
              <a:t>の本質と</a:t>
            </a:r>
            <a:r>
              <a:rPr lang="en-US" altLang="ja-JP" sz="2800" dirty="0"/>
              <a:t>IT</a:t>
            </a:r>
            <a:r>
              <a:rPr lang="ja-JP" altLang="en-US" sz="2800"/>
              <a:t>戦略</a:t>
            </a:r>
          </a:p>
        </p:txBody>
      </p:sp>
      <p:sp>
        <p:nvSpPr>
          <p:cNvPr id="8" name="正方形/長方形 7">
            <a:extLst>
              <a:ext uri="{FF2B5EF4-FFF2-40B4-BE49-F238E27FC236}">
                <a16:creationId xmlns:a16="http://schemas.microsoft.com/office/drawing/2014/main" id="{8CB10D47-BC15-484A-B2DA-EEFBA0454160}"/>
              </a:ext>
            </a:extLst>
          </p:cNvPr>
          <p:cNvSpPr/>
          <p:nvPr/>
        </p:nvSpPr>
        <p:spPr>
          <a:xfrm>
            <a:off x="6215629" y="252248"/>
            <a:ext cx="2723823" cy="369332"/>
          </a:xfrm>
          <a:prstGeom prst="rect">
            <a:avLst/>
          </a:prstGeom>
        </p:spPr>
        <p:txBody>
          <a:bodyPr wrap="none">
            <a:spAutoFit/>
          </a:bodyPr>
          <a:lstStyle/>
          <a:p>
            <a:pPr algn="r"/>
            <a:r>
              <a:rPr lang="ja-JP" altLang="en-US">
                <a:solidFill>
                  <a:schemeClr val="bg1"/>
                </a:solidFill>
                <a:latin typeface="Meiryo" panose="020B0604030504040204" pitchFamily="34" charset="-128"/>
                <a:ea typeface="Meiryo" panose="020B0604030504040204" pitchFamily="34" charset="-128"/>
              </a:rPr>
              <a:t>食品情報研究会・悠友会</a:t>
            </a:r>
          </a:p>
        </p:txBody>
      </p:sp>
    </p:spTree>
    <p:extLst>
      <p:ext uri="{BB962C8B-B14F-4D97-AF65-F5344CB8AC3E}">
        <p14:creationId xmlns:p14="http://schemas.microsoft.com/office/powerpoint/2010/main" val="9343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2"/>
            <a:ext cx="8390378" cy="1991299"/>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grpSp>
      <p:sp>
        <p:nvSpPr>
          <p:cNvPr id="25" name="テキスト ボックス 24">
            <a:extLst>
              <a:ext uri="{FF2B5EF4-FFF2-40B4-BE49-F238E27FC236}">
                <a16:creationId xmlns:a16="http://schemas.microsoft.com/office/drawing/2014/main" id="{66A9BDD2-B24C-2C4B-A713-A17AAA34303B}"/>
              </a:ext>
            </a:extLst>
          </p:cNvPr>
          <p:cNvSpPr txBox="1"/>
          <p:nvPr/>
        </p:nvSpPr>
        <p:spPr>
          <a:xfrm>
            <a:off x="501166" y="5057701"/>
            <a:ext cx="8135560" cy="400110"/>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r>
              <a:rPr lang="ja-JP" altLang="en-US" sz="2000" b="1">
                <a:solidFill>
                  <a:schemeClr val="bg1"/>
                </a:solidFill>
                <a:latin typeface="Meiryo" panose="020B0604030504040204" pitchFamily="34" charset="-128"/>
                <a:ea typeface="Meiryo" panose="020B0604030504040204" pitchFamily="34" charset="-128"/>
              </a:rPr>
              <a:t>して、</a:t>
            </a: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31" name="正方形/長方形 30">
            <a:extLst>
              <a:ext uri="{FF2B5EF4-FFF2-40B4-BE49-F238E27FC236}">
                <a16:creationId xmlns:a16="http://schemas.microsoft.com/office/drawing/2014/main" id="{91CDAFED-5800-124E-9485-9FB3A08F7FBA}"/>
              </a:ext>
            </a:extLst>
          </p:cNvPr>
          <p:cNvSpPr/>
          <p:nvPr/>
        </p:nvSpPr>
        <p:spPr>
          <a:xfrm>
            <a:off x="589471" y="1599278"/>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lang="ja-JP" altLang="en-US" sz="1400">
                <a:solidFill>
                  <a:srgbClr val="FFFFFF"/>
                </a:solidFill>
                <a:latin typeface="Meiryo" panose="020B0604030504040204" pitchFamily="34" charset="-128"/>
                <a:ea typeface="Meiryo" panose="020B0604030504040204" pitchFamily="34" charset="-128"/>
                <a:cs typeface="ＭＳ Ｐゴシック"/>
              </a:rPr>
              <a:t>や</a:t>
            </a:r>
            <a:r>
              <a:rPr lang="en-US" altLang="ja-JP" sz="1400" dirty="0">
                <a:solidFill>
                  <a:srgbClr val="FFFFFF"/>
                </a:solidFill>
                <a:latin typeface="Meiryo" panose="020B0604030504040204" pitchFamily="34" charset="-128"/>
                <a:ea typeface="Meiryo" panose="020B0604030504040204" pitchFamily="34" charset="-128"/>
                <a:cs typeface="ＭＳ Ｐゴシック"/>
              </a:rPr>
              <a:t>AI</a:t>
            </a:r>
            <a:r>
              <a:rPr lang="ja-JP" altLang="en-US" sz="1400">
                <a:solidFill>
                  <a:srgbClr val="FFFFFF"/>
                </a:solidFill>
                <a:latin typeface="Meiryo" panose="020B0604030504040204" pitchFamily="34" charset="-128"/>
                <a:ea typeface="Meiryo" panose="020B0604030504040204" pitchFamily="34" charset="-128"/>
                <a:cs typeface="ＭＳ Ｐゴシック"/>
              </a:rPr>
              <a:t>など</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最新</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IT</a:t>
            </a:r>
            <a:r>
              <a:rPr lang="ja-JP" altLang="en-US" sz="1400">
                <a:solidFill>
                  <a:srgbClr val="FFFFFF"/>
                </a:solidFill>
                <a:latin typeface="Meiryo" panose="020B0604030504040204" pitchFamily="34" charset="-128"/>
                <a:ea typeface="Meiryo" panose="020B0604030504040204" pitchFamily="34" charset="-128"/>
                <a:cs typeface="ＭＳ Ｐゴシック"/>
              </a:rPr>
              <a:t>活用</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俊敏対応のための</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内製化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12BE1C38-A69B-4346-969C-5FDDB2B0D32B}"/>
              </a:ext>
            </a:extLst>
          </p:cNvPr>
          <p:cNvSpPr/>
          <p:nvPr/>
        </p:nvSpPr>
        <p:spPr>
          <a:xfrm>
            <a:off x="3303524" y="1605631"/>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組織の役割や働き方</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業績管理の変革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DE4E6274-6709-2B42-ABD2-A38083952C8D}"/>
              </a:ext>
            </a:extLst>
          </p:cNvPr>
          <p:cNvSpPr/>
          <p:nvPr/>
        </p:nvSpPr>
        <p:spPr>
          <a:xfrm>
            <a:off x="5995629" y="1607094"/>
            <a:ext cx="2536952" cy="535709"/>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経営目標の設定や</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意志決定方法の変革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テキスト ボックス 34">
            <a:extLst>
              <a:ext uri="{FF2B5EF4-FFF2-40B4-BE49-F238E27FC236}">
                <a16:creationId xmlns:a16="http://schemas.microsoft.com/office/drawing/2014/main" id="{AFB7826A-2AC7-FD49-B976-2F713AB9B9AE}"/>
              </a:ext>
            </a:extLst>
          </p:cNvPr>
          <p:cNvSpPr txBox="1"/>
          <p:nvPr/>
        </p:nvSpPr>
        <p:spPr>
          <a:xfrm>
            <a:off x="632460" y="1121081"/>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grpSp>
        <p:nvGrpSpPr>
          <p:cNvPr id="42" name="グループ化 41">
            <a:extLst>
              <a:ext uri="{FF2B5EF4-FFF2-40B4-BE49-F238E27FC236}">
                <a16:creationId xmlns:a16="http://schemas.microsoft.com/office/drawing/2014/main" id="{693DB1CB-FAAA-4F40-A04A-396E0C3DEAA2}"/>
              </a:ext>
            </a:extLst>
          </p:cNvPr>
          <p:cNvGrpSpPr/>
          <p:nvPr/>
        </p:nvGrpSpPr>
        <p:grpSpPr>
          <a:xfrm>
            <a:off x="1664560" y="2186742"/>
            <a:ext cx="5795425" cy="749295"/>
            <a:chOff x="1664560" y="2186742"/>
            <a:chExt cx="5795425" cy="749295"/>
          </a:xfrm>
        </p:grpSpPr>
        <p:sp>
          <p:nvSpPr>
            <p:cNvPr id="29" name="正方形/長方形 28">
              <a:extLst>
                <a:ext uri="{FF2B5EF4-FFF2-40B4-BE49-F238E27FC236}">
                  <a16:creationId xmlns:a16="http://schemas.microsoft.com/office/drawing/2014/main" id="{A788F472-1267-F549-81C5-B994CD85826D}"/>
                </a:ext>
              </a:extLst>
            </p:cNvPr>
            <p:cNvSpPr/>
            <p:nvPr/>
          </p:nvSpPr>
          <p:spPr>
            <a:xfrm>
              <a:off x="1664560" y="2186742"/>
              <a:ext cx="4048819" cy="738664"/>
            </a:xfrm>
            <a:prstGeom prst="rect">
              <a:avLst/>
            </a:prstGeom>
          </p:spPr>
          <p:txBody>
            <a:bodyPr wrap="square">
              <a:spAutoFit/>
            </a:bodyPr>
            <a:lstStyle/>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販売実績の報告を日次からリアルタイムへ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労働時間の把握を月次からリアルタイムへ</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itchFamily="2" charset="2"/>
                <a:buChar char="ü"/>
                <a:defRPr/>
              </a:pPr>
              <a:r>
                <a:rPr lang="ja-JP" altLang="en-US" sz="1400">
                  <a:solidFill>
                    <a:schemeClr val="bg1"/>
                  </a:solidFill>
                  <a:latin typeface="Meiryo" panose="020B0604030504040204" pitchFamily="34" charset="-128"/>
                  <a:ea typeface="Meiryo" panose="020B0604030504040204" pitchFamily="34" charset="-128"/>
                </a:rPr>
                <a:t>意志決定サイクルを短縮し、一部自動化へ</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458D9721-C713-E743-9E90-F55A27490007}"/>
                </a:ext>
              </a:extLst>
            </p:cNvPr>
            <p:cNvSpPr/>
            <p:nvPr/>
          </p:nvSpPr>
          <p:spPr>
            <a:xfrm>
              <a:off x="5938253" y="2197373"/>
              <a:ext cx="1521732" cy="738664"/>
            </a:xfrm>
            <a:prstGeom prst="rect">
              <a:avLst/>
            </a:prstGeom>
          </p:spPr>
          <p:txBody>
            <a:bodyPr wrap="square">
              <a:spAutoFit/>
            </a:bodyPr>
            <a:lstStyle/>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データ主導</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デジタル化</a:t>
              </a:r>
              <a:endParaRPr lang="en-US" altLang="ja-JP" sz="1400" dirty="0">
                <a:solidFill>
                  <a:schemeClr val="bg1"/>
                </a:solidFill>
                <a:latin typeface="Meiryo" panose="020B0604030504040204" pitchFamily="34" charset="-128"/>
                <a:ea typeface="Meiryo" panose="020B0604030504040204" pitchFamily="34" charset="-128"/>
              </a:endParaRPr>
            </a:p>
            <a:p>
              <a:pPr marL="342900" lvl="0" indent="-342900" defTabSz="914400">
                <a:buFont typeface="Wingdings" panose="05000000000000000000" pitchFamily="2" charset="2"/>
                <a:buChar char="Ø"/>
                <a:defRPr/>
              </a:pPr>
              <a:r>
                <a:rPr lang="ja-JP" altLang="en-US" sz="1400">
                  <a:solidFill>
                    <a:schemeClr val="bg1"/>
                  </a:solidFill>
                  <a:latin typeface="Meiryo" panose="020B0604030504040204" pitchFamily="34" charset="-128"/>
                  <a:ea typeface="Meiryo" panose="020B0604030504040204" pitchFamily="34" charset="-128"/>
                </a:rPr>
                <a:t>アジャイル</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5" name="右矢印 4">
              <a:extLst>
                <a:ext uri="{FF2B5EF4-FFF2-40B4-BE49-F238E27FC236}">
                  <a16:creationId xmlns:a16="http://schemas.microsoft.com/office/drawing/2014/main" id="{B8990FDF-90E2-474B-B3CD-3A48ECF431A5}"/>
                </a:ext>
              </a:extLst>
            </p:cNvPr>
            <p:cNvSpPr/>
            <p:nvPr/>
          </p:nvSpPr>
          <p:spPr>
            <a:xfrm rot="10800000">
              <a:off x="5588057" y="2346982"/>
              <a:ext cx="317771" cy="440987"/>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正方形/長方形 35">
            <a:extLst>
              <a:ext uri="{FF2B5EF4-FFF2-40B4-BE49-F238E27FC236}">
                <a16:creationId xmlns:a16="http://schemas.microsoft.com/office/drawing/2014/main" id="{B568B379-3C8A-2343-AA06-C50361FA5709}"/>
              </a:ext>
            </a:extLst>
          </p:cNvPr>
          <p:cNvSpPr/>
          <p:nvPr/>
        </p:nvSpPr>
        <p:spPr>
          <a:xfrm>
            <a:off x="597391"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2127EA4A-5644-9A4E-A5C9-BF4EB9CFE223}"/>
              </a:ext>
            </a:extLst>
          </p:cNvPr>
          <p:cNvSpPr/>
          <p:nvPr/>
        </p:nvSpPr>
        <p:spPr>
          <a:xfrm>
            <a:off x="3303153"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7115ED17-2538-8F4E-AA19-02C2CA7D9624}"/>
              </a:ext>
            </a:extLst>
          </p:cNvPr>
          <p:cNvSpPr/>
          <p:nvPr/>
        </p:nvSpPr>
        <p:spPr>
          <a:xfrm>
            <a:off x="6008915" y="330549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A5E17034-1283-A14E-B2B3-5BD0F3866FD5}"/>
              </a:ext>
            </a:extLst>
          </p:cNvPr>
          <p:cNvSpPr/>
          <p:nvPr/>
        </p:nvSpPr>
        <p:spPr>
          <a:xfrm>
            <a:off x="330315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68866ECA-7502-F24F-A99F-15E4E32DC94B}"/>
              </a:ext>
            </a:extLst>
          </p:cNvPr>
          <p:cNvSpPr/>
          <p:nvPr/>
        </p:nvSpPr>
        <p:spPr>
          <a:xfrm>
            <a:off x="59739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41" name="正方形/長方形 40">
            <a:extLst>
              <a:ext uri="{FF2B5EF4-FFF2-40B4-BE49-F238E27FC236}">
                <a16:creationId xmlns:a16="http://schemas.microsoft.com/office/drawing/2014/main" id="{18A6AE50-82B6-E940-AE12-314F9946ABF2}"/>
              </a:ext>
            </a:extLst>
          </p:cNvPr>
          <p:cNvSpPr/>
          <p:nvPr/>
        </p:nvSpPr>
        <p:spPr>
          <a:xfrm>
            <a:off x="6008915" y="399086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sp>
        <p:nvSpPr>
          <p:cNvPr id="16" name="四角形吹き出し 15">
            <a:extLst>
              <a:ext uri="{FF2B5EF4-FFF2-40B4-BE49-F238E27FC236}">
                <a16:creationId xmlns:a16="http://schemas.microsoft.com/office/drawing/2014/main" id="{1FD37954-1DBA-FC46-906C-2B0CD7A26016}"/>
              </a:ext>
            </a:extLst>
          </p:cNvPr>
          <p:cNvSpPr/>
          <p:nvPr/>
        </p:nvSpPr>
        <p:spPr>
          <a:xfrm>
            <a:off x="7380052" y="2425430"/>
            <a:ext cx="1666672" cy="654996"/>
          </a:xfrm>
          <a:prstGeom prst="wedgeRectCallout">
            <a:avLst>
              <a:gd name="adj1" fmla="val -39079"/>
              <a:gd name="adj2" fmla="val -8205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bg1"/>
                </a:solidFill>
                <a:latin typeface="Meiryo" panose="020B0604030504040204" pitchFamily="34" charset="-128"/>
                <a:ea typeface="Meiryo" panose="020B0604030504040204" pitchFamily="34" charset="-128"/>
                <a:cs typeface="ＭＳ Ｐゴシック"/>
              </a:rPr>
              <a:t>IoT</a:t>
            </a:r>
            <a:r>
              <a:rPr lang="ja-JP" altLang="en-US" sz="1200">
                <a:solidFill>
                  <a:schemeClr val="bg1"/>
                </a:solidFill>
                <a:latin typeface="Meiryo" panose="020B0604030504040204" pitchFamily="34" charset="-128"/>
                <a:ea typeface="Meiryo" panose="020B0604030504040204" pitchFamily="34" charset="-128"/>
                <a:cs typeface="ＭＳ Ｐゴシック"/>
              </a:rPr>
              <a:t>や</a:t>
            </a:r>
            <a:r>
              <a:rPr lang="en-US" altLang="ja-JP" sz="1200" dirty="0">
                <a:solidFill>
                  <a:schemeClr val="bg1"/>
                </a:solidFill>
                <a:latin typeface="Meiryo" panose="020B0604030504040204" pitchFamily="34" charset="-128"/>
                <a:ea typeface="Meiryo" panose="020B0604030504040204" pitchFamily="34" charset="-128"/>
                <a:cs typeface="ＭＳ Ｐゴシック"/>
              </a:rPr>
              <a:t>AI</a:t>
            </a:r>
            <a:r>
              <a:rPr lang="ja-JP" altLang="en-US" sz="1200">
                <a:solidFill>
                  <a:schemeClr val="bg1"/>
                </a:solidFill>
                <a:latin typeface="Meiryo" panose="020B0604030504040204" pitchFamily="34" charset="-128"/>
                <a:ea typeface="Meiryo" panose="020B0604030504040204" pitchFamily="34" charset="-128"/>
                <a:cs typeface="ＭＳ Ｐゴシック"/>
              </a:rPr>
              <a:t>を駆使して</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chemeClr val="bg1"/>
                </a:solidFill>
                <a:latin typeface="Meiryo" panose="020B0604030504040204" pitchFamily="34" charset="-128"/>
                <a:ea typeface="Meiryo" panose="020B0604030504040204" pitchFamily="34" charset="-128"/>
                <a:cs typeface="ＭＳ Ｐゴシック"/>
              </a:rPr>
              <a:t>新しいビジネスをはじめることではない</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901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animEffect transition="in" filter="fade">
                                      <p:cBhvr>
                                        <p:cTn id="22" dur="500"/>
                                        <p:tgtEl>
                                          <p:spTgt spid="3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3" grpId="0" animBg="1"/>
      <p:bldP spid="34" grpId="0" animBg="1"/>
      <p:bldP spid="3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a:solidFill>
                  <a:schemeClr val="bg1"/>
                </a:solidFill>
                <a:latin typeface="Meiryo" panose="020B0604030504040204" pitchFamily="34" charset="-128"/>
                <a:ea typeface="Meiryo" panose="020B0604030504040204" pitchFamily="34" charset="-128"/>
                <a:cs typeface="Meiryo" charset="-128"/>
              </a:rPr>
              <a:t>進化し続けるテクノロジーであり、その結果、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51230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379628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デジタイゼーションとデジタライゼーション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127" y="1572306"/>
            <a:ext cx="1030675" cy="1010062"/>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817686" y="1458710"/>
            <a:ext cx="928128" cy="975508"/>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4751" y="2698530"/>
            <a:ext cx="1252313" cy="112082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733909" y="2672407"/>
            <a:ext cx="1116413" cy="1064701"/>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sp>
        <p:nvSpPr>
          <p:cNvPr id="19" name="テキスト ボックス 18">
            <a:extLst>
              <a:ext uri="{FF2B5EF4-FFF2-40B4-BE49-F238E27FC236}">
                <a16:creationId xmlns:a16="http://schemas.microsoft.com/office/drawing/2014/main" id="{B4A0A81F-433E-5744-9D75-BB07FC442CE6}"/>
              </a:ext>
            </a:extLst>
          </p:cNvPr>
          <p:cNvSpPr txBox="1"/>
          <p:nvPr/>
        </p:nvSpPr>
        <p:spPr>
          <a:xfrm>
            <a:off x="273457" y="3821126"/>
            <a:ext cx="3954929" cy="800219"/>
          </a:xfrm>
          <a:prstGeom prst="rect">
            <a:avLst/>
          </a:prstGeom>
          <a:noFill/>
        </p:spPr>
        <p:txBody>
          <a:bodyPr wrap="none" rtlCol="0">
            <a:spAutoFit/>
          </a:bodyPr>
          <a:lstStyle/>
          <a:p>
            <a:pPr algn="ctr"/>
            <a:r>
              <a:rPr lang="ja-JP" altLang="en-US" sz="1400">
                <a:solidFill>
                  <a:schemeClr val="accent3">
                    <a:lumMod val="75000"/>
                  </a:schemeClr>
                </a:solidFill>
                <a:latin typeface="Meiryo" panose="020B0604030504040204" pitchFamily="34" charset="-128"/>
                <a:ea typeface="Meiryo" panose="020B0604030504040204" pitchFamily="34" charset="-128"/>
              </a:rPr>
              <a:t>デジタル技術の利用により</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b="1" u="sng">
                <a:solidFill>
                  <a:schemeClr val="accent3">
                    <a:lumMod val="75000"/>
                  </a:schemeClr>
                </a:solidFill>
                <a:latin typeface="Meiryo" panose="020B0604030504040204" pitchFamily="34" charset="-128"/>
                <a:ea typeface="Meiryo" panose="020B0604030504040204" pitchFamily="34" charset="-128"/>
              </a:rPr>
              <a:t>ビジネス・プロセス</a:t>
            </a:r>
            <a:r>
              <a:rPr lang="ja-JP" altLang="en-US" sz="1400">
                <a:solidFill>
                  <a:schemeClr val="accent3">
                    <a:lumMod val="75000"/>
                  </a:schemeClr>
                </a:solidFill>
                <a:latin typeface="Meiryo" panose="020B0604030504040204" pitchFamily="34" charset="-128"/>
                <a:ea typeface="Meiryo" panose="020B0604030504040204" pitchFamily="34" charset="-128"/>
              </a:rPr>
              <a:t>を変換し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75000"/>
                  </a:schemeClr>
                </a:solidFill>
                <a:latin typeface="Meiryo" panose="020B0604030504040204" pitchFamily="34" charset="-128"/>
                <a:ea typeface="Meiryo" panose="020B0604030504040204" pitchFamily="34" charset="-128"/>
              </a:rPr>
              <a:t>効率化やコストの削減、付加価値を向上させる</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右矢印 20">
            <a:extLst>
              <a:ext uri="{FF2B5EF4-FFF2-40B4-BE49-F238E27FC236}">
                <a16:creationId xmlns:a16="http://schemas.microsoft.com/office/drawing/2014/main" id="{5924F38C-F5DD-F340-9DD6-9BD1EE4AA8F3}"/>
              </a:ext>
            </a:extLst>
          </p:cNvPr>
          <p:cNvSpPr/>
          <p:nvPr/>
        </p:nvSpPr>
        <p:spPr>
          <a:xfrm>
            <a:off x="2026987" y="1888941"/>
            <a:ext cx="376368" cy="46346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2024540" y="3123920"/>
            <a:ext cx="376368" cy="46346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1107557" y="880158"/>
            <a:ext cx="2262158"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1A95E31-5481-CC4E-BF09-750F5AE0672C}"/>
              </a:ext>
            </a:extLst>
          </p:cNvPr>
          <p:cNvSpPr txBox="1"/>
          <p:nvPr/>
        </p:nvSpPr>
        <p:spPr>
          <a:xfrm>
            <a:off x="824890" y="4591576"/>
            <a:ext cx="2852063" cy="584775"/>
          </a:xfrm>
          <a:prstGeom prst="rect">
            <a:avLst/>
          </a:prstGeom>
          <a:noFill/>
        </p:spPr>
        <p:txBody>
          <a:bodyPr wrap="none" rtlCol="0">
            <a:spAutoFit/>
          </a:bodyPr>
          <a:lstStyle/>
          <a:p>
            <a:pPr algn="ctr"/>
            <a:r>
              <a:rPr lang="ja-JP" altLang="en-US" sz="1600" b="1">
                <a:solidFill>
                  <a:schemeClr val="accent3">
                    <a:lumMod val="75000"/>
                  </a:schemeClr>
                </a:solidFill>
                <a:latin typeface="Meiryo" panose="020B0604030504040204" pitchFamily="34" charset="-128"/>
                <a:ea typeface="Meiryo" panose="020B0604030504040204" pitchFamily="34" charset="-128"/>
              </a:rPr>
              <a:t>ユーザー・インターフェイス</a:t>
            </a:r>
            <a:endParaRPr lang="en-US" altLang="ja-JP" sz="16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効率化・合理化・</a:t>
            </a:r>
            <a:r>
              <a:rPr lang="ja-JP" altLang="en-US" sz="1600" b="1">
                <a:solidFill>
                  <a:schemeClr val="accent3">
                    <a:lumMod val="75000"/>
                  </a:schemeClr>
                </a:solidFill>
                <a:latin typeface="Meiryo" panose="020B0604030504040204" pitchFamily="34" charset="-128"/>
                <a:ea typeface="Meiryo" panose="020B0604030504040204" pitchFamily="34" charset="-128"/>
              </a:rPr>
              <a:t>付加価値</a:t>
            </a:r>
            <a:endParaRPr lang="en-US" altLang="ja-JP" sz="1600" b="1" dirty="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B13DCC18-7AE5-E344-8866-534EEC72E0BF}"/>
              </a:ext>
            </a:extLst>
          </p:cNvPr>
          <p:cNvSpPr txBox="1"/>
          <p:nvPr/>
        </p:nvSpPr>
        <p:spPr>
          <a:xfrm>
            <a:off x="847331" y="512120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アナログ放送→デジタル放送</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紙の書籍→電子書籍</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紙のカルテ→電子カルテ</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grpSp>
        <p:nvGrpSpPr>
          <p:cNvPr id="9" name="グループ化 8">
            <a:extLst>
              <a:ext uri="{FF2B5EF4-FFF2-40B4-BE49-F238E27FC236}">
                <a16:creationId xmlns:a16="http://schemas.microsoft.com/office/drawing/2014/main" id="{ED133196-9222-EA40-9E8C-5B25EED3A401}"/>
              </a:ext>
            </a:extLst>
          </p:cNvPr>
          <p:cNvGrpSpPr/>
          <p:nvPr/>
        </p:nvGrpSpPr>
        <p:grpSpPr>
          <a:xfrm>
            <a:off x="4980852" y="880158"/>
            <a:ext cx="3775393" cy="4979711"/>
            <a:chOff x="4980852" y="880158"/>
            <a:chExt cx="3775393" cy="4979711"/>
          </a:xfrm>
        </p:grpSpPr>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60323" y="2668953"/>
              <a:ext cx="1046866" cy="108483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3631" y="2668953"/>
              <a:ext cx="962885" cy="1081893"/>
            </a:xfrm>
            <a:prstGeom prst="rect">
              <a:avLst/>
            </a:prstGeom>
          </p:spPr>
        </p:pic>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16454" y="1572305"/>
              <a:ext cx="1010062" cy="1010062"/>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71387" y="1658893"/>
              <a:ext cx="1174839" cy="871992"/>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14503" y="1572307"/>
              <a:ext cx="490073" cy="383920"/>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919704" y="2307810"/>
              <a:ext cx="489312" cy="383922"/>
            </a:xfrm>
            <a:prstGeom prst="rect">
              <a:avLst/>
            </a:prstGeom>
          </p:spPr>
        </p:pic>
        <p:sp>
          <p:nvSpPr>
            <p:cNvPr id="20" name="テキスト ボックス 19">
              <a:extLst>
                <a:ext uri="{FF2B5EF4-FFF2-40B4-BE49-F238E27FC236}">
                  <a16:creationId xmlns:a16="http://schemas.microsoft.com/office/drawing/2014/main" id="{BD7BAFD6-F01F-B14C-A30F-EF0481D758A0}"/>
                </a:ext>
              </a:extLst>
            </p:cNvPr>
            <p:cNvSpPr txBox="1"/>
            <p:nvPr/>
          </p:nvSpPr>
          <p:spPr>
            <a:xfrm>
              <a:off x="4980852" y="3817672"/>
              <a:ext cx="3775393" cy="800219"/>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デジタル技術の利用により</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b="1" u="sng">
                  <a:solidFill>
                    <a:srgbClr val="0070C0"/>
                  </a:solidFill>
                  <a:latin typeface="Meiryo" panose="020B0604030504040204" pitchFamily="34" charset="-128"/>
                  <a:ea typeface="Meiryo" panose="020B0604030504040204" pitchFamily="34" charset="-128"/>
                </a:rPr>
                <a:t>ビジネス・モデル</a:t>
              </a:r>
              <a:r>
                <a:rPr lang="ja-JP" altLang="en-US" sz="1400">
                  <a:solidFill>
                    <a:srgbClr val="0070C0"/>
                  </a:solidFill>
                  <a:latin typeface="Meiryo" panose="020B0604030504040204" pitchFamily="34" charset="-128"/>
                  <a:ea typeface="Meiryo" panose="020B0604030504040204" pitchFamily="34" charset="-128"/>
                </a:rPr>
                <a:t>を変換し</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新たな利益や価値を生み出す機会を創出する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818848" y="1888941"/>
              <a:ext cx="376368" cy="46346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818848" y="3123920"/>
              <a:ext cx="376368" cy="463467"/>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5236936" y="880158"/>
              <a:ext cx="3262432" cy="830997"/>
            </a:xfrm>
            <a:prstGeom prst="rect">
              <a:avLst/>
            </a:prstGeom>
            <a:noFill/>
          </p:spPr>
          <p:txBody>
            <a:bodyPr wrap="none" rtlCol="0">
              <a:spAutoFit/>
            </a:bodyPr>
            <a:lstStyle/>
            <a:p>
              <a:pPr algn="ctr"/>
              <a:r>
                <a:rPr lang="ja-JP" altLang="en-US" sz="2400">
                  <a:solidFill>
                    <a:srgbClr val="0070C0"/>
                  </a:solidFill>
                  <a:latin typeface="Meiryo" panose="020B0604030504040204" pitchFamily="34" charset="-128"/>
                  <a:ea typeface="Meiryo" panose="020B0604030504040204" pitchFamily="34" charset="-128"/>
                </a:rPr>
                <a:t>デジタライゼーション</a:t>
              </a:r>
              <a:endParaRPr lang="en-US" altLang="ja-JP" sz="2400"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Digitalization</a:t>
              </a:r>
              <a:endParaRPr kumimoji="1" lang="ja-JP" altLang="en-US" sz="240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00ABEFA0-C89B-A541-90BC-239D2F29E235}"/>
                </a:ext>
              </a:extLst>
            </p:cNvPr>
            <p:cNvSpPr txBox="1"/>
            <p:nvPr/>
          </p:nvSpPr>
          <p:spPr>
            <a:xfrm>
              <a:off x="5358990" y="4591576"/>
              <a:ext cx="2852063" cy="584775"/>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ユーザー・エクスペリエンス</a:t>
              </a:r>
              <a:endParaRPr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競争力・差別化・</a:t>
              </a:r>
              <a:r>
                <a:rPr lang="ja-JP" altLang="en-US" sz="1600" b="1">
                  <a:solidFill>
                    <a:srgbClr val="0070C0"/>
                  </a:solidFill>
                  <a:latin typeface="Meiryo" panose="020B0604030504040204" pitchFamily="34" charset="-128"/>
                  <a:ea typeface="Meiryo" panose="020B0604030504040204" pitchFamily="34" charset="-128"/>
                </a:rPr>
                <a:t>新しい価値</a:t>
              </a:r>
              <a:endParaRPr lang="en-US" altLang="ja-JP" sz="1600" b="1" dirty="0">
                <a:solidFill>
                  <a:srgbClr val="0070C0"/>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664DBA54-9217-4B49-8105-9D8A548A56E0}"/>
                </a:ext>
              </a:extLst>
            </p:cNvPr>
            <p:cNvSpPr txBox="1"/>
            <p:nvPr/>
          </p:nvSpPr>
          <p:spPr>
            <a:xfrm>
              <a:off x="5291662" y="5121205"/>
              <a:ext cx="2986715" cy="738664"/>
            </a:xfrm>
            <a:prstGeom prst="rect">
              <a:avLst/>
            </a:prstGeom>
            <a:noFill/>
          </p:spPr>
          <p:txBody>
            <a:bodyPr wrap="none" rtlCol="0">
              <a:spAutoFit/>
            </a:bodyPr>
            <a:lstStyle/>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自動車の所有→カーシェア</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ダウンロード→ストリーミング</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rgbClr val="0070C0"/>
                  </a:solidFill>
                  <a:latin typeface="Meiryo" panose="020B0604030504040204" pitchFamily="34" charset="-128"/>
                  <a:ea typeface="Meiryo" panose="020B0604030504040204" pitchFamily="34" charset="-128"/>
                </a:rPr>
                <a:t>物販→サブスクリプション</a:t>
              </a:r>
              <a:endParaRPr lang="en-US" altLang="ja-JP" sz="1400" dirty="0">
                <a:solidFill>
                  <a:srgbClr val="0070C0"/>
                </a:solidFill>
                <a:latin typeface="Meiryo" panose="020B0604030504040204" pitchFamily="34" charset="-128"/>
                <a:ea typeface="Meiryo" panose="020B0604030504040204" pitchFamily="34" charset="-128"/>
              </a:endParaRPr>
            </a:p>
          </p:txBody>
        </p:sp>
      </p:grpSp>
      <p:sp>
        <p:nvSpPr>
          <p:cNvPr id="31" name="テキスト ボックス 30">
            <a:extLst>
              <a:ext uri="{FF2B5EF4-FFF2-40B4-BE49-F238E27FC236}">
                <a16:creationId xmlns:a16="http://schemas.microsoft.com/office/drawing/2014/main" id="{F9AA0BF1-B9BA-E545-9D51-378A852C5BFD}"/>
              </a:ext>
            </a:extLst>
          </p:cNvPr>
          <p:cNvSpPr txBox="1"/>
          <p:nvPr/>
        </p:nvSpPr>
        <p:spPr>
          <a:xfrm>
            <a:off x="4512603" y="6191490"/>
            <a:ext cx="4544834" cy="400110"/>
          </a:xfrm>
          <a:prstGeom prst="rect">
            <a:avLst/>
          </a:prstGeom>
          <a:noFill/>
        </p:spPr>
        <p:txBody>
          <a:bodyPr wrap="none" rtlCol="0">
            <a:spAutoFit/>
          </a:bodyPr>
          <a:lstStyle/>
          <a:p>
            <a:pPr algn="ctr"/>
            <a:r>
              <a:rPr lang="ja-JP" altLang="en-US" sz="2000" b="1">
                <a:solidFill>
                  <a:srgbClr val="0070C0"/>
                </a:solidFill>
                <a:latin typeface="Meiryo" panose="020B0604030504040204" pitchFamily="34" charset="-128"/>
                <a:ea typeface="Meiryo" panose="020B0604030504040204" pitchFamily="34" charset="-128"/>
              </a:rPr>
              <a:t>デジタル・トランスフォーメーション</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7" name="下矢印 6">
            <a:extLst>
              <a:ext uri="{FF2B5EF4-FFF2-40B4-BE49-F238E27FC236}">
                <a16:creationId xmlns:a16="http://schemas.microsoft.com/office/drawing/2014/main" id="{8CBF69AB-4A8B-CF43-86D5-420A8F12540A}"/>
              </a:ext>
            </a:extLst>
          </p:cNvPr>
          <p:cNvSpPr/>
          <p:nvPr/>
        </p:nvSpPr>
        <p:spPr>
          <a:xfrm>
            <a:off x="6035383" y="5898409"/>
            <a:ext cx="1499271" cy="22841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94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163278" y="3255782"/>
            <a:ext cx="1210588" cy="584775"/>
          </a:xfrm>
          <a:prstGeom prst="rect">
            <a:avLst/>
          </a:prstGeom>
          <a:noFill/>
        </p:spPr>
        <p:txBody>
          <a:bodyPr wrap="none" rtlCol="0">
            <a:spAutoFit/>
          </a:bodyPr>
          <a:lstStyle/>
          <a:p>
            <a:pPr algn="r"/>
            <a:r>
              <a:rPr kumimoji="1" lang="ja-JP" altLang="en-US" sz="1600">
                <a:solidFill>
                  <a:schemeClr val="accent3">
                    <a:lumMod val="75000"/>
                  </a:schemeClr>
                </a:solidFill>
                <a:latin typeface="Meiryo" panose="020B0604030504040204" pitchFamily="34" charset="-128"/>
                <a:ea typeface="Meiryo" panose="020B0604030504040204" pitchFamily="34" charset="-128"/>
              </a:rPr>
              <a:t>アナログ</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600">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255782"/>
            <a:ext cx="2031325" cy="584775"/>
          </a:xfrm>
          <a:prstGeom prst="rect">
            <a:avLst/>
          </a:prstGeom>
          <a:noFill/>
        </p:spPr>
        <p:txBody>
          <a:bodyPr wrap="none" rtlCol="0">
            <a:spAutoFit/>
          </a:bodyPr>
          <a:lstStyle/>
          <a:p>
            <a:r>
              <a:rPr lang="ja-JP" altLang="en-US" sz="1600">
                <a:solidFill>
                  <a:srgbClr val="0070C0"/>
                </a:solidFill>
                <a:latin typeface="Meiryo" panose="020B0604030504040204" pitchFamily="34" charset="-128"/>
                <a:ea typeface="Meiryo" panose="020B0604030504040204" pitchFamily="34" charset="-128"/>
              </a:rPr>
              <a:t>デジタイゼーション</a:t>
            </a:r>
            <a:endParaRPr lang="en-US" altLang="ja-JP" sz="1600" dirty="0">
              <a:solidFill>
                <a:srgbClr val="0070C0"/>
              </a:solidFill>
              <a:latin typeface="Meiryo" panose="020B0604030504040204" pitchFamily="34" charset="-128"/>
              <a:ea typeface="Meiryo" panose="020B0604030504040204" pitchFamily="34" charset="-128"/>
            </a:endParaRPr>
          </a:p>
          <a:p>
            <a:r>
              <a:rPr kumimoji="1" lang="ja-JP" altLang="en-US" sz="1600">
                <a:solidFill>
                  <a:srgbClr val="0070C0"/>
                </a:solidFill>
                <a:latin typeface="Meiryo" panose="020B0604030504040204" pitchFamily="34" charset="-128"/>
                <a:ea typeface="Meiryo" panose="020B0604030504040204" pitchFamily="34" charset="-128"/>
              </a:rPr>
              <a:t>アプローチ</a:t>
            </a: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2874705" y="4047865"/>
            <a:ext cx="3467616" cy="553998"/>
          </a:xfrm>
          <a:prstGeom prst="rect">
            <a:avLst/>
          </a:prstGeom>
          <a:noFill/>
        </p:spPr>
        <p:txBody>
          <a:bodyPr wrap="none" rtlCol="0">
            <a:spAutoFit/>
          </a:bodyPr>
          <a:lstStyle/>
          <a:p>
            <a:pPr algn="ctr"/>
            <a:r>
              <a:rPr kumimoji="1" lang="ja-JP" altLang="en-US" sz="16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デジタライゼーション・アプローチ</a:t>
            </a:r>
            <a:endParaRPr kumimoji="1" lang="en-US" altLang="ja-JP" sz="16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r>
              <a:rPr lang="ja-JP" altLang="en-US" sz="1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ja-JP" altLang="en-US" sz="14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CA7E27A2-A202-A541-AB33-D79CBA3EDFA8}"/>
              </a:ext>
            </a:extLst>
          </p:cNvPr>
          <p:cNvSpPr txBox="1"/>
          <p:nvPr/>
        </p:nvSpPr>
        <p:spPr>
          <a:xfrm>
            <a:off x="386114" y="1064726"/>
            <a:ext cx="2236510" cy="1015663"/>
          </a:xfrm>
          <a:prstGeom prst="rect">
            <a:avLst/>
          </a:prstGeom>
          <a:noFill/>
        </p:spPr>
        <p:txBody>
          <a:bodyPr wrap="none" rtlCol="0">
            <a:spAutoFit/>
          </a:bodyPr>
          <a:lstStyle/>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データを駆使して</a:t>
            </a:r>
            <a:endParaRPr kumimoji="1"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リアルタイムで</a:t>
            </a:r>
            <a:endParaRPr kumimoji="1" lang="en-US" altLang="ja-JP" sz="20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ビジネスを最適化</a:t>
            </a:r>
            <a:endPar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8140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p:bldP spid="54"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59" y="5753465"/>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6" name="図 5" descr="標識 が含まれている画像&#10;&#10;自動的に生成された説明">
            <a:extLst>
              <a:ext uri="{FF2B5EF4-FFF2-40B4-BE49-F238E27FC236}">
                <a16:creationId xmlns:a16="http://schemas.microsoft.com/office/drawing/2014/main" id="{DC60658C-23CE-DF4E-953D-7D0A54D5C6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9787" y="1794443"/>
            <a:ext cx="6164424" cy="3878168"/>
          </a:xfrm>
          <a:prstGeom prst="rect">
            <a:avLst/>
          </a:prstGeom>
        </p:spPr>
      </p:pic>
    </p:spTree>
    <p:extLst>
      <p:ext uri="{BB962C8B-B14F-4D97-AF65-F5344CB8AC3E}">
        <p14:creationId xmlns:p14="http://schemas.microsoft.com/office/powerpoint/2010/main" val="199565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427236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312606" y="21538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en-US" sz="2800"/>
              <a:t>「破壊者」は何を破壊するのか</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5728" y="2340639"/>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9881" y="2340640"/>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36245" y="2481789"/>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79209" y="2809554"/>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1211387" y="1178518"/>
            <a:ext cx="4339650" cy="646331"/>
          </a:xfrm>
          <a:prstGeom prst="rect">
            <a:avLst/>
          </a:prstGeom>
          <a:noFill/>
        </p:spPr>
        <p:txBody>
          <a:bodyPr wrap="none" rtlCol="0">
            <a:spAutoFit/>
          </a:bodyPr>
          <a:lstStyle/>
          <a:p>
            <a:pPr algn="ctr"/>
            <a:r>
              <a:rPr kumimoji="1" lang="ja-JP" altLang="en-US" sz="3600" dirty="0">
                <a:solidFill>
                  <a:srgbClr val="FF0000"/>
                </a:solidFill>
                <a:latin typeface="Meiryo" panose="020B0604030504040204" pitchFamily="34" charset="-128"/>
                <a:ea typeface="Meiryo" panose="020B0604030504040204" pitchFamily="34" charset="-128"/>
              </a:rPr>
              <a:t>業界</a:t>
            </a:r>
            <a:r>
              <a:rPr kumimoji="1" lang="ja-JP" altLang="en-US" sz="3600">
                <a:solidFill>
                  <a:srgbClr val="FF0000"/>
                </a:solidFill>
                <a:latin typeface="Meiryo" panose="020B0604030504040204" pitchFamily="34" charset="-128"/>
                <a:ea typeface="Meiryo" panose="020B0604030504040204" pitchFamily="34" charset="-128"/>
              </a:rPr>
              <a:t>を越えた破壊者</a:t>
            </a:r>
            <a:endParaRPr kumimoji="1" lang="ja-JP" altLang="en-US" sz="3600" dirty="0">
              <a:solidFill>
                <a:srgbClr val="FF0000"/>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318745" y="5033151"/>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35728" y="3741512"/>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37647" y="4456334"/>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65763" y="1852770"/>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pic>
        <p:nvPicPr>
          <p:cNvPr id="4" name="図 3">
            <a:extLst>
              <a:ext uri="{FF2B5EF4-FFF2-40B4-BE49-F238E27FC236}">
                <a16:creationId xmlns:a16="http://schemas.microsoft.com/office/drawing/2014/main" id="{7CB769AA-7940-474E-83BB-D4BA68A519F5}"/>
              </a:ext>
            </a:extLst>
          </p:cNvPr>
          <p:cNvPicPr>
            <a:picLocks noChangeAspect="1"/>
          </p:cNvPicPr>
          <p:nvPr/>
        </p:nvPicPr>
        <p:blipFill>
          <a:blip r:embed="rId3"/>
          <a:stretch>
            <a:fillRect/>
          </a:stretch>
        </p:blipFill>
        <p:spPr>
          <a:xfrm>
            <a:off x="5543445" y="983925"/>
            <a:ext cx="2164827" cy="1753510"/>
          </a:xfrm>
          <a:prstGeom prst="rect">
            <a:avLst/>
          </a:prstGeom>
        </p:spPr>
      </p:pic>
    </p:spTree>
    <p:extLst>
      <p:ext uri="{BB962C8B-B14F-4D97-AF65-F5344CB8AC3E}">
        <p14:creationId xmlns:p14="http://schemas.microsoft.com/office/powerpoint/2010/main" val="43269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4607131" y="3122038"/>
            <a:ext cx="4239233" cy="27185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3" name="正方形/長方形 42"/>
          <p:cNvSpPr/>
          <p:nvPr/>
        </p:nvSpPr>
        <p:spPr>
          <a:xfrm>
            <a:off x="294466" y="3122039"/>
            <a:ext cx="4242401" cy="27185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5" name="正方形/長方形 44"/>
          <p:cNvSpPr/>
          <p:nvPr/>
        </p:nvSpPr>
        <p:spPr>
          <a:xfrm>
            <a:off x="431259" y="3211442"/>
            <a:ext cx="8281481" cy="9559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7" y="914594"/>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1999" y="914596"/>
            <a:ext cx="4277532"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7" y="1108326"/>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5" y="1109815"/>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7" y="1569991"/>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7" y="2132939"/>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1" y="1569990"/>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799" y="2128166"/>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0" y="914596"/>
            <a:ext cx="2081942" cy="2088681"/>
          </a:xfrm>
          <a:prstGeom prst="ellipse">
            <a:avLst/>
          </a:prstGeom>
          <a:solidFill>
            <a:srgbClr val="FF6666">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7" y="1451057"/>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4" name="正方形/長方形 43"/>
          <p:cNvSpPr/>
          <p:nvPr/>
        </p:nvSpPr>
        <p:spPr>
          <a:xfrm>
            <a:off x="1038160" y="3317166"/>
            <a:ext cx="7064510" cy="4120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800" b="1" dirty="0">
              <a:solidFill>
                <a:srgbClr val="FFFFFF"/>
              </a:solidFill>
              <a:latin typeface="Meiryo" charset="-128"/>
              <a:ea typeface="Meiryo" charset="-128"/>
              <a:cs typeface="Meiryo" charset="-128"/>
            </a:endParaRPr>
          </a:p>
        </p:txBody>
      </p:sp>
      <p:sp>
        <p:nvSpPr>
          <p:cNvPr id="46" name="正方形/長方形 45"/>
          <p:cNvSpPr/>
          <p:nvPr/>
        </p:nvSpPr>
        <p:spPr>
          <a:xfrm>
            <a:off x="431259" y="4253845"/>
            <a:ext cx="8281481" cy="4097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51" name="正方形/長方形 50"/>
          <p:cNvSpPr/>
          <p:nvPr/>
        </p:nvSpPr>
        <p:spPr>
          <a:xfrm>
            <a:off x="1095784" y="3348110"/>
            <a:ext cx="3469219"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機械学習</a:t>
            </a:r>
            <a:r>
              <a:rPr lang="en-US" altLang="ja-JP" sz="2000" dirty="0">
                <a:solidFill>
                  <a:srgbClr val="FFFFFF"/>
                </a:solidFill>
                <a:latin typeface="Meiryo" charset="-128"/>
                <a:ea typeface="Meiryo" charset="-128"/>
                <a:cs typeface="Meiryo" charset="-128"/>
              </a:rPr>
              <a:t>×</a:t>
            </a:r>
            <a:r>
              <a:rPr lang="ja-JP" altLang="en-US" sz="2000">
                <a:solidFill>
                  <a:srgbClr val="FFFFFF"/>
                </a:solidFill>
                <a:latin typeface="Meiryo" charset="-128"/>
                <a:ea typeface="Meiryo" charset="-128"/>
                <a:cs typeface="Meiryo" charset="-128"/>
              </a:rPr>
              <a:t>データサイエンス</a:t>
            </a:r>
            <a:endParaRPr lang="ja-JP" altLang="en-US" sz="2000" dirty="0">
              <a:solidFill>
                <a:srgbClr val="FFFFFF"/>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311627" y="4793810"/>
            <a:ext cx="4242400"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
        <p:nvSpPr>
          <p:cNvPr id="4" name="正方形/長方形 3">
            <a:extLst>
              <a:ext uri="{FF2B5EF4-FFF2-40B4-BE49-F238E27FC236}">
                <a16:creationId xmlns:a16="http://schemas.microsoft.com/office/drawing/2014/main" id="{8E10818D-DFDA-1E42-9D19-A75D993CF446}"/>
              </a:ext>
            </a:extLst>
          </p:cNvPr>
          <p:cNvSpPr/>
          <p:nvPr/>
        </p:nvSpPr>
        <p:spPr>
          <a:xfrm>
            <a:off x="1827400" y="3769035"/>
            <a:ext cx="2659370" cy="400110"/>
          </a:xfrm>
          <a:prstGeom prst="rect">
            <a:avLst/>
          </a:prstGeom>
        </p:spPr>
        <p:txBody>
          <a:bodyPr wrap="square">
            <a:spAutoFit/>
          </a:bodyPr>
          <a:lstStyle/>
          <a:p>
            <a:pPr algn="r"/>
            <a:r>
              <a:rPr lang="en-US" altLang="ja-JP" sz="2000" dirty="0">
                <a:solidFill>
                  <a:srgbClr val="FFFFFF"/>
                </a:solidFill>
                <a:latin typeface="Meiryo" charset="-128"/>
                <a:ea typeface="Meiryo" charset="-128"/>
                <a:cs typeface="Meiryo" charset="-128"/>
              </a:rPr>
              <a:t>IoT </a:t>
            </a:r>
            <a:endParaRPr lang="ja-JP" altLang="en-US" sz="2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807B564F-84D4-794D-822E-A64F7F2C2A6F}"/>
              </a:ext>
            </a:extLst>
          </p:cNvPr>
          <p:cNvSpPr/>
          <p:nvPr/>
        </p:nvSpPr>
        <p:spPr>
          <a:xfrm>
            <a:off x="4593139" y="4793810"/>
            <a:ext cx="4239232" cy="400110"/>
          </a:xfrm>
          <a:prstGeom prst="rect">
            <a:avLst/>
          </a:prstGeom>
        </p:spPr>
        <p:txBody>
          <a:bodyPr wrap="square">
            <a:spAutoFit/>
          </a:bodyPr>
          <a:lstStyle/>
          <a:p>
            <a:pPr algn="ctr"/>
            <a:r>
              <a:rPr lang="ja-JP" altLang="en-US" sz="2000">
                <a:solidFill>
                  <a:srgbClr val="FFFFFF"/>
                </a:solidFill>
                <a:latin typeface="Meiryo" charset="-128"/>
                <a:ea typeface="Meiryo" charset="-128"/>
                <a:cs typeface="Meiryo" charset="-128"/>
              </a:rPr>
              <a:t>エッジ・コンピューティング</a:t>
            </a:r>
            <a:endParaRPr lang="ja-JP" altLang="en-US" sz="2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C77118E1-802A-F84E-803F-C4CEC4F85050}"/>
              </a:ext>
            </a:extLst>
          </p:cNvPr>
          <p:cNvSpPr/>
          <p:nvPr/>
        </p:nvSpPr>
        <p:spPr>
          <a:xfrm>
            <a:off x="3409816" y="4282310"/>
            <a:ext cx="2357440" cy="369332"/>
          </a:xfrm>
          <a:prstGeom prst="rect">
            <a:avLst/>
          </a:prstGeom>
        </p:spPr>
        <p:txBody>
          <a:bodyPr wrap="none">
            <a:spAutoFit/>
          </a:bodyPr>
          <a:lstStyle/>
          <a:p>
            <a:pPr algn="ctr"/>
            <a:r>
              <a:rPr lang="en-US" altLang="ja-JP" dirty="0">
                <a:solidFill>
                  <a:srgbClr val="FFFFFF"/>
                </a:solidFill>
                <a:latin typeface="Meiryo" charset="-128"/>
                <a:ea typeface="Meiryo" charset="-128"/>
                <a:cs typeface="Meiryo" charset="-128"/>
              </a:rPr>
              <a:t>DX</a:t>
            </a:r>
            <a:r>
              <a:rPr lang="ja-JP" altLang="en-US">
                <a:solidFill>
                  <a:srgbClr val="FFFFFF"/>
                </a:solidFill>
                <a:latin typeface="Meiryo" charset="-128"/>
                <a:ea typeface="Meiryo" charset="-128"/>
                <a:cs typeface="Meiryo" charset="-128"/>
              </a:rPr>
              <a:t>プラットフォーム</a:t>
            </a:r>
            <a:endParaRPr lang="ja-JP" altLang="en-US"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D00472F-567C-7E4C-B189-6B54F99D7F77}"/>
              </a:ext>
            </a:extLst>
          </p:cNvPr>
          <p:cNvSpPr/>
          <p:nvPr/>
        </p:nvSpPr>
        <p:spPr>
          <a:xfrm>
            <a:off x="440137" y="5273959"/>
            <a:ext cx="8281481" cy="40979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5</a:t>
            </a:r>
            <a:r>
              <a:rPr kumimoji="1" lang="en-US" altLang="ja-JP" sz="2000" dirty="0">
                <a:solidFill>
                  <a:srgbClr val="FFFFFF"/>
                </a:solidFill>
                <a:latin typeface="Meiryo" charset="-128"/>
                <a:ea typeface="Meiryo" charset="-128"/>
                <a:cs typeface="Meiryo" charset="-128"/>
              </a:rPr>
              <a:t>G</a:t>
            </a: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5</a:t>
            </a:r>
            <a:r>
              <a:rPr kumimoji="1" lang="ja-JP" altLang="en-US" sz="2000">
                <a:solidFill>
                  <a:srgbClr val="FFFFFF"/>
                </a:solidFill>
                <a:latin typeface="Meiryo" charset="-128"/>
                <a:ea typeface="Meiryo" charset="-128"/>
                <a:cs typeface="Meiryo" charset="-128"/>
              </a:rPr>
              <a:t>世代通信網）</a:t>
            </a:r>
            <a:endParaRPr kumimoji="1" lang="ja-JP" altLang="en-US" sz="2000" dirty="0">
              <a:solidFill>
                <a:srgbClr val="FFFFFF"/>
              </a:solidFill>
              <a:latin typeface="Meiryo" charset="-128"/>
              <a:ea typeface="Meiryo" charset="-128"/>
              <a:cs typeface="Meiryo" charset="-128"/>
            </a:endParaRPr>
          </a:p>
        </p:txBody>
      </p:sp>
      <p:sp>
        <p:nvSpPr>
          <p:cNvPr id="42" name="正方形/長方形 41">
            <a:extLst>
              <a:ext uri="{FF2B5EF4-FFF2-40B4-BE49-F238E27FC236}">
                <a16:creationId xmlns:a16="http://schemas.microsoft.com/office/drawing/2014/main" id="{868A0384-7D50-D14A-922A-8804A45EE9C6}"/>
              </a:ext>
            </a:extLst>
          </p:cNvPr>
          <p:cNvSpPr/>
          <p:nvPr/>
        </p:nvSpPr>
        <p:spPr>
          <a:xfrm>
            <a:off x="284495" y="5935440"/>
            <a:ext cx="8561869" cy="40979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charset="-128"/>
                <a:ea typeface="Meiryo" charset="-128"/>
                <a:cs typeface="Meiryo" charset="-128"/>
              </a:rPr>
              <a:t>アジャイル開発</a:t>
            </a:r>
            <a:r>
              <a:rPr lang="en-US" altLang="ja-JP" sz="2000" dirty="0">
                <a:solidFill>
                  <a:srgbClr val="FFFFFF"/>
                </a:solidFill>
                <a:latin typeface="Meiryo" charset="-128"/>
                <a:ea typeface="Meiryo" charset="-128"/>
                <a:cs typeface="Meiryo" charset="-128"/>
              </a:rPr>
              <a:t> × DevOps</a:t>
            </a:r>
            <a:endParaRPr kumimoji="1" lang="ja-JP" altLang="en-US" sz="2000" dirty="0">
              <a:solidFill>
                <a:srgbClr val="FFFFFF"/>
              </a:solidFill>
              <a:latin typeface="Meiryo" charset="-128"/>
              <a:ea typeface="Meiryo" charset="-128"/>
              <a:cs typeface="Meiryo" charset="-128"/>
            </a:endParaRPr>
          </a:p>
        </p:txBody>
      </p:sp>
      <p:grpSp>
        <p:nvGrpSpPr>
          <p:cNvPr id="7" name="グループ化 6">
            <a:extLst>
              <a:ext uri="{FF2B5EF4-FFF2-40B4-BE49-F238E27FC236}">
                <a16:creationId xmlns:a16="http://schemas.microsoft.com/office/drawing/2014/main" id="{67DC3D9C-4CA6-954E-A660-2FFFB3AD6349}"/>
              </a:ext>
            </a:extLst>
          </p:cNvPr>
          <p:cNvGrpSpPr/>
          <p:nvPr/>
        </p:nvGrpSpPr>
        <p:grpSpPr>
          <a:xfrm>
            <a:off x="5243789" y="3354924"/>
            <a:ext cx="2495792" cy="742138"/>
            <a:chOff x="5096499" y="3362265"/>
            <a:chExt cx="2495792" cy="742138"/>
          </a:xfrm>
        </p:grpSpPr>
        <p:sp>
          <p:nvSpPr>
            <p:cNvPr id="5" name="円柱 4">
              <a:extLst>
                <a:ext uri="{FF2B5EF4-FFF2-40B4-BE49-F238E27FC236}">
                  <a16:creationId xmlns:a16="http://schemas.microsoft.com/office/drawing/2014/main" id="{A208D7B5-3755-124D-A7FD-908CF8DD3CFF}"/>
                </a:ext>
              </a:extLst>
            </p:cNvPr>
            <p:cNvSpPr/>
            <p:nvPr/>
          </p:nvSpPr>
          <p:spPr>
            <a:xfrm>
              <a:off x="5096499" y="3362265"/>
              <a:ext cx="2495792" cy="742138"/>
            </a:xfrm>
            <a:prstGeom prst="can">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197D300B-D889-454E-A9E4-FCD1BB8557C9}"/>
                </a:ext>
              </a:extLst>
            </p:cNvPr>
            <p:cNvSpPr/>
            <p:nvPr/>
          </p:nvSpPr>
          <p:spPr>
            <a:xfrm>
              <a:off x="5230210" y="3616663"/>
              <a:ext cx="2228370" cy="400110"/>
            </a:xfrm>
            <a:prstGeom prst="rect">
              <a:avLst/>
            </a:prstGeom>
          </p:spPr>
          <p:txBody>
            <a:bodyPr wrap="square">
              <a:spAutoFit/>
            </a:bodyPr>
            <a:lstStyle/>
            <a:p>
              <a:pPr algn="ctr"/>
              <a:r>
                <a:rPr lang="ja-JP" altLang="en-US" sz="2000">
                  <a:solidFill>
                    <a:srgbClr val="C00000"/>
                  </a:solidFill>
                  <a:latin typeface="Meiryo" charset="-128"/>
                  <a:ea typeface="Meiryo" charset="-128"/>
                  <a:cs typeface="Meiryo" charset="-128"/>
                </a:rPr>
                <a:t>データ</a:t>
              </a:r>
              <a:r>
                <a:rPr lang="en-US" altLang="ja-JP" sz="2000" dirty="0">
                  <a:solidFill>
                    <a:srgbClr val="C00000"/>
                  </a:solidFill>
                  <a:latin typeface="Meiryo" charset="-128"/>
                  <a:ea typeface="Meiryo" charset="-128"/>
                  <a:cs typeface="Meiryo" charset="-128"/>
                </a:rPr>
                <a:t> </a:t>
              </a:r>
              <a:endParaRPr lang="ja-JP" altLang="en-US" sz="2000" dirty="0">
                <a:solidFill>
                  <a:srgbClr val="C00000"/>
                </a:solidFill>
                <a:latin typeface="Meiryo" charset="-128"/>
                <a:ea typeface="Meiryo" charset="-128"/>
                <a:cs typeface="Meiryo" charset="-128"/>
              </a:endParaRPr>
            </a:p>
          </p:txBody>
        </p:sp>
      </p:grpSp>
    </p:spTree>
    <p:extLst>
      <p:ext uri="{BB962C8B-B14F-4D97-AF65-F5344CB8AC3E}">
        <p14:creationId xmlns:p14="http://schemas.microsoft.com/office/powerpoint/2010/main" val="142228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
                                          </p:val>
                                        </p:tav>
                                        <p:tav tm="100000">
                                          <p:val>
                                            <p:strVal val="#ppt_w"/>
                                          </p:val>
                                        </p:tav>
                                      </p:tavLst>
                                    </p:anim>
                                    <p:anim calcmode="lin" valueType="num">
                                      <p:cBhvr>
                                        <p:cTn id="33" dur="500" fill="hold"/>
                                        <p:tgtEl>
                                          <p:spTgt spid="51"/>
                                        </p:tgtEl>
                                        <p:attrNameLst>
                                          <p:attrName>ppt_h</p:attrName>
                                        </p:attrNameLst>
                                      </p:cBhvr>
                                      <p:tavLst>
                                        <p:tav tm="0">
                                          <p:val>
                                            <p:fltVal val="0"/>
                                          </p:val>
                                        </p:tav>
                                        <p:tav tm="100000">
                                          <p:val>
                                            <p:strVal val="#ppt_h"/>
                                          </p:val>
                                        </p:tav>
                                      </p:tavLst>
                                    </p:anim>
                                    <p:animEffect transition="in" filter="fade">
                                      <p:cBhvr>
                                        <p:cTn id="34" dur="500"/>
                                        <p:tgtEl>
                                          <p:spTgt spid="5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Effect transition="in" filter="fade">
                                      <p:cBhvr>
                                        <p:cTn id="59" dur="500"/>
                                        <p:tgtEl>
                                          <p:spTgt spid="4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par>
                                <p:cTn id="65" presetID="53" presetClass="entr" presetSubtype="16"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3" grpId="0" animBg="1"/>
      <p:bldP spid="45" grpId="0" animBg="1"/>
      <p:bldP spid="44" grpId="0" animBg="1"/>
      <p:bldP spid="46" grpId="0" animBg="1"/>
      <p:bldP spid="51" grpId="0"/>
      <p:bldP spid="3" grpId="0"/>
      <p:bldP spid="4" grpId="0"/>
      <p:bldP spid="27" grpId="0"/>
      <p:bldP spid="6" grpId="0"/>
      <p:bldP spid="41"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11" name="正方形/長方形 10"/>
          <p:cNvSpPr/>
          <p:nvPr/>
        </p:nvSpPr>
        <p:spPr>
          <a:xfrm>
            <a:off x="497869" y="1847722"/>
            <a:ext cx="1964271" cy="37634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50491"/>
            <a:ext cx="1964271" cy="37575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47721"/>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50491"/>
            <a:ext cx="1964271" cy="375757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21737"/>
            <a:ext cx="1487908" cy="369332"/>
          </a:xfrm>
          <a:prstGeom prst="rect">
            <a:avLst/>
          </a:prstGeom>
          <a:no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52514"/>
            <a:ext cx="1779654" cy="307777"/>
          </a:xfrm>
          <a:prstGeom prst="rect">
            <a:avLst/>
          </a:prstGeom>
          <a:no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21737"/>
            <a:ext cx="1667444" cy="369332"/>
          </a:xfrm>
          <a:prstGeom prst="rect">
            <a:avLst/>
          </a:prstGeom>
          <a:no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21737"/>
            <a:ext cx="909031" cy="369332"/>
          </a:xfrm>
          <a:prstGeom prst="rect">
            <a:avLst/>
          </a:prstGeom>
          <a:no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481554"/>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481554"/>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481553"/>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481553"/>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887324"/>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883721"/>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886490"/>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23313"/>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05346"/>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07978"/>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23313"/>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97869" y="1233432"/>
            <a:ext cx="8136974"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597840" y="2001256"/>
            <a:ext cx="45153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5" y="2001256"/>
            <a:ext cx="4526785"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B0F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1031431" y="2176602"/>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782068" y="2161288"/>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185070"/>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
        <p:nvSpPr>
          <p:cNvPr id="31" name="正方形/長方形 30">
            <a:extLst>
              <a:ext uri="{FF2B5EF4-FFF2-40B4-BE49-F238E27FC236}">
                <a16:creationId xmlns:a16="http://schemas.microsoft.com/office/drawing/2014/main" id="{132142C7-CDB1-5245-B4FD-8092F3151C1F}"/>
              </a:ext>
            </a:extLst>
          </p:cNvPr>
          <p:cNvSpPr/>
          <p:nvPr/>
        </p:nvSpPr>
        <p:spPr>
          <a:xfrm>
            <a:off x="497869" y="5690064"/>
            <a:ext cx="8136974" cy="64336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AA95F517-460B-0240-8DB6-C15F8031DE4A}"/>
              </a:ext>
            </a:extLst>
          </p:cNvPr>
          <p:cNvSpPr txBox="1"/>
          <p:nvPr/>
        </p:nvSpPr>
        <p:spPr>
          <a:xfrm>
            <a:off x="632460" y="5800730"/>
            <a:ext cx="7879080" cy="461665"/>
          </a:xfrm>
          <a:prstGeom prst="rect">
            <a:avLst/>
          </a:prstGeom>
          <a:noFill/>
        </p:spPr>
        <p:txBody>
          <a:bodyPr vert="horz" wrap="none" rtlCol="0">
            <a:spAutoFit/>
          </a:bodyPr>
          <a:lstStyle/>
          <a:p>
            <a:pPr algn="ctr"/>
            <a:r>
              <a:rPr lang="ja-JP" altLang="en-US" sz="2400">
                <a:solidFill>
                  <a:schemeClr val="bg1"/>
                </a:solidFill>
                <a:latin typeface="Meiryo" panose="020B0604030504040204" pitchFamily="34" charset="-128"/>
                <a:ea typeface="Meiryo" panose="020B0604030504040204" pitchFamily="34" charset="-128"/>
              </a:rPr>
              <a:t>変化に俊敏に対応できる企業文化・体質を実現すること</a:t>
            </a:r>
            <a:endParaRPr kumimoji="1" lang="ja-JP" altLang="en-US" sz="24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6086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39656" y="3125337"/>
            <a:ext cx="5664692" cy="461665"/>
          </a:xfrm>
          <a:prstGeom prst="rect">
            <a:avLst/>
          </a:prstGeom>
        </p:spPr>
        <p:txBody>
          <a:bodyPr wrap="none">
            <a:spAutoFit/>
          </a:bodyPr>
          <a:lstStyle/>
          <a:p>
            <a:pPr algn="ctr"/>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a:solidFill>
                  <a:schemeClr val="tx1">
                    <a:lumMod val="50000"/>
                    <a:lumOff val="50000"/>
                  </a:schemeClr>
                </a:solidFill>
                <a:latin typeface="Meiryo" charset="-128"/>
                <a:ea typeface="Meiryo" charset="-128"/>
                <a:cs typeface="Meiryo" charset="-128"/>
              </a:rPr>
              <a:t>/you</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a:solidFill>
                  <a:srgbClr val="FF0000"/>
                </a:solidFill>
                <a:latin typeface="Meiryo" charset="-128"/>
                <a:ea typeface="Meiryo" charset="-128"/>
                <a:cs typeface="Meiryo" charset="-128"/>
              </a:rPr>
              <a:t>：201</a:t>
            </a:r>
            <a:r>
              <a:rPr lang="en-US" altLang="ja-JP" sz="2400" dirty="0">
                <a:solidFill>
                  <a:srgbClr val="FF0000"/>
                </a:solidFill>
                <a:latin typeface="Meiryo" charset="-128"/>
                <a:ea typeface="Meiryo" charset="-128"/>
                <a:cs typeface="Meiryo" charset="-128"/>
              </a:rPr>
              <a:t>9</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6</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14</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0613</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68332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C280E62-B9A9-0246-94A4-C9787526F774}"/>
              </a:ext>
            </a:extLst>
          </p:cNvPr>
          <p:cNvSpPr/>
          <p:nvPr/>
        </p:nvSpPr>
        <p:spPr>
          <a:xfrm>
            <a:off x="323776" y="3610369"/>
            <a:ext cx="4051708" cy="143469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23776" y="5181372"/>
            <a:ext cx="4051708" cy="935748"/>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14" name="正方形/長方形 13">
            <a:extLst>
              <a:ext uri="{FF2B5EF4-FFF2-40B4-BE49-F238E27FC236}">
                <a16:creationId xmlns:a16="http://schemas.microsoft.com/office/drawing/2014/main" id="{19386B93-42A6-904A-92F9-9742D941AE43}"/>
              </a:ext>
            </a:extLst>
          </p:cNvPr>
          <p:cNvSpPr/>
          <p:nvPr/>
        </p:nvSpPr>
        <p:spPr>
          <a:xfrm>
            <a:off x="323776" y="2160940"/>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CCA88EE6-89D2-3544-AD9F-33B2DE040747}"/>
              </a:ext>
            </a:extLst>
          </p:cNvPr>
          <p:cNvSpPr/>
          <p:nvPr/>
        </p:nvSpPr>
        <p:spPr>
          <a:xfrm>
            <a:off x="3045995" y="2160940"/>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3E0CC736-D43C-5F4F-B2D0-6AFE55508A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1592" y="2260548"/>
            <a:ext cx="769414" cy="769414"/>
          </a:xfrm>
          <a:prstGeom prst="rect">
            <a:avLst/>
          </a:prstGeom>
          <a:ln>
            <a:no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395BCFDD-2BCA-3947-989D-6DCFF9EFDA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824" y="2260664"/>
            <a:ext cx="666181" cy="666181"/>
          </a:xfrm>
          <a:prstGeom prst="rect">
            <a:avLst/>
          </a:prstGeom>
          <a:ln>
            <a:no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C8FDA857-EE78-EF49-9AD6-30AA1B4076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3204" y="2255444"/>
            <a:ext cx="963412" cy="753388"/>
          </a:xfrm>
          <a:prstGeom prst="rect">
            <a:avLst/>
          </a:prstGeom>
          <a:ln>
            <a:noFill/>
          </a:ln>
          <a:effectLst>
            <a:outerShdw blurRad="50800" dist="38100" dir="2700000" algn="tl" rotWithShape="0">
              <a:prstClr val="black">
                <a:alpha val="40000"/>
              </a:prstClr>
            </a:outerShdw>
          </a:effectLst>
        </p:spPr>
      </p:pic>
      <p:sp>
        <p:nvSpPr>
          <p:cNvPr id="19" name="左矢印 18">
            <a:extLst>
              <a:ext uri="{FF2B5EF4-FFF2-40B4-BE49-F238E27FC236}">
                <a16:creationId xmlns:a16="http://schemas.microsoft.com/office/drawing/2014/main" id="{07A65223-D710-5B45-BDCC-B928EC382A25}"/>
              </a:ext>
            </a:extLst>
          </p:cNvPr>
          <p:cNvSpPr/>
          <p:nvPr/>
        </p:nvSpPr>
        <p:spPr>
          <a:xfrm>
            <a:off x="2562115" y="2308597"/>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F9CAAA75-AE9F-234C-9382-A8C883CABE94}"/>
              </a:ext>
            </a:extLst>
          </p:cNvPr>
          <p:cNvSpPr txBox="1"/>
          <p:nvPr/>
        </p:nvSpPr>
        <p:spPr>
          <a:xfrm>
            <a:off x="2629250" y="2474528"/>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21" name="正方形/長方形 20">
            <a:extLst>
              <a:ext uri="{FF2B5EF4-FFF2-40B4-BE49-F238E27FC236}">
                <a16:creationId xmlns:a16="http://schemas.microsoft.com/office/drawing/2014/main" id="{678A1C04-1A43-6E46-9533-9B4950F6B9D4}"/>
              </a:ext>
            </a:extLst>
          </p:cNvPr>
          <p:cNvSpPr/>
          <p:nvPr/>
        </p:nvSpPr>
        <p:spPr>
          <a:xfrm>
            <a:off x="355459" y="1833925"/>
            <a:ext cx="4091185" cy="338554"/>
          </a:xfrm>
          <a:prstGeom prst="rect">
            <a:avLst/>
          </a:prstGeom>
        </p:spPr>
        <p:txBody>
          <a:bodyPr wrap="none">
            <a:spAutoFit/>
          </a:bodyPr>
          <a:lstStyle/>
          <a:p>
            <a:pPr algn="ct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人間主体でビジネスを動かし</a:t>
            </a:r>
            <a:r>
              <a:rPr lang="en-US" altLang="ja-JP" sz="16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600" b="1">
                <a:solidFill>
                  <a:schemeClr val="accent2">
                    <a:lumMod val="75000"/>
                  </a:schemeClr>
                </a:solidFill>
                <a:latin typeface="Meiryo" panose="020B0604030504040204" pitchFamily="34" charset="-128"/>
                <a:ea typeface="Meiryo" panose="020B0604030504040204" pitchFamily="34" charset="-128"/>
                <a:cs typeface="Meiryo" charset="-128"/>
              </a:rPr>
              <a:t>が支援する</a:t>
            </a:r>
            <a:endParaRPr lang="ja-JP" altLang="en-US" sz="16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1" name="正方形/長方形 40">
            <a:extLst>
              <a:ext uri="{FF2B5EF4-FFF2-40B4-BE49-F238E27FC236}">
                <a16:creationId xmlns:a16="http://schemas.microsoft.com/office/drawing/2014/main" id="{D3C8406D-71F4-C441-96FE-FE1052F20114}"/>
              </a:ext>
            </a:extLst>
          </p:cNvPr>
          <p:cNvSpPr/>
          <p:nvPr/>
        </p:nvSpPr>
        <p:spPr>
          <a:xfrm>
            <a:off x="542858" y="3190050"/>
            <a:ext cx="3467616" cy="338554"/>
          </a:xfrm>
          <a:prstGeom prst="rect">
            <a:avLst/>
          </a:prstGeom>
        </p:spPr>
        <p:txBody>
          <a:bodyPr wrap="none">
            <a:spAutoFit/>
          </a:bodyPr>
          <a:lstStyle/>
          <a:p>
            <a:pPr algn="ctr"/>
            <a:r>
              <a:rPr lang="ja-JP" altLang="en-US" sz="1600">
                <a:solidFill>
                  <a:schemeClr val="accent2">
                    <a:lumMod val="75000"/>
                  </a:schemeClr>
                </a:solidFill>
                <a:latin typeface="Meiryo" panose="020B0604030504040204" pitchFamily="34" charset="-128"/>
                <a:ea typeface="Meiryo" panose="020B0604030504040204" pitchFamily="34" charset="-128"/>
                <a:cs typeface="Meiryo" charset="-128"/>
              </a:rPr>
              <a:t>生産性向上・コスト削減・期間短縮</a:t>
            </a:r>
            <a:endParaRPr lang="ja-JP" altLang="en-US" sz="16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3" name="正方形/長方形 42">
            <a:extLst>
              <a:ext uri="{FF2B5EF4-FFF2-40B4-BE49-F238E27FC236}">
                <a16:creationId xmlns:a16="http://schemas.microsoft.com/office/drawing/2014/main" id="{B71F2018-5BBB-3142-B058-C6A32C5068EF}"/>
              </a:ext>
            </a:extLst>
          </p:cNvPr>
          <p:cNvSpPr/>
          <p:nvPr/>
        </p:nvSpPr>
        <p:spPr>
          <a:xfrm>
            <a:off x="1215498" y="4396253"/>
            <a:ext cx="2124299"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安定</a:t>
            </a:r>
            <a:r>
              <a:rPr lang="en-US" altLang="ja-JP" sz="1400" dirty="0">
                <a:solidFill>
                  <a:schemeClr val="accent2">
                    <a:lumMod val="75000"/>
                  </a:schemeClr>
                </a:solidFill>
                <a:latin typeface="Meiryo" panose="020B0604030504040204" pitchFamily="34" charset="-128"/>
                <a:ea typeface="Meiryo" panose="020B0604030504040204" pitchFamily="34" charset="-128"/>
                <a:cs typeface="Meiryo" charset="-128"/>
              </a:rPr>
              <a:t>×</a:t>
            </a: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高品質の徹底追求</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5" name="正方形/長方形 44">
            <a:extLst>
              <a:ext uri="{FF2B5EF4-FFF2-40B4-BE49-F238E27FC236}">
                <a16:creationId xmlns:a16="http://schemas.microsoft.com/office/drawing/2014/main" id="{C3425F4C-3FD6-3B40-A39A-1F53337847E9}"/>
              </a:ext>
            </a:extLst>
          </p:cNvPr>
          <p:cNvSpPr/>
          <p:nvPr/>
        </p:nvSpPr>
        <p:spPr>
          <a:xfrm>
            <a:off x="530834" y="3801676"/>
            <a:ext cx="3491660" cy="353943"/>
          </a:xfrm>
          <a:prstGeom prst="rect">
            <a:avLst/>
          </a:prstGeom>
        </p:spPr>
        <p:txBody>
          <a:bodyPr wrap="none">
            <a:spAutoFit/>
          </a:bodyPr>
          <a:lstStyle/>
          <a:p>
            <a:pPr algn="ctr"/>
            <a:r>
              <a:rPr lang="en-US" altLang="ja-JP" sz="1700" b="1" dirty="0">
                <a:solidFill>
                  <a:schemeClr val="accent2">
                    <a:lumMod val="75000"/>
                  </a:schemeClr>
                </a:solidFill>
                <a:latin typeface="Meiryo" panose="020B0604030504040204" pitchFamily="34" charset="-128"/>
                <a:ea typeface="Meiryo" panose="020B0604030504040204" pitchFamily="34" charset="-128"/>
                <a:cs typeface="Meiryo" charset="-128"/>
              </a:rPr>
              <a:t>IT</a:t>
            </a:r>
            <a:r>
              <a:rPr lang="ja-JP" altLang="en-US" sz="1700" b="1">
                <a:solidFill>
                  <a:schemeClr val="accent2">
                    <a:lumMod val="75000"/>
                  </a:schemeClr>
                </a:solidFill>
                <a:latin typeface="Meiryo" panose="020B0604030504040204" pitchFamily="34" charset="-128"/>
                <a:ea typeface="Meiryo" panose="020B0604030504040204" pitchFamily="34" charset="-128"/>
                <a:cs typeface="Meiryo" charset="-128"/>
              </a:rPr>
              <a:t>はコスト、削減することが正義</a:t>
            </a:r>
            <a:endParaRPr lang="ja-JP" altLang="en-US" sz="1700" b="1"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7" name="正方形/長方形 46">
            <a:extLst>
              <a:ext uri="{FF2B5EF4-FFF2-40B4-BE49-F238E27FC236}">
                <a16:creationId xmlns:a16="http://schemas.microsoft.com/office/drawing/2014/main" id="{AD8648E8-9DED-174C-999D-4C3FFA16E737}"/>
              </a:ext>
            </a:extLst>
          </p:cNvPr>
          <p:cNvSpPr/>
          <p:nvPr/>
        </p:nvSpPr>
        <p:spPr>
          <a:xfrm>
            <a:off x="876281" y="4646139"/>
            <a:ext cx="2800767" cy="369332"/>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コスト削減の手段としての</a:t>
            </a:r>
            <a:r>
              <a:rPr lang="ja-JP" altLang="en-US" b="1" u="sng">
                <a:solidFill>
                  <a:schemeClr val="accent2">
                    <a:lumMod val="75000"/>
                  </a:schemeClr>
                </a:solidFill>
                <a:latin typeface="Meiryo" panose="020B0604030504040204" pitchFamily="34" charset="-128"/>
                <a:ea typeface="Meiryo" panose="020B0604030504040204" pitchFamily="34" charset="-128"/>
                <a:cs typeface="Meiryo" charset="-128"/>
              </a:rPr>
              <a:t>外注</a:t>
            </a:r>
            <a:endParaRPr lang="ja-JP" altLang="en-US" b="1" u="sng"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49" name="正方形/長方形 48">
            <a:extLst>
              <a:ext uri="{FF2B5EF4-FFF2-40B4-BE49-F238E27FC236}">
                <a16:creationId xmlns:a16="http://schemas.microsoft.com/office/drawing/2014/main" id="{FB9F2410-C67A-714B-8018-4AA6875BA71C}"/>
              </a:ext>
            </a:extLst>
          </p:cNvPr>
          <p:cNvSpPr/>
          <p:nvPr/>
        </p:nvSpPr>
        <p:spPr>
          <a:xfrm>
            <a:off x="833291" y="4178715"/>
            <a:ext cx="2877711" cy="307777"/>
          </a:xfrm>
          <a:prstGeom prst="rect">
            <a:avLst/>
          </a:prstGeom>
        </p:spPr>
        <p:txBody>
          <a:bodyPr wrap="none">
            <a:spAutoFit/>
          </a:bodyPr>
          <a:lstStyle/>
          <a:p>
            <a:pPr algn="ctr"/>
            <a:r>
              <a:rPr lang="ja-JP" altLang="en-US" sz="1400">
                <a:solidFill>
                  <a:schemeClr val="accent2">
                    <a:lumMod val="75000"/>
                  </a:schemeClr>
                </a:solidFill>
                <a:latin typeface="Meiryo" panose="020B0604030504040204" pitchFamily="34" charset="-128"/>
                <a:ea typeface="Meiryo" panose="020B0604030504040204" pitchFamily="34" charset="-128"/>
                <a:cs typeface="Meiryo" charset="-128"/>
              </a:rPr>
              <a:t>常にコスト削減の圧力に晒される</a:t>
            </a:r>
            <a:endParaRPr lang="ja-JP" altLang="en-US" sz="1400" dirty="0">
              <a:solidFill>
                <a:schemeClr val="accent2">
                  <a:lumMod val="75000"/>
                </a:schemeClr>
              </a:solidFill>
              <a:latin typeface="Meiryo" panose="020B0604030504040204" pitchFamily="34" charset="-128"/>
              <a:ea typeface="Meiryo" panose="020B0604030504040204" pitchFamily="34" charset="-128"/>
              <a:cs typeface="Meiryo" charset="-128"/>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871738" y="5301270"/>
            <a:ext cx="3054041"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仕様書通り</a:t>
            </a:r>
            <a:r>
              <a:rPr lang="en-US" altLang="ja-JP" sz="2000" dirty="0">
                <a:solidFill>
                  <a:schemeClr val="bg1"/>
                </a:solidFill>
                <a:latin typeface="Meiryo" panose="020B0604030504040204" pitchFamily="34" charset="-128"/>
                <a:ea typeface="Meiryo" panose="020B0604030504040204" pitchFamily="34" charset="-128"/>
                <a:cs typeface="Meiryo" charset="-128"/>
              </a:rPr>
              <a:t>QCD</a:t>
            </a:r>
            <a:r>
              <a:rPr lang="ja-JP" altLang="en-US" sz="2000">
                <a:solidFill>
                  <a:schemeClr val="bg1"/>
                </a:solidFill>
                <a:latin typeface="Meiryo" panose="020B0604030504040204" pitchFamily="34" charset="-128"/>
                <a:ea typeface="Meiryo" panose="020B0604030504040204" pitchFamily="34" charset="-128"/>
                <a:cs typeface="Meiryo" charset="-128"/>
              </a:rPr>
              <a:t>を守って</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情報システム完成させる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8E58D6CE-D1FC-0542-92E3-2EA2C40CF724}"/>
              </a:ext>
            </a:extLst>
          </p:cNvPr>
          <p:cNvSpPr txBox="1"/>
          <p:nvPr/>
        </p:nvSpPr>
        <p:spPr>
          <a:xfrm>
            <a:off x="203838" y="1095278"/>
            <a:ext cx="2962093" cy="769441"/>
          </a:xfrm>
          <a:prstGeom prst="rect">
            <a:avLst/>
          </a:prstGeom>
          <a:noFill/>
        </p:spPr>
        <p:txBody>
          <a:bodyPr wrap="none" rtlCol="0">
            <a:spAutoFit/>
          </a:bodyPr>
          <a:lstStyle/>
          <a:p>
            <a:r>
              <a:rPr kumimoji="1" lang="en-US" altLang="ja-JP" sz="4400" dirty="0">
                <a:solidFill>
                  <a:srgbClr val="953735"/>
                </a:solidFill>
                <a:latin typeface="Meiryo" panose="020B0604030504040204" pitchFamily="34" charset="-128"/>
                <a:ea typeface="Meiryo" panose="020B0604030504040204" pitchFamily="34" charset="-128"/>
              </a:rPr>
              <a:t>Before DX</a:t>
            </a:r>
            <a:endParaRPr kumimoji="1" lang="ja-JP" altLang="en-US" sz="4400">
              <a:solidFill>
                <a:srgbClr val="953735"/>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165931" y="1592424"/>
            <a:ext cx="1209553"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B6E9A06D-AE93-254A-AEFC-340AC941624D}"/>
              </a:ext>
            </a:extLst>
          </p:cNvPr>
          <p:cNvGrpSpPr/>
          <p:nvPr/>
        </p:nvGrpSpPr>
        <p:grpSpPr>
          <a:xfrm>
            <a:off x="4649105" y="1095278"/>
            <a:ext cx="4338405" cy="5027809"/>
            <a:chOff x="4649105" y="1095278"/>
            <a:chExt cx="4338405" cy="5027809"/>
          </a:xfrm>
        </p:grpSpPr>
        <p:sp>
          <p:nvSpPr>
            <p:cNvPr id="58" name="正方形/長方形 57">
              <a:extLst>
                <a:ext uri="{FF2B5EF4-FFF2-40B4-BE49-F238E27FC236}">
                  <a16:creationId xmlns:a16="http://schemas.microsoft.com/office/drawing/2014/main" id="{5D922871-61B9-4946-B854-D9C9F49EF192}"/>
                </a:ext>
              </a:extLst>
            </p:cNvPr>
            <p:cNvSpPr/>
            <p:nvPr/>
          </p:nvSpPr>
          <p:spPr>
            <a:xfrm>
              <a:off x="4777600" y="3615254"/>
              <a:ext cx="4051708" cy="14346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802347" y="5187339"/>
              <a:ext cx="4051708" cy="9357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D9A567C-9BDE-5749-BDCD-2C24B51CA77D}"/>
                </a:ext>
              </a:extLst>
            </p:cNvPr>
            <p:cNvSpPr/>
            <p:nvPr/>
          </p:nvSpPr>
          <p:spPr>
            <a:xfrm>
              <a:off x="4786493" y="2154076"/>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879848E2-0E29-4A4A-AD93-AD1D44531E98}"/>
                </a:ext>
              </a:extLst>
            </p:cNvPr>
            <p:cNvSpPr/>
            <p:nvPr/>
          </p:nvSpPr>
          <p:spPr>
            <a:xfrm>
              <a:off x="4774724" y="214151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7ED6306A-09D5-D942-8B5E-67B58BB91497}"/>
                </a:ext>
              </a:extLst>
            </p:cNvPr>
            <p:cNvSpPr/>
            <p:nvPr/>
          </p:nvSpPr>
          <p:spPr>
            <a:xfrm>
              <a:off x="5583846" y="262963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F1435A42-F3CB-D44D-ACD7-B68A35D36C1C}"/>
                </a:ext>
              </a:extLst>
            </p:cNvPr>
            <p:cNvSpPr/>
            <p:nvPr/>
          </p:nvSpPr>
          <p:spPr>
            <a:xfrm>
              <a:off x="6387215" y="2153548"/>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A1106415-BD16-794C-B4C9-058AF30FFCE2}"/>
                </a:ext>
              </a:extLst>
            </p:cNvPr>
            <p:cNvSpPr/>
            <p:nvPr/>
          </p:nvSpPr>
          <p:spPr>
            <a:xfrm>
              <a:off x="7211023" y="2629637"/>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BE380D1-0C58-6C4F-89B9-D783AE3B9355}"/>
                </a:ext>
              </a:extLst>
            </p:cNvPr>
            <p:cNvSpPr/>
            <p:nvPr/>
          </p:nvSpPr>
          <p:spPr>
            <a:xfrm>
              <a:off x="8017177" y="2161513"/>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a:extLst>
                <a:ext uri="{FF2B5EF4-FFF2-40B4-BE49-F238E27FC236}">
                  <a16:creationId xmlns:a16="http://schemas.microsoft.com/office/drawing/2014/main" id="{5BB5D50B-DCB0-6D4E-918D-F24CB45DCB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88853" y="2675202"/>
              <a:ext cx="380906" cy="414028"/>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67290B83-2178-C64A-8FBA-94F1EDA02B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0859" y="2689193"/>
              <a:ext cx="395786" cy="395786"/>
            </a:xfrm>
            <a:prstGeom prst="rect">
              <a:avLst/>
            </a:prstGeom>
            <a:ln>
              <a:noFill/>
            </a:ln>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A8201863-FC8F-DD42-8FF0-888E3EACE1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91195" y="2689193"/>
              <a:ext cx="584752" cy="457276"/>
            </a:xfrm>
            <a:prstGeom prst="rect">
              <a:avLst/>
            </a:prstGeom>
            <a:ln>
              <a:noFill/>
            </a:ln>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3ADF5C8-BD72-1647-9A0A-7A0A8F04CE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9484" y="2180257"/>
              <a:ext cx="436323" cy="40687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8736BC4B-9604-674C-A4B9-28EC9BAB91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88983" y="2166751"/>
              <a:ext cx="326093" cy="398646"/>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69205800-CA1F-CC47-9105-7A351B16D61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5528" y="2173218"/>
              <a:ext cx="505067" cy="452035"/>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0EE47762-F247-3247-B7C8-3688CC7C1A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9072" y="2180257"/>
              <a:ext cx="439430" cy="441638"/>
            </a:xfrm>
            <a:prstGeom prst="rect">
              <a:avLst/>
            </a:prstGeom>
            <a:effectLst>
              <a:outerShdw blurRad="50800" dist="38100" dir="2700000" algn="tl" rotWithShape="0">
                <a:prstClr val="black">
                  <a:alpha val="40000"/>
                </a:prstClr>
              </a:outerShdw>
            </a:effectLst>
          </p:spPr>
        </p:pic>
        <p:pic>
          <p:nvPicPr>
            <p:cNvPr id="36" name="図 35">
              <a:extLst>
                <a:ext uri="{FF2B5EF4-FFF2-40B4-BE49-F238E27FC236}">
                  <a16:creationId xmlns:a16="http://schemas.microsoft.com/office/drawing/2014/main" id="{7E74133C-32C1-424C-ABF9-6792B9F42C2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65903" y="2645199"/>
              <a:ext cx="475827" cy="452035"/>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7551B27-33C3-7F48-A79C-609DFD5A86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421745" y="2183791"/>
              <a:ext cx="389701" cy="442842"/>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B0D6EA2A-D9E9-DD49-A76B-5EDACD7E7B6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1745" y="2697161"/>
              <a:ext cx="430163" cy="375317"/>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BE1726E6-D7AB-084D-B7DF-475EE5D79B51}"/>
                </a:ext>
              </a:extLst>
            </p:cNvPr>
            <p:cNvSpPr/>
            <p:nvPr/>
          </p:nvSpPr>
          <p:spPr>
            <a:xfrm>
              <a:off x="4768518" y="1834139"/>
              <a:ext cx="4091184" cy="338554"/>
            </a:xfrm>
            <a:prstGeom prst="rect">
              <a:avLst/>
            </a:prstGeom>
          </p:spPr>
          <p:txBody>
            <a:bodyPr wrap="none">
              <a:spAutoFit/>
            </a:bodyPr>
            <a:lstStyle/>
            <a:p>
              <a:pPr algn="ctr"/>
              <a:r>
                <a:rPr lang="ja-JP" altLang="en-US" sz="1600" b="1">
                  <a:solidFill>
                    <a:srgbClr val="0070C0"/>
                  </a:solidFill>
                  <a:latin typeface="Meiryo" panose="020B0604030504040204" pitchFamily="34" charset="-128"/>
                  <a:ea typeface="Meiryo" panose="020B0604030504040204" pitchFamily="34" charset="-128"/>
                  <a:cs typeface="Meiryo" charset="-128"/>
                </a:rPr>
                <a:t>人間と</a:t>
              </a:r>
              <a:r>
                <a:rPr lang="en-US" altLang="ja-JP" sz="1600" b="1" dirty="0">
                  <a:solidFill>
                    <a:srgbClr val="0070C0"/>
                  </a:solidFill>
                  <a:latin typeface="Meiryo" panose="020B0604030504040204" pitchFamily="34" charset="-128"/>
                  <a:ea typeface="Meiryo" panose="020B0604030504040204" pitchFamily="34" charset="-128"/>
                  <a:cs typeface="Meiryo" charset="-128"/>
                </a:rPr>
                <a:t>IT</a:t>
              </a:r>
              <a:r>
                <a:rPr lang="ja-JP" altLang="en-US" sz="1600" b="1">
                  <a:solidFill>
                    <a:srgbClr val="0070C0"/>
                  </a:solidFill>
                  <a:latin typeface="Meiryo" panose="020B0604030504040204" pitchFamily="34" charset="-128"/>
                  <a:ea typeface="Meiryo" panose="020B0604030504040204" pitchFamily="34" charset="-128"/>
                  <a:cs typeface="Meiryo" charset="-128"/>
                </a:rPr>
                <a:t>が一体となってビジネスを動かす</a:t>
              </a:r>
              <a:endParaRPr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2" name="正方形/長方形 41">
              <a:extLst>
                <a:ext uri="{FF2B5EF4-FFF2-40B4-BE49-F238E27FC236}">
                  <a16:creationId xmlns:a16="http://schemas.microsoft.com/office/drawing/2014/main" id="{ACD69FEF-6ACF-1343-94D7-01387DF60637}"/>
                </a:ext>
              </a:extLst>
            </p:cNvPr>
            <p:cNvSpPr/>
            <p:nvPr/>
          </p:nvSpPr>
          <p:spPr>
            <a:xfrm>
              <a:off x="4649105" y="3188490"/>
              <a:ext cx="4288353" cy="338554"/>
            </a:xfrm>
            <a:prstGeom prst="rect">
              <a:avLst/>
            </a:prstGeom>
          </p:spPr>
          <p:txBody>
            <a:bodyPr wrap="none">
              <a:spAutoFit/>
            </a:bodyPr>
            <a:lstStyle/>
            <a:p>
              <a:pPr algn="ctr"/>
              <a:r>
                <a:rPr lang="ja-JP" altLang="en-US" sz="1600">
                  <a:solidFill>
                    <a:srgbClr val="0070C0"/>
                  </a:solidFill>
                  <a:latin typeface="Meiryo" panose="020B0604030504040204" pitchFamily="34" charset="-128"/>
                  <a:ea typeface="Meiryo" panose="020B0604030504040204" pitchFamily="34" charset="-128"/>
                  <a:cs typeface="Meiryo" charset="-128"/>
                </a:rPr>
                <a:t>変化への即応力・破壊的競争力・価値の創出</a:t>
              </a:r>
              <a:endParaRPr lang="ja-JP" altLang="en-US" sz="1600" dirty="0">
                <a:solidFill>
                  <a:srgbClr val="0070C0"/>
                </a:solidFill>
                <a:latin typeface="Meiryo" panose="020B0604030504040204" pitchFamily="34" charset="-128"/>
                <a:ea typeface="Meiryo" panose="020B0604030504040204" pitchFamily="34" charset="-128"/>
                <a:cs typeface="Meiryo" charset="-128"/>
              </a:endParaRPr>
            </a:p>
          </p:txBody>
        </p:sp>
        <p:sp>
          <p:nvSpPr>
            <p:cNvPr id="44" name="正方形/長方形 43">
              <a:extLst>
                <a:ext uri="{FF2B5EF4-FFF2-40B4-BE49-F238E27FC236}">
                  <a16:creationId xmlns:a16="http://schemas.microsoft.com/office/drawing/2014/main" id="{4D437A2C-8C94-4D49-B026-968254A16913}"/>
                </a:ext>
              </a:extLst>
            </p:cNvPr>
            <p:cNvSpPr/>
            <p:nvPr/>
          </p:nvSpPr>
          <p:spPr>
            <a:xfrm>
              <a:off x="5770570" y="4395158"/>
              <a:ext cx="1944763"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柔軟</a:t>
              </a:r>
              <a:r>
                <a:rPr lang="en-US" altLang="ja-JP" sz="1400" dirty="0">
                  <a:solidFill>
                    <a:srgbClr val="0070C0"/>
                  </a:solidFill>
                  <a:latin typeface="Meiryo" panose="020B0604030504040204" pitchFamily="34" charset="-128"/>
                  <a:ea typeface="Meiryo" panose="020B0604030504040204" pitchFamily="34" charset="-128"/>
                  <a:cs typeface="Meiryo" charset="-128"/>
                </a:rPr>
                <a:t>×</a:t>
              </a:r>
              <a:r>
                <a:rPr lang="ja-JP" altLang="en-US" sz="1400">
                  <a:solidFill>
                    <a:srgbClr val="0070C0"/>
                  </a:solidFill>
                  <a:latin typeface="Meiryo" panose="020B0604030504040204" pitchFamily="34" charset="-128"/>
                  <a:ea typeface="Meiryo" panose="020B0604030504040204" pitchFamily="34" charset="-128"/>
                  <a:cs typeface="Meiryo" charset="-128"/>
                </a:rPr>
                <a:t>迅速と試行錯誤</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46" name="正方形/長方形 45">
              <a:extLst>
                <a:ext uri="{FF2B5EF4-FFF2-40B4-BE49-F238E27FC236}">
                  <a16:creationId xmlns:a16="http://schemas.microsoft.com/office/drawing/2014/main" id="{9E1B9DEE-4109-9A48-BF4F-F35A9F2E7F8E}"/>
                </a:ext>
              </a:extLst>
            </p:cNvPr>
            <p:cNvSpPr/>
            <p:nvPr/>
          </p:nvSpPr>
          <p:spPr>
            <a:xfrm>
              <a:off x="4840135" y="3801676"/>
              <a:ext cx="3927677" cy="353943"/>
            </a:xfrm>
            <a:prstGeom prst="rect">
              <a:avLst/>
            </a:prstGeom>
          </p:spPr>
          <p:txBody>
            <a:bodyPr wrap="none">
              <a:spAutoFit/>
            </a:bodyPr>
            <a:lstStyle/>
            <a:p>
              <a:pPr algn="ctr"/>
              <a:r>
                <a:rPr lang="en-US" altLang="ja-JP" sz="1700" b="1" dirty="0">
                  <a:solidFill>
                    <a:srgbClr val="0070C0"/>
                  </a:solidFill>
                  <a:latin typeface="Meiryo" panose="020B0604030504040204" pitchFamily="34" charset="-128"/>
                  <a:ea typeface="Meiryo" panose="020B0604030504040204" pitchFamily="34" charset="-128"/>
                  <a:cs typeface="Meiryo" charset="-128"/>
                </a:rPr>
                <a:t>IT</a:t>
              </a:r>
              <a:r>
                <a:rPr lang="ja-JP" altLang="en-US" sz="1700" b="1">
                  <a:solidFill>
                    <a:srgbClr val="0070C0"/>
                  </a:solidFill>
                  <a:latin typeface="Meiryo" panose="020B0604030504040204" pitchFamily="34" charset="-128"/>
                  <a:ea typeface="Meiryo" panose="020B0604030504040204" pitchFamily="34" charset="-128"/>
                  <a:cs typeface="Meiryo" charset="-128"/>
                </a:rPr>
                <a:t>は競争力の源泉、投資対効果で評価</a:t>
              </a:r>
              <a:endParaRPr lang="ja-JP" altLang="en-US" sz="1700" b="1" dirty="0">
                <a:solidFill>
                  <a:srgbClr val="0070C0"/>
                </a:solidFill>
                <a:latin typeface="Meiryo" panose="020B0604030504040204" pitchFamily="34" charset="-128"/>
                <a:ea typeface="Meiryo" panose="020B0604030504040204" pitchFamily="34" charset="-128"/>
                <a:cs typeface="Meiryo"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5611872" y="4646139"/>
              <a:ext cx="2262159" cy="369332"/>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競争力の源泉として</a:t>
              </a:r>
              <a:r>
                <a:rPr lang="ja-JP" altLang="en-US" b="1" u="sng">
                  <a:solidFill>
                    <a:srgbClr val="0070C0"/>
                  </a:solidFill>
                  <a:latin typeface="Meiryo" panose="020B0604030504040204" pitchFamily="34" charset="-128"/>
                  <a:ea typeface="Meiryo" panose="020B0604030504040204" pitchFamily="34" charset="-128"/>
                  <a:cs typeface="Meiryo" charset="-128"/>
                </a:rPr>
                <a:t>内製</a:t>
              </a:r>
              <a:endParaRPr lang="ja-JP" altLang="en-US" b="1" u="sng" dirty="0">
                <a:solidFill>
                  <a:srgbClr val="0070C0"/>
                </a:solidFill>
                <a:latin typeface="Meiryo" panose="020B0604030504040204" pitchFamily="34" charset="-128"/>
                <a:ea typeface="Meiryo" panose="020B0604030504040204" pitchFamily="34" charset="-128"/>
                <a:cs typeface="Meiryo" charset="-128"/>
              </a:endParaRPr>
            </a:p>
          </p:txBody>
        </p:sp>
        <p:sp>
          <p:nvSpPr>
            <p:cNvPr id="50" name="正方形/長方形 49">
              <a:extLst>
                <a:ext uri="{FF2B5EF4-FFF2-40B4-BE49-F238E27FC236}">
                  <a16:creationId xmlns:a16="http://schemas.microsoft.com/office/drawing/2014/main" id="{4DCA272B-F119-B445-95B8-2E2C1B8E1E10}"/>
                </a:ext>
              </a:extLst>
            </p:cNvPr>
            <p:cNvSpPr/>
            <p:nvPr/>
          </p:nvSpPr>
          <p:spPr>
            <a:xfrm>
              <a:off x="5095294" y="4154008"/>
              <a:ext cx="3416320" cy="307777"/>
            </a:xfrm>
            <a:prstGeom prst="rect">
              <a:avLst/>
            </a:prstGeom>
          </p:spPr>
          <p:txBody>
            <a:bodyPr wrap="none">
              <a:spAutoFit/>
            </a:bodyPr>
            <a:lstStyle/>
            <a:p>
              <a:pPr algn="ctr"/>
              <a:r>
                <a:rPr lang="ja-JP" altLang="en-US" sz="1400">
                  <a:solidFill>
                    <a:srgbClr val="0070C0"/>
                  </a:solidFill>
                  <a:latin typeface="Meiryo" panose="020B0604030504040204" pitchFamily="34" charset="-128"/>
                  <a:ea typeface="Meiryo" panose="020B0604030504040204" pitchFamily="34" charset="-128"/>
                  <a:cs typeface="Meiryo" charset="-128"/>
                </a:rPr>
                <a:t>ビジネスに貢献できれば投資は拡大する</a:t>
              </a:r>
              <a:endParaRPr lang="ja-JP" altLang="en-US" sz="1400" dirty="0">
                <a:solidFill>
                  <a:srgbClr val="0070C0"/>
                </a:solidFill>
                <a:latin typeface="Meiryo" panose="020B0604030504040204" pitchFamily="34" charset="-128"/>
                <a:ea typeface="Meiryo" panose="020B0604030504040204" pitchFamily="34" charset="-128"/>
                <a:cs typeface="Meiryo" charset="-128"/>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111735" y="5295303"/>
              <a:ext cx="3262432" cy="707886"/>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Meiryo" charset="-128"/>
                </a:rPr>
                <a:t>変化に柔軟・迅速に対応し</a:t>
              </a:r>
              <a:endParaRPr lang="en-US" altLang="ja-JP" sz="20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a:solidFill>
                    <a:schemeClr val="bg1"/>
                  </a:solidFill>
                  <a:latin typeface="Meiryo" panose="020B0604030504040204" pitchFamily="34" charset="-128"/>
                  <a:ea typeface="Meiryo" panose="020B0604030504040204" pitchFamily="34" charset="-128"/>
                  <a:cs typeface="Meiryo" charset="-128"/>
                </a:rPr>
                <a:t>ビジネスを成功させる</a:t>
              </a:r>
              <a:endParaRPr lang="ja-JP" altLang="en-US"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54" name="テキスト ボックス 53">
              <a:extLst>
                <a:ext uri="{FF2B5EF4-FFF2-40B4-BE49-F238E27FC236}">
                  <a16:creationId xmlns:a16="http://schemas.microsoft.com/office/drawing/2014/main" id="{574C57B4-B8F1-8D46-AD08-65D3FBA21140}"/>
                </a:ext>
              </a:extLst>
            </p:cNvPr>
            <p:cNvSpPr txBox="1"/>
            <p:nvPr/>
          </p:nvSpPr>
          <p:spPr>
            <a:xfrm>
              <a:off x="6458676" y="1095278"/>
              <a:ext cx="2528834" cy="769441"/>
            </a:xfrm>
            <a:prstGeom prst="rect">
              <a:avLst/>
            </a:prstGeom>
            <a:noFill/>
          </p:spPr>
          <p:txBody>
            <a:bodyPr wrap="none" rtlCol="0">
              <a:spAutoFit/>
            </a:bodyPr>
            <a:lstStyle/>
            <a:p>
              <a:pPr algn="r"/>
              <a:r>
                <a:rPr kumimoji="1" lang="en-US" altLang="ja-JP" sz="4400" dirty="0">
                  <a:solidFill>
                    <a:srgbClr val="0070C0"/>
                  </a:solidFill>
                  <a:latin typeface="Meiryo" panose="020B0604030504040204" pitchFamily="34" charset="-128"/>
                  <a:ea typeface="Meiryo" panose="020B0604030504040204" pitchFamily="34" charset="-128"/>
                </a:rPr>
                <a:t>After DX</a:t>
              </a:r>
              <a:endParaRPr kumimoji="1" lang="ja-JP" altLang="en-US" sz="4400">
                <a:solidFill>
                  <a:srgbClr val="0070C0"/>
                </a:solidFill>
                <a:latin typeface="Meiryo" panose="020B0604030504040204" pitchFamily="34" charset="-128"/>
                <a:ea typeface="Meiryo" panose="020B0604030504040204" pitchFamily="34"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69486" y="1592424"/>
              <a:ext cx="168919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775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81195" y="1101271"/>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81195" y="1860136"/>
            <a:ext cx="7981610" cy="144303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88395" y="3532301"/>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54401" y="1686523"/>
            <a:ext cx="849600" cy="25018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25193" y="3532301"/>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5" y="5055178"/>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909926" y="3205120"/>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8396" y="5843815"/>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A74510-9E4D-C14D-9E85-FA81298F31F0}"/>
              </a:ext>
            </a:extLst>
          </p:cNvPr>
          <p:cNvSpPr/>
          <p:nvPr/>
        </p:nvSpPr>
        <p:spPr>
          <a:xfrm>
            <a:off x="7168970" y="1996262"/>
            <a:ext cx="1107996"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デジタル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pic>
        <p:nvPicPr>
          <p:cNvPr id="21" name="図 20">
            <a:extLst>
              <a:ext uri="{FF2B5EF4-FFF2-40B4-BE49-F238E27FC236}">
                <a16:creationId xmlns:a16="http://schemas.microsoft.com/office/drawing/2014/main" id="{A366167E-ADCC-D544-B9D5-16F667538D68}"/>
              </a:ext>
            </a:extLst>
          </p:cNvPr>
          <p:cNvPicPr>
            <a:picLocks noChangeAspect="1"/>
          </p:cNvPicPr>
          <p:nvPr/>
        </p:nvPicPr>
        <p:blipFill>
          <a:blip r:embed="rId3"/>
          <a:stretch>
            <a:fillRect/>
          </a:stretch>
        </p:blipFill>
        <p:spPr>
          <a:xfrm>
            <a:off x="1072537" y="2331962"/>
            <a:ext cx="844881" cy="844881"/>
          </a:xfrm>
          <a:prstGeom prst="rect">
            <a:avLst/>
          </a:prstGeom>
          <a:ln>
            <a:no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7FD04D9-457D-E240-83AA-0ED6405350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19372" y="2303684"/>
            <a:ext cx="1007192" cy="901436"/>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51B561F8-B8D9-EA47-BD4B-57C47A31934C}"/>
              </a:ext>
            </a:extLst>
          </p:cNvPr>
          <p:cNvSpPr/>
          <p:nvPr/>
        </p:nvSpPr>
        <p:spPr>
          <a:xfrm>
            <a:off x="825564" y="2015900"/>
            <a:ext cx="1338829"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フィジカル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D75B7894-FF9F-A543-BE1C-561650CEA828}"/>
              </a:ext>
            </a:extLst>
          </p:cNvPr>
          <p:cNvSpPr/>
          <p:nvPr/>
        </p:nvSpPr>
        <p:spPr>
          <a:xfrm>
            <a:off x="1917418" y="2394771"/>
            <a:ext cx="2262158" cy="615553"/>
          </a:xfrm>
          <a:prstGeom prst="rect">
            <a:avLst/>
          </a:prstGeom>
        </p:spPr>
        <p:txBody>
          <a:bodyPr wrap="none">
            <a:spAutoFit/>
          </a:bodyPr>
          <a:lstStyle/>
          <a:p>
            <a:r>
              <a:rPr lang="ja-JP" altLang="en-US" sz="1600">
                <a:solidFill>
                  <a:srgbClr val="FFFFFF"/>
                </a:solidFill>
                <a:latin typeface="Meiryo" panose="020B0604030504040204" pitchFamily="34" charset="-128"/>
                <a:ea typeface="Meiryo" panose="020B0604030504040204" pitchFamily="34" charset="-128"/>
                <a:cs typeface="Meiryo" charset="-128"/>
              </a:rPr>
              <a:t>人間主導で展開される</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E9D4BD7A-3158-864E-8393-6FCB226D1F6B}"/>
              </a:ext>
            </a:extLst>
          </p:cNvPr>
          <p:cNvSpPr/>
          <p:nvPr/>
        </p:nvSpPr>
        <p:spPr>
          <a:xfrm>
            <a:off x="4978826" y="2388442"/>
            <a:ext cx="2262158" cy="615553"/>
          </a:xfrm>
          <a:prstGeom prst="rect">
            <a:avLst/>
          </a:prstGeom>
        </p:spPr>
        <p:txBody>
          <a:bodyPr wrap="none">
            <a:spAutoFit/>
          </a:bodyPr>
          <a:lstStyle/>
          <a:p>
            <a:pPr algn="r"/>
            <a:r>
              <a:rPr lang="ja-JP" altLang="en-US" sz="1600">
                <a:solidFill>
                  <a:srgbClr val="FFFFFF"/>
                </a:solidFill>
                <a:latin typeface="Meiryo" panose="020B0604030504040204" pitchFamily="34" charset="-128"/>
                <a:ea typeface="Meiryo" panose="020B0604030504040204" pitchFamily="34" charset="-128"/>
                <a:cs typeface="Meiryo" charset="-128"/>
              </a:rPr>
              <a:t>人間と</a:t>
            </a:r>
            <a:r>
              <a:rPr lang="en-US" altLang="ja-JP" sz="1600" dirty="0">
                <a:solidFill>
                  <a:srgbClr val="FFFFFF"/>
                </a:solidFill>
                <a:latin typeface="Meiryo" panose="020B0604030504040204" pitchFamily="34" charset="-128"/>
                <a:ea typeface="Meiryo" panose="020B0604030504040204" pitchFamily="34" charset="-128"/>
                <a:cs typeface="Meiryo" charset="-128"/>
              </a:rPr>
              <a:t>IT</a:t>
            </a:r>
            <a:r>
              <a:rPr lang="ja-JP" altLang="en-US" sz="1600">
                <a:solidFill>
                  <a:srgbClr val="FFFFFF"/>
                </a:solidFill>
                <a:latin typeface="Meiryo" panose="020B0604030504040204" pitchFamily="34" charset="-128"/>
                <a:ea typeface="Meiryo" panose="020B0604030504040204" pitchFamily="34" charset="-128"/>
                <a:cs typeface="Meiryo" charset="-128"/>
              </a:rPr>
              <a:t>が一体化した</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algn="r"/>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8" name="右矢印 7">
            <a:extLst>
              <a:ext uri="{FF2B5EF4-FFF2-40B4-BE49-F238E27FC236}">
                <a16:creationId xmlns:a16="http://schemas.microsoft.com/office/drawing/2014/main" id="{D44757CA-A157-B742-871B-537CD3ACD99B}"/>
              </a:ext>
            </a:extLst>
          </p:cNvPr>
          <p:cNvSpPr/>
          <p:nvPr/>
        </p:nvSpPr>
        <p:spPr>
          <a:xfrm>
            <a:off x="4294233" y="2297576"/>
            <a:ext cx="569935" cy="78207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32A5CDD-499A-1441-AA95-2ED79BFB19F3}"/>
              </a:ext>
            </a:extLst>
          </p:cNvPr>
          <p:cNvSpPr/>
          <p:nvPr/>
        </p:nvSpPr>
        <p:spPr>
          <a:xfrm>
            <a:off x="2937179" y="1983090"/>
            <a:ext cx="3262433" cy="338554"/>
          </a:xfrm>
          <a:prstGeom prst="rect">
            <a:avLst/>
          </a:prstGeom>
        </p:spPr>
        <p:txBody>
          <a:bodyPr wrap="non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lang="ja-JP" altLang="en-US"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下カーブ矢印 27">
            <a:extLst>
              <a:ext uri="{FF2B5EF4-FFF2-40B4-BE49-F238E27FC236}">
                <a16:creationId xmlns:a16="http://schemas.microsoft.com/office/drawing/2014/main" id="{BF1A3476-E6CF-DC49-9DBD-AA87460893F4}"/>
              </a:ext>
            </a:extLst>
          </p:cNvPr>
          <p:cNvSpPr/>
          <p:nvPr/>
        </p:nvSpPr>
        <p:spPr>
          <a:xfrm rot="10800000">
            <a:off x="3789323" y="4439913"/>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92864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69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1028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C422813-9E29-5040-A555-C930C312526C}"/>
              </a:ext>
            </a:extLst>
          </p:cNvPr>
          <p:cNvSpPr/>
          <p:nvPr/>
        </p:nvSpPr>
        <p:spPr>
          <a:xfrm>
            <a:off x="412228" y="5258963"/>
            <a:ext cx="8319541" cy="1214168"/>
          </a:xfrm>
          <a:prstGeom prst="rect">
            <a:avLst/>
          </a:prstGeom>
          <a:solidFill>
            <a:schemeClr val="bg1"/>
          </a:solidFill>
          <a:ln w="38100">
            <a:solidFill>
              <a:srgbClr val="005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8AEDA8B-52B5-0A45-8D9D-BE18CDCB37ED}"/>
              </a:ext>
            </a:extLst>
          </p:cNvPr>
          <p:cNvSpPr/>
          <p:nvPr/>
        </p:nvSpPr>
        <p:spPr>
          <a:xfrm>
            <a:off x="412229" y="857364"/>
            <a:ext cx="8319541" cy="9144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788D3C-3F37-D642-81F2-0D3C688376DA}"/>
              </a:ext>
            </a:extLst>
          </p:cNvPr>
          <p:cNvSpPr>
            <a:spLocks noGrp="1"/>
          </p:cNvSpPr>
          <p:nvPr>
            <p:ph type="title"/>
          </p:nvPr>
        </p:nvSpPr>
        <p:spPr/>
        <p:txBody>
          <a:bodyPr/>
          <a:lstStyle/>
          <a:p>
            <a:r>
              <a:rPr kumimoji="1" lang="en-US" altLang="ja-JP" dirty="0" err="1"/>
              <a:t>VeriSM</a:t>
            </a:r>
            <a:r>
              <a:rPr kumimoji="1" lang="ja-JP" altLang="en-US"/>
              <a:t>とは何か</a:t>
            </a:r>
          </a:p>
        </p:txBody>
      </p:sp>
      <p:sp>
        <p:nvSpPr>
          <p:cNvPr id="3" name="スライド番号プレースホルダー 2">
            <a:extLst>
              <a:ext uri="{FF2B5EF4-FFF2-40B4-BE49-F238E27FC236}">
                <a16:creationId xmlns:a16="http://schemas.microsoft.com/office/drawing/2014/main" id="{1BB22D6F-2024-BD46-A9C2-81BFD907DD2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a:t>
            </a:fld>
            <a:endParaRPr kumimoji="1" lang="ja-JP" altLang="en-US"/>
          </a:p>
        </p:txBody>
      </p:sp>
      <p:pic>
        <p:nvPicPr>
          <p:cNvPr id="4" name="図 3">
            <a:extLst>
              <a:ext uri="{FF2B5EF4-FFF2-40B4-BE49-F238E27FC236}">
                <a16:creationId xmlns:a16="http://schemas.microsoft.com/office/drawing/2014/main" id="{7D9DA60A-3265-B14A-8000-B655E52105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6851" y="5282178"/>
            <a:ext cx="2720714" cy="1167740"/>
          </a:xfrm>
          <a:prstGeom prst="rect">
            <a:avLst/>
          </a:prstGeom>
        </p:spPr>
      </p:pic>
      <p:sp>
        <p:nvSpPr>
          <p:cNvPr id="6" name="正方形/長方形 5">
            <a:extLst>
              <a:ext uri="{FF2B5EF4-FFF2-40B4-BE49-F238E27FC236}">
                <a16:creationId xmlns:a16="http://schemas.microsoft.com/office/drawing/2014/main" id="{2C8E8251-616B-2A4A-92DA-89DB7ABEED7A}"/>
              </a:ext>
            </a:extLst>
          </p:cNvPr>
          <p:cNvSpPr/>
          <p:nvPr/>
        </p:nvSpPr>
        <p:spPr>
          <a:xfrm>
            <a:off x="2811291" y="5404381"/>
            <a:ext cx="2526547" cy="923330"/>
          </a:xfrm>
          <a:prstGeom prst="rect">
            <a:avLst/>
          </a:prstGeom>
        </p:spPr>
        <p:txBody>
          <a:bodyPr wrap="square">
            <a:spAutoFit/>
          </a:bodyPr>
          <a:lstStyle/>
          <a:p>
            <a:r>
              <a:rPr lang="ja-JP" altLang="en-US" sz="900" b="1">
                <a:solidFill>
                  <a:schemeClr val="accent6">
                    <a:lumMod val="75000"/>
                  </a:schemeClr>
                </a:solidFill>
                <a:latin typeface="Meiryo" panose="020B0604030504040204" pitchFamily="34" charset="-128"/>
                <a:ea typeface="Meiryo" panose="020B0604030504040204" pitchFamily="34" charset="-128"/>
              </a:rPr>
              <a:t>V</a:t>
            </a:r>
            <a:r>
              <a:rPr lang="ja-JP" altLang="en-US" sz="900">
                <a:solidFill>
                  <a:schemeClr val="accent6">
                    <a:lumMod val="75000"/>
                  </a:schemeClr>
                </a:solidFill>
                <a:latin typeface="Meiryo" panose="020B0604030504040204" pitchFamily="34" charset="-128"/>
                <a:ea typeface="Meiryo" panose="020B0604030504040204" pitchFamily="34" charset="-128"/>
              </a:rPr>
              <a:t>alue-driven (価値主導）</a:t>
            </a:r>
          </a:p>
          <a:p>
            <a:r>
              <a:rPr lang="ja-JP" altLang="en-US" sz="900" b="1">
                <a:solidFill>
                  <a:schemeClr val="accent6">
                    <a:lumMod val="75000"/>
                  </a:schemeClr>
                </a:solidFill>
                <a:latin typeface="Meiryo" panose="020B0604030504040204" pitchFamily="34" charset="-128"/>
                <a:ea typeface="Meiryo" panose="020B0604030504040204" pitchFamily="34" charset="-128"/>
              </a:rPr>
              <a:t>E</a:t>
            </a:r>
            <a:r>
              <a:rPr lang="ja-JP" altLang="en-US" sz="900">
                <a:solidFill>
                  <a:schemeClr val="accent6">
                    <a:lumMod val="75000"/>
                  </a:schemeClr>
                </a:solidFill>
                <a:latin typeface="Meiryo" panose="020B0604030504040204" pitchFamily="34" charset="-128"/>
                <a:ea typeface="Meiryo" panose="020B0604030504040204" pitchFamily="34" charset="-128"/>
              </a:rPr>
              <a:t>volving（発展、展開する）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R</a:t>
            </a:r>
            <a:r>
              <a:rPr lang="ja-JP" altLang="en-US" sz="900">
                <a:solidFill>
                  <a:schemeClr val="accent6">
                    <a:lumMod val="75000"/>
                  </a:schemeClr>
                </a:solidFill>
                <a:latin typeface="Meiryo" panose="020B0604030504040204" pitchFamily="34" charset="-128"/>
                <a:ea typeface="Meiryo" panose="020B0604030504040204" pitchFamily="34" charset="-128"/>
              </a:rPr>
              <a:t>esponsive（敏感に反応する）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I</a:t>
            </a:r>
            <a:r>
              <a:rPr lang="ja-JP" altLang="en-US" sz="900">
                <a:solidFill>
                  <a:schemeClr val="accent6">
                    <a:lumMod val="75000"/>
                  </a:schemeClr>
                </a:solidFill>
                <a:latin typeface="Meiryo" panose="020B0604030504040204" pitchFamily="34" charset="-128"/>
                <a:ea typeface="Meiryo" panose="020B0604030504040204" pitchFamily="34" charset="-128"/>
              </a:rPr>
              <a:t>ntegrated（統合、結合された）</a:t>
            </a:r>
          </a:p>
          <a:p>
            <a:r>
              <a:rPr lang="ja-JP" altLang="en-US" sz="900" b="1">
                <a:solidFill>
                  <a:srgbClr val="0070C0"/>
                </a:solidFill>
                <a:latin typeface="Meiryo" panose="020B0604030504040204" pitchFamily="34" charset="-128"/>
                <a:ea typeface="Meiryo" panose="020B0604030504040204" pitchFamily="34" charset="-128"/>
              </a:rPr>
              <a:t>S</a:t>
            </a:r>
            <a:r>
              <a:rPr lang="ja-JP" altLang="en-US" sz="900">
                <a:solidFill>
                  <a:srgbClr val="0070C0"/>
                </a:solidFill>
                <a:latin typeface="Meiryo" panose="020B0604030504040204" pitchFamily="34" charset="-128"/>
                <a:ea typeface="Meiryo" panose="020B0604030504040204" pitchFamily="34" charset="-128"/>
              </a:rPr>
              <a:t>ervice（サービス）</a:t>
            </a:r>
          </a:p>
          <a:p>
            <a:r>
              <a:rPr lang="ja-JP" altLang="en-US" sz="900" b="1">
                <a:solidFill>
                  <a:srgbClr val="0070C0"/>
                </a:solidFill>
                <a:latin typeface="Meiryo" panose="020B0604030504040204" pitchFamily="34" charset="-128"/>
                <a:ea typeface="Meiryo" panose="020B0604030504040204" pitchFamily="34" charset="-128"/>
              </a:rPr>
              <a:t>M</a:t>
            </a:r>
            <a:r>
              <a:rPr lang="ja-JP" altLang="en-US" sz="900">
                <a:solidFill>
                  <a:srgbClr val="0070C0"/>
                </a:solidFill>
                <a:latin typeface="Meiryo" panose="020B0604030504040204" pitchFamily="34" charset="-128"/>
                <a:ea typeface="Meiryo" panose="020B0604030504040204" pitchFamily="34" charset="-128"/>
              </a:rPr>
              <a:t>anagement（マネジメント）</a:t>
            </a:r>
          </a:p>
        </p:txBody>
      </p:sp>
      <p:sp>
        <p:nvSpPr>
          <p:cNvPr id="8" name="正方形/長方形 7">
            <a:extLst>
              <a:ext uri="{FF2B5EF4-FFF2-40B4-BE49-F238E27FC236}">
                <a16:creationId xmlns:a16="http://schemas.microsoft.com/office/drawing/2014/main" id="{8953EDA0-8BEC-524E-BC00-63E8960C5887}"/>
              </a:ext>
            </a:extLst>
          </p:cNvPr>
          <p:cNvSpPr/>
          <p:nvPr/>
        </p:nvSpPr>
        <p:spPr>
          <a:xfrm>
            <a:off x="412229" y="992186"/>
            <a:ext cx="8319541" cy="677108"/>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デジタル・トランスフォーメーションとは、全てのビジネスをサービス化すること</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2200" b="1" dirty="0">
                <a:solidFill>
                  <a:schemeClr val="bg1"/>
                </a:solidFill>
                <a:latin typeface="Meiryo" panose="020B0604030504040204" pitchFamily="34" charset="-128"/>
                <a:ea typeface="Meiryo" panose="020B0604030504040204" pitchFamily="34" charset="-128"/>
              </a:rPr>
              <a:t>IT</a:t>
            </a:r>
            <a:r>
              <a:rPr lang="ja-JP" altLang="en-US" sz="2200" b="1">
                <a:solidFill>
                  <a:schemeClr val="bg1"/>
                </a:solidFill>
                <a:latin typeface="Meiryo" panose="020B0604030504040204" pitchFamily="34" charset="-128"/>
                <a:ea typeface="Meiryo" panose="020B0604030504040204" pitchFamily="34" charset="-128"/>
              </a:rPr>
              <a:t>だけでなく企業レベルでサービス管理に取り組むことが必要</a:t>
            </a:r>
          </a:p>
        </p:txBody>
      </p:sp>
      <p:sp>
        <p:nvSpPr>
          <p:cNvPr id="9" name="正方形/長方形 8">
            <a:extLst>
              <a:ext uri="{FF2B5EF4-FFF2-40B4-BE49-F238E27FC236}">
                <a16:creationId xmlns:a16="http://schemas.microsoft.com/office/drawing/2014/main" id="{BCD992C5-2558-3544-97EF-48EAC2F6C441}"/>
              </a:ext>
            </a:extLst>
          </p:cNvPr>
          <p:cNvSpPr/>
          <p:nvPr/>
        </p:nvSpPr>
        <p:spPr>
          <a:xfrm>
            <a:off x="2751330" y="1886073"/>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F4DD2D93-8C26-DB46-AB81-E1F6EE50E152}"/>
              </a:ext>
            </a:extLst>
          </p:cNvPr>
          <p:cNvSpPr/>
          <p:nvPr/>
        </p:nvSpPr>
        <p:spPr>
          <a:xfrm>
            <a:off x="412228" y="1886072"/>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13BE539-46C8-3A4C-91B4-39BAEE28AAB3}"/>
              </a:ext>
            </a:extLst>
          </p:cNvPr>
          <p:cNvSpPr txBox="1"/>
          <p:nvPr/>
        </p:nvSpPr>
        <p:spPr>
          <a:xfrm>
            <a:off x="412228" y="2180324"/>
            <a:ext cx="2181070" cy="523220"/>
          </a:xfrm>
          <a:prstGeom prst="rect">
            <a:avLst/>
          </a:prstGeom>
          <a:noFill/>
        </p:spPr>
        <p:txBody>
          <a:bodyPr wrap="squar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全てのビジネスが</a:t>
            </a:r>
            <a:endParaRPr kumimoji="1" lang="en-US" altLang="ja-JP" sz="1400" b="1" dirty="0">
              <a:solidFill>
                <a:schemeClr val="bg1"/>
              </a:solidFill>
              <a:latin typeface="Meiryo" panose="020B0604030504040204" pitchFamily="34" charset="-128"/>
              <a:ea typeface="Meiryo" panose="020B0604030504040204" pitchFamily="34" charset="-128"/>
            </a:endParaRPr>
          </a:p>
          <a:p>
            <a:pPr algn="r"/>
            <a:r>
              <a:rPr kumimoji="1" lang="ja-JP" altLang="en-US" sz="1400" b="1">
                <a:solidFill>
                  <a:schemeClr val="bg1"/>
                </a:solidFill>
                <a:latin typeface="Meiryo" panose="020B0604030504040204" pitchFamily="34" charset="-128"/>
                <a:ea typeface="Meiryo" panose="020B0604030504040204" pitchFamily="34" charset="-128"/>
              </a:rPr>
              <a:t>サービス化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EFB8AECC-721F-7F4F-B1E9-5B0EB4264FEE}"/>
              </a:ext>
            </a:extLst>
          </p:cNvPr>
          <p:cNvSpPr/>
          <p:nvPr/>
        </p:nvSpPr>
        <p:spPr>
          <a:xfrm>
            <a:off x="2811290" y="1948602"/>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デジタル・トランスフォーメーションを実現するには、業種や業態によらず、すべての企業や組織が、</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、クラウド・ネイティブなどの最新</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を活かしたサービスを提供するプロバイダーになることが必要とされる。</a:t>
            </a:r>
          </a:p>
        </p:txBody>
      </p:sp>
      <p:sp>
        <p:nvSpPr>
          <p:cNvPr id="13" name="正方形/長方形 12">
            <a:extLst>
              <a:ext uri="{FF2B5EF4-FFF2-40B4-BE49-F238E27FC236}">
                <a16:creationId xmlns:a16="http://schemas.microsoft.com/office/drawing/2014/main" id="{FDA6B1D3-F8C1-2C49-B24B-9596792F124D}"/>
              </a:ext>
            </a:extLst>
          </p:cNvPr>
          <p:cNvSpPr/>
          <p:nvPr/>
        </p:nvSpPr>
        <p:spPr>
          <a:xfrm>
            <a:off x="2751330" y="2995706"/>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60C452F7-0C30-824E-AFBA-F99091E0BBD4}"/>
              </a:ext>
            </a:extLst>
          </p:cNvPr>
          <p:cNvSpPr/>
          <p:nvPr/>
        </p:nvSpPr>
        <p:spPr>
          <a:xfrm>
            <a:off x="412228" y="2995705"/>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30073860-2117-5F43-82AD-3304E2725CA5}"/>
              </a:ext>
            </a:extLst>
          </p:cNvPr>
          <p:cNvSpPr txBox="1"/>
          <p:nvPr/>
        </p:nvSpPr>
        <p:spPr>
          <a:xfrm>
            <a:off x="443551" y="3179355"/>
            <a:ext cx="2339102" cy="73866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サービス管理</a:t>
            </a:r>
            <a:r>
              <a:rPr lang="ja-JP" altLang="en-US" sz="1000" b="1">
                <a:solidFill>
                  <a:schemeClr val="bg1"/>
                </a:solidFill>
                <a:latin typeface="Meiryo" panose="020B0604030504040204" pitchFamily="34" charset="-128"/>
                <a:ea typeface="Meiryo" panose="020B0604030504040204" pitchFamily="34" charset="-128"/>
              </a:rPr>
              <a:t>から</a:t>
            </a:r>
            <a:endParaRPr lang="en-US" altLang="ja-JP" sz="10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企業レベル</a:t>
            </a:r>
            <a:r>
              <a:rPr lang="ja-JP" altLang="en-US" sz="1000" b="1">
                <a:solidFill>
                  <a:schemeClr val="bg1"/>
                </a:solidFill>
                <a:latin typeface="Meiryo" panose="020B0604030504040204" pitchFamily="34" charset="-128"/>
                <a:ea typeface="Meiryo" panose="020B0604030504040204" pitchFamily="34" charset="-128"/>
              </a:rPr>
              <a:t>の</a:t>
            </a:r>
            <a:r>
              <a:rPr lang="ja-JP" altLang="en-US" sz="1400" b="1">
                <a:solidFill>
                  <a:schemeClr val="bg1"/>
                </a:solidFill>
                <a:latin typeface="Meiryo" panose="020B0604030504040204" pitchFamily="34" charset="-128"/>
                <a:ea typeface="Meiryo" panose="020B0604030504040204" pitchFamily="34" charset="-128"/>
              </a:rPr>
              <a:t>サービス管理</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000" b="1">
                <a:solidFill>
                  <a:schemeClr val="bg1"/>
                </a:solidFill>
                <a:latin typeface="Meiryo" panose="020B0604030504040204" pitchFamily="34" charset="-128"/>
                <a:ea typeface="Meiryo" panose="020B0604030504040204" pitchFamily="34" charset="-128"/>
              </a:rPr>
              <a:t>が</a:t>
            </a:r>
            <a:r>
              <a:rPr lang="ja-JP" altLang="en-US" sz="1400" b="1">
                <a:solidFill>
                  <a:schemeClr val="bg1"/>
                </a:solidFill>
                <a:latin typeface="Meiryo" panose="020B0604030504040204" pitchFamily="34" charset="-128"/>
                <a:ea typeface="Meiryo" panose="020B0604030504040204" pitchFamily="34" charset="-128"/>
              </a:rPr>
              <a:t>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07E86CC9-8441-E049-9A5A-7EB633C72C48}"/>
              </a:ext>
            </a:extLst>
          </p:cNvPr>
          <p:cNvSpPr/>
          <p:nvPr/>
        </p:nvSpPr>
        <p:spPr>
          <a:xfrm>
            <a:off x="2811290" y="3058235"/>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全てのビジネスをサービス化すると企業レベルでサービスを管理することが必要となる。</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サービス管理のフレームワークである</a:t>
            </a:r>
            <a:r>
              <a:rPr lang="en-US" altLang="ja-JP" sz="1400" dirty="0">
                <a:solidFill>
                  <a:schemeClr val="bg1"/>
                </a:solidFill>
                <a:latin typeface="Meiryo" panose="020B0604030504040204" pitchFamily="34" charset="-128"/>
                <a:ea typeface="Meiryo" panose="020B0604030504040204" pitchFamily="34" charset="-128"/>
              </a:rPr>
              <a:t>ITIL</a:t>
            </a:r>
            <a:r>
              <a:rPr lang="ja-JP" altLang="en-US" sz="1400">
                <a:solidFill>
                  <a:schemeClr val="bg1"/>
                </a:solidFill>
                <a:latin typeface="Meiryo" panose="020B0604030504040204" pitchFamily="34" charset="-128"/>
                <a:ea typeface="Meiryo" panose="020B0604030504040204" pitchFamily="34" charset="-128"/>
              </a:rPr>
              <a:t>では不十分でビジネス部門も含めた企業レベルのサービス管理としての</a:t>
            </a:r>
            <a:r>
              <a:rPr lang="en-US" altLang="ja-JP" sz="1400" dirty="0">
                <a:solidFill>
                  <a:schemeClr val="bg1"/>
                </a:solidFill>
                <a:latin typeface="Meiryo" panose="020B0604030504040204" pitchFamily="34" charset="-128"/>
                <a:ea typeface="Meiryo" panose="020B0604030504040204" pitchFamily="34" charset="-128"/>
              </a:rPr>
              <a:t>SIAM</a:t>
            </a:r>
            <a:r>
              <a:rPr lang="ja-JP" altLang="en-US" sz="1400">
                <a:solidFill>
                  <a:schemeClr val="bg1"/>
                </a:solidFill>
                <a:latin typeface="Meiryo" panose="020B0604030504040204" pitchFamily="34" charset="-128"/>
                <a:ea typeface="Meiryo" panose="020B0604030504040204" pitchFamily="34" charset="-128"/>
              </a:rPr>
              <a:t>、アジャイル開発や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などを組み合わせる必要がある。</a:t>
            </a:r>
          </a:p>
        </p:txBody>
      </p:sp>
      <p:sp>
        <p:nvSpPr>
          <p:cNvPr id="17" name="正方形/長方形 16">
            <a:extLst>
              <a:ext uri="{FF2B5EF4-FFF2-40B4-BE49-F238E27FC236}">
                <a16:creationId xmlns:a16="http://schemas.microsoft.com/office/drawing/2014/main" id="{10358E0E-A3F9-6A41-B702-266314FC2AE7}"/>
              </a:ext>
            </a:extLst>
          </p:cNvPr>
          <p:cNvSpPr/>
          <p:nvPr/>
        </p:nvSpPr>
        <p:spPr>
          <a:xfrm>
            <a:off x="2751330" y="4105338"/>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a:extLst>
              <a:ext uri="{FF2B5EF4-FFF2-40B4-BE49-F238E27FC236}">
                <a16:creationId xmlns:a16="http://schemas.microsoft.com/office/drawing/2014/main" id="{B6230667-DE86-3444-8078-1A948EC10100}"/>
              </a:ext>
            </a:extLst>
          </p:cNvPr>
          <p:cNvSpPr/>
          <p:nvPr/>
        </p:nvSpPr>
        <p:spPr>
          <a:xfrm>
            <a:off x="412228" y="4105337"/>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396C9542-C413-BB47-8911-FE816EE98B7B}"/>
              </a:ext>
            </a:extLst>
          </p:cNvPr>
          <p:cNvSpPr txBox="1"/>
          <p:nvPr/>
        </p:nvSpPr>
        <p:spPr>
          <a:xfrm>
            <a:off x="443551" y="4311472"/>
            <a:ext cx="2339102" cy="738664"/>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全ての企業が利用可能な</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テーラーメイドアプローチ</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が必要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76F4A84-229F-6B42-B5F6-3BAE302098CC}"/>
              </a:ext>
            </a:extLst>
          </p:cNvPr>
          <p:cNvSpPr/>
          <p:nvPr/>
        </p:nvSpPr>
        <p:spPr>
          <a:xfrm>
            <a:off x="2811290" y="4178990"/>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サービスの種類、ビジネスにおける優先事項、業界の制約、組織の規模、文化、人の能力・スキルなどに相違がある前提で、オーダーメイド可能なサービス管理のアプローチを提供する必要がある。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などはその実現手段となる。</a:t>
            </a:r>
          </a:p>
        </p:txBody>
      </p:sp>
      <p:sp>
        <p:nvSpPr>
          <p:cNvPr id="21" name="正方形/長方形 20">
            <a:extLst>
              <a:ext uri="{FF2B5EF4-FFF2-40B4-BE49-F238E27FC236}">
                <a16:creationId xmlns:a16="http://schemas.microsoft.com/office/drawing/2014/main" id="{D9D5D897-F3E7-6844-BC46-4A4D8CB8C497}"/>
              </a:ext>
            </a:extLst>
          </p:cNvPr>
          <p:cNvSpPr/>
          <p:nvPr/>
        </p:nvSpPr>
        <p:spPr>
          <a:xfrm>
            <a:off x="4981549" y="5520757"/>
            <a:ext cx="3397954" cy="800219"/>
          </a:xfrm>
          <a:prstGeom prst="rect">
            <a:avLst/>
          </a:prstGeom>
        </p:spPr>
        <p:txBody>
          <a:bodyPr wrap="square">
            <a:spAutoFit/>
          </a:bodyPr>
          <a:lstStyle/>
          <a:p>
            <a:pPr algn="dist"/>
            <a:r>
              <a:rPr lang="ja-JP" altLang="en-US" sz="1400">
                <a:solidFill>
                  <a:srgbClr val="0052FF"/>
                </a:solidFill>
                <a:latin typeface="Meiryo" panose="020B0604030504040204" pitchFamily="34" charset="-128"/>
                <a:ea typeface="Meiryo" panose="020B0604030504040204" pitchFamily="34" charset="-128"/>
              </a:rPr>
              <a:t>企業レベルでサービス管理を行うための</a:t>
            </a:r>
            <a:endParaRPr lang="en-US" altLang="ja-JP" sz="1400" dirty="0">
              <a:solidFill>
                <a:srgbClr val="0052FF"/>
              </a:solidFill>
              <a:latin typeface="Meiryo" panose="020B0604030504040204" pitchFamily="34" charset="-128"/>
              <a:ea typeface="Meiryo" panose="020B0604030504040204" pitchFamily="34" charset="-128"/>
            </a:endParaRPr>
          </a:p>
          <a:p>
            <a:pPr algn="dist"/>
            <a:r>
              <a:rPr lang="ja-JP" altLang="en-US" sz="3200" b="1">
                <a:solidFill>
                  <a:srgbClr val="0052FF"/>
                </a:solidFill>
                <a:latin typeface="Meiryo" panose="020B0604030504040204" pitchFamily="34" charset="-128"/>
                <a:ea typeface="Meiryo" panose="020B0604030504040204" pitchFamily="34" charset="-128"/>
              </a:rPr>
              <a:t>運用モデル</a:t>
            </a:r>
          </a:p>
        </p:txBody>
      </p:sp>
    </p:spTree>
    <p:extLst>
      <p:ext uri="{BB962C8B-B14F-4D97-AF65-F5344CB8AC3E}">
        <p14:creationId xmlns:p14="http://schemas.microsoft.com/office/powerpoint/2010/main" val="336021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E3D88-E69E-5746-AE1F-2582B19A0739}"/>
              </a:ext>
            </a:extLst>
          </p:cNvPr>
          <p:cNvSpPr>
            <a:spLocks noGrp="1"/>
          </p:cNvSpPr>
          <p:nvPr>
            <p:ph type="title"/>
          </p:nvPr>
        </p:nvSpPr>
        <p:spPr/>
        <p:txBody>
          <a:bodyPr/>
          <a:lstStyle/>
          <a:p>
            <a:r>
              <a:rPr lang="en-US" altLang="ja-JP" dirty="0" err="1"/>
              <a:t>VeriSM</a:t>
            </a:r>
            <a:r>
              <a:rPr lang="ja-JP" altLang="en-US"/>
              <a:t>モデル</a:t>
            </a:r>
            <a:endParaRPr kumimoji="1" lang="ja-JP" altLang="en-US"/>
          </a:p>
        </p:txBody>
      </p:sp>
      <p:sp>
        <p:nvSpPr>
          <p:cNvPr id="3" name="スライド番号プレースホルダー 2">
            <a:extLst>
              <a:ext uri="{FF2B5EF4-FFF2-40B4-BE49-F238E27FC236}">
                <a16:creationId xmlns:a16="http://schemas.microsoft.com/office/drawing/2014/main" id="{72678939-CD9D-3C47-B4C7-2FBC459448A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5" name="円/楕円 4">
            <a:extLst>
              <a:ext uri="{FF2B5EF4-FFF2-40B4-BE49-F238E27FC236}">
                <a16:creationId xmlns:a16="http://schemas.microsoft.com/office/drawing/2014/main" id="{E38BA102-A0F3-8A40-8119-DA9F1C4CEBA2}"/>
              </a:ext>
            </a:extLst>
          </p:cNvPr>
          <p:cNvSpPr/>
          <p:nvPr/>
        </p:nvSpPr>
        <p:spPr>
          <a:xfrm>
            <a:off x="3766747" y="861312"/>
            <a:ext cx="5026318" cy="50275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1F110CC-D780-A240-8B60-25DB5415FEBF}"/>
              </a:ext>
            </a:extLst>
          </p:cNvPr>
          <p:cNvSpPr/>
          <p:nvPr/>
        </p:nvSpPr>
        <p:spPr>
          <a:xfrm>
            <a:off x="4562349" y="1636220"/>
            <a:ext cx="3476876" cy="34777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ADB4CD-D138-EC41-BF6A-C8B72C80C684}"/>
              </a:ext>
            </a:extLst>
          </p:cNvPr>
          <p:cNvSpPr/>
          <p:nvPr/>
        </p:nvSpPr>
        <p:spPr>
          <a:xfrm>
            <a:off x="5367510" y="2443817"/>
            <a:ext cx="1866555" cy="1867007"/>
          </a:xfrm>
          <a:prstGeom prst="ellipse">
            <a:avLst/>
          </a:prstGeom>
          <a:pattFill prst="lgGrid">
            <a:fgClr>
              <a:schemeClr val="bg1">
                <a:lumMod val="50000"/>
              </a:schemeClr>
            </a:fgClr>
            <a:bgClr>
              <a:srgbClr val="002060"/>
            </a:bgClr>
          </a:patt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C5D13479-D96C-DC4A-8AD4-27A40217ABD2}"/>
              </a:ext>
            </a:extLst>
          </p:cNvPr>
          <p:cNvSpPr/>
          <p:nvPr/>
        </p:nvSpPr>
        <p:spPr>
          <a:xfrm>
            <a:off x="4364543" y="1155559"/>
            <a:ext cx="3892629" cy="338554"/>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ガバナンス</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25341E6-8A85-8940-A63D-33AD4EA68236}"/>
              </a:ext>
            </a:extLst>
          </p:cNvPr>
          <p:cNvSpPr/>
          <p:nvPr/>
        </p:nvSpPr>
        <p:spPr>
          <a:xfrm>
            <a:off x="4364543" y="1668908"/>
            <a:ext cx="3892629"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原則</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C16D3248-300D-D54B-A090-FFC0660E4C8C}"/>
              </a:ext>
            </a:extLst>
          </p:cNvPr>
          <p:cNvSpPr/>
          <p:nvPr/>
        </p:nvSpPr>
        <p:spPr>
          <a:xfrm>
            <a:off x="5472612" y="3742574"/>
            <a:ext cx="1676490" cy="584775"/>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メッシュ</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六角形 10">
            <a:extLst>
              <a:ext uri="{FF2B5EF4-FFF2-40B4-BE49-F238E27FC236}">
                <a16:creationId xmlns:a16="http://schemas.microsoft.com/office/drawing/2014/main" id="{F44BA868-510A-D84A-84C4-523BE3D781DC}"/>
              </a:ext>
            </a:extLst>
          </p:cNvPr>
          <p:cNvSpPr/>
          <p:nvPr/>
        </p:nvSpPr>
        <p:spPr>
          <a:xfrm>
            <a:off x="6545829" y="3067780"/>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六角形 11">
            <a:extLst>
              <a:ext uri="{FF2B5EF4-FFF2-40B4-BE49-F238E27FC236}">
                <a16:creationId xmlns:a16="http://schemas.microsoft.com/office/drawing/2014/main" id="{AC57D24C-EB17-324A-9890-D0A1B99264FE}"/>
              </a:ext>
            </a:extLst>
          </p:cNvPr>
          <p:cNvSpPr/>
          <p:nvPr/>
        </p:nvSpPr>
        <p:spPr>
          <a:xfrm>
            <a:off x="7010753" y="2760481"/>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六角形 12">
            <a:extLst>
              <a:ext uri="{FF2B5EF4-FFF2-40B4-BE49-F238E27FC236}">
                <a16:creationId xmlns:a16="http://schemas.microsoft.com/office/drawing/2014/main" id="{5555CDD9-4A4E-6447-949E-88D61D08D838}"/>
              </a:ext>
            </a:extLst>
          </p:cNvPr>
          <p:cNvSpPr/>
          <p:nvPr/>
        </p:nvSpPr>
        <p:spPr>
          <a:xfrm>
            <a:off x="7010753" y="3382573"/>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六角形 13">
            <a:extLst>
              <a:ext uri="{FF2B5EF4-FFF2-40B4-BE49-F238E27FC236}">
                <a16:creationId xmlns:a16="http://schemas.microsoft.com/office/drawing/2014/main" id="{013B3EB8-BE58-B84E-B3F0-8E043343EF28}"/>
              </a:ext>
            </a:extLst>
          </p:cNvPr>
          <p:cNvSpPr/>
          <p:nvPr/>
        </p:nvSpPr>
        <p:spPr>
          <a:xfrm>
            <a:off x="5929388" y="3075274"/>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DEFDEBA-65F1-CB4E-88F3-BE1E36BCFD4B}"/>
              </a:ext>
            </a:extLst>
          </p:cNvPr>
          <p:cNvSpPr/>
          <p:nvPr/>
        </p:nvSpPr>
        <p:spPr>
          <a:xfrm>
            <a:off x="3923776" y="3113479"/>
            <a:ext cx="962854"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1E90EA97-6634-F748-AE49-806B2719A31E}"/>
              </a:ext>
            </a:extLst>
          </p:cNvPr>
          <p:cNvSpPr/>
          <p:nvPr/>
        </p:nvSpPr>
        <p:spPr>
          <a:xfrm>
            <a:off x="7774236" y="3113479"/>
            <a:ext cx="912957"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正方形/長方形 16">
            <a:extLst>
              <a:ext uri="{FF2B5EF4-FFF2-40B4-BE49-F238E27FC236}">
                <a16:creationId xmlns:a16="http://schemas.microsoft.com/office/drawing/2014/main" id="{D9A4249C-4829-D042-8D90-07CE95EAE308}"/>
              </a:ext>
            </a:extLst>
          </p:cNvPr>
          <p:cNvSpPr/>
          <p:nvPr/>
        </p:nvSpPr>
        <p:spPr>
          <a:xfrm>
            <a:off x="3923776" y="3139850"/>
            <a:ext cx="861726" cy="523220"/>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a:solidFill>
                  <a:srgbClr val="FFFFFF"/>
                </a:solidFill>
                <a:latin typeface="Meiryo" panose="020B0604030504040204" pitchFamily="34" charset="-128"/>
                <a:ea typeface="Meiryo" panose="020B0604030504040204" pitchFamily="34" charset="-128"/>
              </a:rPr>
              <a:t>の要望</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0F9E26A-5C54-EA4E-A65C-A0188102A7E5}"/>
              </a:ext>
            </a:extLst>
          </p:cNvPr>
          <p:cNvSpPr/>
          <p:nvPr/>
        </p:nvSpPr>
        <p:spPr>
          <a:xfrm>
            <a:off x="7668363" y="3220777"/>
            <a:ext cx="1124702" cy="43088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800">
                <a:solidFill>
                  <a:srgbClr val="FFFFFF"/>
                </a:solidFill>
                <a:latin typeface="Meiryo" panose="020B0604030504040204" pitchFamily="34" charset="-128"/>
                <a:ea typeface="Meiryo" panose="020B0604030504040204" pitchFamily="34" charset="-128"/>
              </a:rPr>
              <a:t>検証・評価・改善</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2A222F90-A456-514E-9E06-462EFA82A891}"/>
              </a:ext>
            </a:extLst>
          </p:cNvPr>
          <p:cNvSpPr/>
          <p:nvPr/>
        </p:nvSpPr>
        <p:spPr>
          <a:xfrm>
            <a:off x="591990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定義</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71373AFD-8FF8-8640-814C-839CA6A042D3}"/>
              </a:ext>
            </a:extLst>
          </p:cNvPr>
          <p:cNvSpPr/>
          <p:nvPr/>
        </p:nvSpPr>
        <p:spPr>
          <a:xfrm>
            <a:off x="4317553" y="5910852"/>
            <a:ext cx="3986607" cy="738664"/>
          </a:xfrm>
          <a:prstGeom prst="rect">
            <a:avLst/>
          </a:prstGeom>
        </p:spPr>
        <p:txBody>
          <a:bodyPr wrap="square">
            <a:spAutoFit/>
          </a:bodyPr>
          <a:lstStyle/>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定義：</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SIAM</a:t>
            </a: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の追加</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制作：アジャイル</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制作、提供、反応のサイクルを回す／</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DevOps</a:t>
            </a:r>
          </a:p>
        </p:txBody>
      </p:sp>
      <p:sp>
        <p:nvSpPr>
          <p:cNvPr id="24" name="正方形/長方形 23">
            <a:extLst>
              <a:ext uri="{FF2B5EF4-FFF2-40B4-BE49-F238E27FC236}">
                <a16:creationId xmlns:a16="http://schemas.microsoft.com/office/drawing/2014/main" id="{1D8EF749-EBE0-FF40-A32C-A1F9354D0E59}"/>
              </a:ext>
            </a:extLst>
          </p:cNvPr>
          <p:cNvSpPr/>
          <p:nvPr/>
        </p:nvSpPr>
        <p:spPr>
          <a:xfrm>
            <a:off x="293860" y="909337"/>
            <a:ext cx="3430125" cy="830997"/>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企業を統治・統制するための仕組みを確立する。</a:t>
            </a:r>
            <a:r>
              <a:rPr lang="en-US" altLang="ja-JP" sz="12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COBIT5</a:t>
            </a:r>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がベース。加えて、情報開示のあり方や、監査役や社外取締役を含む取締役会など会社の機関のあり方等を定義。</a:t>
            </a:r>
          </a:p>
        </p:txBody>
      </p:sp>
      <p:sp>
        <p:nvSpPr>
          <p:cNvPr id="25" name="正方形/長方形 24">
            <a:extLst>
              <a:ext uri="{FF2B5EF4-FFF2-40B4-BE49-F238E27FC236}">
                <a16:creationId xmlns:a16="http://schemas.microsoft.com/office/drawing/2014/main" id="{A86D8375-566B-784A-8C1A-20E77C7F106C}"/>
              </a:ext>
            </a:extLst>
          </p:cNvPr>
          <p:cNvSpPr/>
          <p:nvPr/>
        </p:nvSpPr>
        <p:spPr>
          <a:xfrm>
            <a:off x="290375" y="2183877"/>
            <a:ext cx="3391460" cy="1015663"/>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全体として厳守しなければならない原則を定義。すべてのサービスはこの原則に従って提供される。例えば、セキュリティ方針、法的な制限、財務的なルール、知的所有権、就業規則などITだけでなく企業全体を範囲に検討する。</a:t>
            </a:r>
          </a:p>
        </p:txBody>
      </p:sp>
      <p:sp>
        <p:nvSpPr>
          <p:cNvPr id="26" name="正方形/長方形 25">
            <a:extLst>
              <a:ext uri="{FF2B5EF4-FFF2-40B4-BE49-F238E27FC236}">
                <a16:creationId xmlns:a16="http://schemas.microsoft.com/office/drawing/2014/main" id="{E1564867-CA10-514F-B156-7B58BD6EC05B}"/>
              </a:ext>
            </a:extLst>
          </p:cNvPr>
          <p:cNvSpPr/>
          <p:nvPr/>
        </p:nvSpPr>
        <p:spPr>
          <a:xfrm>
            <a:off x="290375" y="3644900"/>
            <a:ext cx="3380546" cy="2846933"/>
          </a:xfrm>
          <a:prstGeom prst="rect">
            <a:avLst/>
          </a:prstGeom>
          <a:ln w="12700">
            <a:solidFill>
              <a:schemeClr val="tx2"/>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どうサービスを管理していくかを検討する領域。企業の環境、リソース、利用するテクノロジー、管理手法の最適な組合せを検討</a:t>
            </a:r>
          </a:p>
          <a:p>
            <a:pPr defTabSz="914400"/>
            <a:endParaRPr lang="en-US" altLang="ja-JP" sz="8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企業環境</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組織文化（保守的、リスク嗜好、サービスカルチャーなど）、競合他社（サービス比較、自社の市場ポジションなど）、法律の制約（内部統制や金融庁ガイドライン等）、サービス提供のプロセス、KPI、ツール（既存のサービス管理の仕組み）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リソース</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人（配置、採用、人材育成、スキル等）</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予算、資産、納期、ナレッジ、その他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革新的テクノロジー</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コンテナ、IoT、ビッグデータ、クラウド、自動化、その他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管理手法</a:t>
            </a:r>
            <a:endParaRPr lang="en-US" altLang="ja-JP" sz="900" b="1" u="sng"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ITIL、COBIT5、CMMI-SVC、IT4IT、ISO/IEC20000,、ISO/IEC27001、DevOps、 Agile、 Lean、Project &amp; Portfolio Management、SIAM、その他</a:t>
            </a:r>
          </a:p>
        </p:txBody>
      </p:sp>
      <p:sp>
        <p:nvSpPr>
          <p:cNvPr id="27" name="下カーブ矢印 26">
            <a:extLst>
              <a:ext uri="{FF2B5EF4-FFF2-40B4-BE49-F238E27FC236}">
                <a16:creationId xmlns:a16="http://schemas.microsoft.com/office/drawing/2014/main" id="{D5FBF8FC-7D52-EB4E-BDB0-102C57FD3F5E}"/>
              </a:ext>
            </a:extLst>
          </p:cNvPr>
          <p:cNvSpPr/>
          <p:nvPr/>
        </p:nvSpPr>
        <p:spPr>
          <a:xfrm rot="18878480">
            <a:off x="6744544" y="2959858"/>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D09500A8-65D4-B84F-8D01-A0C1C7FFF74A}"/>
              </a:ext>
            </a:extLst>
          </p:cNvPr>
          <p:cNvSpPr/>
          <p:nvPr/>
        </p:nvSpPr>
        <p:spPr>
          <a:xfrm>
            <a:off x="654237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制作</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E9641BA4-85A2-8043-B5C7-FE11B229478B}"/>
              </a:ext>
            </a:extLst>
          </p:cNvPr>
          <p:cNvSpPr/>
          <p:nvPr/>
        </p:nvSpPr>
        <p:spPr>
          <a:xfrm>
            <a:off x="7022055" y="2955263"/>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提供</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AD5A4E35-E705-4446-8CF4-4040012E450D}"/>
              </a:ext>
            </a:extLst>
          </p:cNvPr>
          <p:cNvSpPr/>
          <p:nvPr/>
        </p:nvSpPr>
        <p:spPr>
          <a:xfrm>
            <a:off x="7022055" y="3577354"/>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反応</a:t>
            </a:r>
            <a:endParaRPr lang="en-US" altLang="ja-JP" sz="1400" dirty="0">
              <a:solidFill>
                <a:srgbClr val="FFFFFF"/>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BFD31D9E-073A-2D4E-A102-897099964417}"/>
              </a:ext>
            </a:extLst>
          </p:cNvPr>
          <p:cNvCxnSpPr>
            <a:cxnSpLocks/>
            <a:stCxn id="24" idx="3"/>
          </p:cNvCxnSpPr>
          <p:nvPr/>
        </p:nvCxnSpPr>
        <p:spPr>
          <a:xfrm>
            <a:off x="3723985" y="1324836"/>
            <a:ext cx="185235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248C6E0-3C2F-624D-9F23-56EB210FC4D7}"/>
              </a:ext>
            </a:extLst>
          </p:cNvPr>
          <p:cNvCxnSpPr>
            <a:cxnSpLocks/>
            <a:stCxn id="25" idx="3"/>
          </p:cNvCxnSpPr>
          <p:nvPr/>
        </p:nvCxnSpPr>
        <p:spPr>
          <a:xfrm flipV="1">
            <a:off x="3681835" y="2125610"/>
            <a:ext cx="1705865" cy="56609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2CCDF537-4467-F243-9319-6A36C44B6209}"/>
              </a:ext>
            </a:extLst>
          </p:cNvPr>
          <p:cNvCxnSpPr>
            <a:cxnSpLocks/>
            <a:stCxn id="26" idx="3"/>
          </p:cNvCxnSpPr>
          <p:nvPr/>
        </p:nvCxnSpPr>
        <p:spPr>
          <a:xfrm flipV="1">
            <a:off x="3670921" y="4023709"/>
            <a:ext cx="1940817" cy="104465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9" name="右矢印 38">
            <a:extLst>
              <a:ext uri="{FF2B5EF4-FFF2-40B4-BE49-F238E27FC236}">
                <a16:creationId xmlns:a16="http://schemas.microsoft.com/office/drawing/2014/main" id="{89B1BB38-E913-C847-A054-94913BD4D261}"/>
              </a:ext>
            </a:extLst>
          </p:cNvPr>
          <p:cNvSpPr/>
          <p:nvPr/>
        </p:nvSpPr>
        <p:spPr>
          <a:xfrm>
            <a:off x="6445868" y="3297525"/>
            <a:ext cx="197239" cy="155105"/>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0" name="下カーブ矢印 39">
            <a:extLst>
              <a:ext uri="{FF2B5EF4-FFF2-40B4-BE49-F238E27FC236}">
                <a16:creationId xmlns:a16="http://schemas.microsoft.com/office/drawing/2014/main" id="{56FCAED5-09E9-9840-BBFB-FFD01D4C1AE8}"/>
              </a:ext>
            </a:extLst>
          </p:cNvPr>
          <p:cNvSpPr/>
          <p:nvPr/>
        </p:nvSpPr>
        <p:spPr>
          <a:xfrm rot="5400000">
            <a:off x="7362509" y="3296140"/>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カーブ矢印 40">
            <a:extLst>
              <a:ext uri="{FF2B5EF4-FFF2-40B4-BE49-F238E27FC236}">
                <a16:creationId xmlns:a16="http://schemas.microsoft.com/office/drawing/2014/main" id="{CF4DFD13-F01B-C848-A3FF-3323C88AB8CB}"/>
              </a:ext>
            </a:extLst>
          </p:cNvPr>
          <p:cNvSpPr/>
          <p:nvPr/>
        </p:nvSpPr>
        <p:spPr>
          <a:xfrm rot="13468975">
            <a:off x="6720798" y="3556299"/>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77BC6FA8-E0CC-6B4B-96C1-B0A83EF7F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225" y="747551"/>
            <a:ext cx="1061899" cy="1061899"/>
          </a:xfrm>
          <a:prstGeom prst="rect">
            <a:avLst/>
          </a:prstGeom>
        </p:spPr>
      </p:pic>
    </p:spTree>
    <p:extLst>
      <p:ext uri="{BB962C8B-B14F-4D97-AF65-F5344CB8AC3E}">
        <p14:creationId xmlns:p14="http://schemas.microsoft.com/office/powerpoint/2010/main" val="1937739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E0A33-4D64-8447-BC54-D15B210DCD39}"/>
              </a:ext>
            </a:extLst>
          </p:cNvPr>
          <p:cNvSpPr>
            <a:spLocks noGrp="1"/>
          </p:cNvSpPr>
          <p:nvPr>
            <p:ph type="title"/>
          </p:nvPr>
        </p:nvSpPr>
        <p:spPr>
          <a:xfrm>
            <a:off x="457200" y="274638"/>
            <a:ext cx="8686800" cy="416221"/>
          </a:xfrm>
        </p:spPr>
        <p:txBody>
          <a:bodyPr/>
          <a:lstStyle/>
          <a:p>
            <a:r>
              <a:rPr kumimoji="1" lang="ja-JP" altLang="en-US"/>
              <a:t>ガバナンスとサービスマネージメント原則の関係</a:t>
            </a:r>
          </a:p>
        </p:txBody>
      </p:sp>
      <p:sp>
        <p:nvSpPr>
          <p:cNvPr id="3" name="スライド番号プレースホルダー 2">
            <a:extLst>
              <a:ext uri="{FF2B5EF4-FFF2-40B4-BE49-F238E27FC236}">
                <a16:creationId xmlns:a16="http://schemas.microsoft.com/office/drawing/2014/main" id="{9A8C53E7-3BCC-664F-9E4E-71FF732025B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26</a:t>
            </a:fld>
            <a:endParaRPr kumimoji="1" lang="ja-JP" altLang="en-US"/>
          </a:p>
        </p:txBody>
      </p:sp>
      <p:sp>
        <p:nvSpPr>
          <p:cNvPr id="4" name="テキスト ボックス 2">
            <a:extLst>
              <a:ext uri="{FF2B5EF4-FFF2-40B4-BE49-F238E27FC236}">
                <a16:creationId xmlns:a16="http://schemas.microsoft.com/office/drawing/2014/main" id="{B981B4B8-8628-4A5D-A790-38CBE9BFFB60}"/>
              </a:ext>
            </a:extLst>
          </p:cNvPr>
          <p:cNvSpPr txBox="1"/>
          <p:nvPr/>
        </p:nvSpPr>
        <p:spPr>
          <a:xfrm>
            <a:off x="750624" y="1199663"/>
            <a:ext cx="4487185" cy="166199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ガバナンス </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基本</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は、透明性</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説明</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責任</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(Accountability)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機敏</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に反応</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(Responsiveness)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効果的</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、効率的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(Effectiveness and Efficiency)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公平</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、非排他的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(Equitable and inclusive)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誰</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でも参加</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(Participatory)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持続</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可能</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(Sustainability)</a:t>
            </a:r>
          </a:p>
        </p:txBody>
      </p:sp>
      <p:sp>
        <p:nvSpPr>
          <p:cNvPr id="5" name="四角形: 角を丸くする 3">
            <a:extLst>
              <a:ext uri="{FF2B5EF4-FFF2-40B4-BE49-F238E27FC236}">
                <a16:creationId xmlns:a16="http://schemas.microsoft.com/office/drawing/2014/main" id="{53FAB3DF-FAC6-4194-8E01-D5A62F950799}"/>
              </a:ext>
            </a:extLst>
          </p:cNvPr>
          <p:cNvSpPr/>
          <p:nvPr/>
        </p:nvSpPr>
        <p:spPr>
          <a:xfrm>
            <a:off x="4113546"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ビジョン</a:t>
            </a:r>
          </a:p>
        </p:txBody>
      </p:sp>
      <p:sp>
        <p:nvSpPr>
          <p:cNvPr id="6" name="四角形: 角を丸くする 4">
            <a:extLst>
              <a:ext uri="{FF2B5EF4-FFF2-40B4-BE49-F238E27FC236}">
                <a16:creationId xmlns:a16="http://schemas.microsoft.com/office/drawing/2014/main" id="{439E410E-C586-485C-B3EA-BF3189F45B48}"/>
              </a:ext>
            </a:extLst>
          </p:cNvPr>
          <p:cNvSpPr/>
          <p:nvPr/>
        </p:nvSpPr>
        <p:spPr>
          <a:xfrm>
            <a:off x="5168587"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戦略</a:t>
            </a:r>
          </a:p>
        </p:txBody>
      </p:sp>
      <p:sp>
        <p:nvSpPr>
          <p:cNvPr id="7" name="四角形: 角を丸くする 5">
            <a:extLst>
              <a:ext uri="{FF2B5EF4-FFF2-40B4-BE49-F238E27FC236}">
                <a16:creationId xmlns:a16="http://schemas.microsoft.com/office/drawing/2014/main" id="{BC029851-5BB2-4ADF-A42A-01F323388892}"/>
              </a:ext>
            </a:extLst>
          </p:cNvPr>
          <p:cNvSpPr/>
          <p:nvPr/>
        </p:nvSpPr>
        <p:spPr>
          <a:xfrm>
            <a:off x="7301304" y="1218396"/>
            <a:ext cx="1395484"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コンプライアンス</a:t>
            </a:r>
          </a:p>
        </p:txBody>
      </p:sp>
      <p:sp>
        <p:nvSpPr>
          <p:cNvPr id="8" name="四角形: 角を丸くする 6">
            <a:extLst>
              <a:ext uri="{FF2B5EF4-FFF2-40B4-BE49-F238E27FC236}">
                <a16:creationId xmlns:a16="http://schemas.microsoft.com/office/drawing/2014/main" id="{240A37D8-657F-4C75-B910-5472FC85D5A8}"/>
              </a:ext>
            </a:extLst>
          </p:cNvPr>
          <p:cNvSpPr/>
          <p:nvPr/>
        </p:nvSpPr>
        <p:spPr>
          <a:xfrm>
            <a:off x="5505979" y="5219746"/>
            <a:ext cx="2014143"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方針展開</a:t>
            </a:r>
          </a:p>
        </p:txBody>
      </p:sp>
      <p:sp>
        <p:nvSpPr>
          <p:cNvPr id="9" name="四角形: 角を丸くする 7">
            <a:extLst>
              <a:ext uri="{FF2B5EF4-FFF2-40B4-BE49-F238E27FC236}">
                <a16:creationId xmlns:a16="http://schemas.microsoft.com/office/drawing/2014/main" id="{CEA65DFF-B597-4503-8BCF-C4B8A0CBE3C9}"/>
              </a:ext>
            </a:extLst>
          </p:cNvPr>
          <p:cNvSpPr/>
          <p:nvPr/>
        </p:nvSpPr>
        <p:spPr>
          <a:xfrm>
            <a:off x="5505978" y="2928922"/>
            <a:ext cx="2014144"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6" idx="2"/>
            <a:endCxn id="9" idx="0"/>
          </p:cNvCxnSpPr>
          <p:nvPr/>
        </p:nvCxnSpPr>
        <p:spPr>
          <a:xfrm>
            <a:off x="5673555" y="1643442"/>
            <a:ext cx="839495"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793A1FC-8D7F-4775-84ED-1368C148300E}"/>
              </a:ext>
            </a:extLst>
          </p:cNvPr>
          <p:cNvCxnSpPr>
            <a:cxnSpLocks/>
            <a:stCxn id="5" idx="2"/>
            <a:endCxn id="9" idx="0"/>
          </p:cNvCxnSpPr>
          <p:nvPr/>
        </p:nvCxnSpPr>
        <p:spPr>
          <a:xfrm>
            <a:off x="4618514" y="1643442"/>
            <a:ext cx="189453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374334D0-5147-4766-A247-92A7DEEE5564}"/>
              </a:ext>
            </a:extLst>
          </p:cNvPr>
          <p:cNvCxnSpPr>
            <a:stCxn id="7" idx="2"/>
            <a:endCxn id="7" idx="2"/>
          </p:cNvCxnSpPr>
          <p:nvPr/>
        </p:nvCxnSpPr>
        <p:spPr>
          <a:xfrm>
            <a:off x="7999046" y="1643442"/>
            <a:ext cx="0" cy="0"/>
          </a:xfrm>
          <a:prstGeom prst="straightConnector1">
            <a:avLst/>
          </a:prstGeom>
          <a:ln>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F7BD8E7-E907-4D26-BB9F-3C042FF70E41}"/>
              </a:ext>
            </a:extLst>
          </p:cNvPr>
          <p:cNvCxnSpPr>
            <a:cxnSpLocks/>
            <a:stCxn id="7" idx="2"/>
            <a:endCxn id="9" idx="0"/>
          </p:cNvCxnSpPr>
          <p:nvPr/>
        </p:nvCxnSpPr>
        <p:spPr>
          <a:xfrm flipH="1">
            <a:off x="6513050" y="1643442"/>
            <a:ext cx="148599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F207F88-3B4E-48CF-A5E7-B3B144B3C40A}"/>
              </a:ext>
            </a:extLst>
          </p:cNvPr>
          <p:cNvCxnSpPr>
            <a:cxnSpLocks/>
            <a:stCxn id="9" idx="2"/>
            <a:endCxn id="8" idx="0"/>
          </p:cNvCxnSpPr>
          <p:nvPr/>
        </p:nvCxnSpPr>
        <p:spPr>
          <a:xfrm>
            <a:off x="6513050" y="3644900"/>
            <a:ext cx="1" cy="1574846"/>
          </a:xfrm>
          <a:prstGeom prst="straightConnector1">
            <a:avLst/>
          </a:prstGeom>
          <a:ln w="76200">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四角形: 角を丸くする 32">
            <a:extLst>
              <a:ext uri="{FF2B5EF4-FFF2-40B4-BE49-F238E27FC236}">
                <a16:creationId xmlns:a16="http://schemas.microsoft.com/office/drawing/2014/main" id="{95B21EF3-48C8-4034-8DD7-3B167EF5394D}"/>
              </a:ext>
            </a:extLst>
          </p:cNvPr>
          <p:cNvSpPr/>
          <p:nvPr/>
        </p:nvSpPr>
        <p:spPr>
          <a:xfrm>
            <a:off x="6220765"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企業文化</a:t>
            </a:r>
          </a:p>
        </p:txBody>
      </p:sp>
      <p:cxnSp>
        <p:nvCxnSpPr>
          <p:cNvPr id="16" name="直線矢印コネクタ 15">
            <a:extLst>
              <a:ext uri="{FF2B5EF4-FFF2-40B4-BE49-F238E27FC236}">
                <a16:creationId xmlns:a16="http://schemas.microsoft.com/office/drawing/2014/main" id="{BF056D6A-EF14-46F1-9632-5D6D9BF82B2C}"/>
              </a:ext>
            </a:extLst>
          </p:cNvPr>
          <p:cNvCxnSpPr>
            <a:cxnSpLocks/>
            <a:stCxn id="15" idx="2"/>
            <a:endCxn id="9" idx="0"/>
          </p:cNvCxnSpPr>
          <p:nvPr/>
        </p:nvCxnSpPr>
        <p:spPr>
          <a:xfrm flipH="1">
            <a:off x="6513050" y="1643442"/>
            <a:ext cx="212683"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2">
            <a:extLst>
              <a:ext uri="{FF2B5EF4-FFF2-40B4-BE49-F238E27FC236}">
                <a16:creationId xmlns:a16="http://schemas.microsoft.com/office/drawing/2014/main" id="{03419C76-AC9D-8B40-B5F5-714B035B8FCC}"/>
              </a:ext>
            </a:extLst>
          </p:cNvPr>
          <p:cNvSpPr txBox="1"/>
          <p:nvPr/>
        </p:nvSpPr>
        <p:spPr>
          <a:xfrm>
            <a:off x="750624" y="4457161"/>
            <a:ext cx="5593079" cy="129266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サービスマネジメント原則</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サービスとは</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消費者（顧客）</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の明らかになった要望を満たす</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こと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ITSM</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が開発し成熟させてきたサービスマネジメントの概念や手法の活用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BSM(Business Service Management)</a:t>
            </a: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ESM(Enterprise Service Management)</a:t>
            </a:r>
          </a:p>
          <a:p>
            <a:pPr marL="312738" lvl="1" indent="-168275">
              <a:buFont typeface="Wingdings" pitchFamily="2" charset="2"/>
              <a:buChar char="Ø"/>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全て</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の製品（プロダクト）とサービスに</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適用される</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16616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17855-7B09-DC42-B3CD-878CA4379DFB}"/>
              </a:ext>
            </a:extLst>
          </p:cNvPr>
          <p:cNvSpPr>
            <a:spLocks noGrp="1"/>
          </p:cNvSpPr>
          <p:nvPr>
            <p:ph type="title"/>
          </p:nvPr>
        </p:nvSpPr>
        <p:spPr/>
        <p:txBody>
          <a:bodyPr/>
          <a:lstStyle/>
          <a:p>
            <a:r>
              <a:rPr kumimoji="1" lang="ja-JP" altLang="en-US"/>
              <a:t>マネージメント・メッシュとは</a:t>
            </a:r>
          </a:p>
        </p:txBody>
      </p:sp>
      <p:sp>
        <p:nvSpPr>
          <p:cNvPr id="3" name="スライド番号プレースホルダー 2">
            <a:extLst>
              <a:ext uri="{FF2B5EF4-FFF2-40B4-BE49-F238E27FC236}">
                <a16:creationId xmlns:a16="http://schemas.microsoft.com/office/drawing/2014/main" id="{C42AD9A8-39C7-7544-87D5-BF1A7FF751D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27</a:t>
            </a:fld>
            <a:endParaRPr kumimoji="1" lang="ja-JP" altLang="en-US"/>
          </a:p>
        </p:txBody>
      </p:sp>
      <p:grpSp>
        <p:nvGrpSpPr>
          <p:cNvPr id="4" name="グループ化 3">
            <a:extLst>
              <a:ext uri="{FF2B5EF4-FFF2-40B4-BE49-F238E27FC236}">
                <a16:creationId xmlns:a16="http://schemas.microsoft.com/office/drawing/2014/main" id="{002B84A5-9EC5-424B-B792-6FF333DEB5FC}"/>
              </a:ext>
            </a:extLst>
          </p:cNvPr>
          <p:cNvGrpSpPr/>
          <p:nvPr/>
        </p:nvGrpSpPr>
        <p:grpSpPr>
          <a:xfrm>
            <a:off x="2278250" y="1480359"/>
            <a:ext cx="4587499" cy="4329081"/>
            <a:chOff x="6336224" y="3385840"/>
            <a:chExt cx="4233620" cy="3398065"/>
          </a:xfrm>
          <a:effectLst>
            <a:outerShdw blurRad="50800" dist="38100" dir="2700000" algn="tl" rotWithShape="0">
              <a:prstClr val="black">
                <a:alpha val="40000"/>
              </a:prstClr>
            </a:outerShdw>
          </a:effectLst>
        </p:grpSpPr>
        <p:sp>
          <p:nvSpPr>
            <p:cNvPr id="5" name="正方形/長方形 4">
              <a:extLst>
                <a:ext uri="{FF2B5EF4-FFF2-40B4-BE49-F238E27FC236}">
                  <a16:creationId xmlns:a16="http://schemas.microsoft.com/office/drawing/2014/main" id="{509F8C56-D6BD-3C4E-9397-F1FD4D50D1A4}"/>
                </a:ext>
              </a:extLst>
            </p:cNvPr>
            <p:cNvSpPr/>
            <p:nvPr/>
          </p:nvSpPr>
          <p:spPr>
            <a:xfrm rot="5400000">
              <a:off x="6377611" y="4992108"/>
              <a:ext cx="3377877"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83962FBE-E2B2-FE4A-B146-D524FDEFA21A}"/>
                </a:ext>
              </a:extLst>
            </p:cNvPr>
            <p:cNvSpPr/>
            <p:nvPr/>
          </p:nvSpPr>
          <p:spPr>
            <a:xfrm rot="5400000">
              <a:off x="8303336" y="4982015"/>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7E231E5-0981-7B4D-ACDD-B14B67F296F9}"/>
                </a:ext>
              </a:extLst>
            </p:cNvPr>
            <p:cNvSpPr/>
            <p:nvPr/>
          </p:nvSpPr>
          <p:spPr>
            <a:xfrm>
              <a:off x="6336224" y="4015353"/>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A18C27F-2867-D843-A1AB-463CB4490CB0}"/>
                </a:ext>
              </a:extLst>
            </p:cNvPr>
            <p:cNvSpPr/>
            <p:nvPr/>
          </p:nvSpPr>
          <p:spPr>
            <a:xfrm>
              <a:off x="6336224" y="5563430"/>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8FC4F67-5437-6D4A-A865-394A87D1E411}"/>
                </a:ext>
              </a:extLst>
            </p:cNvPr>
            <p:cNvSpPr/>
            <p:nvPr/>
          </p:nvSpPr>
          <p:spPr>
            <a:xfrm rot="5400000">
              <a:off x="542032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F7723ED2-90BC-0048-A4F7-DF645414FD31}"/>
                </a:ext>
              </a:extLst>
            </p:cNvPr>
            <p:cNvSpPr/>
            <p:nvPr/>
          </p:nvSpPr>
          <p:spPr>
            <a:xfrm rot="5400000">
              <a:off x="733646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1013A27-53DC-6B46-AFB6-C2A1BA60FB62}"/>
                </a:ext>
              </a:extLst>
            </p:cNvPr>
            <p:cNvSpPr/>
            <p:nvPr/>
          </p:nvSpPr>
          <p:spPr>
            <a:xfrm>
              <a:off x="6336224" y="4770471"/>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8454B7AD-A26B-9945-A360-60A149890C04}"/>
                </a:ext>
              </a:extLst>
            </p:cNvPr>
            <p:cNvSpPr/>
            <p:nvPr/>
          </p:nvSpPr>
          <p:spPr>
            <a:xfrm>
              <a:off x="6336224" y="6299806"/>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F0E2F31-198F-E046-B19A-36935444F618}"/>
                </a:ext>
              </a:extLst>
            </p:cNvPr>
            <p:cNvSpPr/>
            <p:nvPr/>
          </p:nvSpPr>
          <p:spPr>
            <a:xfrm rot="5400000">
              <a:off x="6846131" y="4982016"/>
              <a:ext cx="3398062"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576912FF-EA52-C74F-BADE-91A96D61C274}"/>
                </a:ext>
              </a:extLst>
            </p:cNvPr>
            <p:cNvSpPr/>
            <p:nvPr/>
          </p:nvSpPr>
          <p:spPr>
            <a:xfrm>
              <a:off x="6336224" y="4381354"/>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87630518-2DD7-604F-94BC-A44E3912D2BA}"/>
                </a:ext>
              </a:extLst>
            </p:cNvPr>
            <p:cNvSpPr/>
            <p:nvPr/>
          </p:nvSpPr>
          <p:spPr>
            <a:xfrm>
              <a:off x="6336224" y="3676973"/>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4E3B6EF9-C47C-AA42-98C3-AE8EF8FB75B1}"/>
                </a:ext>
              </a:extLst>
            </p:cNvPr>
            <p:cNvSpPr/>
            <p:nvPr/>
          </p:nvSpPr>
          <p:spPr>
            <a:xfrm>
              <a:off x="6336224" y="5931618"/>
              <a:ext cx="4233619"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444FD0A-01EA-C841-8526-6D40E050F44F}"/>
                </a:ext>
              </a:extLst>
            </p:cNvPr>
            <p:cNvSpPr/>
            <p:nvPr/>
          </p:nvSpPr>
          <p:spPr>
            <a:xfrm>
              <a:off x="6336225" y="5195242"/>
              <a:ext cx="4233618"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EE6547EF-882A-5F4B-AC98-A5940935096C}"/>
                </a:ext>
              </a:extLst>
            </p:cNvPr>
            <p:cNvSpPr/>
            <p:nvPr/>
          </p:nvSpPr>
          <p:spPr>
            <a:xfrm rot="5400000">
              <a:off x="5890899" y="4982016"/>
              <a:ext cx="3398063"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3BD862EA-41CE-0947-A1B9-EBCEE0D1E740}"/>
                </a:ext>
              </a:extLst>
            </p:cNvPr>
            <p:cNvSpPr/>
            <p:nvPr/>
          </p:nvSpPr>
          <p:spPr>
            <a:xfrm rot="5400000">
              <a:off x="7803368" y="4982016"/>
              <a:ext cx="3398064"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28650149-6109-C54F-856F-5314DD5B721C}"/>
              </a:ext>
            </a:extLst>
          </p:cNvPr>
          <p:cNvSpPr txBox="1"/>
          <p:nvPr/>
        </p:nvSpPr>
        <p:spPr>
          <a:xfrm>
            <a:off x="3109106" y="589697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SIAM</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307F43-178B-9F47-8095-06AE27A77AC9}"/>
              </a:ext>
            </a:extLst>
          </p:cNvPr>
          <p:cNvSpPr txBox="1"/>
          <p:nvPr/>
        </p:nvSpPr>
        <p:spPr>
          <a:xfrm>
            <a:off x="5378556" y="5900883"/>
            <a:ext cx="18343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ISO/IEC20000</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AB39E666-051E-904F-B76D-75A4C9AC7D14}"/>
              </a:ext>
            </a:extLst>
          </p:cNvPr>
          <p:cNvSpPr txBox="1"/>
          <p:nvPr/>
        </p:nvSpPr>
        <p:spPr>
          <a:xfrm>
            <a:off x="3827392" y="5900260"/>
            <a:ext cx="1674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COBIT,CMMI</a:t>
            </a:r>
            <a:r>
              <a:rPr lang="en-US" altLang="ja-JP" sz="1200" dirty="0">
                <a:solidFill>
                  <a:srgbClr val="FF6666"/>
                </a:solidFill>
                <a:latin typeface="Meiryo" panose="020B0604030504040204" pitchFamily="34" charset="-128"/>
                <a:ea typeface="Meiryo" panose="020B0604030504040204" pitchFamily="34" charset="-128"/>
              </a:rPr>
              <a:t>,</a:t>
            </a: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IT4IT</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2BCB342-40E7-4141-B4AC-D5712D7AFC55}"/>
              </a:ext>
            </a:extLst>
          </p:cNvPr>
          <p:cNvSpPr txBox="1"/>
          <p:nvPr/>
        </p:nvSpPr>
        <p:spPr>
          <a:xfrm>
            <a:off x="6865747" y="185937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コンテナー</a:t>
            </a:r>
          </a:p>
        </p:txBody>
      </p:sp>
      <p:sp>
        <p:nvSpPr>
          <p:cNvPr id="24" name="テキスト ボックス 23">
            <a:extLst>
              <a:ext uri="{FF2B5EF4-FFF2-40B4-BE49-F238E27FC236}">
                <a16:creationId xmlns:a16="http://schemas.microsoft.com/office/drawing/2014/main" id="{33855A70-0E60-F644-B2EB-AFDDDFE85559}"/>
              </a:ext>
            </a:extLst>
          </p:cNvPr>
          <p:cNvSpPr txBox="1"/>
          <p:nvPr/>
        </p:nvSpPr>
        <p:spPr>
          <a:xfrm>
            <a:off x="6865746" y="2721481"/>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IoT</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34ADD4ED-7CE1-184F-957C-173239CA48D8}"/>
              </a:ext>
            </a:extLst>
          </p:cNvPr>
          <p:cNvSpPr txBox="1"/>
          <p:nvPr/>
        </p:nvSpPr>
        <p:spPr>
          <a:xfrm>
            <a:off x="6865746" y="378550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AI</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9972D9E-464A-E74B-8B85-B70AE5B9E93B}"/>
              </a:ext>
            </a:extLst>
          </p:cNvPr>
          <p:cNvSpPr txBox="1"/>
          <p:nvPr/>
        </p:nvSpPr>
        <p:spPr>
          <a:xfrm>
            <a:off x="6891181" y="4691281"/>
            <a:ext cx="196452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ブロックチェーン</a:t>
            </a:r>
          </a:p>
        </p:txBody>
      </p:sp>
      <p:sp>
        <p:nvSpPr>
          <p:cNvPr id="27" name="テキスト ボックス 26">
            <a:extLst>
              <a:ext uri="{FF2B5EF4-FFF2-40B4-BE49-F238E27FC236}">
                <a16:creationId xmlns:a16="http://schemas.microsoft.com/office/drawing/2014/main" id="{D5F4CDA8-86A2-2347-B31A-BAB54F9195BC}"/>
              </a:ext>
            </a:extLst>
          </p:cNvPr>
          <p:cNvSpPr txBox="1"/>
          <p:nvPr/>
        </p:nvSpPr>
        <p:spPr>
          <a:xfrm>
            <a:off x="1150457" y="2277162"/>
            <a:ext cx="11277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企業文化</a:t>
            </a:r>
          </a:p>
        </p:txBody>
      </p:sp>
      <p:sp>
        <p:nvSpPr>
          <p:cNvPr id="28" name="テキスト ボックス 27">
            <a:extLst>
              <a:ext uri="{FF2B5EF4-FFF2-40B4-BE49-F238E27FC236}">
                <a16:creationId xmlns:a16="http://schemas.microsoft.com/office/drawing/2014/main" id="{FA1E81B4-AC8F-BB4C-8694-0276A32128F7}"/>
              </a:ext>
            </a:extLst>
          </p:cNvPr>
          <p:cNvSpPr txBox="1"/>
          <p:nvPr/>
        </p:nvSpPr>
        <p:spPr>
          <a:xfrm>
            <a:off x="935311" y="3200532"/>
            <a:ext cx="13429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競合状況</a:t>
            </a:r>
          </a:p>
        </p:txBody>
      </p:sp>
      <p:sp>
        <p:nvSpPr>
          <p:cNvPr id="29" name="テキスト ボックス 28">
            <a:extLst>
              <a:ext uri="{FF2B5EF4-FFF2-40B4-BE49-F238E27FC236}">
                <a16:creationId xmlns:a16="http://schemas.microsoft.com/office/drawing/2014/main" id="{6A1AF321-DADD-0240-BC30-B6DC9380C1CD}"/>
              </a:ext>
            </a:extLst>
          </p:cNvPr>
          <p:cNvSpPr txBox="1"/>
          <p:nvPr/>
        </p:nvSpPr>
        <p:spPr>
          <a:xfrm>
            <a:off x="1110522" y="4241983"/>
            <a:ext cx="11671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法規制</a:t>
            </a:r>
          </a:p>
        </p:txBody>
      </p:sp>
      <p:sp>
        <p:nvSpPr>
          <p:cNvPr id="30" name="テキスト ボックス 29">
            <a:extLst>
              <a:ext uri="{FF2B5EF4-FFF2-40B4-BE49-F238E27FC236}">
                <a16:creationId xmlns:a16="http://schemas.microsoft.com/office/drawing/2014/main" id="{0F4ACAA2-1BB9-A549-8A12-ACF8FC3C46D3}"/>
              </a:ext>
            </a:extLst>
          </p:cNvPr>
          <p:cNvSpPr txBox="1"/>
          <p:nvPr/>
        </p:nvSpPr>
        <p:spPr>
          <a:xfrm>
            <a:off x="730441" y="5094877"/>
            <a:ext cx="1547187"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プロセス</a:t>
            </a:r>
            <a:endParaRPr kumimoji="1" lang="en-US" altLang="ja-JP"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ビジネスモデル</a:t>
            </a:r>
            <a:endParaRPr kumimoji="1" lang="en-US" altLang="ja-JP"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92CB36-5408-0444-B532-A76181A31131}"/>
              </a:ext>
            </a:extLst>
          </p:cNvPr>
          <p:cNvSpPr txBox="1"/>
          <p:nvPr/>
        </p:nvSpPr>
        <p:spPr>
          <a:xfrm>
            <a:off x="2436574" y="1228606"/>
            <a:ext cx="13585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人（人工）</a:t>
            </a:r>
          </a:p>
        </p:txBody>
      </p:sp>
      <p:sp>
        <p:nvSpPr>
          <p:cNvPr id="32" name="テキスト ボックス 31">
            <a:extLst>
              <a:ext uri="{FF2B5EF4-FFF2-40B4-BE49-F238E27FC236}">
                <a16:creationId xmlns:a16="http://schemas.microsoft.com/office/drawing/2014/main" id="{F0A96D7D-50B0-E84E-B659-5975F908F0D6}"/>
              </a:ext>
            </a:extLst>
          </p:cNvPr>
          <p:cNvSpPr txBox="1"/>
          <p:nvPr/>
        </p:nvSpPr>
        <p:spPr>
          <a:xfrm>
            <a:off x="3616829" y="1227416"/>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予算</a:t>
            </a:r>
          </a:p>
        </p:txBody>
      </p:sp>
      <p:sp>
        <p:nvSpPr>
          <p:cNvPr id="33" name="テキスト ボックス 32">
            <a:extLst>
              <a:ext uri="{FF2B5EF4-FFF2-40B4-BE49-F238E27FC236}">
                <a16:creationId xmlns:a16="http://schemas.microsoft.com/office/drawing/2014/main" id="{26F02ACD-9BDA-A545-89C6-C10BD01281CE}"/>
              </a:ext>
            </a:extLst>
          </p:cNvPr>
          <p:cNvSpPr txBox="1"/>
          <p:nvPr/>
        </p:nvSpPr>
        <p:spPr>
          <a:xfrm>
            <a:off x="4680910" y="123541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期間</a:t>
            </a:r>
          </a:p>
        </p:txBody>
      </p:sp>
      <p:sp>
        <p:nvSpPr>
          <p:cNvPr id="34" name="テキスト ボックス 33">
            <a:extLst>
              <a:ext uri="{FF2B5EF4-FFF2-40B4-BE49-F238E27FC236}">
                <a16:creationId xmlns:a16="http://schemas.microsoft.com/office/drawing/2014/main" id="{CF6FAA05-A14B-1849-AC9F-22D35EEF6A0F}"/>
              </a:ext>
            </a:extLst>
          </p:cNvPr>
          <p:cNvSpPr txBox="1"/>
          <p:nvPr/>
        </p:nvSpPr>
        <p:spPr>
          <a:xfrm>
            <a:off x="5508960" y="1228039"/>
            <a:ext cx="15089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知識・経験</a:t>
            </a:r>
          </a:p>
        </p:txBody>
      </p:sp>
      <p:sp>
        <p:nvSpPr>
          <p:cNvPr id="35" name="テキスト ボックス 34">
            <a:extLst>
              <a:ext uri="{FF2B5EF4-FFF2-40B4-BE49-F238E27FC236}">
                <a16:creationId xmlns:a16="http://schemas.microsoft.com/office/drawing/2014/main" id="{0AFE7A38-6A19-C046-BDDD-270A34E232CB}"/>
              </a:ext>
            </a:extLst>
          </p:cNvPr>
          <p:cNvSpPr txBox="1"/>
          <p:nvPr/>
        </p:nvSpPr>
        <p:spPr>
          <a:xfrm>
            <a:off x="3647087" y="6175431"/>
            <a:ext cx="20815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6666"/>
                </a:solidFill>
                <a:effectLst/>
                <a:uLnTx/>
                <a:uFillTx/>
                <a:latin typeface="Meiryo" panose="020B0604030504040204" pitchFamily="34" charset="-128"/>
                <a:ea typeface="Meiryo" panose="020B0604030504040204" pitchFamily="34" charset="-128"/>
              </a:rPr>
              <a:t>管理</a:t>
            </a:r>
            <a:r>
              <a:rPr kumimoji="1" lang="ja-JP" altLang="en-US" sz="1600" b="1"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手法</a:t>
            </a:r>
          </a:p>
        </p:txBody>
      </p:sp>
      <p:sp>
        <p:nvSpPr>
          <p:cNvPr id="36" name="テキスト ボックス 35">
            <a:extLst>
              <a:ext uri="{FF2B5EF4-FFF2-40B4-BE49-F238E27FC236}">
                <a16:creationId xmlns:a16="http://schemas.microsoft.com/office/drawing/2014/main" id="{9DE31090-1CAF-1940-9337-CB26086FED4E}"/>
              </a:ext>
            </a:extLst>
          </p:cNvPr>
          <p:cNvSpPr txBox="1"/>
          <p:nvPr/>
        </p:nvSpPr>
        <p:spPr>
          <a:xfrm>
            <a:off x="7495459" y="1997877"/>
            <a:ext cx="430887" cy="3020378"/>
          </a:xfrm>
          <a:prstGeom prst="rect">
            <a:avLst/>
          </a:prstGeom>
          <a:noFill/>
        </p:spPr>
        <p:txBody>
          <a:bodyPr vert="eaVert" wrap="square" rtlCol="0">
            <a:spAutoFit/>
          </a:bodyPr>
          <a:lstStyle/>
          <a:p>
            <a:pPr lvl="0" algn="ctr" defTabSz="914400">
              <a:defRPr/>
            </a:pPr>
            <a:r>
              <a:rPr lang="ja-JP" altLang="en-US" sz="1600" b="1">
                <a:solidFill>
                  <a:srgbClr val="0070C0"/>
                </a:solidFill>
                <a:latin typeface="Meiryo" panose="020B0604030504040204" pitchFamily="34" charset="-128"/>
                <a:ea typeface="Meiryo" panose="020B0604030504040204" pitchFamily="34" charset="-128"/>
              </a:rPr>
              <a:t>革新的テクノロジー</a:t>
            </a:r>
            <a:endParaRPr kumimoji="1" lang="ja-JP" altLang="en-US" sz="1600" b="1"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278C0ABC-7799-EC40-AE8A-EB74258A43A1}"/>
              </a:ext>
            </a:extLst>
          </p:cNvPr>
          <p:cNvSpPr txBox="1"/>
          <p:nvPr/>
        </p:nvSpPr>
        <p:spPr>
          <a:xfrm>
            <a:off x="4146158" y="976333"/>
            <a:ext cx="1274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リソース</a:t>
            </a:r>
          </a:p>
        </p:txBody>
      </p:sp>
      <p:sp>
        <p:nvSpPr>
          <p:cNvPr id="38" name="テキスト ボックス 37">
            <a:extLst>
              <a:ext uri="{FF2B5EF4-FFF2-40B4-BE49-F238E27FC236}">
                <a16:creationId xmlns:a16="http://schemas.microsoft.com/office/drawing/2014/main" id="{6529AC6D-1CBA-5148-83E5-F083F533C36A}"/>
              </a:ext>
            </a:extLst>
          </p:cNvPr>
          <p:cNvSpPr txBox="1"/>
          <p:nvPr/>
        </p:nvSpPr>
        <p:spPr>
          <a:xfrm>
            <a:off x="1073147" y="2776591"/>
            <a:ext cx="430887" cy="148065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accent6">
                    <a:lumMod val="75000"/>
                  </a:schemeClr>
                </a:solidFill>
                <a:effectLst/>
                <a:uLnTx/>
                <a:uFillTx/>
                <a:latin typeface="Meiryo" panose="020B0604030504040204" pitchFamily="34" charset="-128"/>
                <a:ea typeface="Meiryo" panose="020B0604030504040204" pitchFamily="34" charset="-128"/>
              </a:rPr>
              <a:t>企業環境</a:t>
            </a:r>
            <a:endParaRPr kumimoji="1" lang="ja-JP" altLang="en-US" sz="1600" b="1"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40889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4AADD6-DB87-C94F-9647-A86C399DF957}"/>
              </a:ext>
            </a:extLst>
          </p:cNvPr>
          <p:cNvSpPr>
            <a:spLocks noGrp="1"/>
          </p:cNvSpPr>
          <p:nvPr>
            <p:ph type="title"/>
          </p:nvPr>
        </p:nvSpPr>
        <p:spPr/>
        <p:txBody>
          <a:bodyPr/>
          <a:lstStyle/>
          <a:p>
            <a:r>
              <a:rPr kumimoji="1" lang="en-US" altLang="ja-JP" dirty="0" err="1"/>
              <a:t>VeriSM</a:t>
            </a:r>
            <a:r>
              <a:rPr kumimoji="1" lang="ja-JP" altLang="en-US"/>
              <a:t>のサービス・サイクル</a:t>
            </a:r>
          </a:p>
        </p:txBody>
      </p:sp>
      <p:sp>
        <p:nvSpPr>
          <p:cNvPr id="3" name="スライド番号プレースホルダー 2">
            <a:extLst>
              <a:ext uri="{FF2B5EF4-FFF2-40B4-BE49-F238E27FC236}">
                <a16:creationId xmlns:a16="http://schemas.microsoft.com/office/drawing/2014/main" id="{CFE5C959-D225-E345-9D35-B2EE8E0B556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28</a:t>
            </a:fld>
            <a:endParaRPr kumimoji="1" lang="ja-JP" altLang="en-US"/>
          </a:p>
        </p:txBody>
      </p:sp>
      <p:sp>
        <p:nvSpPr>
          <p:cNvPr id="5" name="六角形 4">
            <a:extLst>
              <a:ext uri="{FF2B5EF4-FFF2-40B4-BE49-F238E27FC236}">
                <a16:creationId xmlns:a16="http://schemas.microsoft.com/office/drawing/2014/main" id="{9BC1EFD2-4341-7540-827D-FA2C9D65E5CB}"/>
              </a:ext>
            </a:extLst>
          </p:cNvPr>
          <p:cNvSpPr/>
          <p:nvPr/>
        </p:nvSpPr>
        <p:spPr>
          <a:xfrm>
            <a:off x="4613167" y="1428852"/>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六角形 5">
            <a:extLst>
              <a:ext uri="{FF2B5EF4-FFF2-40B4-BE49-F238E27FC236}">
                <a16:creationId xmlns:a16="http://schemas.microsoft.com/office/drawing/2014/main" id="{0E9EC6B0-69D0-5E47-83FD-B4804925742F}"/>
              </a:ext>
            </a:extLst>
          </p:cNvPr>
          <p:cNvSpPr/>
          <p:nvPr/>
        </p:nvSpPr>
        <p:spPr>
          <a:xfrm>
            <a:off x="2860636"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六角形 6">
            <a:extLst>
              <a:ext uri="{FF2B5EF4-FFF2-40B4-BE49-F238E27FC236}">
                <a16:creationId xmlns:a16="http://schemas.microsoft.com/office/drawing/2014/main" id="{5F722D87-DB08-1B4E-A383-CE1DFA5BC0D1}"/>
              </a:ext>
            </a:extLst>
          </p:cNvPr>
          <p:cNvSpPr/>
          <p:nvPr/>
        </p:nvSpPr>
        <p:spPr>
          <a:xfrm>
            <a:off x="541557"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六角形 3">
            <a:extLst>
              <a:ext uri="{FF2B5EF4-FFF2-40B4-BE49-F238E27FC236}">
                <a16:creationId xmlns:a16="http://schemas.microsoft.com/office/drawing/2014/main" id="{2C2CA761-FC47-9342-9BFC-EB77C4CF7608}"/>
              </a:ext>
            </a:extLst>
          </p:cNvPr>
          <p:cNvSpPr/>
          <p:nvPr/>
        </p:nvSpPr>
        <p:spPr>
          <a:xfrm>
            <a:off x="4613167" y="3752888"/>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DAB83-2290-6144-A2D6-8FBD1688FE7C}"/>
              </a:ext>
            </a:extLst>
          </p:cNvPr>
          <p:cNvSpPr/>
          <p:nvPr/>
        </p:nvSpPr>
        <p:spPr>
          <a:xfrm>
            <a:off x="893395"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定義</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Define</a:t>
            </a:r>
          </a:p>
        </p:txBody>
      </p:sp>
      <p:sp>
        <p:nvSpPr>
          <p:cNvPr id="9" name="正方形/長方形 8">
            <a:extLst>
              <a:ext uri="{FF2B5EF4-FFF2-40B4-BE49-F238E27FC236}">
                <a16:creationId xmlns:a16="http://schemas.microsoft.com/office/drawing/2014/main" id="{07061F2E-F1C2-E54E-BB53-56BFBE9046FD}"/>
              </a:ext>
            </a:extLst>
          </p:cNvPr>
          <p:cNvSpPr/>
          <p:nvPr/>
        </p:nvSpPr>
        <p:spPr>
          <a:xfrm>
            <a:off x="3212473"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制作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Produce</a:t>
            </a:r>
          </a:p>
        </p:txBody>
      </p:sp>
      <p:sp>
        <p:nvSpPr>
          <p:cNvPr id="10" name="正方形/長方形 9">
            <a:extLst>
              <a:ext uri="{FF2B5EF4-FFF2-40B4-BE49-F238E27FC236}">
                <a16:creationId xmlns:a16="http://schemas.microsoft.com/office/drawing/2014/main" id="{816C1FEE-FF13-484C-A0C8-740EDCBE555D}"/>
              </a:ext>
            </a:extLst>
          </p:cNvPr>
          <p:cNvSpPr/>
          <p:nvPr/>
        </p:nvSpPr>
        <p:spPr>
          <a:xfrm>
            <a:off x="4965005" y="2320152"/>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提供</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Provide</a:t>
            </a:r>
          </a:p>
        </p:txBody>
      </p:sp>
      <p:sp>
        <p:nvSpPr>
          <p:cNvPr id="11" name="正方形/長方形 10">
            <a:extLst>
              <a:ext uri="{FF2B5EF4-FFF2-40B4-BE49-F238E27FC236}">
                <a16:creationId xmlns:a16="http://schemas.microsoft.com/office/drawing/2014/main" id="{951D0CB7-F1EE-A94A-AB41-7284FFDB47DE}"/>
              </a:ext>
            </a:extLst>
          </p:cNvPr>
          <p:cNvSpPr/>
          <p:nvPr/>
        </p:nvSpPr>
        <p:spPr>
          <a:xfrm>
            <a:off x="4965005" y="4439428"/>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反応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err="1">
                <a:solidFill>
                  <a:srgbClr val="FFFFFF"/>
                </a:solidFill>
                <a:latin typeface="Meiryo" panose="020B0604030504040204" pitchFamily="34" charset="-128"/>
                <a:ea typeface="Meiryo" panose="020B0604030504040204" pitchFamily="34" charset="-128"/>
              </a:rPr>
              <a:t>Responce</a:t>
            </a:r>
            <a:endParaRPr lang="en-US" altLang="ja-JP" sz="2000" dirty="0">
              <a:solidFill>
                <a:srgbClr val="FFFF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DBA5A3E0-0454-5B47-8DDD-9B7093D17885}"/>
              </a:ext>
            </a:extLst>
          </p:cNvPr>
          <p:cNvSpPr/>
          <p:nvPr/>
        </p:nvSpPr>
        <p:spPr>
          <a:xfrm>
            <a:off x="255878" y="821557"/>
            <a:ext cx="3878132" cy="523220"/>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プロセスでの活動やプロダクトやサービスの設計関連する結果（成果物）を明確に定義</a:t>
            </a:r>
          </a:p>
        </p:txBody>
      </p:sp>
      <p:sp>
        <p:nvSpPr>
          <p:cNvPr id="14" name="正方形/長方形 13">
            <a:extLst>
              <a:ext uri="{FF2B5EF4-FFF2-40B4-BE49-F238E27FC236}">
                <a16:creationId xmlns:a16="http://schemas.microsoft.com/office/drawing/2014/main" id="{959820AA-B1D1-D147-9EDC-088CAB559818}"/>
              </a:ext>
            </a:extLst>
          </p:cNvPr>
          <p:cNvSpPr/>
          <p:nvPr/>
        </p:nvSpPr>
        <p:spPr>
          <a:xfrm>
            <a:off x="321855" y="1285183"/>
            <a:ext cx="3698320" cy="1223412"/>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顧客の要望</a:t>
            </a:r>
            <a:r>
              <a:rPr lang="ja-JP" altLang="en-US" sz="1050">
                <a:solidFill>
                  <a:schemeClr val="accent3">
                    <a:lumMod val="50000"/>
                  </a:schemeClr>
                </a:solidFill>
                <a:latin typeface="Meiryo" panose="020B0604030504040204" pitchFamily="34" charset="-128"/>
                <a:ea typeface="Meiryo" panose="020B0604030504040204" pitchFamily="34" charset="-128"/>
              </a:rPr>
              <a:t>：ステアリングコミッティーによるビジネスケースの承認＆同意</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要求される成果物</a:t>
            </a:r>
            <a:r>
              <a:rPr lang="ja-JP" altLang="en-US" sz="1050">
                <a:solidFill>
                  <a:schemeClr val="accent3">
                    <a:lumMod val="50000"/>
                  </a:schemeClr>
                </a:solidFill>
                <a:latin typeface="Meiryo" panose="020B0604030504040204" pitchFamily="34" charset="-128"/>
                <a:ea typeface="Meiryo" panose="020B0604030504040204" pitchFamily="34" charset="-128"/>
              </a:rPr>
              <a:t>：要求の収集整理と技術的検討</a:t>
            </a:r>
          </a:p>
          <a:p>
            <a:r>
              <a:rPr lang="ja-JP" altLang="en-US" sz="1050">
                <a:solidFill>
                  <a:schemeClr val="accent3">
                    <a:lumMod val="50000"/>
                  </a:schemeClr>
                </a:solidFill>
                <a:latin typeface="Meiryo" panose="020B0604030504040204" pitchFamily="34" charset="-128"/>
                <a:ea typeface="Meiryo" panose="020B0604030504040204" pitchFamily="34" charset="-128"/>
              </a:rPr>
              <a:t>ソリューション：構成要素のパフォーマンス仕様、調達方法、テスト仕様、計画立案</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サービスブループリント</a:t>
            </a:r>
            <a:r>
              <a:rPr lang="ja-JP" altLang="en-US" sz="1050">
                <a:solidFill>
                  <a:schemeClr val="accent3">
                    <a:lumMod val="50000"/>
                  </a:schemeClr>
                </a:solidFill>
                <a:latin typeface="Meiryo" panose="020B0604030504040204" pitchFamily="34" charset="-128"/>
                <a:ea typeface="Meiryo" panose="020B0604030504040204" pitchFamily="34" charset="-128"/>
              </a:rPr>
              <a:t>：サービス・ソリューションの設計、調達方針、制作条件、パフォーマンス</a:t>
            </a:r>
          </a:p>
        </p:txBody>
      </p:sp>
      <p:sp>
        <p:nvSpPr>
          <p:cNvPr id="22" name="正方形/長方形 21">
            <a:extLst>
              <a:ext uri="{FF2B5EF4-FFF2-40B4-BE49-F238E27FC236}">
                <a16:creationId xmlns:a16="http://schemas.microsoft.com/office/drawing/2014/main" id="{8D5D7C77-37B9-DD43-B41E-89773BCB898D}"/>
              </a:ext>
            </a:extLst>
          </p:cNvPr>
          <p:cNvSpPr/>
          <p:nvPr/>
        </p:nvSpPr>
        <p:spPr>
          <a:xfrm>
            <a:off x="1701096" y="5093484"/>
            <a:ext cx="3061474"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サービス・ブループリントからサービスをコーディング、テスト、移行準備までの作業の実施</a:t>
            </a:r>
            <a:endParaRPr lang="zh-TW" altLang="en-US"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C9A7CA15-E469-CB44-8349-F1877AB2ABB8}"/>
              </a:ext>
            </a:extLst>
          </p:cNvPr>
          <p:cNvSpPr/>
          <p:nvPr/>
        </p:nvSpPr>
        <p:spPr>
          <a:xfrm>
            <a:off x="1701096" y="5803013"/>
            <a:ext cx="4123401" cy="577081"/>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ビルド</a:t>
            </a:r>
            <a:r>
              <a:rPr lang="ja-JP" altLang="en-US" sz="1050">
                <a:solidFill>
                  <a:schemeClr val="accent3">
                    <a:lumMod val="50000"/>
                  </a:schemeClr>
                </a:solidFill>
                <a:latin typeface="Meiryo" panose="020B0604030504040204" pitchFamily="34" charset="-128"/>
                <a:ea typeface="Meiryo" panose="020B0604030504040204" pitchFamily="34" charset="-128"/>
              </a:rPr>
              <a:t>：ブループリントから実装するサービスを作成</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テスト</a:t>
            </a:r>
            <a:r>
              <a:rPr lang="ja-JP" altLang="en-US" sz="1050">
                <a:solidFill>
                  <a:schemeClr val="accent3">
                    <a:lumMod val="50000"/>
                  </a:schemeClr>
                </a:solidFill>
                <a:latin typeface="Meiryo" panose="020B0604030504040204" pitchFamily="34" charset="-128"/>
                <a:ea typeface="Meiryo" panose="020B0604030504040204" pitchFamily="34" charset="-128"/>
              </a:rPr>
              <a:t>：テスト仕様に基づくテストの実行</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移行＆検証</a:t>
            </a:r>
            <a:r>
              <a:rPr lang="ja-JP" altLang="en-US" sz="1050">
                <a:solidFill>
                  <a:schemeClr val="accent3">
                    <a:lumMod val="50000"/>
                  </a:schemeClr>
                </a:solidFill>
                <a:latin typeface="Meiryo" panose="020B0604030504040204" pitchFamily="34" charset="-128"/>
                <a:ea typeface="Meiryo" panose="020B0604030504040204" pitchFamily="34" charset="-128"/>
              </a:rPr>
              <a:t>：リリース可能なモデルに整える、移行計画の確認</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EE530B0-E2BB-2C42-B207-6BB5190EF8F0}"/>
              </a:ext>
            </a:extLst>
          </p:cNvPr>
          <p:cNvSpPr/>
          <p:nvPr/>
        </p:nvSpPr>
        <p:spPr>
          <a:xfrm>
            <a:off x="6548110" y="934964"/>
            <a:ext cx="2595890"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プロダクトやサービスはすでにパフォーマンスを含めて使用可能な状態になっている</a:t>
            </a:r>
          </a:p>
        </p:txBody>
      </p:sp>
      <p:sp>
        <p:nvSpPr>
          <p:cNvPr id="29" name="正方形/長方形 28">
            <a:extLst>
              <a:ext uri="{FF2B5EF4-FFF2-40B4-BE49-F238E27FC236}">
                <a16:creationId xmlns:a16="http://schemas.microsoft.com/office/drawing/2014/main" id="{3FEABB69-0B91-264F-8C6E-4B9EA1A1F270}"/>
              </a:ext>
            </a:extLst>
          </p:cNvPr>
          <p:cNvSpPr/>
          <p:nvPr/>
        </p:nvSpPr>
        <p:spPr>
          <a:xfrm>
            <a:off x="6932903" y="1680177"/>
            <a:ext cx="2058077" cy="1869743"/>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保護＆保全</a:t>
            </a:r>
            <a:r>
              <a:rPr lang="ja-JP" altLang="en-US" sz="1050">
                <a:solidFill>
                  <a:schemeClr val="accent3">
                    <a:lumMod val="50000"/>
                  </a:schemeClr>
                </a:solidFill>
                <a:latin typeface="Meiryo" panose="020B0604030504040204" pitchFamily="34" charset="-128"/>
                <a:ea typeface="Meiryo" panose="020B0604030504040204" pitchFamily="34" charset="-128"/>
              </a:rPr>
              <a:t>：ポリシー、セキュリティー、リスク、継続性の確保</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測定と保守</a:t>
            </a:r>
            <a:r>
              <a:rPr lang="ja-JP" altLang="en-US" sz="1050">
                <a:solidFill>
                  <a:schemeClr val="accent3">
                    <a:lumMod val="50000"/>
                  </a:schemeClr>
                </a:solidFill>
                <a:latin typeface="Meiryo" panose="020B0604030504040204" pitchFamily="34" charset="-128"/>
                <a:ea typeface="Meiryo" panose="020B0604030504040204" pitchFamily="34" charset="-128"/>
              </a:rPr>
              <a:t>：日々の運用でサービスパフォーマンスを継続的に測定し、合意された品質に対する結果をステークホルダーに報告</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改良＆カイゼン</a:t>
            </a:r>
            <a:r>
              <a:rPr lang="ja-JP" altLang="en-US" sz="1050">
                <a:solidFill>
                  <a:schemeClr val="accent3">
                    <a:lumMod val="50000"/>
                  </a:schemeClr>
                </a:solidFill>
                <a:latin typeface="Meiryo" panose="020B0604030504040204" pitchFamily="34" charset="-128"/>
                <a:ea typeface="Meiryo" panose="020B0604030504040204" pitchFamily="34" charset="-128"/>
              </a:rPr>
              <a:t>：最新のテクノロジー採用、調達方法の変更、社会秩序＆世論</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CE839A34-DD2E-1C42-92CC-6CF58C36A592}"/>
              </a:ext>
            </a:extLst>
          </p:cNvPr>
          <p:cNvSpPr/>
          <p:nvPr/>
        </p:nvSpPr>
        <p:spPr>
          <a:xfrm>
            <a:off x="6586736" y="4012051"/>
            <a:ext cx="2518638" cy="307777"/>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消費者との定常的な相互交流</a:t>
            </a:r>
          </a:p>
        </p:txBody>
      </p:sp>
      <p:sp>
        <p:nvSpPr>
          <p:cNvPr id="31" name="正方形/長方形 30">
            <a:extLst>
              <a:ext uri="{FF2B5EF4-FFF2-40B4-BE49-F238E27FC236}">
                <a16:creationId xmlns:a16="http://schemas.microsoft.com/office/drawing/2014/main" id="{CB808355-D414-2D45-9338-84D4A56F1B89}"/>
              </a:ext>
            </a:extLst>
          </p:cNvPr>
          <p:cNvSpPr/>
          <p:nvPr/>
        </p:nvSpPr>
        <p:spPr>
          <a:xfrm>
            <a:off x="6932246" y="4252517"/>
            <a:ext cx="2058077" cy="2031325"/>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記録</a:t>
            </a:r>
            <a:r>
              <a:rPr lang="ja-JP" altLang="en-US" sz="1050">
                <a:solidFill>
                  <a:schemeClr val="accent3">
                    <a:lumMod val="50000"/>
                  </a:schemeClr>
                </a:solidFill>
                <a:latin typeface="Meiryo" panose="020B0604030504040204" pitchFamily="34" charset="-128"/>
                <a:ea typeface="Meiryo" panose="020B0604030504040204" pitchFamily="34" charset="-128"/>
              </a:rPr>
              <a:t>：サービスデスク等が、サービスに対する問い合わせ、クレームや依頼事項（要望、課題／問題、調達元からの変更）等を受け付けて記録。これらはサービス改善のインプットとして活用。</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管理</a:t>
            </a:r>
            <a:r>
              <a:rPr lang="ja-JP" altLang="en-US" sz="1050">
                <a:solidFill>
                  <a:schemeClr val="accent3">
                    <a:lumMod val="50000"/>
                  </a:schemeClr>
                </a:solidFill>
                <a:latin typeface="Meiryo" panose="020B0604030504040204" pitchFamily="34" charset="-128"/>
                <a:ea typeface="Meiryo" panose="020B0604030504040204" pitchFamily="34" charset="-128"/>
              </a:rPr>
              <a:t>：問い合わせや依頼事項に透明性をもって対応。顧客には想定解決時間や現状のステータスなどを提示し、解決に向けてコミュニケーション</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40" name="下カーブ矢印 39">
            <a:extLst>
              <a:ext uri="{FF2B5EF4-FFF2-40B4-BE49-F238E27FC236}">
                <a16:creationId xmlns:a16="http://schemas.microsoft.com/office/drawing/2014/main" id="{A936B0C1-1C01-8F4C-BDC0-070F791E1818}"/>
              </a:ext>
            </a:extLst>
          </p:cNvPr>
          <p:cNvSpPr/>
          <p:nvPr/>
        </p:nvSpPr>
        <p:spPr>
          <a:xfrm rot="19872805">
            <a:off x="4147088" y="2371441"/>
            <a:ext cx="861098" cy="412811"/>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6E71E742-6607-1442-9574-B0367A24626A}"/>
              </a:ext>
            </a:extLst>
          </p:cNvPr>
          <p:cNvSpPr/>
          <p:nvPr/>
        </p:nvSpPr>
        <p:spPr>
          <a:xfrm>
            <a:off x="2510112" y="3394815"/>
            <a:ext cx="659852" cy="681487"/>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2" name="下カーブ矢印 41">
            <a:extLst>
              <a:ext uri="{FF2B5EF4-FFF2-40B4-BE49-F238E27FC236}">
                <a16:creationId xmlns:a16="http://schemas.microsoft.com/office/drawing/2014/main" id="{5D10B42D-EED7-6742-96DC-82C135747453}"/>
              </a:ext>
            </a:extLst>
          </p:cNvPr>
          <p:cNvSpPr/>
          <p:nvPr/>
        </p:nvSpPr>
        <p:spPr>
          <a:xfrm rot="5400000">
            <a:off x="6074688" y="3534865"/>
            <a:ext cx="857878" cy="428948"/>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カーブ矢印 42">
            <a:extLst>
              <a:ext uri="{FF2B5EF4-FFF2-40B4-BE49-F238E27FC236}">
                <a16:creationId xmlns:a16="http://schemas.microsoft.com/office/drawing/2014/main" id="{23746C91-1BBD-A34A-965D-FDFD70AE1187}"/>
              </a:ext>
            </a:extLst>
          </p:cNvPr>
          <p:cNvSpPr/>
          <p:nvPr/>
        </p:nvSpPr>
        <p:spPr>
          <a:xfrm rot="12473360">
            <a:off x="4579956" y="3838566"/>
            <a:ext cx="903075" cy="443565"/>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94543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B1C81-F36D-9E42-B641-00C5B6A58B4A}"/>
              </a:ext>
            </a:extLst>
          </p:cNvPr>
          <p:cNvSpPr>
            <a:spLocks noGrp="1"/>
          </p:cNvSpPr>
          <p:nvPr>
            <p:ph type="title"/>
          </p:nvPr>
        </p:nvSpPr>
        <p:spPr/>
        <p:txBody>
          <a:bodyPr/>
          <a:lstStyle/>
          <a:p>
            <a:r>
              <a:rPr kumimoji="1" lang="en-US" altLang="ja-JP" dirty="0"/>
              <a:t>DX</a:t>
            </a:r>
            <a:r>
              <a:rPr kumimoji="1" lang="ja-JP" altLang="en-US"/>
              <a:t>のシステム実装</a:t>
            </a:r>
          </a:p>
        </p:txBody>
      </p:sp>
      <p:sp>
        <p:nvSpPr>
          <p:cNvPr id="3" name="正方形/長方形 2">
            <a:extLst>
              <a:ext uri="{FF2B5EF4-FFF2-40B4-BE49-F238E27FC236}">
                <a16:creationId xmlns:a16="http://schemas.microsoft.com/office/drawing/2014/main" id="{D6E0F1FB-9E8B-C24A-BCDE-0174652E1A37}"/>
              </a:ext>
            </a:extLst>
          </p:cNvPr>
          <p:cNvSpPr/>
          <p:nvPr/>
        </p:nvSpPr>
        <p:spPr bwMode="auto">
          <a:xfrm>
            <a:off x="742566" y="2698159"/>
            <a:ext cx="7658867" cy="1806554"/>
          </a:xfrm>
          <a:prstGeom prst="rect">
            <a:avLst/>
          </a:prstGeom>
          <a:solidFill>
            <a:schemeClr val="accent6">
              <a:lumMod val="10000"/>
              <a:lumOff val="90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5D95517B-34F2-9741-B54B-282577DAD832}"/>
              </a:ext>
            </a:extLst>
          </p:cNvPr>
          <p:cNvSpPr/>
          <p:nvPr/>
        </p:nvSpPr>
        <p:spPr bwMode="auto">
          <a:xfrm>
            <a:off x="742566" y="1035055"/>
            <a:ext cx="7658867" cy="1597131"/>
          </a:xfrm>
          <a:prstGeom prst="rect">
            <a:avLst/>
          </a:prstGeom>
          <a:solidFill>
            <a:schemeClr val="accent3">
              <a:lumMod val="10000"/>
              <a:lumOff val="90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5958F3C4-A6D8-3240-9787-64AC347C3CDA}"/>
              </a:ext>
            </a:extLst>
          </p:cNvPr>
          <p:cNvSpPr/>
          <p:nvPr/>
        </p:nvSpPr>
        <p:spPr bwMode="auto">
          <a:xfrm>
            <a:off x="742566" y="4584923"/>
            <a:ext cx="7658867" cy="1597131"/>
          </a:xfrm>
          <a:prstGeom prst="rect">
            <a:avLst/>
          </a:prstGeom>
          <a:solidFill>
            <a:schemeClr val="accent5">
              <a:lumMod val="10000"/>
              <a:lumOff val="90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6" name="ホームベース 5">
            <a:extLst>
              <a:ext uri="{FF2B5EF4-FFF2-40B4-BE49-F238E27FC236}">
                <a16:creationId xmlns:a16="http://schemas.microsoft.com/office/drawing/2014/main" id="{19C53976-9E37-8244-9A6C-2A7B8478A0BF}"/>
              </a:ext>
            </a:extLst>
          </p:cNvPr>
          <p:cNvSpPr/>
          <p:nvPr/>
        </p:nvSpPr>
        <p:spPr bwMode="auto">
          <a:xfrm rot="5400000">
            <a:off x="953570" y="1644481"/>
            <a:ext cx="1567770"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7" name="ホームベース 6">
            <a:extLst>
              <a:ext uri="{FF2B5EF4-FFF2-40B4-BE49-F238E27FC236}">
                <a16:creationId xmlns:a16="http://schemas.microsoft.com/office/drawing/2014/main" id="{C3E6C91B-9C43-6B48-9E3B-DE2A9645A620}"/>
              </a:ext>
            </a:extLst>
          </p:cNvPr>
          <p:cNvSpPr/>
          <p:nvPr/>
        </p:nvSpPr>
        <p:spPr bwMode="auto">
          <a:xfrm rot="5400000">
            <a:off x="2370842" y="1636873"/>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8" name="ホームベース 7">
            <a:extLst>
              <a:ext uri="{FF2B5EF4-FFF2-40B4-BE49-F238E27FC236}">
                <a16:creationId xmlns:a16="http://schemas.microsoft.com/office/drawing/2014/main" id="{E40B450C-281F-BF4F-9C95-93A24244071B}"/>
              </a:ext>
            </a:extLst>
          </p:cNvPr>
          <p:cNvSpPr/>
          <p:nvPr/>
        </p:nvSpPr>
        <p:spPr bwMode="auto">
          <a:xfrm rot="5400000">
            <a:off x="3777271"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9" name="ホームベース 8">
            <a:extLst>
              <a:ext uri="{FF2B5EF4-FFF2-40B4-BE49-F238E27FC236}">
                <a16:creationId xmlns:a16="http://schemas.microsoft.com/office/drawing/2014/main" id="{71B0109D-4B99-BA49-AAB6-D9D8DFCA5886}"/>
              </a:ext>
            </a:extLst>
          </p:cNvPr>
          <p:cNvSpPr/>
          <p:nvPr/>
        </p:nvSpPr>
        <p:spPr bwMode="auto">
          <a:xfrm rot="5400000">
            <a:off x="5205384"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0" name="ホームベース 9">
            <a:extLst>
              <a:ext uri="{FF2B5EF4-FFF2-40B4-BE49-F238E27FC236}">
                <a16:creationId xmlns:a16="http://schemas.microsoft.com/office/drawing/2014/main" id="{4799C7F3-098B-3447-9475-C100490E8A92}"/>
              </a:ext>
            </a:extLst>
          </p:cNvPr>
          <p:cNvSpPr/>
          <p:nvPr/>
        </p:nvSpPr>
        <p:spPr bwMode="auto">
          <a:xfrm rot="5400000">
            <a:off x="6622660" y="1636872"/>
            <a:ext cx="1567768" cy="1312591"/>
          </a:xfrm>
          <a:prstGeom prst="homePlate">
            <a:avLst>
              <a:gd name="adj" fmla="val 29896"/>
            </a:avLst>
          </a:prstGeom>
          <a:solidFill>
            <a:schemeClr val="accent3">
              <a:lumMod val="7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1A1B1DC5-C746-C948-B186-CAEC820D3B54}"/>
              </a:ext>
            </a:extLst>
          </p:cNvPr>
          <p:cNvSpPr/>
          <p:nvPr/>
        </p:nvSpPr>
        <p:spPr bwMode="auto">
          <a:xfrm>
            <a:off x="1081162" y="4771718"/>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生産管理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E55359F2-1FCC-C143-A031-A022CBD8E676}"/>
              </a:ext>
            </a:extLst>
          </p:cNvPr>
          <p:cNvSpPr/>
          <p:nvPr/>
        </p:nvSpPr>
        <p:spPr bwMode="auto">
          <a:xfrm>
            <a:off x="5854616" y="4771717"/>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販売管理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5FD28E-C4D7-3A4B-848F-4D38E537A865}"/>
              </a:ext>
            </a:extLst>
          </p:cNvPr>
          <p:cNvSpPr/>
          <p:nvPr/>
        </p:nvSpPr>
        <p:spPr bwMode="auto">
          <a:xfrm>
            <a:off x="1081161" y="5368914"/>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会計管理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7F46D8A2-14EA-C547-81E1-466EF321F3E4}"/>
              </a:ext>
            </a:extLst>
          </p:cNvPr>
          <p:cNvSpPr/>
          <p:nvPr/>
        </p:nvSpPr>
        <p:spPr bwMode="auto">
          <a:xfrm>
            <a:off x="5854616" y="5368915"/>
            <a:ext cx="2154057" cy="435013"/>
          </a:xfrm>
          <a:prstGeom prst="rect">
            <a:avLst/>
          </a:prstGeom>
          <a:solidFill>
            <a:srgbClr val="7030A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latin typeface="Meiryo" panose="020B0604030504040204" pitchFamily="34" charset="-128"/>
                <a:ea typeface="Meiryo" panose="020B0604030504040204" pitchFamily="34" charset="-128"/>
              </a:rPr>
              <a:t>人事管理</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6" name="フローチャート: 磁気ディスク 15">
            <a:extLst>
              <a:ext uri="{FF2B5EF4-FFF2-40B4-BE49-F238E27FC236}">
                <a16:creationId xmlns:a16="http://schemas.microsoft.com/office/drawing/2014/main" id="{0FA3ACAF-7383-864D-BC25-E4EB2559DB88}"/>
              </a:ext>
            </a:extLst>
          </p:cNvPr>
          <p:cNvSpPr/>
          <p:nvPr/>
        </p:nvSpPr>
        <p:spPr bwMode="auto">
          <a:xfrm>
            <a:off x="3140389" y="4771717"/>
            <a:ext cx="2863220" cy="1006454"/>
          </a:xfrm>
          <a:prstGeom prst="flowChartMagneticDisk">
            <a:avLst/>
          </a:prstGeom>
          <a:solidFill>
            <a:schemeClr val="accent4">
              <a:lumMod val="60000"/>
              <a:lumOff val="40000"/>
            </a:schemeClr>
          </a:solidFill>
          <a:ln>
            <a:solidFill>
              <a:schemeClr val="bg1">
                <a:lumMod val="85000"/>
              </a:schemeClr>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A25BBED-D0E6-7540-A499-A2F76AF22108}"/>
              </a:ext>
            </a:extLst>
          </p:cNvPr>
          <p:cNvSpPr/>
          <p:nvPr/>
        </p:nvSpPr>
        <p:spPr bwMode="auto">
          <a:xfrm>
            <a:off x="1081161" y="3127519"/>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アプリケーション連携</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283CF8-1CE9-A845-8D87-E317F5805D27}"/>
              </a:ext>
            </a:extLst>
          </p:cNvPr>
          <p:cNvSpPr/>
          <p:nvPr/>
        </p:nvSpPr>
        <p:spPr bwMode="auto">
          <a:xfrm>
            <a:off x="2847528" y="3130970"/>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ストリーミング処理</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5CAC45A-7230-AC45-A4F3-D561850803B6}"/>
              </a:ext>
            </a:extLst>
          </p:cNvPr>
          <p:cNvSpPr/>
          <p:nvPr/>
        </p:nvSpPr>
        <p:spPr bwMode="auto">
          <a:xfrm>
            <a:off x="4613895" y="3127519"/>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324C6BD-C77F-AA42-817C-8E29B8A9BBDF}"/>
              </a:ext>
            </a:extLst>
          </p:cNvPr>
          <p:cNvSpPr/>
          <p:nvPr/>
        </p:nvSpPr>
        <p:spPr bwMode="auto">
          <a:xfrm>
            <a:off x="6380261" y="3129284"/>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個人認証</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73F7823B-ABA7-B44D-9F74-B2D97F98448D}"/>
              </a:ext>
            </a:extLst>
          </p:cNvPr>
          <p:cNvSpPr/>
          <p:nvPr/>
        </p:nvSpPr>
        <p:spPr bwMode="auto">
          <a:xfrm>
            <a:off x="1081160" y="386383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機械学習</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BD464B60-E416-C042-B7AE-910DA7633564}"/>
              </a:ext>
            </a:extLst>
          </p:cNvPr>
          <p:cNvSpPr/>
          <p:nvPr/>
        </p:nvSpPr>
        <p:spPr bwMode="auto">
          <a:xfrm>
            <a:off x="2847528" y="386383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ビジュアライズ</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3957A02C-0C3D-8B41-A18C-4ED36E1CD528}"/>
              </a:ext>
            </a:extLst>
          </p:cNvPr>
          <p:cNvSpPr/>
          <p:nvPr/>
        </p:nvSpPr>
        <p:spPr bwMode="auto">
          <a:xfrm>
            <a:off x="4613895" y="385622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0495EE61-CCB9-314E-AA23-C3CE9529033E}"/>
              </a:ext>
            </a:extLst>
          </p:cNvPr>
          <p:cNvSpPr/>
          <p:nvPr/>
        </p:nvSpPr>
        <p:spPr bwMode="auto">
          <a:xfrm>
            <a:off x="6380261" y="3863831"/>
            <a:ext cx="1682578" cy="338802"/>
          </a:xfrm>
          <a:prstGeom prst="rect">
            <a:avLst/>
          </a:prstGeom>
          <a:solidFill>
            <a:srgbClr val="0070C0"/>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6EEA3AA4-A2D6-AD49-B372-C4D674564626}"/>
              </a:ext>
            </a:extLst>
          </p:cNvPr>
          <p:cNvSpPr txBox="1"/>
          <p:nvPr/>
        </p:nvSpPr>
        <p:spPr>
          <a:xfrm>
            <a:off x="2885063" y="1079534"/>
            <a:ext cx="3363026" cy="468000"/>
          </a:xfrm>
          <a:prstGeom prst="rect">
            <a:avLst/>
          </a:prstGeom>
          <a:noFill/>
          <a:effectLst/>
        </p:spPr>
        <p:txBody>
          <a:bodyPr wrap="none" rtlCol="0" anchor="ctr">
            <a:noAutofit/>
          </a:bodyPr>
          <a:lstStyle/>
          <a:p>
            <a:pPr algn="ctr"/>
            <a:r>
              <a:rPr kumimoji="1" lang="ja-JP" altLang="en-US" sz="2000" b="1">
                <a:solidFill>
                  <a:srgbClr val="00B050"/>
                </a:solidFill>
                <a:latin typeface="Meiryo" panose="020B0604030504040204" pitchFamily="34" charset="-128"/>
                <a:ea typeface="Meiryo" panose="020B0604030504040204" pitchFamily="34" charset="-128"/>
              </a:rPr>
              <a:t>アプリケーション</a:t>
            </a:r>
            <a:endParaRPr kumimoji="1" lang="ja-JP" altLang="en-US" sz="2000" b="1" dirty="0">
              <a:solidFill>
                <a:srgbClr val="00B05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2FA3B9BD-4B1B-A941-965C-C21BFA177FB9}"/>
              </a:ext>
            </a:extLst>
          </p:cNvPr>
          <p:cNvSpPr txBox="1"/>
          <p:nvPr/>
        </p:nvSpPr>
        <p:spPr>
          <a:xfrm>
            <a:off x="2915032" y="3467308"/>
            <a:ext cx="3363026" cy="468000"/>
          </a:xfrm>
          <a:prstGeom prst="rect">
            <a:avLst/>
          </a:prstGeom>
          <a:noFill/>
          <a:effectLst/>
        </p:spPr>
        <p:txBody>
          <a:bodyPr wrap="none" rtlCol="0" anchor="ctr">
            <a:noAutofit/>
          </a:bodyPr>
          <a:lstStyle/>
          <a:p>
            <a:pPr algn="ctr"/>
            <a:r>
              <a:rPr kumimoji="1" lang="en-US" altLang="ja-JP" sz="2000" b="1" dirty="0">
                <a:solidFill>
                  <a:srgbClr val="0070C0"/>
                </a:solidFill>
                <a:latin typeface="Meiryo" panose="020B0604030504040204" pitchFamily="34" charset="-128"/>
                <a:ea typeface="Meiryo" panose="020B0604030504040204" pitchFamily="34" charset="-128"/>
              </a:rPr>
              <a:t>DX</a:t>
            </a:r>
            <a:r>
              <a:rPr kumimoji="1" lang="ja-JP" altLang="en-US" sz="2000" b="1">
                <a:solidFill>
                  <a:srgbClr val="0070C0"/>
                </a:solidFill>
                <a:latin typeface="Meiryo" panose="020B0604030504040204" pitchFamily="34" charset="-128"/>
                <a:ea typeface="Meiryo" panose="020B0604030504040204" pitchFamily="34" charset="-128"/>
              </a:rPr>
              <a:t>プラットフォーム</a:t>
            </a:r>
            <a:endParaRPr kumimoji="1" lang="ja-JP" altLang="en-US" sz="2000" b="1" dirty="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3593726B-DA8F-B24A-BF78-CB6C1D3D108B}"/>
              </a:ext>
            </a:extLst>
          </p:cNvPr>
          <p:cNvSpPr txBox="1"/>
          <p:nvPr/>
        </p:nvSpPr>
        <p:spPr>
          <a:xfrm>
            <a:off x="2890484" y="5794264"/>
            <a:ext cx="3363026" cy="468000"/>
          </a:xfrm>
          <a:prstGeom prst="rect">
            <a:avLst/>
          </a:prstGeom>
          <a:noFill/>
          <a:effectLst/>
        </p:spPr>
        <p:txBody>
          <a:bodyPr wrap="none" rtlCol="0" anchor="ctr">
            <a:noAutofit/>
          </a:bodyPr>
          <a:lstStyle/>
          <a:p>
            <a:pPr algn="ctr"/>
            <a:r>
              <a:rPr kumimoji="1" lang="en-US" altLang="ja-JP" sz="2000" b="1" dirty="0">
                <a:solidFill>
                  <a:srgbClr val="7030A0"/>
                </a:solidFill>
                <a:latin typeface="Meiryo" panose="020B0604030504040204" pitchFamily="34" charset="-128"/>
                <a:ea typeface="Meiryo" panose="020B0604030504040204" pitchFamily="34" charset="-128"/>
              </a:rPr>
              <a:t>ERP</a:t>
            </a:r>
            <a:r>
              <a:rPr kumimoji="1" lang="ja-JP" altLang="en-US" sz="2000" b="1">
                <a:solidFill>
                  <a:srgbClr val="7030A0"/>
                </a:solidFill>
                <a:latin typeface="Meiryo" panose="020B0604030504040204" pitchFamily="34" charset="-128"/>
                <a:ea typeface="Meiryo" panose="020B0604030504040204" pitchFamily="34" charset="-128"/>
              </a:rPr>
              <a:t>システム</a:t>
            </a:r>
            <a:endParaRPr kumimoji="1" lang="ja-JP" altLang="en-US" sz="2000" b="1" dirty="0">
              <a:solidFill>
                <a:srgbClr val="7030A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2F57B265-8BBE-E847-A7AA-FE46C5E04B79}"/>
              </a:ext>
            </a:extLst>
          </p:cNvPr>
          <p:cNvSpPr txBox="1"/>
          <p:nvPr/>
        </p:nvSpPr>
        <p:spPr>
          <a:xfrm>
            <a:off x="1081155" y="1978767"/>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生産工程管理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機械制御</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4F4610A-78FF-B14B-AACD-AA78974A9CAC}"/>
              </a:ext>
            </a:extLst>
          </p:cNvPr>
          <p:cNvSpPr txBox="1"/>
          <p:nvPr/>
        </p:nvSpPr>
        <p:spPr>
          <a:xfrm>
            <a:off x="2503852"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交通管制</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自動運転</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1BEDDB33-D8FD-D843-BBAA-0468EBCAF09E}"/>
              </a:ext>
            </a:extLst>
          </p:cNvPr>
          <p:cNvSpPr txBox="1"/>
          <p:nvPr/>
        </p:nvSpPr>
        <p:spPr>
          <a:xfrm>
            <a:off x="3910281"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物流管理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自動倉庫</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B44436E-9783-5A40-B82D-2E8F26F8B8ED}"/>
              </a:ext>
            </a:extLst>
          </p:cNvPr>
          <p:cNvSpPr txBox="1"/>
          <p:nvPr/>
        </p:nvSpPr>
        <p:spPr>
          <a:xfrm>
            <a:off x="6750248" y="1978044"/>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85BC9435-AE0D-1241-B263-6507C58A8CB9}"/>
              </a:ext>
            </a:extLst>
          </p:cNvPr>
          <p:cNvSpPr txBox="1"/>
          <p:nvPr/>
        </p:nvSpPr>
        <p:spPr>
          <a:xfrm>
            <a:off x="5332973" y="1949703"/>
            <a:ext cx="1312591" cy="295903"/>
          </a:xfrm>
          <a:prstGeom prst="rect">
            <a:avLst/>
          </a:prstGeom>
          <a:noFill/>
          <a:effectLst/>
        </p:spPr>
        <p:txBody>
          <a:bodyPr wrap="none" rtlCol="0" anchor="ctr">
            <a:no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店舗管理</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在庫管理</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4" name="上矢印 33">
            <a:extLst>
              <a:ext uri="{FF2B5EF4-FFF2-40B4-BE49-F238E27FC236}">
                <a16:creationId xmlns:a16="http://schemas.microsoft.com/office/drawing/2014/main" id="{94B3A5C5-A9C7-6D4C-B72D-B457757B7AD1}"/>
              </a:ext>
            </a:extLst>
          </p:cNvPr>
          <p:cNvSpPr/>
          <p:nvPr/>
        </p:nvSpPr>
        <p:spPr>
          <a:xfrm>
            <a:off x="3967312" y="4383456"/>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上矢印 34">
            <a:extLst>
              <a:ext uri="{FF2B5EF4-FFF2-40B4-BE49-F238E27FC236}">
                <a16:creationId xmlns:a16="http://schemas.microsoft.com/office/drawing/2014/main" id="{416B2CCA-3EF4-D34F-9C62-61AB99D30DDA}"/>
              </a:ext>
            </a:extLst>
          </p:cNvPr>
          <p:cNvSpPr/>
          <p:nvPr/>
        </p:nvSpPr>
        <p:spPr>
          <a:xfrm rot="10800000">
            <a:off x="4572000" y="4391503"/>
            <a:ext cx="604688" cy="31828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テキスト ボックス 35">
            <a:extLst>
              <a:ext uri="{FF2B5EF4-FFF2-40B4-BE49-F238E27FC236}">
                <a16:creationId xmlns:a16="http://schemas.microsoft.com/office/drawing/2014/main" id="{98803070-AE51-B540-8798-AED443017007}"/>
              </a:ext>
            </a:extLst>
          </p:cNvPr>
          <p:cNvSpPr txBox="1"/>
          <p:nvPr/>
        </p:nvSpPr>
        <p:spPr>
          <a:xfrm>
            <a:off x="2890487" y="5206730"/>
            <a:ext cx="3363026" cy="468000"/>
          </a:xfrm>
          <a:prstGeom prst="rect">
            <a:avLst/>
          </a:prstGeom>
          <a:noFill/>
          <a:effectLst/>
        </p:spPr>
        <p:txBody>
          <a:bodyPr wrap="none" rtlCol="0" anchor="ctr">
            <a:no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統合データベース</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690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0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latin typeface="Meiryo" panose="020B0604030504040204" pitchFamily="34" charset="-128"/>
                <a:ea typeface="Meiryo" panose="020B0604030504040204" pitchFamily="34" charset="-128"/>
                <a:cs typeface="Arial"/>
              </a:rPr>
              <a:t>という常識の大転換</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5968450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B49FEF18-DD8A-B740-97CD-6170CCCBF147}"/>
              </a:ext>
            </a:extLst>
          </p:cNvPr>
          <p:cNvSpPr/>
          <p:nvPr/>
        </p:nvSpPr>
        <p:spPr>
          <a:xfrm>
            <a:off x="765761" y="768542"/>
            <a:ext cx="7623859" cy="171504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C54242BC-B484-B346-94AF-DDCE8C1BC521}"/>
              </a:ext>
            </a:extLst>
          </p:cNvPr>
          <p:cNvSpPr>
            <a:spLocks noGrp="1"/>
          </p:cNvSpPr>
          <p:nvPr>
            <p:ph type="title"/>
          </p:nvPr>
        </p:nvSpPr>
        <p:spPr/>
        <p:txBody>
          <a:bodyPr/>
          <a:lstStyle/>
          <a:p>
            <a:r>
              <a:rPr kumimoji="1" lang="en-US" altLang="ja-JP" dirty="0"/>
              <a:t>DX</a:t>
            </a:r>
            <a:r>
              <a:rPr kumimoji="1" lang="ja-JP" altLang="en-US"/>
              <a:t>を取り巻く２つの環境</a:t>
            </a:r>
          </a:p>
        </p:txBody>
      </p:sp>
      <p:sp>
        <p:nvSpPr>
          <p:cNvPr id="4" name="正方形/長方形 3">
            <a:extLst>
              <a:ext uri="{FF2B5EF4-FFF2-40B4-BE49-F238E27FC236}">
                <a16:creationId xmlns:a16="http://schemas.microsoft.com/office/drawing/2014/main" id="{E2FBC342-E7C1-ED40-A6C8-A075DE48930E}"/>
              </a:ext>
            </a:extLst>
          </p:cNvPr>
          <p:cNvSpPr/>
          <p:nvPr/>
        </p:nvSpPr>
        <p:spPr>
          <a:xfrm>
            <a:off x="1395412"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90BD979D-FC3B-654F-B38C-467FD89F30FB}"/>
              </a:ext>
            </a:extLst>
          </p:cNvPr>
          <p:cNvSpPr/>
          <p:nvPr/>
        </p:nvSpPr>
        <p:spPr>
          <a:xfrm>
            <a:off x="3531393"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534DA5DA-A2DE-5043-ACBA-A6CF56C7615D}"/>
              </a:ext>
            </a:extLst>
          </p:cNvPr>
          <p:cNvSpPr/>
          <p:nvPr/>
        </p:nvSpPr>
        <p:spPr>
          <a:xfrm>
            <a:off x="5667374" y="820394"/>
            <a:ext cx="2079308"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961DC41E-C7DB-E84F-81C9-E5602F6C484A}"/>
              </a:ext>
            </a:extLst>
          </p:cNvPr>
          <p:cNvSpPr/>
          <p:nvPr/>
        </p:nvSpPr>
        <p:spPr>
          <a:xfrm>
            <a:off x="1396365" y="1305752"/>
            <a:ext cx="6351270"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F8462D20-273A-8744-97DB-052850253481}"/>
              </a:ext>
            </a:extLst>
          </p:cNvPr>
          <p:cNvSpPr/>
          <p:nvPr/>
        </p:nvSpPr>
        <p:spPr>
          <a:xfrm>
            <a:off x="1395412" y="1888364"/>
            <a:ext cx="6351270" cy="53721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事業継続の条件：</a:t>
            </a: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変化への即応力を持つこと</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E36A82A1-A3EF-2F46-867D-94BF7438559D}"/>
              </a:ext>
            </a:extLst>
          </p:cNvPr>
          <p:cNvSpPr txBox="1"/>
          <p:nvPr/>
        </p:nvSpPr>
        <p:spPr>
          <a:xfrm>
            <a:off x="877073" y="887400"/>
            <a:ext cx="461665" cy="1477328"/>
          </a:xfrm>
          <a:prstGeom prst="rect">
            <a:avLst/>
          </a:prstGeom>
          <a:noFill/>
        </p:spPr>
        <p:txBody>
          <a:bodyPr vert="eaVert" wrap="none" rtlCol="0">
            <a:spAutoFit/>
          </a:bodyPr>
          <a:lstStyle/>
          <a:p>
            <a:pPr algn="ctr"/>
            <a:r>
              <a:rPr kumimoji="1" lang="ja-JP" altLang="en-US">
                <a:solidFill>
                  <a:srgbClr val="C00000"/>
                </a:solidFill>
                <a:latin typeface="Meiryo" panose="020B0604030504040204" pitchFamily="34" charset="-128"/>
                <a:ea typeface="Meiryo" panose="020B0604030504040204" pitchFamily="34" charset="-128"/>
              </a:rPr>
              <a:t>ビジネス環境</a:t>
            </a:r>
          </a:p>
        </p:txBody>
      </p:sp>
      <p:grpSp>
        <p:nvGrpSpPr>
          <p:cNvPr id="28" name="グループ化 27">
            <a:extLst>
              <a:ext uri="{FF2B5EF4-FFF2-40B4-BE49-F238E27FC236}">
                <a16:creationId xmlns:a16="http://schemas.microsoft.com/office/drawing/2014/main" id="{9F0DC357-3295-D949-83BE-193059CA4828}"/>
              </a:ext>
            </a:extLst>
          </p:cNvPr>
          <p:cNvGrpSpPr/>
          <p:nvPr/>
        </p:nvGrpSpPr>
        <p:grpSpPr>
          <a:xfrm>
            <a:off x="765761" y="5282640"/>
            <a:ext cx="7623859" cy="1303338"/>
            <a:chOff x="765761" y="5282640"/>
            <a:chExt cx="7623859" cy="1303338"/>
          </a:xfrm>
        </p:grpSpPr>
        <p:sp>
          <p:nvSpPr>
            <p:cNvPr id="22" name="正方形/長方形 21">
              <a:extLst>
                <a:ext uri="{FF2B5EF4-FFF2-40B4-BE49-F238E27FC236}">
                  <a16:creationId xmlns:a16="http://schemas.microsoft.com/office/drawing/2014/main" id="{73DD0DC2-0F25-2F41-BB71-977303FA2965}"/>
                </a:ext>
              </a:extLst>
            </p:cNvPr>
            <p:cNvSpPr/>
            <p:nvPr/>
          </p:nvSpPr>
          <p:spPr>
            <a:xfrm>
              <a:off x="765761" y="5282640"/>
              <a:ext cx="7623859" cy="13033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D78AD87E-06BC-7945-B36B-8A8F7D41BFEC}"/>
                </a:ext>
              </a:extLst>
            </p:cNvPr>
            <p:cNvSpPr/>
            <p:nvPr/>
          </p:nvSpPr>
          <p:spPr>
            <a:xfrm>
              <a:off x="1395412" y="5344874"/>
              <a:ext cx="6349365" cy="5372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アジャイル開発と</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47662AFA-A4CC-004C-B076-8E3668F3B7CA}"/>
                </a:ext>
              </a:extLst>
            </p:cNvPr>
            <p:cNvSpPr/>
            <p:nvPr/>
          </p:nvSpPr>
          <p:spPr>
            <a:xfrm>
              <a:off x="1395411" y="5946551"/>
              <a:ext cx="6349365" cy="53721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クラウド</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コンテナ</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 × Kubernetes / SaaS × PaaS</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1C50AE70-9363-0449-B967-8A713D4512F0}"/>
                </a:ext>
              </a:extLst>
            </p:cNvPr>
            <p:cNvSpPr txBox="1"/>
            <p:nvPr/>
          </p:nvSpPr>
          <p:spPr>
            <a:xfrm>
              <a:off x="873090" y="5426477"/>
              <a:ext cx="461665" cy="1015663"/>
            </a:xfrm>
            <a:prstGeom prst="rect">
              <a:avLst/>
            </a:prstGeom>
            <a:noFill/>
          </p:spPr>
          <p:txBody>
            <a:bodyPr vert="eaVert" wrap="none" rtlCol="0">
              <a:spAutoFit/>
            </a:bodyPr>
            <a:lstStyle/>
            <a:p>
              <a:pPr algn="ctr"/>
              <a:r>
                <a:rPr lang="ja-JP" altLang="en-US">
                  <a:solidFill>
                    <a:srgbClr val="00B050"/>
                  </a:solidFill>
                  <a:latin typeface="Meiryo" panose="020B0604030504040204" pitchFamily="34" charset="-128"/>
                  <a:ea typeface="Meiryo" panose="020B0604030504040204" pitchFamily="34" charset="-128"/>
                </a:rPr>
                <a:t>ＩＴ環境</a:t>
              </a:r>
              <a:endParaRPr kumimoji="1" lang="ja-JP" altLang="en-US">
                <a:solidFill>
                  <a:srgbClr val="00B050"/>
                </a:solidFill>
                <a:latin typeface="Meiryo" panose="020B0604030504040204" pitchFamily="34" charset="-128"/>
                <a:ea typeface="Meiryo" panose="020B0604030504040204" pitchFamily="34" charset="-128"/>
              </a:endParaRPr>
            </a:p>
          </p:txBody>
        </p:sp>
      </p:grpSp>
      <p:sp>
        <p:nvSpPr>
          <p:cNvPr id="31" name="上矢印 30">
            <a:extLst>
              <a:ext uri="{FF2B5EF4-FFF2-40B4-BE49-F238E27FC236}">
                <a16:creationId xmlns:a16="http://schemas.microsoft.com/office/drawing/2014/main" id="{D28EC9C7-98A8-7D4B-898C-3F4E1C46C4D6}"/>
              </a:ext>
            </a:extLst>
          </p:cNvPr>
          <p:cNvSpPr/>
          <p:nvPr/>
        </p:nvSpPr>
        <p:spPr>
          <a:xfrm rot="10800000">
            <a:off x="4349233" y="115064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E799A316-7A50-1647-828D-19BB9A06C327}"/>
              </a:ext>
            </a:extLst>
          </p:cNvPr>
          <p:cNvSpPr/>
          <p:nvPr/>
        </p:nvSpPr>
        <p:spPr>
          <a:xfrm rot="10800000">
            <a:off x="2213252" y="113960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81421C6D-B605-A64E-B2C2-3318AC3B2A84}"/>
              </a:ext>
            </a:extLst>
          </p:cNvPr>
          <p:cNvSpPr/>
          <p:nvPr/>
        </p:nvSpPr>
        <p:spPr>
          <a:xfrm rot="10800000">
            <a:off x="6487594" y="1150649"/>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E3FCF722-4DDB-BB4B-83E3-6A937598E619}"/>
              </a:ext>
            </a:extLst>
          </p:cNvPr>
          <p:cNvSpPr/>
          <p:nvPr/>
        </p:nvSpPr>
        <p:spPr>
          <a:xfrm rot="10800000">
            <a:off x="4350340" y="1711581"/>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02489EC4-41DF-6442-9E27-ADD9EC665187}"/>
              </a:ext>
            </a:extLst>
          </p:cNvPr>
          <p:cNvGrpSpPr/>
          <p:nvPr/>
        </p:nvGrpSpPr>
        <p:grpSpPr>
          <a:xfrm>
            <a:off x="765761" y="2528990"/>
            <a:ext cx="7623859" cy="2713668"/>
            <a:chOff x="765761" y="2528990"/>
            <a:chExt cx="7623859" cy="2713668"/>
          </a:xfrm>
        </p:grpSpPr>
        <p:sp>
          <p:nvSpPr>
            <p:cNvPr id="21" name="正方形/長方形 20">
              <a:extLst>
                <a:ext uri="{FF2B5EF4-FFF2-40B4-BE49-F238E27FC236}">
                  <a16:creationId xmlns:a16="http://schemas.microsoft.com/office/drawing/2014/main" id="{59F4F83B-FBA4-DB45-863A-FAE1A9649CCE}"/>
                </a:ext>
              </a:extLst>
            </p:cNvPr>
            <p:cNvSpPr/>
            <p:nvPr/>
          </p:nvSpPr>
          <p:spPr>
            <a:xfrm>
              <a:off x="765761" y="2528990"/>
              <a:ext cx="7623859" cy="2713668"/>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正方形/長方形 36">
              <a:extLst>
                <a:ext uri="{FF2B5EF4-FFF2-40B4-BE49-F238E27FC236}">
                  <a16:creationId xmlns:a16="http://schemas.microsoft.com/office/drawing/2014/main" id="{0B33BE4D-D784-E84F-81AD-F68B22ABE060}"/>
                </a:ext>
              </a:extLst>
            </p:cNvPr>
            <p:cNvSpPr/>
            <p:nvPr/>
          </p:nvSpPr>
          <p:spPr>
            <a:xfrm>
              <a:off x="4660695" y="3615738"/>
              <a:ext cx="3093294"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ERP×BPR/BPM</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1F9B536-4462-A442-A6C4-F6CBF7B07527}"/>
                </a:ext>
              </a:extLst>
            </p:cNvPr>
            <p:cNvSpPr/>
            <p:nvPr/>
          </p:nvSpPr>
          <p:spPr>
            <a:xfrm>
              <a:off x="1395412"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意志決定の迅速化</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29E094F9-8E90-054D-9AB4-1C4DC026636A}"/>
                </a:ext>
              </a:extLst>
            </p:cNvPr>
            <p:cNvSpPr/>
            <p:nvPr/>
          </p:nvSpPr>
          <p:spPr>
            <a:xfrm>
              <a:off x="4662486" y="2595941"/>
              <a:ext cx="3084196" cy="45672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ビジネス・プロセスのデジタル化</a:t>
              </a:r>
              <a:endParaRPr kumimoji="1" lang="ja-JP" altLang="en-US" sz="1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760841B9-30D1-E44E-9426-3CFCD9F17620}"/>
                </a:ext>
              </a:extLst>
            </p:cNvPr>
            <p:cNvSpPr/>
            <p:nvPr/>
          </p:nvSpPr>
          <p:spPr>
            <a:xfrm>
              <a:off x="1395412"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見える化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AF56FA33-9D06-1E4F-B24C-51FC8E594EC1}"/>
                </a:ext>
              </a:extLst>
            </p:cNvPr>
            <p:cNvSpPr/>
            <p:nvPr/>
          </p:nvSpPr>
          <p:spPr>
            <a:xfrm>
              <a:off x="4662486" y="3098318"/>
              <a:ext cx="3084196" cy="4567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最適化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E7DC4B3-5993-F345-9242-32CBA840E6CD}"/>
                </a:ext>
              </a:extLst>
            </p:cNvPr>
            <p:cNvSpPr/>
            <p:nvPr/>
          </p:nvSpPr>
          <p:spPr>
            <a:xfrm>
              <a:off x="1390012" y="3610448"/>
              <a:ext cx="3093295" cy="45672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機械学習</a:t>
              </a: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データサイエンス</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44978A17-BA00-3249-8B09-99E19EF83F4E}"/>
                </a:ext>
              </a:extLst>
            </p:cNvPr>
            <p:cNvSpPr/>
            <p:nvPr/>
          </p:nvSpPr>
          <p:spPr>
            <a:xfrm>
              <a:off x="1390013" y="4664797"/>
              <a:ext cx="6349365" cy="45672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ビジネスの現場からのデータ収集</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251B5216-1B29-024E-9931-59C266B1CEBE}"/>
                </a:ext>
              </a:extLst>
            </p:cNvPr>
            <p:cNvSpPr txBox="1"/>
            <p:nvPr/>
          </p:nvSpPr>
          <p:spPr>
            <a:xfrm>
              <a:off x="873090" y="2808677"/>
              <a:ext cx="461665" cy="2169825"/>
            </a:xfrm>
            <a:prstGeom prst="rect">
              <a:avLst/>
            </a:prstGeom>
            <a:noFill/>
          </p:spPr>
          <p:txBody>
            <a:bodyPr vert="eaVert" wrap="none" rtlCol="0">
              <a:spAutoFit/>
            </a:bodyPr>
            <a:lstStyle/>
            <a:p>
              <a:pPr algn="ctr"/>
              <a:r>
                <a:rPr lang="ja-JP" altLang="en-US">
                  <a:solidFill>
                    <a:schemeClr val="tx2">
                      <a:lumMod val="75000"/>
                    </a:schemeClr>
                  </a:solidFill>
                  <a:latin typeface="Meiryo" panose="020B0604030504040204" pitchFamily="34" charset="-128"/>
                  <a:ea typeface="Meiryo" panose="020B0604030504040204" pitchFamily="34" charset="-128"/>
                </a:rPr>
                <a:t>ＤＸ</a:t>
              </a:r>
              <a:r>
                <a:rPr kumimoji="1" lang="ja-JP" altLang="en-US">
                  <a:solidFill>
                    <a:schemeClr val="tx2">
                      <a:lumMod val="75000"/>
                    </a:schemeClr>
                  </a:solidFill>
                  <a:latin typeface="Meiryo" panose="020B0604030504040204" pitchFamily="34" charset="-128"/>
                  <a:ea typeface="Meiryo" panose="020B0604030504040204" pitchFamily="34" charset="-128"/>
                </a:rPr>
                <a:t>を支える仕組み</a:t>
              </a:r>
            </a:p>
          </p:txBody>
        </p:sp>
        <p:sp>
          <p:nvSpPr>
            <p:cNvPr id="23" name="下カーブ矢印 22">
              <a:extLst>
                <a:ext uri="{FF2B5EF4-FFF2-40B4-BE49-F238E27FC236}">
                  <a16:creationId xmlns:a16="http://schemas.microsoft.com/office/drawing/2014/main" id="{92991C45-6BF5-3F4D-88F7-844059E848F1}"/>
                </a:ext>
              </a:extLst>
            </p:cNvPr>
            <p:cNvSpPr/>
            <p:nvPr/>
          </p:nvSpPr>
          <p:spPr>
            <a:xfrm>
              <a:off x="4490355" y="3662253"/>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カーブ矢印 23">
              <a:extLst>
                <a:ext uri="{FF2B5EF4-FFF2-40B4-BE49-F238E27FC236}">
                  <a16:creationId xmlns:a16="http://schemas.microsoft.com/office/drawing/2014/main" id="{F529F020-9E81-CC41-8805-DAAAD18CAA01}"/>
                </a:ext>
              </a:extLst>
            </p:cNvPr>
            <p:cNvSpPr/>
            <p:nvPr/>
          </p:nvSpPr>
          <p:spPr>
            <a:xfrm rot="10800000">
              <a:off x="4346574" y="3850924"/>
              <a:ext cx="350879" cy="207259"/>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45A71135-1FB0-0642-BD7D-44A33EB6955E}"/>
                </a:ext>
              </a:extLst>
            </p:cNvPr>
            <p:cNvSpPr/>
            <p:nvPr/>
          </p:nvSpPr>
          <p:spPr>
            <a:xfrm>
              <a:off x="1390012" y="4133158"/>
              <a:ext cx="6349365" cy="45672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プラットフォーム</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上矢印 24">
              <a:extLst>
                <a:ext uri="{FF2B5EF4-FFF2-40B4-BE49-F238E27FC236}">
                  <a16:creationId xmlns:a16="http://schemas.microsoft.com/office/drawing/2014/main" id="{BEEE4F14-16D4-0144-BC2A-3B4A9991C5ED}"/>
                </a:ext>
              </a:extLst>
            </p:cNvPr>
            <p:cNvSpPr/>
            <p:nvPr/>
          </p:nvSpPr>
          <p:spPr>
            <a:xfrm>
              <a:off x="4363172" y="4506045"/>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矢印 25">
              <a:extLst>
                <a:ext uri="{FF2B5EF4-FFF2-40B4-BE49-F238E27FC236}">
                  <a16:creationId xmlns:a16="http://schemas.microsoft.com/office/drawing/2014/main" id="{0F37D5A3-0C63-9242-994F-3A8B37A2A495}"/>
                </a:ext>
              </a:extLst>
            </p:cNvPr>
            <p:cNvSpPr/>
            <p:nvPr/>
          </p:nvSpPr>
          <p:spPr>
            <a:xfrm>
              <a:off x="2712019" y="398297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B6486468-D5DB-3243-ACA2-4399BD1D7033}"/>
                </a:ext>
              </a:extLst>
            </p:cNvPr>
            <p:cNvSpPr/>
            <p:nvPr/>
          </p:nvSpPr>
          <p:spPr>
            <a:xfrm>
              <a:off x="5981699" y="3981398"/>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a:extLst>
                <a:ext uri="{FF2B5EF4-FFF2-40B4-BE49-F238E27FC236}">
                  <a16:creationId xmlns:a16="http://schemas.microsoft.com/office/drawing/2014/main" id="{0287DE36-C0F8-1C45-B41E-7CB66E2B72BE}"/>
                </a:ext>
              </a:extLst>
            </p:cNvPr>
            <p:cNvSpPr/>
            <p:nvPr/>
          </p:nvSpPr>
          <p:spPr>
            <a:xfrm>
              <a:off x="2712019" y="3433104"/>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a:extLst>
                <a:ext uri="{FF2B5EF4-FFF2-40B4-BE49-F238E27FC236}">
                  <a16:creationId xmlns:a16="http://schemas.microsoft.com/office/drawing/2014/main" id="{01818079-7B55-AA46-92CC-597A0499C139}"/>
                </a:ext>
              </a:extLst>
            </p:cNvPr>
            <p:cNvSpPr/>
            <p:nvPr/>
          </p:nvSpPr>
          <p:spPr>
            <a:xfrm>
              <a:off x="5969570" y="3424552"/>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a:extLst>
                <a:ext uri="{FF2B5EF4-FFF2-40B4-BE49-F238E27FC236}">
                  <a16:creationId xmlns:a16="http://schemas.microsoft.com/office/drawing/2014/main" id="{A09A2581-0EFB-D445-BCAA-98342FB8BBE1}"/>
                </a:ext>
              </a:extLst>
            </p:cNvPr>
            <p:cNvSpPr/>
            <p:nvPr/>
          </p:nvSpPr>
          <p:spPr>
            <a:xfrm>
              <a:off x="2719387" y="2910579"/>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a:extLst>
                <a:ext uri="{FF2B5EF4-FFF2-40B4-BE49-F238E27FC236}">
                  <a16:creationId xmlns:a16="http://schemas.microsoft.com/office/drawing/2014/main" id="{F50F6CE2-8800-5145-9B7D-ED007519AB8B}"/>
                </a:ext>
              </a:extLst>
            </p:cNvPr>
            <p:cNvSpPr/>
            <p:nvPr/>
          </p:nvSpPr>
          <p:spPr>
            <a:xfrm>
              <a:off x="5976938" y="2902027"/>
              <a:ext cx="445770" cy="237540"/>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テキスト ボックス 29">
            <a:extLst>
              <a:ext uri="{FF2B5EF4-FFF2-40B4-BE49-F238E27FC236}">
                <a16:creationId xmlns:a16="http://schemas.microsoft.com/office/drawing/2014/main" id="{895725F9-FEA8-1A49-9194-7FD1213E0D97}"/>
              </a:ext>
            </a:extLst>
          </p:cNvPr>
          <p:cNvSpPr txBox="1"/>
          <p:nvPr/>
        </p:nvSpPr>
        <p:spPr>
          <a:xfrm>
            <a:off x="7863005" y="1219872"/>
            <a:ext cx="492443" cy="4708981"/>
          </a:xfrm>
          <a:prstGeom prst="rect">
            <a:avLst/>
          </a:prstGeom>
          <a:noFill/>
        </p:spPr>
        <p:txBody>
          <a:bodyPr vert="eaVert" wrap="none" rtlCol="0">
            <a:spAutoFit/>
          </a:bodyPr>
          <a:lstStyle/>
          <a:p>
            <a:pPr algn="ctr"/>
            <a:r>
              <a:rPr lang="ja-JP" altLang="en-US" sz="2000">
                <a:solidFill>
                  <a:srgbClr val="C00000"/>
                </a:solidFill>
                <a:latin typeface="Meiryo" panose="020B0604030504040204" pitchFamily="34" charset="-128"/>
                <a:ea typeface="Meiryo" panose="020B0604030504040204" pitchFamily="34" charset="-128"/>
              </a:rPr>
              <a:t>変化に俊敏に対応できる企業文化・体質</a:t>
            </a:r>
            <a:endParaRPr kumimoji="1" lang="ja-JP" altLang="en-US" sz="2000">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754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メイリオ"/>
                <a:ea typeface="メイリオ"/>
                <a:cs typeface="メイリオ"/>
              </a:rPr>
              <a:t>新規事業開発を考える</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096819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230400" y="266401"/>
            <a:ext cx="3231654" cy="523220"/>
          </a:xfrm>
          <a:prstGeom prst="rect">
            <a:avLst/>
          </a:prstGeom>
          <a:noFill/>
        </p:spPr>
        <p:txBody>
          <a:bodyPr wrap="none" lIns="0" rIns="0"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grpSp>
        <p:nvGrpSpPr>
          <p:cNvPr id="17" name="グループ化 16">
            <a:extLst>
              <a:ext uri="{FF2B5EF4-FFF2-40B4-BE49-F238E27FC236}">
                <a16:creationId xmlns:a16="http://schemas.microsoft.com/office/drawing/2014/main" id="{3D9AAACF-A6F7-5942-AE3F-0BE310F5965A}"/>
              </a:ext>
            </a:extLst>
          </p:cNvPr>
          <p:cNvGrpSpPr/>
          <p:nvPr/>
        </p:nvGrpSpPr>
        <p:grpSpPr>
          <a:xfrm>
            <a:off x="5629420" y="975135"/>
            <a:ext cx="2711620" cy="1022865"/>
            <a:chOff x="5629420" y="975135"/>
            <a:chExt cx="2711620" cy="1022865"/>
          </a:xfrm>
        </p:grpSpPr>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pic>
          <p:nvPicPr>
            <p:cNvPr id="27" name="図 26">
              <a:extLst>
                <a:ext uri="{FF2B5EF4-FFF2-40B4-BE49-F238E27FC236}">
                  <a16:creationId xmlns:a16="http://schemas.microsoft.com/office/drawing/2014/main" id="{FE69F757-ABBF-CB4D-A65F-A38696E188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6612" y="1007904"/>
              <a:ext cx="1056724" cy="945768"/>
            </a:xfrm>
            <a:prstGeom prst="rect">
              <a:avLst/>
            </a:prstGeom>
          </p:spPr>
        </p:pic>
      </p:grpSp>
    </p:spTree>
    <p:extLst>
      <p:ext uri="{BB962C8B-B14F-4D97-AF65-F5344CB8AC3E}">
        <p14:creationId xmlns:p14="http://schemas.microsoft.com/office/powerpoint/2010/main" val="35239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B877DAF-20E5-ED4E-BD52-B66FB532D3E4}"/>
              </a:ext>
            </a:extLst>
          </p:cNvPr>
          <p:cNvPicPr>
            <a:picLocks noChangeAspect="1"/>
          </p:cNvPicPr>
          <p:nvPr/>
        </p:nvPicPr>
        <p:blipFill>
          <a:blip r:embed="rId2"/>
          <a:stretch>
            <a:fillRect/>
          </a:stretch>
        </p:blipFill>
        <p:spPr>
          <a:xfrm>
            <a:off x="466108" y="902134"/>
            <a:ext cx="1071947" cy="1208501"/>
          </a:xfrm>
          <a:prstGeom prst="rect">
            <a:avLst/>
          </a:prstGeom>
        </p:spPr>
      </p:pic>
      <p:sp>
        <p:nvSpPr>
          <p:cNvPr id="5" name="角丸四角形吹き出し 4">
            <a:extLst>
              <a:ext uri="{FF2B5EF4-FFF2-40B4-BE49-F238E27FC236}">
                <a16:creationId xmlns:a16="http://schemas.microsoft.com/office/drawing/2014/main" id="{E4394231-E499-1449-9939-D12241B8D064}"/>
              </a:ext>
            </a:extLst>
          </p:cNvPr>
          <p:cNvSpPr/>
          <p:nvPr/>
        </p:nvSpPr>
        <p:spPr>
          <a:xfrm>
            <a:off x="1784959" y="902134"/>
            <a:ext cx="6892069" cy="989295"/>
          </a:xfrm>
          <a:prstGeom prst="wedgeRoundRectCallout">
            <a:avLst>
              <a:gd name="adj1" fmla="val -55476"/>
              <a:gd name="adj2" fmla="val 4726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うちも、</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で何かできないのか？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7E2454DA-C27E-4145-9339-2CA2113B8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1643" y="3273922"/>
            <a:ext cx="1073669" cy="1359075"/>
          </a:xfrm>
          <a:prstGeom prst="rect">
            <a:avLst/>
          </a:prstGeom>
        </p:spPr>
      </p:pic>
      <p:pic>
        <p:nvPicPr>
          <p:cNvPr id="7" name="図 6">
            <a:extLst>
              <a:ext uri="{FF2B5EF4-FFF2-40B4-BE49-F238E27FC236}">
                <a16:creationId xmlns:a16="http://schemas.microsoft.com/office/drawing/2014/main" id="{7833899E-9012-ED4F-BBD1-6BC6A0E813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688" y="3401632"/>
            <a:ext cx="1073669" cy="1359075"/>
          </a:xfrm>
          <a:prstGeom prst="rect">
            <a:avLst/>
          </a:prstGeom>
        </p:spPr>
      </p:pic>
      <p:sp>
        <p:nvSpPr>
          <p:cNvPr id="8" name="角丸四角形吹き出し 7">
            <a:extLst>
              <a:ext uri="{FF2B5EF4-FFF2-40B4-BE49-F238E27FC236}">
                <a16:creationId xmlns:a16="http://schemas.microsoft.com/office/drawing/2014/main" id="{E2CB4E45-D75B-EA4B-A12E-14E9C0DBFBBC}"/>
              </a:ext>
            </a:extLst>
          </p:cNvPr>
          <p:cNvSpPr/>
          <p:nvPr/>
        </p:nvSpPr>
        <p:spPr>
          <a:xfrm>
            <a:off x="4878025" y="2176528"/>
            <a:ext cx="3799003" cy="579200"/>
          </a:xfrm>
          <a:prstGeom prst="wedgeRoundRectCallout">
            <a:avLst>
              <a:gd name="adj1" fmla="val 34730"/>
              <a:gd name="adj2" fmla="val 125117"/>
              <a:gd name="adj3" fmla="val 1666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何か</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て言われてもなぁ？</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何をすればいいのだろう？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吹き出し 8">
            <a:extLst>
              <a:ext uri="{FF2B5EF4-FFF2-40B4-BE49-F238E27FC236}">
                <a16:creationId xmlns:a16="http://schemas.microsoft.com/office/drawing/2014/main" id="{E3D24AA6-57B0-3445-A89E-71D67FDB62A2}"/>
              </a:ext>
            </a:extLst>
          </p:cNvPr>
          <p:cNvSpPr/>
          <p:nvPr/>
        </p:nvSpPr>
        <p:spPr>
          <a:xfrm>
            <a:off x="466108" y="2176528"/>
            <a:ext cx="3799003" cy="579200"/>
          </a:xfrm>
          <a:prstGeom prst="wedgeRoundRectCallout">
            <a:avLst>
              <a:gd name="adj1" fmla="val -36191"/>
              <a:gd name="adj2" fmla="val 137012"/>
              <a:gd name="adj3" fmla="val 166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いまうちの抱える課題は何だろう？</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競争力強化には何をすべきだろう？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E88B085-800E-7C49-894D-036DCCCA038F}"/>
              </a:ext>
            </a:extLst>
          </p:cNvPr>
          <p:cNvSpPr/>
          <p:nvPr/>
        </p:nvSpPr>
        <p:spPr>
          <a:xfrm>
            <a:off x="4878884" y="3040827"/>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現状のプロセスをそのままに</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使えそうなところを探す</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9F2F9AC1-FCBC-9B40-9D31-1715CE0D77BE}"/>
              </a:ext>
            </a:extLst>
          </p:cNvPr>
          <p:cNvSpPr/>
          <p:nvPr/>
        </p:nvSpPr>
        <p:spPr>
          <a:xfrm>
            <a:off x="4878883" y="3859650"/>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使えそうなところに使って</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使えるかどうかを検証する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046CD11-CC17-A243-895B-DD7CC9DB11E0}"/>
              </a:ext>
            </a:extLst>
          </p:cNvPr>
          <p:cNvSpPr/>
          <p:nvPr/>
        </p:nvSpPr>
        <p:spPr>
          <a:xfrm>
            <a:off x="4878882" y="4678473"/>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使えることは確認できたが、</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これで何が実現できるの？</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31EB1BC-3E54-FE45-A05F-EA339884BABF}"/>
              </a:ext>
            </a:extLst>
          </p:cNvPr>
          <p:cNvSpPr/>
          <p:nvPr/>
        </p:nvSpPr>
        <p:spPr>
          <a:xfrm>
            <a:off x="4878881" y="5497296"/>
            <a:ext cx="3798147" cy="7327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何かを解決／実現することではなく</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使ってみる</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ことが目的となっている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D67A2BF-1E9F-7346-9C80-4D7FE132BF9D}"/>
              </a:ext>
            </a:extLst>
          </p:cNvPr>
          <p:cNvSpPr/>
          <p:nvPr/>
        </p:nvSpPr>
        <p:spPr>
          <a:xfrm>
            <a:off x="1609592" y="3040827"/>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何を解決すれば、</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ブレークスルーできるのか？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業績を向上させられるのか？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EEAAF8CE-FB9A-4540-A891-491BD535FB90}"/>
              </a:ext>
            </a:extLst>
          </p:cNvPr>
          <p:cNvSpPr/>
          <p:nvPr/>
        </p:nvSpPr>
        <p:spPr>
          <a:xfrm>
            <a:off x="1609591" y="3859650"/>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そのための最適な手段は？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は最適な手段なのか？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738E81E-12CB-644F-BA47-DC4F53BE5CF5}"/>
              </a:ext>
            </a:extLst>
          </p:cNvPr>
          <p:cNvSpPr/>
          <p:nvPr/>
        </p:nvSpPr>
        <p:spPr>
          <a:xfrm>
            <a:off x="1609590" y="4678473"/>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事業の成果（売上や利益）に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どれだけ貢献できたのか</a:t>
            </a:r>
            <a:r>
              <a:rPr lang="ja-JP" altLang="en-US" sz="14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2D10AA22-3EBA-C748-9E81-929134D3C8FF}"/>
              </a:ext>
            </a:extLst>
          </p:cNvPr>
          <p:cNvSpPr/>
          <p:nvPr/>
        </p:nvSpPr>
        <p:spPr>
          <a:xfrm>
            <a:off x="466964" y="5497296"/>
            <a:ext cx="3798147" cy="732772"/>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短期長期の経営課題や事業課題を</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解決することが目的となっている</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98CECD37-43A1-BC40-8243-4A6B455CF35C}"/>
              </a:ext>
            </a:extLst>
          </p:cNvPr>
          <p:cNvSpPr txBox="1"/>
          <p:nvPr/>
        </p:nvSpPr>
        <p:spPr>
          <a:xfrm>
            <a:off x="4734838" y="6278747"/>
            <a:ext cx="4185761" cy="276999"/>
          </a:xfrm>
          <a:prstGeom prst="rect">
            <a:avLst/>
          </a:prstGeom>
          <a:noFill/>
        </p:spPr>
        <p:txBody>
          <a:bodyPr wrap="none" rtlCol="0">
            <a:spAutoFit/>
          </a:bodyPr>
          <a:lstStyle/>
          <a:p>
            <a:r>
              <a:rPr kumimoji="1" lang="ja-JP" altLang="en-US" sz="1200">
                <a:solidFill>
                  <a:schemeClr val="accent3">
                    <a:lumMod val="50000"/>
                  </a:schemeClr>
                </a:solidFill>
                <a:latin typeface="Meiryo" panose="020B0604030504040204" pitchFamily="34" charset="-128"/>
                <a:ea typeface="Meiryo" panose="020B0604030504040204" pitchFamily="34" charset="-128"/>
              </a:rPr>
              <a:t>「</a:t>
            </a:r>
            <a:r>
              <a:rPr kumimoji="1" lang="ja-JP" altLang="en-US" sz="1200" b="1">
                <a:solidFill>
                  <a:schemeClr val="accent3">
                    <a:lumMod val="50000"/>
                  </a:schemeClr>
                </a:solidFill>
                <a:latin typeface="Meiryo" panose="020B0604030504040204" pitchFamily="34" charset="-128"/>
                <a:ea typeface="Meiryo" panose="020B0604030504040204" pitchFamily="34" charset="-128"/>
              </a:rPr>
              <a:t>使ってみた</a:t>
            </a:r>
            <a:r>
              <a:rPr kumimoji="1" lang="ja-JP" altLang="en-US" sz="1200">
                <a:solidFill>
                  <a:schemeClr val="accent3">
                    <a:lumMod val="50000"/>
                  </a:schemeClr>
                </a:solidFill>
                <a:latin typeface="Meiryo" panose="020B0604030504040204" pitchFamily="34" charset="-128"/>
                <a:ea typeface="Meiryo" panose="020B0604030504040204" pitchFamily="34" charset="-128"/>
              </a:rPr>
              <a:t>」という成果は残るだけで次に続かない！</a:t>
            </a:r>
          </a:p>
        </p:txBody>
      </p:sp>
      <p:sp>
        <p:nvSpPr>
          <p:cNvPr id="19" name="テキスト ボックス 18">
            <a:extLst>
              <a:ext uri="{FF2B5EF4-FFF2-40B4-BE49-F238E27FC236}">
                <a16:creationId xmlns:a16="http://schemas.microsoft.com/office/drawing/2014/main" id="{E73C7740-2F57-844B-9A72-A35FBB917566}"/>
              </a:ext>
            </a:extLst>
          </p:cNvPr>
          <p:cNvSpPr txBox="1"/>
          <p:nvPr/>
        </p:nvSpPr>
        <p:spPr>
          <a:xfrm>
            <a:off x="388688" y="6278747"/>
            <a:ext cx="3877985"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a:t>
            </a:r>
            <a:r>
              <a:rPr kumimoji="1" lang="ja-JP" altLang="en-US" sz="1200" b="1">
                <a:solidFill>
                  <a:srgbClr val="002060"/>
                </a:solidFill>
                <a:latin typeface="Meiryo" panose="020B0604030504040204" pitchFamily="34" charset="-128"/>
                <a:ea typeface="Meiryo" panose="020B0604030504040204" pitchFamily="34" charset="-128"/>
              </a:rPr>
              <a:t>ビジネスの成果</a:t>
            </a:r>
            <a:r>
              <a:rPr kumimoji="1" lang="ja-JP" altLang="en-US" sz="1200">
                <a:solidFill>
                  <a:srgbClr val="002060"/>
                </a:solidFill>
                <a:latin typeface="Meiryo" panose="020B0604030504040204" pitchFamily="34" charset="-128"/>
                <a:ea typeface="Meiryo" panose="020B0604030504040204" pitchFamily="34" charset="-128"/>
              </a:rPr>
              <a:t>」で評価し改善のサイクルを回す！</a:t>
            </a:r>
          </a:p>
        </p:txBody>
      </p:sp>
      <p:sp>
        <p:nvSpPr>
          <p:cNvPr id="20" name="タイトル 19">
            <a:extLst>
              <a:ext uri="{FF2B5EF4-FFF2-40B4-BE49-F238E27FC236}">
                <a16:creationId xmlns:a16="http://schemas.microsoft.com/office/drawing/2014/main" id="{5BF03F3B-A6C5-C84D-B135-0517C7AF5D1E}"/>
              </a:ext>
            </a:extLst>
          </p:cNvPr>
          <p:cNvSpPr>
            <a:spLocks noGrp="1"/>
          </p:cNvSpPr>
          <p:nvPr>
            <p:ph type="title"/>
          </p:nvPr>
        </p:nvSpPr>
        <p:spPr/>
        <p:txBody>
          <a:bodyPr/>
          <a:lstStyle/>
          <a:p>
            <a:r>
              <a:rPr lang="ja-JP" altLang="en-US"/>
              <a:t>失敗する</a:t>
            </a:r>
            <a:r>
              <a:rPr lang="en-US" altLang="ja-JP" dirty="0" err="1"/>
              <a:t>PoC</a:t>
            </a:r>
            <a:r>
              <a:rPr lang="ja-JP" altLang="en-US"/>
              <a:t>と成功する</a:t>
            </a:r>
            <a:r>
              <a:rPr lang="en-US" altLang="ja-JP" dirty="0" err="1"/>
              <a:t>PoC</a:t>
            </a:r>
            <a:r>
              <a:rPr lang="ja-JP" altLang="en-US"/>
              <a:t>の違い</a:t>
            </a:r>
            <a:endParaRPr kumimoji="1" lang="ja-JP" altLang="en-US"/>
          </a:p>
        </p:txBody>
      </p:sp>
      <mc:AlternateContent xmlns:mc="http://schemas.openxmlformats.org/markup-compatibility/2006" xmlns:am3d="http://schemas.microsoft.com/office/drawing/2017/model3d">
        <mc:Choice Requires="am3d">
          <p:graphicFrame>
            <p:nvGraphicFramePr>
              <p:cNvPr id="2" name="3D モデル 1" descr="人骨">
                <a:extLst>
                  <a:ext uri="{FF2B5EF4-FFF2-40B4-BE49-F238E27FC236}">
                    <a16:creationId xmlns:a16="http://schemas.microsoft.com/office/drawing/2014/main" id="{62D9773D-252E-384C-81DC-F2BA16381A48}"/>
                  </a:ext>
                </a:extLst>
              </p:cNvPr>
              <p:cNvGraphicFramePr>
                <a:graphicFrameLocks noChangeAspect="1"/>
              </p:cNvGraphicFramePr>
              <p:nvPr/>
            </p:nvGraphicFramePr>
            <p:xfrm>
              <a:off x="5919719" y="2113081"/>
              <a:ext cx="1192762" cy="4390377"/>
            </p:xfrm>
            <a:graphic>
              <a:graphicData uri="http://schemas.microsoft.com/office/drawing/2017/model3d">
                <am3d:model3d r:embed="rId5">
                  <am3d:spPr>
                    <a:xfrm>
                      <a:off x="0" y="0"/>
                      <a:ext cx="1192762" cy="4390377"/>
                    </a:xfrm>
                    <a:prstGeom prst="rect">
                      <a:avLst/>
                    </a:prstGeom>
                  </am3d:spPr>
                  <am3d:camera>
                    <am3d:pos x="0" y="0" z="49171620"/>
                    <am3d:up dx="0" dy="36000000" dz="0"/>
                    <am3d:lookAt x="0" y="0" z="0"/>
                    <am3d:perspective fov="2700000"/>
                  </am3d:camera>
                  <am3d:trans>
                    <am3d:meterPerModelUnit n="3824065" d="1000000"/>
                    <am3d:preTrans dx="21890" dy="-18000000" dz="-839815"/>
                    <am3d:scale>
                      <am3d:sx n="1000000" d="1000000"/>
                      <am3d:sy n="1000000" d="1000000"/>
                      <am3d:sz n="1000000" d="1000000"/>
                    </am3d:scale>
                    <am3d:rot ax="-307564" ay="1594495" az="-137891"/>
                    <am3d:postTrans dx="0" dy="0" dz="0"/>
                  </am3d:trans>
                  <am3d:attrSrcUrl r:id="rId6"/>
                  <am3d:raster rName="Office3DRenderer" rVer="16.0.8326">
                    <am3d:blip r:embed="rId7"/>
                  </am3d:raster>
                  <am3d:objViewport viewportSz="44918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モデル 1" descr="人骨">
                <a:extLst>
                  <a:ext uri="{FF2B5EF4-FFF2-40B4-BE49-F238E27FC236}">
                    <a16:creationId xmlns:a16="http://schemas.microsoft.com/office/drawing/2014/main" id="{62D9773D-252E-384C-81DC-F2BA16381A48}"/>
                  </a:ext>
                </a:extLst>
              </p:cNvPr>
              <p:cNvPicPr>
                <a:picLocks noGrp="1" noRot="1" noChangeAspect="1" noMove="1" noResize="1" noEditPoints="1" noAdjustHandles="1" noChangeArrowheads="1" noChangeShapeType="1" noCrop="1"/>
              </p:cNvPicPr>
              <p:nvPr/>
            </p:nvPicPr>
            <p:blipFill>
              <a:blip/>
              <a:stretch>
                <a:fillRect/>
              </a:stretch>
            </p:blipFill>
            <p:spPr>
              <a:xfrm>
                <a:off x="5919719" y="2113081"/>
                <a:ext cx="1192762" cy="4390377"/>
              </a:xfrm>
              <a:prstGeom prst="rect">
                <a:avLst/>
              </a:prstGeom>
            </p:spPr>
          </p:pic>
        </mc:Fallback>
      </mc:AlternateContent>
      <p:sp>
        <p:nvSpPr>
          <p:cNvPr id="21" name="テキスト ボックス 20">
            <a:extLst>
              <a:ext uri="{FF2B5EF4-FFF2-40B4-BE49-F238E27FC236}">
                <a16:creationId xmlns:a16="http://schemas.microsoft.com/office/drawing/2014/main" id="{B7A40839-3035-C141-96F8-32F337699F2F}"/>
              </a:ext>
            </a:extLst>
          </p:cNvPr>
          <p:cNvSpPr txBox="1"/>
          <p:nvPr/>
        </p:nvSpPr>
        <p:spPr>
          <a:xfrm>
            <a:off x="5017131" y="3221634"/>
            <a:ext cx="2997937" cy="1107996"/>
          </a:xfrm>
          <a:prstGeom prst="rect">
            <a:avLst/>
          </a:prstGeom>
          <a:noFill/>
        </p:spPr>
        <p:txBody>
          <a:bodyPr wrap="none" rtlCol="0">
            <a:spAutoFit/>
          </a:bodyPr>
          <a:lstStyle/>
          <a:p>
            <a:pPr algn="ctr"/>
            <a:r>
              <a:rPr kumimoji="1" lang="en-US" altLang="ja-JP" sz="6600" dirty="0" err="1">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PoC</a:t>
            </a:r>
            <a:r>
              <a:rPr kumimoji="1" lang="ja-JP" altLang="en-US" sz="6600">
                <a:ln>
                  <a:solidFill>
                    <a:schemeClr val="bg1"/>
                  </a:solidFill>
                </a:ln>
                <a:solidFill>
                  <a:schemeClr val="accent6"/>
                </a:solidFill>
                <a:latin typeface="Hiragino Kaku Gothic Std W8" panose="020B0800000000000000" pitchFamily="34" charset="-128"/>
                <a:ea typeface="Hiragino Kaku Gothic Std W8" panose="020B0800000000000000" pitchFamily="34" charset="-128"/>
              </a:rPr>
              <a:t>死</a:t>
            </a:r>
          </a:p>
        </p:txBody>
      </p:sp>
    </p:spTree>
    <p:extLst>
      <p:ext uri="{BB962C8B-B14F-4D97-AF65-F5344CB8AC3E}">
        <p14:creationId xmlns:p14="http://schemas.microsoft.com/office/powerpoint/2010/main" val="130714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down)">
                                      <p:cBhvr>
                                        <p:cTn id="27" dur="500"/>
                                        <p:tgtEl>
                                          <p:spTgt spid="1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down)">
                                      <p:cBhvr>
                                        <p:cTn id="56" dur="500"/>
                                        <p:tgtEl>
                                          <p:spTgt spid="19"/>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p:tgtEl>
                                          <p:spTgt spid="17"/>
                                        </p:tgtEl>
                                        <p:attrNameLst>
                                          <p:attrName>ppt_y</p:attrName>
                                        </p:attrNameLst>
                                      </p:cBhvr>
                                      <p:tavLst>
                                        <p:tav tm="0">
                                          <p:val>
                                            <p:strVal val="#ppt_y-#ppt_h*1.125000"/>
                                          </p:val>
                                        </p:tav>
                                        <p:tav tm="100000">
                                          <p:val>
                                            <p:strVal val="#ppt_y"/>
                                          </p:val>
                                        </p:tav>
                                      </p:tavLst>
                                    </p:anim>
                                    <p:animEffect transition="in" filter="wipe(down)">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accel="50000" decel="5000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ppt_x"/>
                                          </p:val>
                                        </p:tav>
                                        <p:tav tm="100000">
                                          <p:val>
                                            <p:strVal val="#ppt_x"/>
                                          </p:val>
                                        </p:tav>
                                      </p:tavLst>
                                    </p:anim>
                                    <p:anim calcmode="lin" valueType="num">
                                      <p:cBhvr additive="base">
                                        <p:cTn id="66" dur="2000" fill="hold"/>
                                        <p:tgtEl>
                                          <p:spTgt spid="2"/>
                                        </p:tgtEl>
                                        <p:attrNameLst>
                                          <p:attrName>ppt_y</p:attrName>
                                        </p:attrNameLst>
                                      </p:cBhvr>
                                      <p:tavLst>
                                        <p:tav tm="0">
                                          <p:val>
                                            <p:strVal val="1+#ppt_h/2"/>
                                          </p:val>
                                        </p:tav>
                                        <p:tav tm="100000">
                                          <p:val>
                                            <p:strVal val="#ppt_y"/>
                                          </p:val>
                                        </p:tav>
                                      </p:tavLst>
                                    </p:anim>
                                  </p:childTnLst>
                                </p:cTn>
                              </p:par>
                            </p:childTnLst>
                          </p:cTn>
                        </p:par>
                        <p:par>
                          <p:cTn id="67" fill="hold">
                            <p:stCondLst>
                              <p:cond delay="2000"/>
                            </p:stCondLst>
                            <p:childTnLst>
                              <p:par>
                                <p:cTn id="68" presetID="39" presetClass="emph" presetSubtype="2" fill="hold" nodeType="afterEffect">
                                  <p:stCondLst>
                                    <p:cond delay="0"/>
                                  </p:stCondLst>
                                  <p:childTnLst>
                                    <p:anim calcmode="lin" valueType="num">
                                      <p:cBhvr additive="sum">
                                        <p:cTn id="69" dur="2000" fill="hold"/>
                                        <p:tgtEl>
                                          <p:spTgt spid="2"/>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0" dur="2000" fill="hold"/>
                                        <p:tgtEl>
                                          <p:spTgt spid="2"/>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71" dur="2000" fill="hold"/>
                                        <p:tgtEl>
                                          <p:spTgt spid="2"/>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2" dur="2000" fill="hold"/>
                                        <p:tgtEl>
                                          <p:spTgt spid="2"/>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73" dur="2000" fill="hold"/>
                                        <p:tgtEl>
                                          <p:spTgt spid="2"/>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74" fill="hold">
                            <p:stCondLst>
                              <p:cond delay="4000"/>
                            </p:stCondLst>
                            <p:childTnLst>
                              <p:par>
                                <p:cTn id="75" presetID="42"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4E34D-36EC-0C42-9BEF-B5E4EFA1BAED}"/>
              </a:ext>
            </a:extLst>
          </p:cNvPr>
          <p:cNvSpPr>
            <a:spLocks noGrp="1"/>
          </p:cNvSpPr>
          <p:nvPr>
            <p:ph type="title"/>
          </p:nvPr>
        </p:nvSpPr>
        <p:spPr/>
        <p:txBody>
          <a:bodyPr/>
          <a:lstStyle/>
          <a:p>
            <a:r>
              <a:rPr kumimoji="1" lang="en-US" altLang="ja-JP" dirty="0" err="1"/>
              <a:t>PoC</a:t>
            </a:r>
            <a:r>
              <a:rPr kumimoji="1" lang="ja-JP" altLang="en-US"/>
              <a:t>を成功させるための</a:t>
            </a:r>
            <a:r>
              <a:rPr kumimoji="1" lang="en-US" altLang="ja-JP" dirty="0"/>
              <a:t>3</a:t>
            </a:r>
            <a:r>
              <a:rPr kumimoji="1" lang="ja-JP" altLang="en-US"/>
              <a:t>つのこと</a:t>
            </a:r>
          </a:p>
        </p:txBody>
      </p:sp>
      <p:sp>
        <p:nvSpPr>
          <p:cNvPr id="3" name="テキスト ボックス 2">
            <a:extLst>
              <a:ext uri="{FF2B5EF4-FFF2-40B4-BE49-F238E27FC236}">
                <a16:creationId xmlns:a16="http://schemas.microsoft.com/office/drawing/2014/main" id="{367B1457-0155-8045-9F4C-D10C8DF345E4}"/>
              </a:ext>
            </a:extLst>
          </p:cNvPr>
          <p:cNvSpPr txBox="1"/>
          <p:nvPr/>
        </p:nvSpPr>
        <p:spPr>
          <a:xfrm>
            <a:off x="230400" y="858009"/>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顧客価値（お客さまの事業価値）を明確にせよ！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「使えること」とか「新しいサービスを実現すること」ではなく、結果としてこうなっていたいという</a:t>
            </a:r>
            <a:r>
              <a:rPr lang="ja-JP" altLang="en-US" sz="1600">
                <a:solidFill>
                  <a:srgbClr val="002060"/>
                </a:solidFill>
                <a:latin typeface="Meiryo" panose="020B0604030504040204" pitchFamily="34" charset="-128"/>
                <a:ea typeface="Meiryo" panose="020B0604030504040204" pitchFamily="34" charset="-128"/>
              </a:rPr>
              <a:t>「あるべき姿」を実現すること。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お客様のお客様の業績を向上させたい。</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世の中の常識をひっくり返したい。</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社員に働きがいを感じてもらえる会社にしたい。</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C669D31-B1D2-1A48-A529-8AFE42A8BA8B}"/>
              </a:ext>
            </a:extLst>
          </p:cNvPr>
          <p:cNvSpPr txBox="1"/>
          <p:nvPr/>
        </p:nvSpPr>
        <p:spPr>
          <a:xfrm>
            <a:off x="230399" y="2686947"/>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提言せよ！</a:t>
            </a:r>
            <a:endParaRPr lang="en-US" altLang="ja-JP" sz="2800" b="1" dirty="0">
              <a:solidFill>
                <a:srgbClr val="002060"/>
              </a:solidFill>
              <a:latin typeface="Meiryo" panose="020B0604030504040204" pitchFamily="34" charset="-128"/>
              <a:ea typeface="Meiryo" panose="020B0604030504040204" pitchFamily="34" charset="-128"/>
            </a:endParaRPr>
          </a:p>
          <a:p>
            <a:r>
              <a:rPr lang="ja-JP" altLang="en-US" sz="1600">
                <a:solidFill>
                  <a:srgbClr val="002060"/>
                </a:solidFill>
                <a:latin typeface="Meiryo" panose="020B0604030504040204" pitchFamily="34" charset="-128"/>
                <a:ea typeface="Meiryo" panose="020B0604030504040204" pitchFamily="34" charset="-128"/>
              </a:rPr>
              <a:t>「何をしたいかを決めてもらえれば、それを実現します」ではなく、こんな「あるべき姿」を実現しましょうと提言する。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テクノロジーやビジネスの常識、その先の未来について精通していること。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「提言」に真摯に耳を傾けるだけの見識、そして信頼される人格や人徳を持つこと。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「提言」をきっかけに対話し、議論を重ねること。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0712A5F-F796-6D44-AC37-367676259262}"/>
              </a:ext>
            </a:extLst>
          </p:cNvPr>
          <p:cNvSpPr txBox="1"/>
          <p:nvPr/>
        </p:nvSpPr>
        <p:spPr>
          <a:xfrm>
            <a:off x="205348" y="4507366"/>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試行錯誤せよ！</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何が正解か分からない。議論や検討はそこそこに試行錯誤して、その時々の最適解を作り、実行し、確かめる</a:t>
            </a:r>
            <a:r>
              <a:rPr lang="ja-JP" altLang="en-US" sz="1600">
                <a:solidFill>
                  <a:srgbClr val="002060"/>
                </a:solidFill>
                <a:latin typeface="Meiryo" panose="020B0604030504040204" pitchFamily="34" charset="-128"/>
                <a:ea typeface="Meiryo" panose="020B0604030504040204" pitchFamily="34" charset="-128"/>
              </a:rPr>
              <a:t>。このサイクルを高速に回して、最適解をアップデートし続ける。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外部に丸投げしないこと。自分で手を動かすこと。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制約を排除すること。例えば、クラウド･ネイティブなテクノロジーを活かすこと。</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現物で確認し、ビジネスの成果で評価すること。</a:t>
            </a:r>
            <a:endParaRPr kumimoji="1" lang="en-US" altLang="ja-JP" sz="1600" dirty="0">
              <a:solidFill>
                <a:srgbClr val="00206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104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926611-EF06-6149-9380-633E5CE7AFF7}"/>
              </a:ext>
            </a:extLst>
          </p:cNvPr>
          <p:cNvSpPr>
            <a:spLocks noGrp="1"/>
          </p:cNvSpPr>
          <p:nvPr>
            <p:ph type="title"/>
          </p:nvPr>
        </p:nvSpPr>
        <p:spPr/>
        <p:txBody>
          <a:bodyPr/>
          <a:lstStyle/>
          <a:p>
            <a:r>
              <a:rPr kumimoji="1" lang="en-US" altLang="ja-JP" dirty="0" err="1"/>
              <a:t>PoC</a:t>
            </a:r>
            <a:r>
              <a:rPr kumimoji="1" lang="ja-JP" altLang="en-US"/>
              <a:t>成功のサイクル</a:t>
            </a:r>
          </a:p>
        </p:txBody>
      </p:sp>
      <p:sp>
        <p:nvSpPr>
          <p:cNvPr id="3" name="スライド番号プレースホルダー 2">
            <a:extLst>
              <a:ext uri="{FF2B5EF4-FFF2-40B4-BE49-F238E27FC236}">
                <a16:creationId xmlns:a16="http://schemas.microsoft.com/office/drawing/2014/main" id="{51E87353-6124-3A42-9138-1EF6DEAFA6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35</a:t>
            </a:fld>
            <a:endParaRPr kumimoji="1" lang="ja-JP" altLang="en-US"/>
          </a:p>
        </p:txBody>
      </p:sp>
      <p:sp>
        <p:nvSpPr>
          <p:cNvPr id="4" name="正方形/長方形 3">
            <a:extLst>
              <a:ext uri="{FF2B5EF4-FFF2-40B4-BE49-F238E27FC236}">
                <a16:creationId xmlns:a16="http://schemas.microsoft.com/office/drawing/2014/main" id="{0856D0BC-634C-8A4A-BB43-C88FC0C55A9B}"/>
              </a:ext>
            </a:extLst>
          </p:cNvPr>
          <p:cNvSpPr/>
          <p:nvPr/>
        </p:nvSpPr>
        <p:spPr>
          <a:xfrm>
            <a:off x="2951629" y="1008529"/>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事業課題の洗い出し</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3B70BD8-2983-BF41-9881-022BB3B648C0}"/>
              </a:ext>
            </a:extLst>
          </p:cNvPr>
          <p:cNvSpPr/>
          <p:nvPr/>
        </p:nvSpPr>
        <p:spPr>
          <a:xfrm>
            <a:off x="2957979" y="2554941"/>
            <a:ext cx="3240741" cy="618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適用可否の見極め</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D1FD7A7-0A83-A24D-B9BB-6564F07CBA69}"/>
              </a:ext>
            </a:extLst>
          </p:cNvPr>
          <p:cNvSpPr/>
          <p:nvPr/>
        </p:nvSpPr>
        <p:spPr>
          <a:xfrm>
            <a:off x="3768165" y="4101353"/>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適用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B0671C-6817-3C40-8FF6-1919EED2729A}"/>
              </a:ext>
            </a:extLst>
          </p:cNvPr>
          <p:cNvSpPr/>
          <p:nvPr/>
        </p:nvSpPr>
        <p:spPr>
          <a:xfrm>
            <a:off x="5382184"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評価</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B3219A1F-95BF-184E-BB56-384DC7728E0E}"/>
              </a:ext>
            </a:extLst>
          </p:cNvPr>
          <p:cNvSpPr/>
          <p:nvPr/>
        </p:nvSpPr>
        <p:spPr>
          <a:xfrm>
            <a:off x="2141440" y="5230906"/>
            <a:ext cx="1620372" cy="61856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チューニング</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80B55562-88B1-D440-BAB4-9DCB01635102}"/>
              </a:ext>
            </a:extLst>
          </p:cNvPr>
          <p:cNvCxnSpPr>
            <a:cxnSpLocks/>
            <a:stCxn id="4" idx="2"/>
            <a:endCxn id="6" idx="0"/>
          </p:cNvCxnSpPr>
          <p:nvPr/>
        </p:nvCxnSpPr>
        <p:spPr>
          <a:xfrm>
            <a:off x="4572000" y="1627094"/>
            <a:ext cx="6350"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C191DD7B-FDAB-4642-8B41-9F95B4A2DE14}"/>
              </a:ext>
            </a:extLst>
          </p:cNvPr>
          <p:cNvCxnSpPr>
            <a:cxnSpLocks/>
            <a:stCxn id="6" idx="2"/>
            <a:endCxn id="7" idx="0"/>
          </p:cNvCxnSpPr>
          <p:nvPr/>
        </p:nvCxnSpPr>
        <p:spPr>
          <a:xfrm>
            <a:off x="4578350" y="3173506"/>
            <a:ext cx="1" cy="927847"/>
          </a:xfrm>
          <a:prstGeom prst="straightConnector1">
            <a:avLst/>
          </a:prstGeom>
          <a:ln w="50800">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曲線コネクタ 21">
            <a:extLst>
              <a:ext uri="{FF2B5EF4-FFF2-40B4-BE49-F238E27FC236}">
                <a16:creationId xmlns:a16="http://schemas.microsoft.com/office/drawing/2014/main" id="{4A3389DC-F45B-2D4B-A9FF-EBCD25AAC71E}"/>
              </a:ext>
            </a:extLst>
          </p:cNvPr>
          <p:cNvCxnSpPr>
            <a:stCxn id="7" idx="3"/>
            <a:endCxn id="8" idx="0"/>
          </p:cNvCxnSpPr>
          <p:nvPr/>
        </p:nvCxnSpPr>
        <p:spPr>
          <a:xfrm>
            <a:off x="5388537" y="4410636"/>
            <a:ext cx="803833" cy="820270"/>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曲線コネクタ 22">
            <a:extLst>
              <a:ext uri="{FF2B5EF4-FFF2-40B4-BE49-F238E27FC236}">
                <a16:creationId xmlns:a16="http://schemas.microsoft.com/office/drawing/2014/main" id="{B92EB2A8-6F2E-2C43-8AC7-5F2A7461EF2F}"/>
              </a:ext>
            </a:extLst>
          </p:cNvPr>
          <p:cNvCxnSpPr>
            <a:cxnSpLocks/>
            <a:stCxn id="8" idx="2"/>
            <a:endCxn id="9" idx="2"/>
          </p:cNvCxnSpPr>
          <p:nvPr/>
        </p:nvCxnSpPr>
        <p:spPr>
          <a:xfrm rot="5400000">
            <a:off x="4571998" y="4229099"/>
            <a:ext cx="12700" cy="3240744"/>
          </a:xfrm>
          <a:prstGeom prst="curvedConnector3">
            <a:avLst>
              <a:gd name="adj1" fmla="val 4976465"/>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a:extLst>
              <a:ext uri="{FF2B5EF4-FFF2-40B4-BE49-F238E27FC236}">
                <a16:creationId xmlns:a16="http://schemas.microsoft.com/office/drawing/2014/main" id="{68B2E5DB-C826-0542-83C7-324738C55944}"/>
              </a:ext>
            </a:extLst>
          </p:cNvPr>
          <p:cNvCxnSpPr>
            <a:cxnSpLocks/>
            <a:stCxn id="9" idx="0"/>
            <a:endCxn id="7" idx="1"/>
          </p:cNvCxnSpPr>
          <p:nvPr/>
        </p:nvCxnSpPr>
        <p:spPr>
          <a:xfrm rot="5400000" flipH="1" flipV="1">
            <a:off x="2949760" y="4412502"/>
            <a:ext cx="820270" cy="816539"/>
          </a:xfrm>
          <a:prstGeom prst="curvedConnector2">
            <a:avLst/>
          </a:prstGeom>
          <a:ln w="85725">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804ED655-FB1F-2D49-BEAA-02EBD6D8754B}"/>
              </a:ext>
            </a:extLst>
          </p:cNvPr>
          <p:cNvCxnSpPr>
            <a:cxnSpLocks/>
            <a:stCxn id="8" idx="3"/>
            <a:endCxn id="6" idx="3"/>
          </p:cNvCxnSpPr>
          <p:nvPr/>
        </p:nvCxnSpPr>
        <p:spPr>
          <a:xfrm flipH="1" flipV="1">
            <a:off x="6198720" y="2864224"/>
            <a:ext cx="803836" cy="2675965"/>
          </a:xfrm>
          <a:prstGeom prst="bentConnector3">
            <a:avLst>
              <a:gd name="adj1" fmla="val -28439"/>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7" name="カギ線コネクタ 66">
            <a:extLst>
              <a:ext uri="{FF2B5EF4-FFF2-40B4-BE49-F238E27FC236}">
                <a16:creationId xmlns:a16="http://schemas.microsoft.com/office/drawing/2014/main" id="{9EFD8A25-1CCF-B34B-A855-C86725F529F1}"/>
              </a:ext>
            </a:extLst>
          </p:cNvPr>
          <p:cNvCxnSpPr>
            <a:cxnSpLocks/>
            <a:stCxn id="6" idx="1"/>
            <a:endCxn id="4" idx="1"/>
          </p:cNvCxnSpPr>
          <p:nvPr/>
        </p:nvCxnSpPr>
        <p:spPr>
          <a:xfrm rot="10800000">
            <a:off x="2951629" y="1317812"/>
            <a:ext cx="6350" cy="1546412"/>
          </a:xfrm>
          <a:prstGeom prst="bentConnector3">
            <a:avLst>
              <a:gd name="adj1" fmla="val 14288236"/>
            </a:avLst>
          </a:prstGeom>
          <a:ln w="381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テキスト ボックス 71">
            <a:extLst>
              <a:ext uri="{FF2B5EF4-FFF2-40B4-BE49-F238E27FC236}">
                <a16:creationId xmlns:a16="http://schemas.microsoft.com/office/drawing/2014/main" id="{E593092A-3ECA-2F4D-8209-F16DF81F7016}"/>
              </a:ext>
            </a:extLst>
          </p:cNvPr>
          <p:cNvSpPr txBox="1"/>
          <p:nvPr/>
        </p:nvSpPr>
        <p:spPr>
          <a:xfrm>
            <a:off x="4676811" y="1748535"/>
            <a:ext cx="226215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何を解決すべきか？</a:t>
            </a:r>
          </a:p>
        </p:txBody>
      </p:sp>
      <p:sp>
        <p:nvSpPr>
          <p:cNvPr id="73" name="テキスト ボックス 72">
            <a:extLst>
              <a:ext uri="{FF2B5EF4-FFF2-40B4-BE49-F238E27FC236}">
                <a16:creationId xmlns:a16="http://schemas.microsoft.com/office/drawing/2014/main" id="{02FECE2D-AACF-0D49-84EE-DFF2967DBD05}"/>
              </a:ext>
            </a:extLst>
          </p:cNvPr>
          <p:cNvSpPr txBox="1"/>
          <p:nvPr/>
        </p:nvSpPr>
        <p:spPr>
          <a:xfrm>
            <a:off x="4676811" y="3241070"/>
            <a:ext cx="2031325"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成果を出せるか？</a:t>
            </a:r>
          </a:p>
        </p:txBody>
      </p:sp>
      <p:sp>
        <p:nvSpPr>
          <p:cNvPr id="74" name="テキスト ボックス 73">
            <a:extLst>
              <a:ext uri="{FF2B5EF4-FFF2-40B4-BE49-F238E27FC236}">
                <a16:creationId xmlns:a16="http://schemas.microsoft.com/office/drawing/2014/main" id="{4D4806F3-5968-7B43-867F-763AEC242962}"/>
              </a:ext>
            </a:extLst>
          </p:cNvPr>
          <p:cNvSpPr txBox="1"/>
          <p:nvPr/>
        </p:nvSpPr>
        <p:spPr>
          <a:xfrm>
            <a:off x="3186105" y="3241070"/>
            <a:ext cx="1338828"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この技術で</a:t>
            </a:r>
          </a:p>
        </p:txBody>
      </p:sp>
    </p:spTree>
    <p:extLst>
      <p:ext uri="{BB962C8B-B14F-4D97-AF65-F5344CB8AC3E}">
        <p14:creationId xmlns:p14="http://schemas.microsoft.com/office/powerpoint/2010/main" val="3356964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681167C-6E05-DB42-BB49-33BE3AC7BEF2}"/>
              </a:ext>
            </a:extLst>
          </p:cNvPr>
          <p:cNvGrpSpPr/>
          <p:nvPr/>
        </p:nvGrpSpPr>
        <p:grpSpPr>
          <a:xfrm>
            <a:off x="134679" y="3749749"/>
            <a:ext cx="8874642" cy="2459665"/>
            <a:chOff x="134679" y="3749749"/>
            <a:chExt cx="8874642" cy="2459665"/>
          </a:xfrm>
        </p:grpSpPr>
        <p:sp>
          <p:nvSpPr>
            <p:cNvPr id="12" name="正方形/長方形 11">
              <a:extLst>
                <a:ext uri="{FF2B5EF4-FFF2-40B4-BE49-F238E27FC236}">
                  <a16:creationId xmlns:a16="http://schemas.microsoft.com/office/drawing/2014/main" id="{9021D532-F678-DA46-8A78-D96B70AA3E91}"/>
                </a:ext>
              </a:extLst>
            </p:cNvPr>
            <p:cNvSpPr/>
            <p:nvPr/>
          </p:nvSpPr>
          <p:spPr>
            <a:xfrm>
              <a:off x="134679" y="3749749"/>
              <a:ext cx="8874642" cy="24596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66C09BB-AD3D-CF4C-B4B2-1E13099B74D7}"/>
                </a:ext>
              </a:extLst>
            </p:cNvPr>
            <p:cNvSpPr/>
            <p:nvPr/>
          </p:nvSpPr>
          <p:spPr>
            <a:xfrm>
              <a:off x="22549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過去のしがらみや付き合いで</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ベンダー</a:t>
              </a:r>
              <a:r>
                <a:rPr lang="ja-JP" altLang="en-US" sz="1400" dirty="0">
                  <a:solidFill>
                    <a:srgbClr val="FFFFFF"/>
                  </a:solidFill>
                  <a:latin typeface="Meiryo" panose="020B0604030504040204" pitchFamily="34" charset="-128"/>
                  <a:ea typeface="Meiryo" panose="020B0604030504040204" pitchFamily="34" charset="-128"/>
                  <a:cs typeface="ＭＳ Ｐゴシック"/>
                </a:rPr>
                <a:t>や</a:t>
              </a:r>
              <a:r>
                <a:rPr lang="en-US" altLang="ja-JP" sz="1400" dirty="0">
                  <a:solidFill>
                    <a:srgbClr val="FFFFFF"/>
                  </a:solidFill>
                  <a:latin typeface="Meiryo" panose="020B0604030504040204" pitchFamily="34" charset="-128"/>
                  <a:ea typeface="Meiryo" panose="020B0604030504040204" pitchFamily="34" charset="-128"/>
                  <a:cs typeface="ＭＳ Ｐゴシック"/>
                </a:rPr>
                <a:t>SI</a:t>
              </a:r>
              <a:r>
                <a:rPr lang="ja-JP" altLang="en-US" sz="1400" dirty="0">
                  <a:solidFill>
                    <a:srgbClr val="FFFFFF"/>
                  </a:solidFill>
                  <a:latin typeface="Meiryo" panose="020B0604030504040204" pitchFamily="34" charset="-128"/>
                  <a:ea typeface="Meiryo" panose="020B0604030504040204" pitchFamily="34" charset="-128"/>
                  <a:cs typeface="ＭＳ Ｐゴシック"/>
                </a:rPr>
                <a:t>事</a:t>
              </a:r>
              <a:r>
                <a:rPr lang="ja-JP" altLang="en-US" sz="1400">
                  <a:solidFill>
                    <a:srgbClr val="FFFFFF"/>
                  </a:solidFill>
                  <a:latin typeface="Meiryo" panose="020B0604030504040204" pitchFamily="34" charset="-128"/>
                  <a:ea typeface="Meiryo" panose="020B0604030504040204" pitchFamily="34" charset="-128"/>
                  <a:cs typeface="ＭＳ Ｐゴシック"/>
                </a:rPr>
                <a:t>業者を</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選ばない</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技術力の有無を優先し選定する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051E78E1-0DF9-6F47-BB43-41AB1A371BBD}"/>
                </a:ext>
              </a:extLst>
            </p:cNvPr>
            <p:cNvSpPr/>
            <p:nvPr/>
          </p:nvSpPr>
          <p:spPr>
            <a:xfrm>
              <a:off x="314302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工数や期間、単価で値切らない</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テクノロジーや方法で可能性</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を探り</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妥当な金額を合意する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F364F2EB-2FAB-6542-BA90-9460728AF425}"/>
                </a:ext>
              </a:extLst>
            </p:cNvPr>
            <p:cNvSpPr/>
            <p:nvPr/>
          </p:nvSpPr>
          <p:spPr>
            <a:xfrm>
              <a:off x="6060559" y="4897321"/>
              <a:ext cx="2829590" cy="1155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成果</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へ</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の意欲とコミットメント</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発想の柔軟性と論拠</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ビジネス合理性で判断する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D3A5F8FD-B86D-3446-97B6-21A52B6E63C6}"/>
                </a:ext>
              </a:extLst>
            </p:cNvPr>
            <p:cNvSpPr txBox="1"/>
            <p:nvPr/>
          </p:nvSpPr>
          <p:spPr>
            <a:xfrm>
              <a:off x="2673083" y="4435235"/>
              <a:ext cx="3797835" cy="400110"/>
            </a:xfrm>
            <a:prstGeom prst="rect">
              <a:avLst/>
            </a:prstGeom>
            <a:noFill/>
          </p:spPr>
          <p:txBody>
            <a:bodyPr wrap="none" rtlCol="0">
              <a:spAutoFit/>
            </a:bodyPr>
            <a:lstStyle/>
            <a:p>
              <a:pPr algn="ctr"/>
              <a:r>
                <a:rPr kumimoji="1" lang="en-US" altLang="ja-JP" sz="2000" dirty="0">
                  <a:solidFill>
                    <a:schemeClr val="accent3">
                      <a:lumMod val="75000"/>
                    </a:schemeClr>
                  </a:solidFill>
                  <a:latin typeface="Meiryo" panose="020B0604030504040204" pitchFamily="34" charset="-128"/>
                  <a:ea typeface="Meiryo" panose="020B0604030504040204" pitchFamily="34" charset="-128"/>
                </a:rPr>
                <a:t>IT</a:t>
              </a:r>
              <a:r>
                <a:rPr kumimoji="1" lang="ja-JP" altLang="en-US" sz="2000" dirty="0">
                  <a:solidFill>
                    <a:schemeClr val="accent3">
                      <a:lumMod val="75000"/>
                    </a:schemeClr>
                  </a:solidFill>
                  <a:latin typeface="Meiryo" panose="020B0604030504040204" pitchFamily="34" charset="-128"/>
                  <a:ea typeface="Meiryo" panose="020B0604030504040204" pitchFamily="34" charset="-128"/>
                </a:rPr>
                <a:t>ベンダーや</a:t>
              </a:r>
              <a:r>
                <a:rPr kumimoji="1" lang="en-US" altLang="ja-JP" sz="2000" dirty="0">
                  <a:solidFill>
                    <a:schemeClr val="accent3">
                      <a:lumMod val="75000"/>
                    </a:schemeClr>
                  </a:solidFill>
                  <a:latin typeface="Meiryo" panose="020B0604030504040204" pitchFamily="34" charset="-128"/>
                  <a:ea typeface="Meiryo" panose="020B0604030504040204" pitchFamily="34" charset="-128"/>
                </a:rPr>
                <a:t>SI</a:t>
              </a:r>
              <a:r>
                <a:rPr kumimoji="1" lang="ja-JP" altLang="en-US" sz="2000" dirty="0">
                  <a:solidFill>
                    <a:schemeClr val="accent3">
                      <a:lumMod val="75000"/>
                    </a:schemeClr>
                  </a:solidFill>
                  <a:latin typeface="Meiryo" panose="020B0604030504040204" pitchFamily="34" charset="-128"/>
                  <a:ea typeface="Meiryo" panose="020B0604030504040204" pitchFamily="34" charset="-128"/>
                </a:rPr>
                <a:t>事業者への対応</a:t>
              </a:r>
            </a:p>
          </p:txBody>
        </p:sp>
      </p:grpSp>
      <p:sp>
        <p:nvSpPr>
          <p:cNvPr id="13" name="正方形/長方形 12">
            <a:extLst>
              <a:ext uri="{FF2B5EF4-FFF2-40B4-BE49-F238E27FC236}">
                <a16:creationId xmlns:a16="http://schemas.microsoft.com/office/drawing/2014/main" id="{175D04ED-F577-A74D-9270-6C18A1C1BB27}"/>
              </a:ext>
            </a:extLst>
          </p:cNvPr>
          <p:cNvSpPr/>
          <p:nvPr/>
        </p:nvSpPr>
        <p:spPr>
          <a:xfrm>
            <a:off x="120503" y="1115303"/>
            <a:ext cx="8874642" cy="245966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B1AE46-F25C-9143-B6C4-8B730DE860C0}"/>
              </a:ext>
            </a:extLst>
          </p:cNvPr>
          <p:cNvSpPr>
            <a:spLocks noGrp="1"/>
          </p:cNvSpPr>
          <p:nvPr>
            <p:ph type="title"/>
          </p:nvPr>
        </p:nvSpPr>
        <p:spPr/>
        <p:txBody>
          <a:bodyPr/>
          <a:lstStyle/>
          <a:p>
            <a:r>
              <a:rPr kumimoji="1" lang="ja-JP" altLang="en-US" dirty="0"/>
              <a:t>事業会社の担うべき責任</a:t>
            </a:r>
          </a:p>
        </p:txBody>
      </p:sp>
      <p:sp>
        <p:nvSpPr>
          <p:cNvPr id="3" name="スライド番号プレースホルダー 2">
            <a:extLst>
              <a:ext uri="{FF2B5EF4-FFF2-40B4-BE49-F238E27FC236}">
                <a16:creationId xmlns:a16="http://schemas.microsoft.com/office/drawing/2014/main" id="{68E9D5D0-6ACF-F04B-97D3-A1C13D7B0C0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36</a:t>
            </a:fld>
            <a:endParaRPr kumimoji="1" lang="ja-JP" altLang="en-US"/>
          </a:p>
        </p:txBody>
      </p:sp>
      <p:sp>
        <p:nvSpPr>
          <p:cNvPr id="5" name="正方形/長方形 4">
            <a:extLst>
              <a:ext uri="{FF2B5EF4-FFF2-40B4-BE49-F238E27FC236}">
                <a16:creationId xmlns:a16="http://schemas.microsoft.com/office/drawing/2014/main" id="{AFCE0732-CC7D-7B48-AB50-9976AE4C90EA}"/>
              </a:ext>
            </a:extLst>
          </p:cNvPr>
          <p:cNvSpPr/>
          <p:nvPr/>
        </p:nvSpPr>
        <p:spPr>
          <a:xfrm>
            <a:off x="2444160" y="3047256"/>
            <a:ext cx="4227328" cy="12480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経営者や事業部門が</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主管であり全責任を</a:t>
            </a: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負うことを</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社内外に明示的に宣言すること</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9020287F-D7D8-6B46-A9CB-3D6D3440C88D}"/>
              </a:ext>
            </a:extLst>
          </p:cNvPr>
          <p:cNvSpPr/>
          <p:nvPr/>
        </p:nvSpPr>
        <p:spPr>
          <a:xfrm>
            <a:off x="225499" y="1289340"/>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rgbClr val="FFFFFF"/>
                </a:solidFill>
                <a:latin typeface="Meiryo" panose="020B0604030504040204" pitchFamily="34" charset="-128"/>
                <a:ea typeface="Meiryo" panose="020B0604030504040204" pitchFamily="34" charset="-128"/>
                <a:cs typeface="ＭＳ Ｐゴシック"/>
              </a:rPr>
              <a:t>自分たちの課題</a:t>
            </a:r>
            <a:r>
              <a:rPr lang="ja-JP" altLang="en-US" sz="1600" b="1">
                <a:solidFill>
                  <a:srgbClr val="FFFFFF"/>
                </a:solidFill>
                <a:latin typeface="Meiryo" panose="020B0604030504040204" pitchFamily="34" charset="-128"/>
                <a:ea typeface="Meiryo" panose="020B0604030504040204" pitchFamily="34" charset="-128"/>
                <a:cs typeface="ＭＳ Ｐゴシック"/>
              </a:rPr>
              <a:t>の整理</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忖度を交えない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合理性や客観性に徹する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伝統や慣習に無批判に従わない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6D8CCB3-D1B2-A749-91E7-5016AC681979}"/>
              </a:ext>
            </a:extLst>
          </p:cNvPr>
          <p:cNvSpPr/>
          <p:nvPr/>
        </p:nvSpPr>
        <p:spPr>
          <a:xfrm>
            <a:off x="3143029" y="1289339"/>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テクノロジーとの向き合い方</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難しい、分からない</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と逃げない</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lang="ja-JP" altLang="en-US" sz="1200">
                <a:solidFill>
                  <a:srgbClr val="FFFFFF"/>
                </a:solidFill>
                <a:latin typeface="Meiryo" panose="020B0604030504040204" pitchFamily="34" charset="-128"/>
                <a:ea typeface="Meiryo" panose="020B0604030504040204" pitchFamily="34" charset="-128"/>
                <a:cs typeface="ＭＳ Ｐゴシック"/>
              </a:rPr>
              <a:t>部門やベンダーに</a:t>
            </a:r>
            <a:r>
              <a:rPr lang="ja-JP" altLang="en-US" sz="1200" dirty="0">
                <a:solidFill>
                  <a:srgbClr val="FFFFFF"/>
                </a:solidFill>
                <a:latin typeface="Meiryo" panose="020B0604030504040204" pitchFamily="34" charset="-128"/>
                <a:ea typeface="Meiryo" panose="020B0604030504040204" pitchFamily="34" charset="-128"/>
                <a:cs typeface="ＭＳ Ｐゴシック"/>
              </a:rPr>
              <a:t>丸</a:t>
            </a:r>
            <a:r>
              <a:rPr lang="ja-JP" altLang="en-US" sz="1200">
                <a:solidFill>
                  <a:srgbClr val="FFFFFF"/>
                </a:solidFill>
                <a:latin typeface="Meiryo" panose="020B0604030504040204" pitchFamily="34" charset="-128"/>
                <a:ea typeface="Meiryo" panose="020B0604030504040204" pitchFamily="34" charset="-128"/>
                <a:cs typeface="ＭＳ Ｐゴシック"/>
              </a:rPr>
              <a:t>投げしない</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事業価値として理解する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C7F3003-18E5-1640-9C40-6EE72AA7C56D}"/>
              </a:ext>
            </a:extLst>
          </p:cNvPr>
          <p:cNvSpPr/>
          <p:nvPr/>
        </p:nvSpPr>
        <p:spPr>
          <a:xfrm>
            <a:off x="6060559" y="1289339"/>
            <a:ext cx="2829590" cy="115590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テクノロジーの位置付け</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を使うことを目的としない</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事業課題の解決をゴールとする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pitchFamily="2" charset="2"/>
              <a:buChar char="ü"/>
            </a:pPr>
            <a:r>
              <a:rPr lang="ja-JP" altLang="en-US" sz="1200">
                <a:solidFill>
                  <a:srgbClr val="FFFFFF"/>
                </a:solidFill>
                <a:latin typeface="Meiryo" panose="020B0604030504040204" pitchFamily="34" charset="-128"/>
                <a:ea typeface="Meiryo" panose="020B0604030504040204" pitchFamily="34" charset="-128"/>
                <a:cs typeface="ＭＳ Ｐゴシック"/>
              </a:rPr>
              <a:t>生々しい課題の実感を持つ</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3AE2C462-0332-D24C-9892-F5CD5F8D4A46}"/>
              </a:ext>
            </a:extLst>
          </p:cNvPr>
          <p:cNvSpPr txBox="1"/>
          <p:nvPr/>
        </p:nvSpPr>
        <p:spPr>
          <a:xfrm>
            <a:off x="2940787" y="2604968"/>
            <a:ext cx="3262432" cy="400110"/>
          </a:xfrm>
          <a:prstGeom prst="rect">
            <a:avLst/>
          </a:prstGeom>
          <a:noFill/>
        </p:spPr>
        <p:txBody>
          <a:bodyPr wrap="none" rtlCol="0">
            <a:spAutoFit/>
          </a:bodyPr>
          <a:lstStyle/>
          <a:p>
            <a:pPr algn="ctr"/>
            <a:r>
              <a:rPr kumimoji="1" lang="ja-JP" altLang="en-US" sz="2000" dirty="0">
                <a:solidFill>
                  <a:srgbClr val="0070C0"/>
                </a:solidFill>
                <a:latin typeface="Meiryo" panose="020B0604030504040204" pitchFamily="34" charset="-128"/>
                <a:ea typeface="Meiryo" panose="020B0604030504040204" pitchFamily="34" charset="-128"/>
              </a:rPr>
              <a:t>事業会社に求められる自覚</a:t>
            </a:r>
          </a:p>
        </p:txBody>
      </p:sp>
    </p:spTree>
    <p:extLst>
      <p:ext uri="{BB962C8B-B14F-4D97-AF65-F5344CB8AC3E}">
        <p14:creationId xmlns:p14="http://schemas.microsoft.com/office/powerpoint/2010/main" val="3075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dirty="0"/>
              <a:t>注意すべき</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37</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60495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3" name="スライド番号プレースホルダー 2">
            <a:extLst>
              <a:ext uri="{FF2B5EF4-FFF2-40B4-BE49-F238E27FC236}">
                <a16:creationId xmlns:a16="http://schemas.microsoft.com/office/drawing/2014/main" id="{3DE0712C-74F2-7545-BF8E-045C682DB28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38</a:t>
            </a:fld>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13794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261C-71CF-6846-A2B1-D13F1099FFF5}"/>
              </a:ext>
            </a:extLst>
          </p:cNvPr>
          <p:cNvSpPr>
            <a:spLocks noGrp="1"/>
          </p:cNvSpPr>
          <p:nvPr>
            <p:ph type="title"/>
          </p:nvPr>
        </p:nvSpPr>
        <p:spPr/>
        <p:txBody>
          <a:bodyPr/>
          <a:lstStyle/>
          <a:p>
            <a:r>
              <a:rPr kumimoji="1" lang="en-US" altLang="ja-JP" dirty="0"/>
              <a:t>Legacy IT vs Modern IT</a:t>
            </a:r>
            <a:endParaRPr kumimoji="1" lang="ja-JP" altLang="en-US"/>
          </a:p>
        </p:txBody>
      </p:sp>
      <p:pic>
        <p:nvPicPr>
          <p:cNvPr id="4" name="図 3">
            <a:extLst>
              <a:ext uri="{FF2B5EF4-FFF2-40B4-BE49-F238E27FC236}">
                <a16:creationId xmlns:a16="http://schemas.microsoft.com/office/drawing/2014/main" id="{3D29ED85-DC21-4D46-9552-7CAAA2C64A0F}"/>
              </a:ext>
            </a:extLst>
          </p:cNvPr>
          <p:cNvPicPr>
            <a:picLocks noChangeAspect="1"/>
          </p:cNvPicPr>
          <p:nvPr/>
        </p:nvPicPr>
        <p:blipFill>
          <a:blip r:embed="rId2"/>
          <a:stretch>
            <a:fillRect/>
          </a:stretch>
        </p:blipFill>
        <p:spPr>
          <a:xfrm>
            <a:off x="374610" y="843251"/>
            <a:ext cx="8467805" cy="5748349"/>
          </a:xfrm>
          <a:prstGeom prst="rect">
            <a:avLst/>
          </a:prstGeom>
        </p:spPr>
      </p:pic>
    </p:spTree>
    <p:extLst>
      <p:ext uri="{BB962C8B-B14F-4D97-AF65-F5344CB8AC3E}">
        <p14:creationId xmlns:p14="http://schemas.microsoft.com/office/powerpoint/2010/main" val="2328614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r>
              <a:rPr kumimoji="1" lang="en-US" altLang="ja-JP" dirty="0"/>
              <a:t> </a:t>
            </a:r>
            <a:r>
              <a:rPr kumimoji="1" lang="ja-JP" altLang="en-US"/>
              <a:t>（１）</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9B8CFB3F-DF9F-C543-9AA8-079A36DD7BB8}"/>
              </a:ext>
            </a:extLst>
          </p:cNvPr>
          <p:cNvGrpSpPr/>
          <p:nvPr/>
        </p:nvGrpSpPr>
        <p:grpSpPr>
          <a:xfrm>
            <a:off x="5027211" y="1747323"/>
            <a:ext cx="3561617" cy="3975050"/>
            <a:chOff x="5027211" y="1747323"/>
            <a:chExt cx="3561617" cy="3975050"/>
          </a:xfrm>
        </p:grpSpPr>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35913" y="2041787"/>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規模の拡大が</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容易で早い</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35913" y="3437239"/>
              <a:ext cx="2449286" cy="707886"/>
            </a:xfrm>
            <a:prstGeom prst="rect">
              <a:avLst/>
            </a:prstGeom>
            <a:noFill/>
          </p:spPr>
          <p:txBody>
            <a:bodyPr wrap="squar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状況を即座に</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把握</a:t>
              </a:r>
              <a:r>
                <a:rPr lang="ja-JP" altLang="en-US" sz="2000">
                  <a:solidFill>
                    <a:schemeClr val="bg1"/>
                  </a:solidFill>
                  <a:latin typeface="Meiryo" panose="020B0604030504040204" pitchFamily="34" charset="-128"/>
                  <a:ea typeface="Meiryo" panose="020B0604030504040204" pitchFamily="34" charset="-128"/>
                </a:rPr>
                <a:t>し</a:t>
              </a:r>
              <a:r>
                <a:rPr kumimoji="1" lang="ja-JP" altLang="en-US" sz="2000">
                  <a:solidFill>
                    <a:schemeClr val="bg1"/>
                  </a:solidFill>
                  <a:latin typeface="Meiryo" panose="020B0604030504040204" pitchFamily="34" charset="-128"/>
                  <a:ea typeface="Meiryo" panose="020B0604030504040204" pitchFamily="34" charset="-128"/>
                </a:rPr>
                <a:t>即応できる</a:t>
              </a:r>
              <a:endParaRPr kumimoji="1" lang="en-US" altLang="ja-JP" sz="20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39542" y="4719095"/>
              <a:ext cx="2449286" cy="738664"/>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エコシステムが容易に形成</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イノベーションが加速する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49" y="2371353"/>
              <a:ext cx="1107064" cy="1419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7211" y="3791182"/>
              <a:ext cx="1108702" cy="129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395730"/>
              <a:ext cx="1107063" cy="132922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grp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73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dirty="0"/>
              <a:t>変革のステージに立てるかどうかの３つの問いかけ</a:t>
            </a:r>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29505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デジタルとフィジカル（２）</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1749028" y="3279522"/>
            <a:ext cx="2435000"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4959973" y="3279522"/>
            <a:ext cx="2435000"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1974078" y="3546079"/>
            <a:ext cx="1980029"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フィジカル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Physical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5366994" y="3546080"/>
            <a:ext cx="1620957" cy="1015663"/>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en-US" altLang="ja-JP" sz="3200" dirty="0">
                <a:solidFill>
                  <a:schemeClr val="bg1"/>
                </a:solidFill>
                <a:latin typeface="Meiryo" panose="020B0604030504040204" pitchFamily="34" charset="-128"/>
                <a:ea typeface="Meiryo" panose="020B0604030504040204" pitchFamily="34" charset="-128"/>
              </a:rPr>
              <a:t>Digital</a:t>
            </a:r>
            <a:endParaRPr kumimoji="1" lang="ja-JP" altLang="en-US" sz="3200">
              <a:solidFill>
                <a:schemeClr val="bg1"/>
              </a:solidFill>
              <a:latin typeface="Meiryo" panose="020B0604030504040204" pitchFamily="34" charset="-128"/>
              <a:ea typeface="Meiryo" panose="020B0604030504040204" pitchFamily="34" charset="-128"/>
            </a:endParaRPr>
          </a:p>
        </p:txBody>
      </p:sp>
      <p:sp>
        <p:nvSpPr>
          <p:cNvPr id="50" name="下カーブ矢印 49">
            <a:extLst>
              <a:ext uri="{FF2B5EF4-FFF2-40B4-BE49-F238E27FC236}">
                <a16:creationId xmlns:a16="http://schemas.microsoft.com/office/drawing/2014/main" id="{75437120-990A-6B48-BEFD-47576C1546F6}"/>
              </a:ext>
            </a:extLst>
          </p:cNvPr>
          <p:cNvSpPr/>
          <p:nvPr/>
        </p:nvSpPr>
        <p:spPr>
          <a:xfrm rot="10800000">
            <a:off x="3852445" y="4097705"/>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3977012" y="3404122"/>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4301281" y="3893871"/>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F813924-9CC0-9442-A4D0-A85601514D71}"/>
              </a:ext>
            </a:extLst>
          </p:cNvPr>
          <p:cNvSpPr txBox="1"/>
          <p:nvPr/>
        </p:nvSpPr>
        <p:spPr>
          <a:xfrm>
            <a:off x="822861" y="1702923"/>
            <a:ext cx="7571303" cy="1200329"/>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フィジカル</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な世界での</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ものごと</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や</a:t>
            </a:r>
            <a:r>
              <a:rPr kumimoji="1" lang="ja-JP" altLang="en-US" sz="2400" b="1">
                <a:solidFill>
                  <a:schemeClr val="accent3">
                    <a:lumMod val="75000"/>
                  </a:schemeClr>
                </a:solidFill>
                <a:latin typeface="Meiryo" panose="020B0604030504040204" pitchFamily="34" charset="-128"/>
                <a:ea typeface="Meiryo" panose="020B0604030504040204" pitchFamily="34" charset="-128"/>
              </a:rPr>
              <a:t>できごと</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を</a:t>
            </a:r>
            <a:endParaRPr kumimoji="1"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デジタル</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に</a:t>
            </a:r>
            <a:r>
              <a:rPr kumimoji="1" lang="ja-JP" altLang="en-US" sz="2400" b="1">
                <a:solidFill>
                  <a:srgbClr val="0070C0"/>
                </a:solidFill>
                <a:latin typeface="Meiryo" panose="020B0604030504040204" pitchFamily="34" charset="-128"/>
                <a:ea typeface="Meiryo" panose="020B0604030504040204" pitchFamily="34" charset="-128"/>
              </a:rPr>
              <a:t>変換</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してその</a:t>
            </a:r>
            <a:r>
              <a:rPr kumimoji="1" lang="ja-JP" altLang="en-US" sz="2400" b="1">
                <a:solidFill>
                  <a:srgbClr val="0070C0"/>
                </a:solidFill>
                <a:latin typeface="Meiryo" panose="020B0604030504040204" pitchFamily="34" charset="-128"/>
                <a:ea typeface="Meiryo" panose="020B0604030504040204" pitchFamily="34" charset="-128"/>
              </a:rPr>
              <a:t>価値</a:t>
            </a: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を</a:t>
            </a:r>
            <a:r>
              <a:rPr lang="ja-JP" altLang="en-US" sz="2400">
                <a:solidFill>
                  <a:schemeClr val="tx1">
                    <a:lumMod val="50000"/>
                    <a:lumOff val="50000"/>
                  </a:schemeClr>
                </a:solidFill>
                <a:latin typeface="Meiryo" panose="020B0604030504040204" pitchFamily="34" charset="-128"/>
                <a:ea typeface="Meiryo" panose="020B0604030504040204" pitchFamily="34" charset="-128"/>
              </a:rPr>
              <a:t>生みだし</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2400">
                <a:solidFill>
                  <a:schemeClr val="tx1">
                    <a:lumMod val="50000"/>
                    <a:lumOff val="50000"/>
                  </a:schemeClr>
                </a:solidFill>
                <a:latin typeface="Meiryo" panose="020B0604030504040204" pitchFamily="34" charset="-128"/>
                <a:ea typeface="Meiryo" panose="020B0604030504040204" pitchFamily="34" charset="-128"/>
              </a:rPr>
              <a:t>再び</a:t>
            </a:r>
            <a:r>
              <a:rPr lang="ja-JP" altLang="en-US" sz="2400" b="1">
                <a:solidFill>
                  <a:schemeClr val="accent3">
                    <a:lumMod val="75000"/>
                  </a:schemeClr>
                </a:solidFill>
                <a:latin typeface="Meiryo" panose="020B0604030504040204" pitchFamily="34" charset="-128"/>
                <a:ea typeface="Meiryo" panose="020B0604030504040204" pitchFamily="34" charset="-128"/>
              </a:rPr>
              <a:t>フィジカル</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に</a:t>
            </a:r>
            <a:r>
              <a:rPr lang="ja-JP" altLang="en-US" sz="2400" b="1">
                <a:solidFill>
                  <a:schemeClr val="accent3">
                    <a:lumMod val="75000"/>
                  </a:schemeClr>
                </a:solidFill>
                <a:latin typeface="Meiryo" panose="020B0604030504040204" pitchFamily="34" charset="-128"/>
                <a:ea typeface="Meiryo" panose="020B0604030504040204" pitchFamily="34" charset="-128"/>
              </a:rPr>
              <a:t>変換</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して</a:t>
            </a:r>
            <a:r>
              <a:rPr lang="ja-JP" altLang="en-US" sz="2400" b="1">
                <a:solidFill>
                  <a:srgbClr val="0070C0"/>
                </a:solidFill>
                <a:latin typeface="Meiryo" panose="020B0604030504040204" pitchFamily="34" charset="-128"/>
                <a:ea typeface="Meiryo" panose="020B0604030504040204" pitchFamily="34" charset="-128"/>
              </a:rPr>
              <a:t>デジタル</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の</a:t>
            </a:r>
            <a:r>
              <a:rPr lang="ja-JP" altLang="en-US" sz="2400" b="1">
                <a:solidFill>
                  <a:srgbClr val="0070C0"/>
                </a:solidFill>
                <a:latin typeface="Meiryo" panose="020B0604030504040204" pitchFamily="34" charset="-128"/>
                <a:ea typeface="Meiryo" panose="020B0604030504040204" pitchFamily="34" charset="-128"/>
              </a:rPr>
              <a:t>価値</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を取り込む</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029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3581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82746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546121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C0339-A169-384D-B733-A63FB211BFF0}"/>
              </a:ext>
            </a:extLst>
          </p:cNvPr>
          <p:cNvSpPr>
            <a:spLocks noGrp="1"/>
          </p:cNvSpPr>
          <p:nvPr>
            <p:ph type="title"/>
          </p:nvPr>
        </p:nvSpPr>
        <p:spPr/>
        <p:txBody>
          <a:bodyPr/>
          <a:lstStyle/>
          <a:p>
            <a:r>
              <a:rPr kumimoji="1" lang="ja-JP" altLang="en-US"/>
              <a:t>デジタル･トランスフォーメーションとは何か</a:t>
            </a:r>
          </a:p>
        </p:txBody>
      </p:sp>
      <p:sp>
        <p:nvSpPr>
          <p:cNvPr id="6" name="正方形/長方形 5">
            <a:extLst>
              <a:ext uri="{FF2B5EF4-FFF2-40B4-BE49-F238E27FC236}">
                <a16:creationId xmlns:a16="http://schemas.microsoft.com/office/drawing/2014/main" id="{3AC62908-0172-6243-B7FD-366312E32D3E}"/>
              </a:ext>
            </a:extLst>
          </p:cNvPr>
          <p:cNvSpPr/>
          <p:nvPr/>
        </p:nvSpPr>
        <p:spPr>
          <a:xfrm>
            <a:off x="376811" y="985863"/>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異業種からの参入</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0F31198D-F62C-E54F-ABFC-688D05C71038}"/>
              </a:ext>
            </a:extLst>
          </p:cNvPr>
          <p:cNvSpPr/>
          <p:nvPr/>
        </p:nvSpPr>
        <p:spPr>
          <a:xfrm>
            <a:off x="3209175"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市場環境の流動性</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8640471-9B52-4C4E-A9D7-E3A337F51E39}"/>
              </a:ext>
            </a:extLst>
          </p:cNvPr>
          <p:cNvSpPr/>
          <p:nvPr/>
        </p:nvSpPr>
        <p:spPr>
          <a:xfrm>
            <a:off x="6041539" y="984967"/>
            <a:ext cx="2719545" cy="4399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顧客嗜好の多様化</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6F1F6F3F-C61F-CE4E-A560-14B6DFBF9991}"/>
              </a:ext>
            </a:extLst>
          </p:cNvPr>
          <p:cNvSpPr/>
          <p:nvPr/>
        </p:nvSpPr>
        <p:spPr>
          <a:xfrm>
            <a:off x="380398" y="1471221"/>
            <a:ext cx="8390378" cy="53721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不確実性の増大</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上矢印 11">
            <a:extLst>
              <a:ext uri="{FF2B5EF4-FFF2-40B4-BE49-F238E27FC236}">
                <a16:creationId xmlns:a16="http://schemas.microsoft.com/office/drawing/2014/main" id="{E39F1730-E7A1-A84A-A6FC-9CA44BD88275}"/>
              </a:ext>
            </a:extLst>
          </p:cNvPr>
          <p:cNvSpPr/>
          <p:nvPr/>
        </p:nvSpPr>
        <p:spPr>
          <a:xfrm rot="10800000">
            <a:off x="4346062" y="1319322"/>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93B0458A-5A38-074C-8C5B-056AD0AB5B11}"/>
              </a:ext>
            </a:extLst>
          </p:cNvPr>
          <p:cNvSpPr/>
          <p:nvPr/>
        </p:nvSpPr>
        <p:spPr>
          <a:xfrm rot="10800000">
            <a:off x="1527923"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C4158FCC-0A0C-5548-8949-9E6332F9655B}"/>
              </a:ext>
            </a:extLst>
          </p:cNvPr>
          <p:cNvSpPr/>
          <p:nvPr/>
        </p:nvSpPr>
        <p:spPr>
          <a:xfrm rot="10800000">
            <a:off x="7178426" y="1316118"/>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5BADB4D6-71CD-9C47-9559-2310C5E9AB6C}"/>
              </a:ext>
            </a:extLst>
          </p:cNvPr>
          <p:cNvGrpSpPr/>
          <p:nvPr/>
        </p:nvGrpSpPr>
        <p:grpSpPr>
          <a:xfrm>
            <a:off x="379445" y="1877050"/>
            <a:ext cx="8390378" cy="1100112"/>
            <a:chOff x="379445" y="1877050"/>
            <a:chExt cx="8390378" cy="1100112"/>
          </a:xfrm>
        </p:grpSpPr>
        <p:sp>
          <p:nvSpPr>
            <p:cNvPr id="10" name="正方形/長方形 9">
              <a:extLst>
                <a:ext uri="{FF2B5EF4-FFF2-40B4-BE49-F238E27FC236}">
                  <a16:creationId xmlns:a16="http://schemas.microsoft.com/office/drawing/2014/main" id="{110D031D-5603-364C-B2B3-2364C64FE95D}"/>
                </a:ext>
              </a:extLst>
            </p:cNvPr>
            <p:cNvSpPr/>
            <p:nvPr/>
          </p:nvSpPr>
          <p:spPr>
            <a:xfrm>
              <a:off x="379445" y="2053832"/>
              <a:ext cx="8390378" cy="92333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ＭＳ Ｐゴシック"/>
                </a:rPr>
                <a:t>ビジネス・スピードを圧倒的に早くするしか</a:t>
              </a:r>
              <a:endParaRPr kumimoji="1" lang="en-US" altLang="ja-JP" sz="2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400" b="1">
                  <a:solidFill>
                    <a:srgbClr val="FFFFFF"/>
                  </a:solidFill>
                  <a:latin typeface="Meiryo" panose="020B0604030504040204" pitchFamily="34" charset="-128"/>
                  <a:ea typeface="Meiryo" panose="020B0604030504040204" pitchFamily="34" charset="-128"/>
                  <a:cs typeface="ＭＳ Ｐゴシック"/>
                </a:rPr>
                <a:t>対処する術はない</a:t>
              </a:r>
              <a:endParaRPr kumimoji="1" lang="ja-JP" altLang="en-US" sz="24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上矢印 14">
              <a:extLst>
                <a:ext uri="{FF2B5EF4-FFF2-40B4-BE49-F238E27FC236}">
                  <a16:creationId xmlns:a16="http://schemas.microsoft.com/office/drawing/2014/main" id="{22693ADE-7EA5-5642-A507-03070A6217CA}"/>
                </a:ext>
              </a:extLst>
            </p:cNvPr>
            <p:cNvSpPr/>
            <p:nvPr/>
          </p:nvSpPr>
          <p:spPr>
            <a:xfrm>
              <a:off x="4360972" y="1877050"/>
              <a:ext cx="445770" cy="237540"/>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083AA67A-5DD7-2546-9519-19352776941F}"/>
              </a:ext>
            </a:extLst>
          </p:cNvPr>
          <p:cNvGrpSpPr/>
          <p:nvPr/>
        </p:nvGrpSpPr>
        <p:grpSpPr>
          <a:xfrm>
            <a:off x="376811" y="3022563"/>
            <a:ext cx="8390378" cy="3394112"/>
            <a:chOff x="376811" y="3022563"/>
            <a:chExt cx="8390378" cy="3394112"/>
          </a:xfrm>
        </p:grpSpPr>
        <p:sp>
          <p:nvSpPr>
            <p:cNvPr id="19" name="正方形/長方形 18">
              <a:extLst>
                <a:ext uri="{FF2B5EF4-FFF2-40B4-BE49-F238E27FC236}">
                  <a16:creationId xmlns:a16="http://schemas.microsoft.com/office/drawing/2014/main" id="{5EB534EF-B8E5-924A-8840-CE5A5C3D00EA}"/>
                </a:ext>
              </a:extLst>
            </p:cNvPr>
            <p:cNvSpPr/>
            <p:nvPr/>
          </p:nvSpPr>
          <p:spPr>
            <a:xfrm>
              <a:off x="376811" y="3022563"/>
              <a:ext cx="8390378" cy="339411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206E583-8A76-334E-9BB8-1C533A3611AE}"/>
                </a:ext>
              </a:extLst>
            </p:cNvPr>
            <p:cNvSpPr/>
            <p:nvPr/>
          </p:nvSpPr>
          <p:spPr>
            <a:xfrm>
              <a:off x="597391"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chemeClr val="bg1"/>
                  </a:solidFill>
                  <a:latin typeface="Meiryo" panose="020B0604030504040204" pitchFamily="34" charset="-128"/>
                  <a:ea typeface="Meiryo" panose="020B0604030504040204" pitchFamily="34" charset="-128"/>
                </a:rPr>
                <a:t>意思決定サイクル</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の短縮</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8A3F428-9E33-D54C-8A01-8241C3BFCDA8}"/>
                </a:ext>
              </a:extLst>
            </p:cNvPr>
            <p:cNvSpPr/>
            <p:nvPr/>
          </p:nvSpPr>
          <p:spPr>
            <a:xfrm>
              <a:off x="3303153" y="3305491"/>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現場への</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大幅な権限委譲</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7F9EC19-3055-E14D-A80F-362E52F62776}"/>
                </a:ext>
              </a:extLst>
            </p:cNvPr>
            <p:cNvSpPr/>
            <p:nvPr/>
          </p:nvSpPr>
          <p:spPr>
            <a:xfrm>
              <a:off x="6008915" y="3305490"/>
              <a:ext cx="2531590" cy="57458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流水化された</a:t>
              </a:r>
              <a:endParaRPr lang="en-US" altLang="ja-JP" sz="1600" b="1" dirty="0">
                <a:solidFill>
                  <a:schemeClr val="bg1"/>
                </a:solidFill>
                <a:latin typeface="Meiryo" panose="020B0604030504040204" pitchFamily="34" charset="-128"/>
                <a:ea typeface="Meiryo" panose="020B0604030504040204" pitchFamily="34" charset="-128"/>
              </a:endParaRPr>
            </a:p>
            <a:p>
              <a:pPr lvl="0" algn="ctr" defTabSz="914400">
                <a:defRPr/>
              </a:pP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B54E8A8-B7F2-574B-A05C-D671AF7997D1}"/>
                </a:ext>
              </a:extLst>
            </p:cNvPr>
            <p:cNvSpPr txBox="1"/>
            <p:nvPr/>
          </p:nvSpPr>
          <p:spPr>
            <a:xfrm>
              <a:off x="501166" y="5057701"/>
              <a:ext cx="8135560" cy="400110"/>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デジタル・テクノロジーを駆使</a:t>
              </a:r>
              <a:r>
                <a:rPr lang="ja-JP" altLang="en-US" sz="2000" b="1">
                  <a:solidFill>
                    <a:schemeClr val="bg1"/>
                  </a:solidFill>
                  <a:latin typeface="Meiryo" panose="020B0604030504040204" pitchFamily="34" charset="-128"/>
                  <a:ea typeface="Meiryo" panose="020B0604030504040204" pitchFamily="34" charset="-128"/>
                </a:rPr>
                <a:t>して、</a:t>
              </a:r>
              <a:r>
                <a:rPr kumimoji="1" lang="ja-JP" altLang="en-US" sz="2000" b="1">
                  <a:solidFill>
                    <a:schemeClr val="bg1"/>
                  </a:solidFill>
                  <a:latin typeface="Meiryo" panose="020B0604030504040204" pitchFamily="34" charset="-128"/>
                  <a:ea typeface="Meiryo" panose="020B0604030504040204" pitchFamily="34" charset="-128"/>
                </a:rPr>
                <a:t>ビジネス・スピードを加速する</a:t>
              </a:r>
            </a:p>
          </p:txBody>
        </p:sp>
        <p:sp>
          <p:nvSpPr>
            <p:cNvPr id="24" name="テキスト ボックス 23">
              <a:extLst>
                <a:ext uri="{FF2B5EF4-FFF2-40B4-BE49-F238E27FC236}">
                  <a16:creationId xmlns:a16="http://schemas.microsoft.com/office/drawing/2014/main" id="{915E6737-9DDC-8D46-9DB6-3B6F74F73A14}"/>
                </a:ext>
              </a:extLst>
            </p:cNvPr>
            <p:cNvSpPr txBox="1"/>
            <p:nvPr/>
          </p:nvSpPr>
          <p:spPr>
            <a:xfrm>
              <a:off x="592029" y="5680566"/>
              <a:ext cx="8032968"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26" name="正方形/長方形 25">
              <a:extLst>
                <a:ext uri="{FF2B5EF4-FFF2-40B4-BE49-F238E27FC236}">
                  <a16:creationId xmlns:a16="http://schemas.microsoft.com/office/drawing/2014/main" id="{A7D24BD5-BD97-CE47-846B-FA02914942EF}"/>
                </a:ext>
              </a:extLst>
            </p:cNvPr>
            <p:cNvSpPr/>
            <p:nvPr/>
          </p:nvSpPr>
          <p:spPr>
            <a:xfrm>
              <a:off x="330315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自律的なチームによる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運営と管理</a:t>
              </a:r>
              <a:endParaRPr kumimoji="1" lang="ja-JP" altLang="en-US" sz="14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7BD53CC-959E-0E4A-9963-D5D6704EB0EF}"/>
                </a:ext>
              </a:extLst>
            </p:cNvPr>
            <p:cNvSpPr/>
            <p:nvPr/>
          </p:nvSpPr>
          <p:spPr>
            <a:xfrm>
              <a:off x="597391" y="4000540"/>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現場や顧客の「見える化」</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77CA8493-DD0C-7E45-AE97-13D1ABE98A7C}"/>
                </a:ext>
              </a:extLst>
            </p:cNvPr>
            <p:cNvSpPr/>
            <p:nvPr/>
          </p:nvSpPr>
          <p:spPr>
            <a:xfrm>
              <a:off x="6008915" y="3990867"/>
              <a:ext cx="2531590" cy="772205"/>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panose="020B0604030504040204" pitchFamily="34" charset="-128"/>
                  <a:ea typeface="Meiryo" panose="020B0604030504040204" pitchFamily="34" charset="-128"/>
                </a:rPr>
                <a:t>バリューストリームの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管理と把握</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（ヒト、モノ、カネ、情報）</a:t>
              </a:r>
            </a:p>
          </p:txBody>
        </p:sp>
      </p:grpSp>
    </p:spTree>
    <p:extLst>
      <p:ext uri="{BB962C8B-B14F-4D97-AF65-F5344CB8AC3E}">
        <p14:creationId xmlns:p14="http://schemas.microsoft.com/office/powerpoint/2010/main" val="129005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46958</TotalTime>
  <Words>7145</Words>
  <Application>Microsoft Macintosh PowerPoint</Application>
  <PresentationFormat>画面に合わせる (4:3)</PresentationFormat>
  <Paragraphs>804</Paragraphs>
  <Slides>41</Slides>
  <Notes>14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41</vt:i4>
      </vt:variant>
    </vt:vector>
  </HeadingPairs>
  <TitlesOfParts>
    <vt:vector size="50" baseType="lpstr">
      <vt:lpstr>Hiragino Kaku Gothic Std W8</vt:lpstr>
      <vt:lpstr>ＭＳ Ｐゴシック</vt:lpstr>
      <vt:lpstr>メイリオ</vt:lpstr>
      <vt:lpstr>メイリオ</vt:lpstr>
      <vt:lpstr>American Typewriter</vt:lpstr>
      <vt:lpstr>Arial</vt:lpstr>
      <vt:lpstr>Calibri</vt:lpstr>
      <vt:lpstr>Wingdings</vt:lpstr>
      <vt:lpstr>NC標準テンプレート</vt:lpstr>
      <vt:lpstr>デジタル・トランスフォーメーション の本質とIT戦略</vt:lpstr>
      <vt:lpstr>PowerPoint プレゼンテーション</vt:lpstr>
      <vt:lpstr>PowerPoint プレゼンテーション</vt:lpstr>
      <vt:lpstr>デジタルとフィジカル （１）</vt:lpstr>
      <vt:lpstr>デジタルとフィジカル（２）</vt:lpstr>
      <vt:lpstr>インターネットに接続されるデバイス数の推移</vt:lpstr>
      <vt:lpstr>コレ1枚でわかる最新のITトレンド</vt:lpstr>
      <vt:lpstr>デジタル・トランスフォーメーションとCPS</vt:lpstr>
      <vt:lpstr>デジタル･トランスフォーメーションとは何か</vt:lpstr>
      <vt:lpstr>デジタル･トランスフォーメーションとは何か</vt:lpstr>
      <vt:lpstr>デジタル・トランスフォーメーションの3つのフェーズ</vt:lpstr>
      <vt:lpstr>アマゾンのデジタル・トランスフォーメーション</vt:lpstr>
      <vt:lpstr>デジタイゼーションとデジタライゼーション</vt:lpstr>
      <vt:lpstr>デジタル・トランスフォーメーションとの関係</vt:lpstr>
      <vt:lpstr>デジタル･トランスフォーメーションの実現とは</vt:lpstr>
      <vt:lpstr>異業種からの破壊者の参入が既存の業界を破壊する</vt:lpstr>
      <vt:lpstr>「破壊者」は何を破壊するのか</vt:lpstr>
      <vt:lpstr>DXを支えるテクノロジー 　</vt:lpstr>
      <vt:lpstr>DXを実現する4つの手法と考え方</vt:lpstr>
      <vt:lpstr>デジタル・トランスフォーメーションのBefore/After</vt:lpstr>
      <vt:lpstr>デジタル・トランスフォーメーションへの２つの対応</vt:lpstr>
      <vt:lpstr>変わるビジネスとITの関係</vt:lpstr>
      <vt:lpstr>これからの開発や運用に求められるもの</vt:lpstr>
      <vt:lpstr>VeriSMとは何か</vt:lpstr>
      <vt:lpstr>VeriSMモデル</vt:lpstr>
      <vt:lpstr>ガバナンスとサービスマネージメント原則の関係</vt:lpstr>
      <vt:lpstr>マネージメント・メッシュとは</vt:lpstr>
      <vt:lpstr>VeriSMのサービス・サイクル</vt:lpstr>
      <vt:lpstr>DXのシステム実装</vt:lpstr>
      <vt:lpstr>DXを取り巻く２つの環境</vt:lpstr>
      <vt:lpstr>PowerPoint プレゼンテーション</vt:lpstr>
      <vt:lpstr>PowerPoint プレゼンテーション</vt:lpstr>
      <vt:lpstr>失敗するPoCと成功するPoCの違い</vt:lpstr>
      <vt:lpstr>PoCを成功させるための3つのこと</vt:lpstr>
      <vt:lpstr>PoC成功のサイクル</vt:lpstr>
      <vt:lpstr>事業会社の担うべき責任</vt:lpstr>
      <vt:lpstr>注意すべきITベンダー・SI事業者の行動特性</vt:lpstr>
      <vt:lpstr>一緒に仕事をしたいITベンダー・SI事業者</vt:lpstr>
      <vt:lpstr>Legacy IT vs Modern IT</vt:lpstr>
      <vt:lpstr>変革のステージに立てるかどうかの３つの問いかけ</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Microsoft Office ユーザー</cp:lastModifiedBy>
  <cp:revision>1620</cp:revision>
  <cp:lastPrinted>2018-09-25T02:18:38Z</cp:lastPrinted>
  <dcterms:created xsi:type="dcterms:W3CDTF">2014-04-30T01:58:06Z</dcterms:created>
  <dcterms:modified xsi:type="dcterms:W3CDTF">2019-06-13T03:01:19Z</dcterms:modified>
  <cp:category/>
</cp:coreProperties>
</file>