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03" r:id="rId2"/>
    <p:sldId id="619" r:id="rId3"/>
    <p:sldId id="627" r:id="rId4"/>
    <p:sldId id="622" r:id="rId5"/>
    <p:sldId id="620" r:id="rId6"/>
    <p:sldId id="621" r:id="rId7"/>
    <p:sldId id="605" r:id="rId8"/>
    <p:sldId id="571" r:id="rId9"/>
    <p:sldId id="625" r:id="rId10"/>
    <p:sldId id="607" r:id="rId11"/>
    <p:sldId id="626" r:id="rId12"/>
    <p:sldId id="624" r:id="rId13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66"/>
    <a:srgbClr val="FF66FF"/>
    <a:srgbClr val="CC9900"/>
    <a:srgbClr val="FFFBD2"/>
    <a:srgbClr val="FFFFFF"/>
    <a:srgbClr val="CC0000"/>
    <a:srgbClr val="33ACBD"/>
    <a:srgbClr val="E6D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7" autoAdjust="0"/>
    <p:restoredTop sz="88617" autoAdjust="0"/>
  </p:normalViewPr>
  <p:slideViewPr>
    <p:cSldViewPr snapToGrid="0" snapToObjects="1" showGuides="1">
      <p:cViewPr varScale="1">
        <p:scale>
          <a:sx n="86" d="100"/>
          <a:sy n="86" d="100"/>
        </p:scale>
        <p:origin x="1218" y="90"/>
      </p:cViewPr>
      <p:guideLst>
        <p:guide orient="horz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C644C-156B-6340-9050-F628BC6F59EE}" type="datetimeFigureOut">
              <a:rPr kumimoji="1" lang="ja-JP" altLang="en-US" smtClean="0"/>
              <a:t>2019/6/27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67304-EC16-1948-B4EC-4AA6AD4FDF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5579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22579-AF1B-0D4E-847B-7B03C1E89BF0}" type="datetimeFigureOut">
              <a:rPr kumimoji="1" lang="ja-JP" altLang="en-US" smtClean="0"/>
              <a:t>2019/6/27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A5AFC-0313-244E-A5A2-5096E4321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290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https://www.nikkei.com/article/DGXMZO46264260Y9A610C1MM8000/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37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japanese.engadget.com/2019/06/24/facebook-libra-27/?guccounter=1&amp;guce_referrer=aHR0cHM6Ly9ibG9ncy5pdG1lZGlhLmNvLmpwL2FwcGxpZWRtYXJrZXRpbmcvMjAxOS8wNi9saWJyYS5odG1s&amp;guce_referrer_sig=AQAAABCY0Egtu_qzWRD9BH1gQ8jYRGosoNz94zo07V_AKdco17ptcKDJs1Zx9bQDe6fT-ULjIDlwO_L1FmwXSgPRpi3zS1z9LFIcCHlCWXg0S4r_NTBRvhjs9reVyNaHVHmwKkpMuOTQzaMV66cwpvxWvAK58744FbcRm-SYPr8Qe_ZW</a:t>
            </a:r>
          </a:p>
          <a:p>
            <a:r>
              <a:rPr kumimoji="1" lang="en-US" altLang="ja-JP" dirty="0"/>
              <a:t>https://www.gizmodo.jp/2019/06/fb-announced-cryptocurrency-libra.html</a:t>
            </a:r>
          </a:p>
          <a:p>
            <a:r>
              <a:rPr kumimoji="1" lang="en-US" altLang="ja-JP" dirty="0"/>
              <a:t>https://www.itmedia.co.jp/news/articles/1906/26/news082.html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260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https://note.mu/yukionoguchi/n/nf0d47b9b8eb6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967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34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94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https://note.mu/strictlyes/n/n1cdf56072356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82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324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flipV="1">
            <a:off x="685800" y="2276971"/>
            <a:ext cx="7772400" cy="93308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276971"/>
            <a:ext cx="7772400" cy="933083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56600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 flipV="1">
            <a:off x="0" y="-1"/>
            <a:ext cx="244235" cy="23726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flipV="1">
            <a:off x="244236" y="0"/>
            <a:ext cx="244235" cy="237265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85" y="6717943"/>
            <a:ext cx="639634" cy="9529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2723" y="6719347"/>
            <a:ext cx="401579" cy="103634"/>
          </a:xfrm>
          <a:prstGeom prst="rect">
            <a:avLst/>
          </a:prstGeom>
        </p:spPr>
      </p:pic>
      <p:sp>
        <p:nvSpPr>
          <p:cNvPr id="22" name="正方形/長方形 21"/>
          <p:cNvSpPr/>
          <p:nvPr userDrawn="1"/>
        </p:nvSpPr>
        <p:spPr>
          <a:xfrm flipH="1" flipV="1">
            <a:off x="9059333" y="-2"/>
            <a:ext cx="97309" cy="685800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 flipV="1">
            <a:off x="9059334" y="6662710"/>
            <a:ext cx="97896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単独LOGO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04" y="5560175"/>
            <a:ext cx="987996" cy="108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43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97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8606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14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10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82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5907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68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70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プレースホルダーまでドラッグするかアイコンをクリックして図を追加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1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16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976974"/>
            <a:ext cx="8229600" cy="514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4619" y="6708204"/>
            <a:ext cx="639634" cy="95299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flipV="1">
            <a:off x="9065846" y="6662710"/>
            <a:ext cx="91383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457200" y="703900"/>
            <a:ext cx="8686800" cy="6498"/>
          </a:xfrm>
          <a:prstGeom prst="line">
            <a:avLst/>
          </a:prstGeom>
          <a:ln w="12700" cmpd="sng">
            <a:solidFill>
              <a:srgbClr val="33AC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0" y="703900"/>
            <a:ext cx="457200" cy="0"/>
          </a:xfrm>
          <a:prstGeom prst="line">
            <a:avLst/>
          </a:prstGeom>
          <a:ln w="12700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merican Typewriter"/>
                <a:cs typeface="American Typewriter"/>
              </a:defRPr>
            </a:lvl1pPr>
          </a:lstStyle>
          <a:p>
            <a:fld id="{8FF8CC5D-A65D-5946-99B5-645367A967A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623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2800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830355" y="2775338"/>
            <a:ext cx="7499634" cy="1307324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dirty="0">
                <a:solidFill>
                  <a:srgbClr val="FFFFFF"/>
                </a:solidFill>
                <a:latin typeface="+mj-lt"/>
                <a:ea typeface="+mj-ea"/>
                <a:cs typeface="Arial"/>
              </a:rPr>
              <a:t>Libra</a:t>
            </a:r>
            <a:endParaRPr lang="en-US" altLang="ja-JP" sz="2800" dirty="0">
              <a:solidFill>
                <a:srgbClr val="FFFFFF"/>
              </a:solidFill>
              <a:effectLst/>
              <a:latin typeface="+mj-lt"/>
              <a:ea typeface="+mj-ea"/>
              <a:cs typeface="Arial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30354" y="2775338"/>
            <a:ext cx="83270" cy="13073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altLang="ja-JP" sz="24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793523" y="5715176"/>
            <a:ext cx="453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株式会社アプライド・マーケティング</a:t>
            </a:r>
            <a:endParaRPr kumimoji="1" lang="en-US" altLang="ja-JP" sz="12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r"/>
            <a:r>
              <a:rPr lang="ja-JP" altLang="en-US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大越 章司</a:t>
            </a:r>
            <a:endParaRPr lang="en-US" altLang="ja-JP" sz="12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r"/>
            <a:r>
              <a:rPr lang="en-US" altLang="ja-JP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shoji@appliedmarketing.co.jp</a:t>
            </a:r>
          </a:p>
        </p:txBody>
      </p:sp>
    </p:spTree>
    <p:extLst>
      <p:ext uri="{BB962C8B-B14F-4D97-AF65-F5344CB8AC3E}">
        <p14:creationId xmlns:p14="http://schemas.microsoft.com/office/powerpoint/2010/main" val="1603877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ブロックチェーンの類型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02019" y="2445489"/>
            <a:ext cx="2073349" cy="89313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ネットワークへの参加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202019" y="3491024"/>
            <a:ext cx="2073349" cy="134679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特徴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427768" y="2445489"/>
            <a:ext cx="2073349" cy="89313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自由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427768" y="3491024"/>
            <a:ext cx="2073349" cy="134679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管理者・管理機関</a:t>
            </a:r>
            <a:endParaRPr kumimoji="1" lang="en-US" altLang="ja-JP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  <a:p>
            <a:pPr algn="ctr"/>
            <a:r>
              <a:rPr kumimoji="1"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が不要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653517" y="2445489"/>
            <a:ext cx="2073349" cy="89313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承認が必要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4653517" y="3491024"/>
            <a:ext cx="2073349" cy="134679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特定の企業グループや、承認され信頼できるメンバーのみが利用</a:t>
            </a:r>
            <a:endParaRPr kumimoji="1" lang="ja-JP" altLang="en-US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879266" y="2445489"/>
            <a:ext cx="2073349" cy="89313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FFFF"/>
                </a:solidFill>
                <a:cs typeface="ＭＳ Ｐゴシック"/>
              </a:rPr>
              <a:t>承認が必要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6879266" y="3491024"/>
            <a:ext cx="2073349" cy="134679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特定の組織の内部で利用</a:t>
            </a:r>
            <a:endParaRPr kumimoji="1" lang="ja-JP" altLang="en-US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427768" y="1399954"/>
            <a:ext cx="2073349" cy="89313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パブリック型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4653517" y="1399954"/>
            <a:ext cx="2073349" cy="89313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コンソーシアム型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6879266" y="1399954"/>
            <a:ext cx="2073349" cy="89313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プライベート型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2427768" y="4990215"/>
            <a:ext cx="2073349" cy="893135"/>
          </a:xfrm>
          <a:prstGeom prst="rect">
            <a:avLst/>
          </a:prstGeom>
          <a:solidFill>
            <a:srgbClr val="FF66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ビットコイン</a:t>
            </a:r>
            <a:endParaRPr kumimoji="1" lang="en-US" altLang="ja-JP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  <a:p>
            <a:pPr algn="ctr"/>
            <a:r>
              <a:rPr kumimoji="1" lang="en-US" altLang="ja-JP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Ethereum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4653516" y="4990214"/>
            <a:ext cx="2073349" cy="893135"/>
          </a:xfrm>
          <a:prstGeom prst="rect">
            <a:avLst/>
          </a:prstGeom>
          <a:solidFill>
            <a:srgbClr val="FF66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Libra</a:t>
            </a:r>
          </a:p>
          <a:p>
            <a:pPr algn="ctr"/>
            <a:r>
              <a:rPr kumimoji="1"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他</a:t>
            </a:r>
          </a:p>
        </p:txBody>
      </p:sp>
    </p:spTree>
    <p:extLst>
      <p:ext uri="{BB962C8B-B14F-4D97-AF65-F5344CB8AC3E}">
        <p14:creationId xmlns:p14="http://schemas.microsoft.com/office/powerpoint/2010/main" val="121324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3AA769-C59C-4A73-982C-B3DF2E17A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Libra</a:t>
            </a:r>
            <a:r>
              <a:rPr kumimoji="1" lang="ja-JP" altLang="en-US" dirty="0"/>
              <a:t>とビットコインの違い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150110D-377D-4732-949F-CABA11DBB006}"/>
              </a:ext>
            </a:extLst>
          </p:cNvPr>
          <p:cNvSpPr/>
          <p:nvPr/>
        </p:nvSpPr>
        <p:spPr>
          <a:xfrm>
            <a:off x="542261" y="1905001"/>
            <a:ext cx="3338363" cy="78430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ブロックチェーン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9398CCA-7D32-4737-B047-001454DBB01E}"/>
              </a:ext>
            </a:extLst>
          </p:cNvPr>
          <p:cNvSpPr/>
          <p:nvPr/>
        </p:nvSpPr>
        <p:spPr>
          <a:xfrm>
            <a:off x="542261" y="2841703"/>
            <a:ext cx="3338363" cy="78430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管理主体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82DF7C6-EE49-4390-A37B-A5A8840200A2}"/>
              </a:ext>
            </a:extLst>
          </p:cNvPr>
          <p:cNvSpPr/>
          <p:nvPr/>
        </p:nvSpPr>
        <p:spPr>
          <a:xfrm>
            <a:off x="542261" y="3778405"/>
            <a:ext cx="3338363" cy="78430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信用の裏付け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C4B5EED-974A-4896-9A8C-F5FB65BCDD7D}"/>
              </a:ext>
            </a:extLst>
          </p:cNvPr>
          <p:cNvSpPr/>
          <p:nvPr/>
        </p:nvSpPr>
        <p:spPr>
          <a:xfrm>
            <a:off x="542261" y="4715107"/>
            <a:ext cx="3338363" cy="78430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投機性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AD52990-E4CA-4075-9523-9A251A0B443B}"/>
              </a:ext>
            </a:extLst>
          </p:cNvPr>
          <p:cNvSpPr/>
          <p:nvPr/>
        </p:nvSpPr>
        <p:spPr>
          <a:xfrm>
            <a:off x="4033024" y="968299"/>
            <a:ext cx="2267415" cy="78430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Libra</a:t>
            </a:r>
            <a:endParaRPr kumimoji="1" lang="ja-JP" altLang="en-US" dirty="0">
              <a:solidFill>
                <a:schemeClr val="bg1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27B449F-B570-4194-99F4-EE597751CA58}"/>
              </a:ext>
            </a:extLst>
          </p:cNvPr>
          <p:cNvSpPr/>
          <p:nvPr/>
        </p:nvSpPr>
        <p:spPr>
          <a:xfrm>
            <a:off x="4033024" y="1905001"/>
            <a:ext cx="2267415" cy="78430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コンソーシアム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606D087-17AA-4DBF-986E-91E183BB5C72}"/>
              </a:ext>
            </a:extLst>
          </p:cNvPr>
          <p:cNvSpPr/>
          <p:nvPr/>
        </p:nvSpPr>
        <p:spPr>
          <a:xfrm>
            <a:off x="4033024" y="2841703"/>
            <a:ext cx="2267415" cy="78430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Libra</a:t>
            </a:r>
            <a:r>
              <a:rPr kumimoji="1" lang="ja-JP" altLang="en-US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協会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B227E4A-1AEE-4D11-BAA6-C8871EBE7F00}"/>
              </a:ext>
            </a:extLst>
          </p:cNvPr>
          <p:cNvSpPr/>
          <p:nvPr/>
        </p:nvSpPr>
        <p:spPr>
          <a:xfrm>
            <a:off x="4033024" y="3778405"/>
            <a:ext cx="2267415" cy="78430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有り</a:t>
            </a:r>
            <a:endParaRPr kumimoji="1" lang="en-US" altLang="ja-JP" dirty="0">
              <a:solidFill>
                <a:schemeClr val="bg1"/>
              </a:solidFill>
              <a:latin typeface="+mj-lt"/>
              <a:ea typeface="+mj-ea"/>
              <a:cs typeface="ＭＳ Ｐゴシック"/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（各国の国債など）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8708429-D838-4ACE-B888-916FD28BA532}"/>
              </a:ext>
            </a:extLst>
          </p:cNvPr>
          <p:cNvSpPr/>
          <p:nvPr/>
        </p:nvSpPr>
        <p:spPr>
          <a:xfrm>
            <a:off x="4033024" y="4715107"/>
            <a:ext cx="2267415" cy="78430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無し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B78A094-B545-40E7-B445-79810DFCADC1}"/>
              </a:ext>
            </a:extLst>
          </p:cNvPr>
          <p:cNvSpPr/>
          <p:nvPr/>
        </p:nvSpPr>
        <p:spPr>
          <a:xfrm>
            <a:off x="6452839" y="962723"/>
            <a:ext cx="2267415" cy="78430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ビットコイン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C19C66F-AEBD-43EF-B63E-932ECF73F90D}"/>
              </a:ext>
            </a:extLst>
          </p:cNvPr>
          <p:cNvSpPr/>
          <p:nvPr/>
        </p:nvSpPr>
        <p:spPr>
          <a:xfrm>
            <a:off x="6452839" y="1899425"/>
            <a:ext cx="2267415" cy="78430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パブリック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C722F23-D54E-4B7D-BCFA-F6B6C5E73375}"/>
              </a:ext>
            </a:extLst>
          </p:cNvPr>
          <p:cNvSpPr/>
          <p:nvPr/>
        </p:nvSpPr>
        <p:spPr>
          <a:xfrm>
            <a:off x="6452839" y="2836127"/>
            <a:ext cx="2267415" cy="78430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無し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55F91F6-4E50-4085-AFC7-11E90D687085}"/>
              </a:ext>
            </a:extLst>
          </p:cNvPr>
          <p:cNvSpPr/>
          <p:nvPr/>
        </p:nvSpPr>
        <p:spPr>
          <a:xfrm>
            <a:off x="6452839" y="3772829"/>
            <a:ext cx="2267415" cy="78430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無し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3D4D970-3594-4DEA-BE9C-FB658B7130ED}"/>
              </a:ext>
            </a:extLst>
          </p:cNvPr>
          <p:cNvSpPr/>
          <p:nvPr/>
        </p:nvSpPr>
        <p:spPr>
          <a:xfrm>
            <a:off x="6452839" y="4709531"/>
            <a:ext cx="2267415" cy="78430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有り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8D75B1A-5A77-47F1-A230-918BBFFD98BC}"/>
              </a:ext>
            </a:extLst>
          </p:cNvPr>
          <p:cNvSpPr/>
          <p:nvPr/>
        </p:nvSpPr>
        <p:spPr>
          <a:xfrm>
            <a:off x="542261" y="5646233"/>
            <a:ext cx="3338363" cy="78430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違法取り引き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EA0E442-CD5F-4C9E-94DB-5D5EFD73458E}"/>
              </a:ext>
            </a:extLst>
          </p:cNvPr>
          <p:cNvSpPr/>
          <p:nvPr/>
        </p:nvSpPr>
        <p:spPr>
          <a:xfrm>
            <a:off x="4033024" y="5646233"/>
            <a:ext cx="2267415" cy="78430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対策済みと主張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7B543EB-AEE8-453D-BBB6-A6C736C7F1AA}"/>
              </a:ext>
            </a:extLst>
          </p:cNvPr>
          <p:cNvSpPr/>
          <p:nvPr/>
        </p:nvSpPr>
        <p:spPr>
          <a:xfrm>
            <a:off x="6452839" y="5640657"/>
            <a:ext cx="2267415" cy="78430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匿名性を担保</a:t>
            </a:r>
          </a:p>
        </p:txBody>
      </p:sp>
    </p:spTree>
    <p:extLst>
      <p:ext uri="{BB962C8B-B14F-4D97-AF65-F5344CB8AC3E}">
        <p14:creationId xmlns:p14="http://schemas.microsoft.com/office/powerpoint/2010/main" val="1868784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3AA769-C59C-4A73-982C-B3DF2E17A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Libra</a:t>
            </a:r>
            <a:r>
              <a:rPr kumimoji="1" lang="ja-JP" altLang="en-US" dirty="0"/>
              <a:t>への懸念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C23BD8B-7460-4974-ACB7-5495F2E81FBC}"/>
              </a:ext>
            </a:extLst>
          </p:cNvPr>
          <p:cNvSpPr/>
          <p:nvPr/>
        </p:nvSpPr>
        <p:spPr>
          <a:xfrm>
            <a:off x="542261" y="1458951"/>
            <a:ext cx="8055329" cy="78430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Facebook</a:t>
            </a:r>
            <a:r>
              <a:rPr kumimoji="1" lang="ja-JP" altLang="en-US" sz="28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の個人情報管理への不安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150110D-377D-4732-949F-CABA11DBB006}"/>
              </a:ext>
            </a:extLst>
          </p:cNvPr>
          <p:cNvSpPr/>
          <p:nvPr/>
        </p:nvSpPr>
        <p:spPr>
          <a:xfrm>
            <a:off x="542261" y="2395653"/>
            <a:ext cx="8055329" cy="78430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犯罪行為への利用の懸念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9398CCA-7D32-4737-B047-001454DBB01E}"/>
              </a:ext>
            </a:extLst>
          </p:cNvPr>
          <p:cNvSpPr/>
          <p:nvPr/>
        </p:nvSpPr>
        <p:spPr>
          <a:xfrm>
            <a:off x="542261" y="3332355"/>
            <a:ext cx="8055329" cy="78430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途上国の経済を混乱に陥れる可能性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82DF7C6-EE49-4390-A37B-A5A8840200A2}"/>
              </a:ext>
            </a:extLst>
          </p:cNvPr>
          <p:cNvSpPr/>
          <p:nvPr/>
        </p:nvSpPr>
        <p:spPr>
          <a:xfrm>
            <a:off x="542261" y="4269057"/>
            <a:ext cx="8055329" cy="78430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既存の通貨システム</a:t>
            </a:r>
            <a:r>
              <a:rPr lang="ja-JP" altLang="en-US" sz="2800" dirty="0">
                <a:solidFill>
                  <a:schemeClr val="bg1"/>
                </a:solidFill>
                <a:cs typeface="ＭＳ Ｐゴシック"/>
              </a:rPr>
              <a:t>（当局）</a:t>
            </a:r>
            <a:r>
              <a:rPr kumimoji="1" lang="ja-JP" altLang="en-US" sz="28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との競合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C4B5EED-974A-4896-9A8C-F5FB65BCDD7D}"/>
              </a:ext>
            </a:extLst>
          </p:cNvPr>
          <p:cNvSpPr/>
          <p:nvPr/>
        </p:nvSpPr>
        <p:spPr>
          <a:xfrm>
            <a:off x="542261" y="5205759"/>
            <a:ext cx="8055329" cy="78430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少数の営利企業による独占への懸念</a:t>
            </a:r>
          </a:p>
        </p:txBody>
      </p:sp>
    </p:spTree>
    <p:extLst>
      <p:ext uri="{BB962C8B-B14F-4D97-AF65-F5344CB8AC3E}">
        <p14:creationId xmlns:p14="http://schemas.microsoft.com/office/powerpoint/2010/main" val="421053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0076A0-6CC7-47E9-9B3F-DF278D7D3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Facebook</a:t>
            </a:r>
            <a:r>
              <a:rPr kumimoji="1" lang="ja-JP" altLang="en-US" dirty="0"/>
              <a:t>が仮想通貨「</a:t>
            </a:r>
            <a:r>
              <a:rPr kumimoji="1" lang="en-US" altLang="ja-JP" dirty="0"/>
              <a:t>Libra</a:t>
            </a:r>
            <a:r>
              <a:rPr kumimoji="1" lang="ja-JP" altLang="en-US" dirty="0"/>
              <a:t>」を発表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540CF72-248A-46DC-BA0C-8F7A22CB9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70" y="904911"/>
            <a:ext cx="7117860" cy="553686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2320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1717C3-E62F-4E9D-AEA5-CAE3FCB24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リブラ協会の参加企業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8251AA2-DD4E-4BB8-BE5C-3017D5BDF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540" y="791735"/>
            <a:ext cx="5850919" cy="563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69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3AA769-C59C-4A73-982C-B3DF2E17A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Libra</a:t>
            </a:r>
            <a:r>
              <a:rPr kumimoji="1" lang="ja-JP" altLang="en-US" dirty="0"/>
              <a:t>とは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C23BD8B-7460-4974-ACB7-5495F2E81FBC}"/>
              </a:ext>
            </a:extLst>
          </p:cNvPr>
          <p:cNvSpPr/>
          <p:nvPr/>
        </p:nvSpPr>
        <p:spPr>
          <a:xfrm>
            <a:off x="556481" y="3161372"/>
            <a:ext cx="3916239" cy="78430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ブロックチェーン技術を採用</a:t>
            </a:r>
            <a:endParaRPr kumimoji="1" lang="ja-JP" altLang="en-US" dirty="0">
              <a:solidFill>
                <a:schemeClr val="bg1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150110D-377D-4732-949F-CABA11DBB006}"/>
              </a:ext>
            </a:extLst>
          </p:cNvPr>
          <p:cNvSpPr/>
          <p:nvPr/>
        </p:nvSpPr>
        <p:spPr>
          <a:xfrm>
            <a:off x="556481" y="4098074"/>
            <a:ext cx="3916239" cy="78430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bg1"/>
                </a:solidFill>
              </a:rPr>
              <a:t>プログラマブルなステーブルコイン</a:t>
            </a:r>
            <a:endParaRPr kumimoji="1" lang="ja-JP" altLang="en-US" dirty="0">
              <a:solidFill>
                <a:schemeClr val="bg1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9398CCA-7D32-4737-B047-001454DBB01E}"/>
              </a:ext>
            </a:extLst>
          </p:cNvPr>
          <p:cNvSpPr/>
          <p:nvPr/>
        </p:nvSpPr>
        <p:spPr>
          <a:xfrm>
            <a:off x="556481" y="5034776"/>
            <a:ext cx="3916239" cy="78430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30</a:t>
            </a:r>
            <a:r>
              <a:rPr lang="ja-JP" altLang="en-US" dirty="0">
                <a:solidFill>
                  <a:schemeClr val="bg1"/>
                </a:solidFill>
              </a:rPr>
              <a:t>社が参加するコンソーシアムによる管理</a:t>
            </a:r>
            <a:endParaRPr kumimoji="1" lang="ja-JP" altLang="en-US" dirty="0">
              <a:solidFill>
                <a:schemeClr val="bg1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82DF7C6-EE49-4390-A37B-A5A8840200A2}"/>
              </a:ext>
            </a:extLst>
          </p:cNvPr>
          <p:cNvSpPr/>
          <p:nvPr/>
        </p:nvSpPr>
        <p:spPr>
          <a:xfrm>
            <a:off x="556481" y="1287968"/>
            <a:ext cx="8031040" cy="7843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</a:rPr>
              <a:t>これまで口座を持てなかった人に</a:t>
            </a:r>
            <a:endParaRPr lang="en-US" altLang="ja-JP" sz="2400" dirty="0">
              <a:solidFill>
                <a:schemeClr val="bg1"/>
              </a:solidFill>
            </a:endParaRPr>
          </a:p>
          <a:p>
            <a:pPr algn="ctr"/>
            <a:r>
              <a:rPr lang="ja-JP" altLang="en-US" sz="2400" dirty="0">
                <a:solidFill>
                  <a:schemeClr val="bg1"/>
                </a:solidFill>
              </a:rPr>
              <a:t>金融サービスを提供</a:t>
            </a:r>
            <a:endParaRPr kumimoji="1" lang="ja-JP" altLang="en-US" sz="2400" dirty="0">
              <a:solidFill>
                <a:schemeClr val="bg1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C4B5EED-974A-4896-9A8C-F5FB65BCDD7D}"/>
              </a:ext>
            </a:extLst>
          </p:cNvPr>
          <p:cNvSpPr/>
          <p:nvPr/>
        </p:nvSpPr>
        <p:spPr>
          <a:xfrm>
            <a:off x="556481" y="2224670"/>
            <a:ext cx="8031040" cy="7843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</a:rPr>
              <a:t>低コストで素早く（海外へ）送金</a:t>
            </a:r>
            <a:endParaRPr kumimoji="1" lang="ja-JP" altLang="en-US" sz="2400" dirty="0">
              <a:solidFill>
                <a:schemeClr val="bg1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504BD0E-FD46-4877-8290-60D5E822CA35}"/>
              </a:ext>
            </a:extLst>
          </p:cNvPr>
          <p:cNvSpPr/>
          <p:nvPr/>
        </p:nvSpPr>
        <p:spPr>
          <a:xfrm>
            <a:off x="4671282" y="3166950"/>
            <a:ext cx="3916239" cy="78430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Facebook</a:t>
            </a:r>
            <a:r>
              <a:rPr kumimoji="1" lang="ja-JP" altLang="en-US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のユーザー</a:t>
            </a:r>
            <a:r>
              <a:rPr kumimoji="1" lang="en-US" altLang="ja-JP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27</a:t>
            </a:r>
            <a:r>
              <a:rPr kumimoji="1" lang="ja-JP" altLang="en-US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億人が対象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B819BA0-D7A5-40B9-9E39-AD848A043DF3}"/>
              </a:ext>
            </a:extLst>
          </p:cNvPr>
          <p:cNvSpPr/>
          <p:nvPr/>
        </p:nvSpPr>
        <p:spPr>
          <a:xfrm>
            <a:off x="4671282" y="4103652"/>
            <a:ext cx="3916239" cy="78430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合意形成に</a:t>
            </a:r>
            <a:r>
              <a:rPr kumimoji="1" lang="en-US" altLang="ja-JP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Libra BFT</a:t>
            </a:r>
            <a:r>
              <a:rPr kumimoji="1" lang="ja-JP" altLang="en-US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を使用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E39F149-411B-4358-AD6C-3DBE7F2D88BA}"/>
              </a:ext>
            </a:extLst>
          </p:cNvPr>
          <p:cNvSpPr/>
          <p:nvPr/>
        </p:nvSpPr>
        <p:spPr>
          <a:xfrm>
            <a:off x="4671281" y="5034776"/>
            <a:ext cx="3916239" cy="78430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将来はパブリック型に移行する予定</a:t>
            </a:r>
          </a:p>
        </p:txBody>
      </p:sp>
    </p:spTree>
    <p:extLst>
      <p:ext uri="{BB962C8B-B14F-4D97-AF65-F5344CB8AC3E}">
        <p14:creationId xmlns:p14="http://schemas.microsoft.com/office/powerpoint/2010/main" val="322002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8E9830-AD87-40A2-89EA-5A9DEE30E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各方面から大きな反響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5F517B4-3365-443D-9EEB-B38B601C2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05367"/>
            <a:ext cx="6858000" cy="464654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F20EE68-18DC-4A01-9725-9EF6503C2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060" y="1414165"/>
            <a:ext cx="6581775" cy="50958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D40A312-EA56-4172-B504-9ACEF2D0A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562" y="1261088"/>
            <a:ext cx="8524875" cy="47529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0553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98E4C-E83A-4EBF-8A1B-5FDA6E389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法定通貨を脅かす？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C608495-D9C7-4A4D-9ADB-91F77FF61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2" y="838780"/>
            <a:ext cx="8162925" cy="55911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8690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3423424" y="1422860"/>
            <a:ext cx="2601434" cy="12511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ビットコイン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Bitcoin</a:t>
            </a:r>
            <a:r>
              <a:rPr kumimoji="1" lang="ja-JP" altLang="en-US" dirty="0"/>
              <a:t>とブロックチェーン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3526202" y="1947272"/>
            <a:ext cx="2392326" cy="54935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ブロックチェーン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E52F0D4-9795-405E-9AD3-F86015AA6AEA}"/>
              </a:ext>
            </a:extLst>
          </p:cNvPr>
          <p:cNvSpPr/>
          <p:nvPr/>
        </p:nvSpPr>
        <p:spPr>
          <a:xfrm>
            <a:off x="457200" y="5255464"/>
            <a:ext cx="8329960" cy="54935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ブロックチェーン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24F3D02-AFD1-4FFC-ACD7-EB47B271A9D5}"/>
              </a:ext>
            </a:extLst>
          </p:cNvPr>
          <p:cNvSpPr/>
          <p:nvPr/>
        </p:nvSpPr>
        <p:spPr>
          <a:xfrm>
            <a:off x="457200" y="4606835"/>
            <a:ext cx="2007220" cy="54935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ビットコイン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6A5710C-0E9E-4E22-A6AB-819C5B21E0D6}"/>
              </a:ext>
            </a:extLst>
          </p:cNvPr>
          <p:cNvSpPr/>
          <p:nvPr/>
        </p:nvSpPr>
        <p:spPr>
          <a:xfrm>
            <a:off x="2564780" y="4606835"/>
            <a:ext cx="2007220" cy="54935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Ethereum</a:t>
            </a:r>
            <a:endParaRPr kumimoji="1" lang="ja-JP" altLang="en-US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07A33DEF-1605-4B5E-9A10-5447FFB4B689}"/>
              </a:ext>
            </a:extLst>
          </p:cNvPr>
          <p:cNvSpPr/>
          <p:nvPr/>
        </p:nvSpPr>
        <p:spPr>
          <a:xfrm>
            <a:off x="4672360" y="4606835"/>
            <a:ext cx="2007220" cy="54935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リップル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839DA4D1-F259-4FD7-90D8-6C338E3C0B3D}"/>
              </a:ext>
            </a:extLst>
          </p:cNvPr>
          <p:cNvSpPr/>
          <p:nvPr/>
        </p:nvSpPr>
        <p:spPr>
          <a:xfrm>
            <a:off x="6779940" y="4606835"/>
            <a:ext cx="2007220" cy="54935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Libra</a:t>
            </a:r>
            <a:endParaRPr kumimoji="1" lang="ja-JP" altLang="en-US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4598D673-13EC-44B3-9510-E07323A5EB41}"/>
              </a:ext>
            </a:extLst>
          </p:cNvPr>
          <p:cNvSpPr/>
          <p:nvPr/>
        </p:nvSpPr>
        <p:spPr>
          <a:xfrm>
            <a:off x="3419872" y="3222702"/>
            <a:ext cx="2604986" cy="646771"/>
          </a:xfrm>
          <a:prstGeom prst="downArrow">
            <a:avLst/>
          </a:prstGeom>
          <a:solidFill>
            <a:srgbClr val="33AC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2597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3" grpId="0" animBg="1"/>
      <p:bldP spid="26" grpId="0" animBg="1"/>
      <p:bldP spid="30" grpId="0" animBg="1"/>
      <p:bldP spid="31" grpId="0" animBg="1"/>
      <p:bldP spid="3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ブロックチェーン </a:t>
            </a:r>
            <a:r>
              <a:rPr lang="en-US" altLang="ja-JP" dirty="0"/>
              <a:t>(</a:t>
            </a:r>
            <a:r>
              <a:rPr lang="ja-JP" altLang="en-US" dirty="0"/>
              <a:t>分散台帳</a:t>
            </a:r>
            <a:r>
              <a:rPr lang="en-US" altLang="ja-JP" dirty="0"/>
              <a:t>) </a:t>
            </a:r>
            <a:r>
              <a:rPr lang="ja-JP" altLang="en-US" dirty="0"/>
              <a:t>の仕組み</a:t>
            </a:r>
            <a:endParaRPr kumimoji="1" lang="ja-JP" altLang="en-US" dirty="0"/>
          </a:p>
        </p:txBody>
      </p:sp>
      <p:grpSp>
        <p:nvGrpSpPr>
          <p:cNvPr id="81" name="グループ化 80"/>
          <p:cNvGrpSpPr/>
          <p:nvPr/>
        </p:nvGrpSpPr>
        <p:grpSpPr>
          <a:xfrm>
            <a:off x="775861" y="1517295"/>
            <a:ext cx="5689600" cy="2350436"/>
            <a:chOff x="951345" y="1517295"/>
            <a:chExt cx="5689600" cy="2350436"/>
          </a:xfrm>
        </p:grpSpPr>
        <p:cxnSp>
          <p:nvCxnSpPr>
            <p:cNvPr id="23" name="直線コネクタ 22"/>
            <p:cNvCxnSpPr/>
            <p:nvPr/>
          </p:nvCxnSpPr>
          <p:spPr>
            <a:xfrm>
              <a:off x="1889748" y="1517295"/>
              <a:ext cx="4483343" cy="684808"/>
            </a:xfrm>
            <a:prstGeom prst="line">
              <a:avLst/>
            </a:prstGeom>
            <a:ln w="38100" cap="rnd"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H="1">
              <a:off x="951345" y="1517295"/>
              <a:ext cx="938403" cy="1066800"/>
            </a:xfrm>
            <a:prstGeom prst="line">
              <a:avLst/>
            </a:prstGeom>
            <a:ln w="38100" cap="rnd"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1889748" y="1517295"/>
              <a:ext cx="2081888" cy="2350436"/>
            </a:xfrm>
            <a:prstGeom prst="line">
              <a:avLst/>
            </a:prstGeom>
            <a:ln w="38100" cap="rnd"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>
              <a:off x="951345" y="2584095"/>
              <a:ext cx="3020291" cy="1283636"/>
            </a:xfrm>
            <a:prstGeom prst="line">
              <a:avLst/>
            </a:prstGeom>
            <a:ln w="38100" cap="rnd"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flipV="1">
              <a:off x="951345" y="2202103"/>
              <a:ext cx="5421746" cy="381992"/>
            </a:xfrm>
            <a:prstGeom prst="line">
              <a:avLst/>
            </a:prstGeom>
            <a:ln w="38100" cap="rnd"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flipV="1">
              <a:off x="3971636" y="2202103"/>
              <a:ext cx="2401455" cy="1665628"/>
            </a:xfrm>
            <a:prstGeom prst="line">
              <a:avLst/>
            </a:prstGeom>
            <a:ln w="38100" cap="rnd"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flipV="1">
              <a:off x="3971636" y="3445164"/>
              <a:ext cx="2669309" cy="422567"/>
            </a:xfrm>
            <a:prstGeom prst="line">
              <a:avLst/>
            </a:prstGeom>
            <a:ln w="38100" cap="rnd"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角丸四角形 50"/>
          <p:cNvSpPr/>
          <p:nvPr/>
        </p:nvSpPr>
        <p:spPr>
          <a:xfrm>
            <a:off x="1458712" y="1261743"/>
            <a:ext cx="511103" cy="51110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2759849" y="1276331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558476" y="2336611"/>
            <a:ext cx="511103" cy="51110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3551058" y="3571941"/>
            <a:ext cx="511103" cy="51110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55" name="角丸四角形 54"/>
          <p:cNvSpPr/>
          <p:nvPr/>
        </p:nvSpPr>
        <p:spPr>
          <a:xfrm>
            <a:off x="5963594" y="1933920"/>
            <a:ext cx="511103" cy="51110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56" name="角丸四角形 55"/>
          <p:cNvSpPr/>
          <p:nvPr/>
        </p:nvSpPr>
        <p:spPr>
          <a:xfrm>
            <a:off x="6220366" y="3208733"/>
            <a:ext cx="511103" cy="51110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57" name="角丸四角形 56"/>
          <p:cNvSpPr/>
          <p:nvPr/>
        </p:nvSpPr>
        <p:spPr>
          <a:xfrm>
            <a:off x="2590157" y="1276331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2416617" y="1276331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59" name="角丸四角形 58"/>
          <p:cNvSpPr/>
          <p:nvPr/>
        </p:nvSpPr>
        <p:spPr>
          <a:xfrm>
            <a:off x="2232631" y="1276331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60" name="角丸四角形 59"/>
          <p:cNvSpPr/>
          <p:nvPr/>
        </p:nvSpPr>
        <p:spPr>
          <a:xfrm>
            <a:off x="2057002" y="1276331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61" name="角丸四角形 60"/>
          <p:cNvSpPr/>
          <p:nvPr/>
        </p:nvSpPr>
        <p:spPr>
          <a:xfrm>
            <a:off x="1264513" y="2953068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62" name="角丸四角形 61"/>
          <p:cNvSpPr/>
          <p:nvPr/>
        </p:nvSpPr>
        <p:spPr>
          <a:xfrm>
            <a:off x="1094821" y="2953068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63" name="角丸四角形 62"/>
          <p:cNvSpPr/>
          <p:nvPr/>
        </p:nvSpPr>
        <p:spPr>
          <a:xfrm>
            <a:off x="921281" y="2953068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737295" y="2953068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65" name="角丸四角形 64"/>
          <p:cNvSpPr/>
          <p:nvPr/>
        </p:nvSpPr>
        <p:spPr>
          <a:xfrm>
            <a:off x="561666" y="2953068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66" name="角丸四角形 65"/>
          <p:cNvSpPr/>
          <p:nvPr/>
        </p:nvSpPr>
        <p:spPr>
          <a:xfrm>
            <a:off x="7252419" y="2261171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67" name="角丸四角形 66"/>
          <p:cNvSpPr/>
          <p:nvPr/>
        </p:nvSpPr>
        <p:spPr>
          <a:xfrm>
            <a:off x="7082727" y="2261171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68" name="角丸四角形 67"/>
          <p:cNvSpPr/>
          <p:nvPr/>
        </p:nvSpPr>
        <p:spPr>
          <a:xfrm>
            <a:off x="6909187" y="2261171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69" name="角丸四角形 68"/>
          <p:cNvSpPr/>
          <p:nvPr/>
        </p:nvSpPr>
        <p:spPr>
          <a:xfrm>
            <a:off x="6725201" y="2261171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70" name="角丸四角形 69"/>
          <p:cNvSpPr/>
          <p:nvPr/>
        </p:nvSpPr>
        <p:spPr>
          <a:xfrm>
            <a:off x="6549572" y="2261171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71" name="角丸四角形 70"/>
          <p:cNvSpPr/>
          <p:nvPr/>
        </p:nvSpPr>
        <p:spPr>
          <a:xfrm>
            <a:off x="7518996" y="3535984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72" name="角丸四角形 71"/>
          <p:cNvSpPr/>
          <p:nvPr/>
        </p:nvSpPr>
        <p:spPr>
          <a:xfrm>
            <a:off x="7349304" y="3535984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73" name="角丸四角形 72"/>
          <p:cNvSpPr/>
          <p:nvPr/>
        </p:nvSpPr>
        <p:spPr>
          <a:xfrm>
            <a:off x="7175764" y="3535984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74" name="角丸四角形 73"/>
          <p:cNvSpPr/>
          <p:nvPr/>
        </p:nvSpPr>
        <p:spPr>
          <a:xfrm>
            <a:off x="6991778" y="3535984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75" name="角丸四角形 74"/>
          <p:cNvSpPr/>
          <p:nvPr/>
        </p:nvSpPr>
        <p:spPr>
          <a:xfrm>
            <a:off x="6816149" y="3535984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76" name="角丸四角形 75"/>
          <p:cNvSpPr/>
          <p:nvPr/>
        </p:nvSpPr>
        <p:spPr>
          <a:xfrm>
            <a:off x="4834769" y="3897812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77" name="角丸四角形 76"/>
          <p:cNvSpPr/>
          <p:nvPr/>
        </p:nvSpPr>
        <p:spPr>
          <a:xfrm>
            <a:off x="4665077" y="3897812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78" name="角丸四角形 77"/>
          <p:cNvSpPr/>
          <p:nvPr/>
        </p:nvSpPr>
        <p:spPr>
          <a:xfrm>
            <a:off x="4491537" y="3897812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79" name="角丸四角形 78"/>
          <p:cNvSpPr/>
          <p:nvPr/>
        </p:nvSpPr>
        <p:spPr>
          <a:xfrm>
            <a:off x="4307551" y="3897812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80" name="角丸四角形 79"/>
          <p:cNvSpPr/>
          <p:nvPr/>
        </p:nvSpPr>
        <p:spPr>
          <a:xfrm>
            <a:off x="4131922" y="3897812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cxnSp>
        <p:nvCxnSpPr>
          <p:cNvPr id="83" name="直線矢印コネクタ 82"/>
          <p:cNvCxnSpPr/>
          <p:nvPr/>
        </p:nvCxnSpPr>
        <p:spPr>
          <a:xfrm flipV="1">
            <a:off x="775861" y="1517295"/>
            <a:ext cx="938403" cy="1066800"/>
          </a:xfrm>
          <a:prstGeom prst="straightConnector1">
            <a:avLst/>
          </a:prstGeom>
          <a:ln w="38100">
            <a:solidFill>
              <a:srgbClr val="FF66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/>
          <p:cNvCxnSpPr/>
          <p:nvPr/>
        </p:nvCxnSpPr>
        <p:spPr>
          <a:xfrm>
            <a:off x="1714264" y="1517294"/>
            <a:ext cx="4506102" cy="684809"/>
          </a:xfrm>
          <a:prstGeom prst="straightConnector1">
            <a:avLst/>
          </a:prstGeom>
          <a:ln w="38100">
            <a:solidFill>
              <a:srgbClr val="FF66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/>
          <p:cNvCxnSpPr/>
          <p:nvPr/>
        </p:nvCxnSpPr>
        <p:spPr>
          <a:xfrm flipH="1" flipV="1">
            <a:off x="781109" y="2588005"/>
            <a:ext cx="3015043" cy="1258608"/>
          </a:xfrm>
          <a:prstGeom prst="straightConnector1">
            <a:avLst/>
          </a:prstGeom>
          <a:ln w="38100">
            <a:solidFill>
              <a:srgbClr val="FF66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角丸四角形 43"/>
          <p:cNvSpPr/>
          <p:nvPr/>
        </p:nvSpPr>
        <p:spPr>
          <a:xfrm>
            <a:off x="558973" y="4491343"/>
            <a:ext cx="3774048" cy="289898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透明性</a:t>
            </a:r>
          </a:p>
        </p:txBody>
      </p:sp>
      <p:sp>
        <p:nvSpPr>
          <p:cNvPr id="45" name="角丸四角形 44"/>
          <p:cNvSpPr/>
          <p:nvPr/>
        </p:nvSpPr>
        <p:spPr>
          <a:xfrm>
            <a:off x="4731701" y="4491343"/>
            <a:ext cx="3774048" cy="289898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安全性</a:t>
            </a:r>
            <a:endParaRPr kumimoji="1" lang="en-US" altLang="ja-JP" sz="16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558476" y="5490242"/>
            <a:ext cx="3774048" cy="289898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永続性</a:t>
            </a:r>
          </a:p>
        </p:txBody>
      </p:sp>
      <p:sp>
        <p:nvSpPr>
          <p:cNvPr id="47" name="角丸四角形 46"/>
          <p:cNvSpPr/>
          <p:nvPr/>
        </p:nvSpPr>
        <p:spPr>
          <a:xfrm>
            <a:off x="558973" y="4871934"/>
            <a:ext cx="3774048" cy="530036"/>
          </a:xfrm>
          <a:prstGeom prst="roundRect">
            <a:avLst>
              <a:gd name="adj" fmla="val 8388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参加者全員が同じ取引記録を持っている</a:t>
            </a:r>
          </a:p>
        </p:txBody>
      </p:sp>
      <p:sp>
        <p:nvSpPr>
          <p:cNvPr id="48" name="角丸四角形 47"/>
          <p:cNvSpPr/>
          <p:nvPr/>
        </p:nvSpPr>
        <p:spPr>
          <a:xfrm>
            <a:off x="4731701" y="4871934"/>
            <a:ext cx="3774048" cy="530036"/>
          </a:xfrm>
          <a:prstGeom prst="roundRect">
            <a:avLst>
              <a:gd name="adj" fmla="val 9308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台帳が分散されているため、全てを同時に書き換えるのは事実上不可能</a:t>
            </a:r>
            <a:endParaRPr kumimoji="1" lang="en-US" altLang="ja-JP" sz="12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561911" y="5870833"/>
            <a:ext cx="3774048" cy="530036"/>
          </a:xfrm>
          <a:prstGeom prst="roundRect">
            <a:avLst>
              <a:gd name="adj" fmla="val 9308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分散された</a:t>
            </a:r>
            <a:r>
              <a:rPr kumimoji="1" lang="en-US" altLang="ja-JP" sz="12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P2P</a:t>
            </a:r>
            <a:r>
              <a:rPr kumimoji="1" lang="ja-JP" altLang="en-US" sz="12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ネットワークにより、無停止で取引を継続</a:t>
            </a:r>
          </a:p>
        </p:txBody>
      </p:sp>
      <p:sp>
        <p:nvSpPr>
          <p:cNvPr id="82" name="角丸四角形 81"/>
          <p:cNvSpPr/>
          <p:nvPr/>
        </p:nvSpPr>
        <p:spPr>
          <a:xfrm>
            <a:off x="6308291" y="925911"/>
            <a:ext cx="2197458" cy="530036"/>
          </a:xfrm>
          <a:prstGeom prst="roundRect">
            <a:avLst/>
          </a:prstGeom>
          <a:solidFill>
            <a:srgbClr val="FF66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データブロックの繋がり</a:t>
            </a:r>
          </a:p>
          <a:p>
            <a:pPr algn="ctr"/>
            <a:r>
              <a:rPr lang="ja-JP" altLang="en-US" sz="14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＝ブロックチェーン</a:t>
            </a:r>
          </a:p>
        </p:txBody>
      </p:sp>
      <p:cxnSp>
        <p:nvCxnSpPr>
          <p:cNvPr id="4" name="直線矢印コネクタ 3"/>
          <p:cNvCxnSpPr>
            <a:stCxn id="5" idx="0"/>
            <a:endCxn id="82" idx="2"/>
          </p:cNvCxnSpPr>
          <p:nvPr/>
        </p:nvCxnSpPr>
        <p:spPr>
          <a:xfrm flipV="1">
            <a:off x="7008635" y="1455947"/>
            <a:ext cx="398385" cy="750912"/>
          </a:xfrm>
          <a:prstGeom prst="straightConnector1">
            <a:avLst/>
          </a:prstGeom>
          <a:ln>
            <a:solidFill>
              <a:srgbClr val="FF66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4"/>
          <p:cNvSpPr/>
          <p:nvPr/>
        </p:nvSpPr>
        <p:spPr>
          <a:xfrm>
            <a:off x="6486068" y="2206859"/>
            <a:ext cx="1045134" cy="290520"/>
          </a:xfrm>
          <a:prstGeom prst="rect">
            <a:avLst/>
          </a:prstGeom>
          <a:noFill/>
          <a:ln>
            <a:solidFill>
              <a:srgbClr val="FF66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89" name="角丸四角形 88"/>
          <p:cNvSpPr/>
          <p:nvPr/>
        </p:nvSpPr>
        <p:spPr>
          <a:xfrm>
            <a:off x="4728266" y="5490242"/>
            <a:ext cx="3774048" cy="289898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設備投資が不要</a:t>
            </a:r>
          </a:p>
        </p:txBody>
      </p:sp>
      <p:sp>
        <p:nvSpPr>
          <p:cNvPr id="92" name="角丸四角形 91"/>
          <p:cNvSpPr/>
          <p:nvPr/>
        </p:nvSpPr>
        <p:spPr>
          <a:xfrm>
            <a:off x="4731701" y="5870833"/>
            <a:ext cx="3774048" cy="530036"/>
          </a:xfrm>
          <a:prstGeom prst="roundRect">
            <a:avLst>
              <a:gd name="adj" fmla="val 9308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巨大な設備投資が不要</a:t>
            </a:r>
            <a:endParaRPr kumimoji="1" lang="en-US" altLang="ja-JP" sz="12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  <a:p>
            <a:pPr algn="ctr"/>
            <a:r>
              <a:rPr kumimoji="1" lang="en-US" altLang="ja-JP" sz="12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(</a:t>
            </a:r>
            <a:r>
              <a:rPr kumimoji="1" lang="ja-JP" altLang="en-US" sz="12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参加者がリソースを提供し、コスト負担を分散</a:t>
            </a:r>
            <a:r>
              <a:rPr kumimoji="1" lang="en-US" altLang="ja-JP" sz="12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)</a:t>
            </a:r>
            <a:endParaRPr kumimoji="1" lang="ja-JP" altLang="en-US" sz="12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5449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000"/>
                            </p:stCondLst>
                            <p:childTnLst>
                              <p:par>
                                <p:cTn id="2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500"/>
                            </p:stCondLst>
                            <p:childTnLst>
                              <p:par>
                                <p:cTn id="2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82" grpId="0" animBg="1"/>
      <p:bldP spid="5" grpId="0" animBg="1"/>
      <p:bldP spid="89" grpId="0" animBg="1"/>
      <p:bldP spid="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1DBB2F-AA7C-4C71-B0A7-2708ECF89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否定的な意見も根強い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392975A-FCE4-4983-8656-9B9622EDA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98" y="895745"/>
            <a:ext cx="7263803" cy="562071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0022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C標準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entury Gothic"/>
        <a:ea typeface="HG丸ｺﾞｼｯｸM-PRO"/>
        <a:cs typeface=""/>
      </a:majorFont>
      <a:minorFont>
        <a:latin typeface="Century Gothic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3ACBD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kumimoji="1" sz="2800" dirty="0" smtClean="0">
            <a:solidFill>
              <a:srgbClr val="FFFFFF"/>
            </a:solidFill>
            <a:latin typeface="+mj-lt"/>
            <a:ea typeface="+mj-ea"/>
            <a:cs typeface="ＭＳ Ｐゴシック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NC標準テンプレート.potx</Template>
  <TotalTime>4702</TotalTime>
  <Words>436</Words>
  <Application>Microsoft Office PowerPoint</Application>
  <PresentationFormat>画面に合わせる (4:3)</PresentationFormat>
  <Paragraphs>94</Paragraphs>
  <Slides>12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American Typewriter</vt:lpstr>
      <vt:lpstr>Arial</vt:lpstr>
      <vt:lpstr>Calibri</vt:lpstr>
      <vt:lpstr>Century Gothic</vt:lpstr>
      <vt:lpstr>NC標準テンプレート</vt:lpstr>
      <vt:lpstr>PowerPoint プレゼンテーション</vt:lpstr>
      <vt:lpstr>Facebookが仮想通貨「Libra」を発表</vt:lpstr>
      <vt:lpstr>リブラ協会の参加企業</vt:lpstr>
      <vt:lpstr>Libraとは</vt:lpstr>
      <vt:lpstr>各方面から大きな反響</vt:lpstr>
      <vt:lpstr>法定通貨を脅かす？</vt:lpstr>
      <vt:lpstr>Bitcoinとブロックチェーン</vt:lpstr>
      <vt:lpstr>ブロックチェーン (分散台帳) の仕組み</vt:lpstr>
      <vt:lpstr>否定的な意見も根強い</vt:lpstr>
      <vt:lpstr>ブロックチェーンの類型</vt:lpstr>
      <vt:lpstr>Libraとビットコインの違い</vt:lpstr>
      <vt:lpstr>Libraへの懸念</vt:lpstr>
    </vt:vector>
  </TitlesOfParts>
  <Company>NetCommerce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斎藤 昌義</dc:creator>
  <cp:lastModifiedBy>章司 大越</cp:lastModifiedBy>
  <cp:revision>675</cp:revision>
  <dcterms:created xsi:type="dcterms:W3CDTF">2014-04-30T01:58:06Z</dcterms:created>
  <dcterms:modified xsi:type="dcterms:W3CDTF">2019-06-27T07:34:43Z</dcterms:modified>
</cp:coreProperties>
</file>