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155" r:id="rId2"/>
    <p:sldId id="2926" r:id="rId3"/>
    <p:sldId id="3270" r:id="rId4"/>
    <p:sldId id="3360" r:id="rId5"/>
    <p:sldId id="3361" r:id="rId6"/>
    <p:sldId id="3342" r:id="rId7"/>
    <p:sldId id="3022" r:id="rId8"/>
    <p:sldId id="3343" r:id="rId9"/>
    <p:sldId id="3353" r:id="rId10"/>
    <p:sldId id="3354" r:id="rId11"/>
    <p:sldId id="3152" r:id="rId12"/>
    <p:sldId id="3033" r:id="rId13"/>
    <p:sldId id="3097" r:id="rId14"/>
    <p:sldId id="3355" r:id="rId15"/>
    <p:sldId id="3356" r:id="rId16"/>
    <p:sldId id="3357" r:id="rId17"/>
    <p:sldId id="1227" r:id="rId18"/>
    <p:sldId id="3039" r:id="rId19"/>
    <p:sldId id="3041" r:id="rId20"/>
    <p:sldId id="3359" r:id="rId21"/>
    <p:sldId id="3363" r:id="rId22"/>
    <p:sldId id="3358" r:id="rId23"/>
    <p:sldId id="3080" r:id="rId24"/>
    <p:sldId id="3276" r:id="rId25"/>
    <p:sldId id="3350" r:id="rId26"/>
    <p:sldId id="3293" r:id="rId27"/>
    <p:sldId id="3179" r:id="rId28"/>
    <p:sldId id="3364" r:id="rId29"/>
    <p:sldId id="1268" r:id="rId30"/>
    <p:sldId id="3269" r:id="rId31"/>
    <p:sldId id="2667" r:id="rId32"/>
    <p:sldId id="2689" r:id="rId33"/>
    <p:sldId id="3322" r:id="rId34"/>
    <p:sldId id="1338" r:id="rId35"/>
    <p:sldId id="1339" r:id="rId36"/>
    <p:sldId id="1340" r:id="rId37"/>
    <p:sldId id="1341" r:id="rId38"/>
    <p:sldId id="1342" r:id="rId39"/>
    <p:sldId id="2722" r:id="rId40"/>
    <p:sldId id="3084" r:id="rId41"/>
    <p:sldId id="3365" r:id="rId42"/>
    <p:sldId id="3323" r:id="rId43"/>
    <p:sldId id="3366" r:id="rId44"/>
    <p:sldId id="1441" r:id="rId45"/>
    <p:sldId id="715" r:id="rId46"/>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6666"/>
    <a:srgbClr val="FFD579"/>
    <a:srgbClr val="FFFBD2"/>
    <a:srgbClr val="009051"/>
    <a:srgbClr val="868686"/>
    <a:srgbClr val="7C7C7C"/>
    <a:srgbClr val="0070C0"/>
    <a:srgbClr val="F2F2F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93605" autoAdjust="0"/>
  </p:normalViewPr>
  <p:slideViewPr>
    <p:cSldViewPr snapToGrid="0" snapToObjects="1" showGuides="1">
      <p:cViewPr varScale="1">
        <p:scale>
          <a:sx n="166" d="100"/>
          <a:sy n="166" d="100"/>
        </p:scale>
        <p:origin x="3624" y="192"/>
      </p:cViewPr>
      <p:guideLst>
        <p:guide orient="horz" pos="4042"/>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2019/6/28</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2019/6/28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tcommerce.co.jp/blog/2019/01/26/1352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5181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15226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5690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30728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60280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1" kern="1200">
                <a:solidFill>
                  <a:schemeClr val="tx1"/>
                </a:solidFill>
                <a:effectLst/>
                <a:latin typeface="+mn-lt"/>
                <a:ea typeface="+mn-ea"/>
                <a:cs typeface="+mn-cs"/>
              </a:rPr>
              <a:t>「お客様と一緒に、新しいビジネスを立ち上げること」</a:t>
            </a:r>
            <a:endParaRPr lang="ja-JP" altLang="en-US">
              <a:effectLst/>
            </a:endParaRPr>
          </a:p>
          <a:p>
            <a:pPr fontAlgn="base"/>
            <a:r>
              <a:rPr kumimoji="1" lang="ja-JP" altLang="en-US" sz="1200" b="1" kern="1200">
                <a:solidFill>
                  <a:schemeClr val="tx1"/>
                </a:solidFill>
                <a:effectLst/>
                <a:latin typeface="+mn-lt"/>
                <a:ea typeface="+mn-ea"/>
                <a:cs typeface="+mn-cs"/>
              </a:rPr>
              <a:t>「これまでにない市場をパートナー企業とともに創ること」</a:t>
            </a:r>
            <a:endParaRPr lang="ja-JP" altLang="en-US">
              <a:effectLst/>
            </a:endParaRPr>
          </a:p>
          <a:p>
            <a:pPr fontAlgn="base"/>
            <a:r>
              <a:rPr kumimoji="1" lang="ja-JP" altLang="en-US" sz="1200" b="1" kern="1200">
                <a:solidFill>
                  <a:schemeClr val="tx1"/>
                </a:solidFill>
                <a:effectLst/>
                <a:latin typeface="+mn-lt"/>
                <a:ea typeface="+mn-ea"/>
                <a:cs typeface="+mn-cs"/>
              </a:rPr>
              <a:t>「お客様の新規事業を自分たちの技術で支援すること」</a:t>
            </a:r>
            <a:endParaRPr lang="ja-JP" altLang="en-US">
              <a:effectLst/>
            </a:endParaRPr>
          </a:p>
          <a:p>
            <a:pPr fontAlgn="base"/>
            <a:r>
              <a:rPr kumimoji="1" lang="ja-JP" altLang="en-US" sz="1200" b="0" i="0" kern="1200">
                <a:solidFill>
                  <a:schemeClr val="tx1"/>
                </a:solidFill>
                <a:effectLst/>
                <a:latin typeface="+mn-lt"/>
                <a:ea typeface="+mn-ea"/>
                <a:cs typeface="+mn-cs"/>
              </a:rPr>
              <a:t>「共創」が大流行だ。そんな「共創」について尋ねると、人それぞれに様々な解釈が寄せられるが、どうやって実現するかについて語られることは少ない。</a:t>
            </a:r>
          </a:p>
          <a:p>
            <a:pPr fontAlgn="base"/>
            <a:r>
              <a:rPr kumimoji="1" lang="ja-JP" altLang="en-US" sz="1200" b="0" i="0" kern="120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で提起した概念と言われている。企業が、様々なステークホルダーと協働して共に新たな価値を創造するという概念「</a:t>
            </a:r>
            <a:r>
              <a:rPr kumimoji="1" lang="en-US" altLang="ja-JP" sz="1200" b="0" i="0" kern="1200" dirty="0">
                <a:solidFill>
                  <a:schemeClr val="tx1"/>
                </a:solidFill>
                <a:effectLst/>
                <a:latin typeface="+mn-lt"/>
                <a:ea typeface="+mn-ea"/>
                <a:cs typeface="+mn-cs"/>
              </a:rPr>
              <a:t>Co-Creation</a:t>
            </a:r>
            <a:r>
              <a:rPr kumimoji="1" lang="ja-JP" altLang="en-US" sz="1200" b="0" i="0" kern="1200">
                <a:solidFill>
                  <a:schemeClr val="tx1"/>
                </a:solidFill>
                <a:effectLst/>
                <a:latin typeface="+mn-lt"/>
                <a:ea typeface="+mn-ea"/>
                <a:cs typeface="+mn-cs"/>
              </a:rPr>
              <a:t>」の日本語訳だ。</a:t>
            </a:r>
          </a:p>
          <a:p>
            <a:pPr fontAlgn="base"/>
            <a:r>
              <a:rPr kumimoji="1" lang="ja-JP" altLang="en-US" sz="1200" b="0" i="0" kern="1200">
                <a:solidFill>
                  <a:schemeClr val="tx1"/>
                </a:solidFill>
                <a:effectLst/>
                <a:latin typeface="+mn-lt"/>
                <a:ea typeface="+mn-ea"/>
                <a:cs typeface="+mn-cs"/>
              </a:rPr>
              <a:t>「デジタル・トランスフォーメーション」あるいは、「攻めの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」や「ビジネスのデジタル化」という言葉が社会正義のごとく語られ、事業部門や経営者がこれまで以上の</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活用を迫られている。何とかしなければいけない、でも何をすればいいか分からない。そんなお客様に、「何が課題か教えてもらえれば、その解決策を提案します」といっても、相手を困らせてしまうだけだ。</a:t>
            </a:r>
          </a:p>
          <a:p>
            <a:pPr fontAlgn="base"/>
            <a:r>
              <a:rPr kumimoji="1" lang="ja-JP" altLang="en-US" sz="1200" b="0" i="0" kern="1200">
                <a:solidFill>
                  <a:schemeClr val="tx1"/>
                </a:solidFill>
                <a:effectLst/>
                <a:latin typeface="+mn-lt"/>
                <a:ea typeface="+mn-ea"/>
                <a:cs typeface="+mn-cs"/>
              </a:rPr>
              <a:t>そんな、お客様との関係を転換し、一緒になって新しいビジネス価値を創り出してゆきましょうとの想いから、「共創」という言葉を掲げることは、意味のあることだが、それを「お題目」としないためには、具体的な施策に結びつけてゆかなくてはならない。しかし、現実には、言葉だけが一人歩きしているようにも感じられる。「共創」を経営方針に掲げることは何も悪いことではないが、具体的な施策に結びつけなければ、現場は混乱するだけだ。</a:t>
            </a:r>
          </a:p>
          <a:p>
            <a:pPr fontAlgn="base"/>
            <a:r>
              <a:rPr kumimoji="1" lang="ja-JP" altLang="en-US" sz="1200" b="0" i="0" kern="1200">
                <a:solidFill>
                  <a:schemeClr val="tx1"/>
                </a:solidFill>
                <a:effectLst/>
                <a:latin typeface="+mn-lt"/>
                <a:ea typeface="+mn-ea"/>
                <a:cs typeface="+mn-cs"/>
              </a:rPr>
              <a:t>ではどうすればいいのだろう。私は、「技術の共有」、「価値の共有」、「体験の共有」という３つの関係をお客様との間に築くことではないかと考えている。</a:t>
            </a:r>
          </a:p>
          <a:p>
            <a:pPr fontAlgn="base"/>
            <a:r>
              <a:rPr kumimoji="1" lang="ja-JP" altLang="en-US" sz="1200" b="1" i="0" kern="1200">
                <a:solidFill>
                  <a:schemeClr val="tx1"/>
                </a:solidFill>
                <a:effectLst/>
                <a:latin typeface="+mn-lt"/>
                <a:ea typeface="+mn-ea"/>
                <a:cs typeface="+mn-cs"/>
              </a:rPr>
              <a:t>技術の共有</a:t>
            </a:r>
          </a:p>
          <a:p>
            <a:pPr fontAlgn="base"/>
            <a:r>
              <a:rPr kumimoji="1" lang="ja-JP" altLang="en-US" sz="1200" b="0" i="0" kern="1200">
                <a:solidFill>
                  <a:schemeClr val="tx1"/>
                </a:solidFill>
                <a:effectLst/>
                <a:latin typeface="+mn-lt"/>
                <a:ea typeface="+mn-ea"/>
                <a:cs typeface="+mn-cs"/>
              </a:rPr>
              <a:t>お客様にはできない圧倒的な技術力を提供することだ。</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を武器に事業の差別化や競争優位の実現を目指すお客様は、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の内製化に舵を切る。だからといって、高い技術力を持つ人材が揃っている訳ではない。だからそれを補う需要が生まれてくる。</a:t>
            </a:r>
          </a:p>
          <a:p>
            <a:pPr fontAlgn="base"/>
            <a:r>
              <a:rPr kumimoji="1" lang="ja-JP" altLang="en-US" sz="1200" b="0" i="0" kern="1200">
                <a:solidFill>
                  <a:schemeClr val="tx1"/>
                </a:solidFill>
                <a:effectLst/>
                <a:latin typeface="+mn-lt"/>
                <a:ea typeface="+mn-ea"/>
                <a:cs typeface="+mn-cs"/>
              </a:rPr>
              <a:t>「技術力」とは、少ない手間で最大のパフォーマンスを発揮できる力のことを言う。例えば、実現したい機能を可能な限り少ないステップ数でコーディングできる力やクラウドを駆使してシステム運用できる環境を１日にいくつも構築できる力などのことだ。ビジネス・テーマが決まれば、</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を駆使し、これらを実装したビジネス・プロセスをデザインできる力も必要とされるだろう。お客様はそんな「共創」のパートナーを求めている。</a:t>
            </a:r>
          </a:p>
          <a:p>
            <a:pPr fontAlgn="base"/>
            <a:r>
              <a:rPr kumimoji="1" lang="ja-JP" altLang="en-US" sz="1200" b="1" i="0" kern="1200">
                <a:solidFill>
                  <a:schemeClr val="tx1"/>
                </a:solidFill>
                <a:effectLst/>
                <a:latin typeface="+mn-lt"/>
                <a:ea typeface="+mn-ea"/>
                <a:cs typeface="+mn-cs"/>
              </a:rPr>
              <a:t>価値の共有</a:t>
            </a:r>
          </a:p>
          <a:p>
            <a:pPr fontAlgn="base"/>
            <a:r>
              <a:rPr kumimoji="1" lang="ja-JP" altLang="en-US" sz="1200" b="0" i="0" kern="1200">
                <a:solidFill>
                  <a:schemeClr val="tx1"/>
                </a:solidFill>
                <a:effectLst/>
                <a:latin typeface="+mn-lt"/>
                <a:ea typeface="+mn-ea"/>
                <a:cs typeface="+mn-cs"/>
              </a:rPr>
              <a:t>誠実に理を尽くして課題を紐解き、一緒になってこの取り組みを成功させたいというパッションを示すことだ。お客様と同じビジネスの価値を共有してこそ、お互いの信頼関係は育まれる。</a:t>
            </a:r>
          </a:p>
          <a:p>
            <a:pPr fontAlgn="base"/>
            <a:r>
              <a:rPr kumimoji="1" lang="ja-JP" altLang="en-US" sz="1200" b="0" i="0" kern="1200">
                <a:solidFill>
                  <a:schemeClr val="tx1"/>
                </a:solidFill>
                <a:effectLst/>
                <a:latin typeface="+mn-lt"/>
                <a:ea typeface="+mn-ea"/>
                <a:cs typeface="+mn-cs"/>
              </a:rPr>
              <a:t>お客様からすれば、信頼して任せられる相手でなければ、自分たちの一大事を一緒にやろうとは思わない。そう思ってもらえる人格がなければ「共創」のパートナーとして、受け入れてはもらえない。</a:t>
            </a:r>
          </a:p>
          <a:p>
            <a:pPr fontAlgn="base"/>
            <a:r>
              <a:rPr kumimoji="1" lang="ja-JP" altLang="en-US" sz="1200" b="1" i="0" kern="1200">
                <a:solidFill>
                  <a:schemeClr val="tx1"/>
                </a:solidFill>
                <a:effectLst/>
                <a:latin typeface="+mn-lt"/>
                <a:ea typeface="+mn-ea"/>
                <a:cs typeface="+mn-cs"/>
              </a:rPr>
              <a:t>体験の共有</a:t>
            </a:r>
          </a:p>
          <a:p>
            <a:pPr fontAlgn="base"/>
            <a:r>
              <a:rPr kumimoji="1" lang="ja-JP" altLang="en-US" sz="1200" b="0" i="0" u="none" strike="noStrike" kern="1200">
                <a:solidFill>
                  <a:schemeClr val="tx1"/>
                </a:solidFill>
                <a:effectLst/>
                <a:latin typeface="+mn-lt"/>
                <a:ea typeface="+mn-ea"/>
                <a:cs typeface="+mn-cs"/>
                <a:hlinkClick r:id="rId3"/>
              </a:rPr>
              <a:t>先週のブログ</a:t>
            </a:r>
            <a:r>
              <a:rPr kumimoji="1" lang="ja-JP" altLang="en-US" sz="1200" b="0" i="0" kern="1200">
                <a:solidFill>
                  <a:schemeClr val="tx1"/>
                </a:solidFill>
                <a:effectLst/>
                <a:latin typeface="+mn-lt"/>
                <a:ea typeface="+mn-ea"/>
                <a:cs typeface="+mn-cs"/>
              </a:rPr>
              <a:t>で、クラウド</a:t>
            </a:r>
            <a:r>
              <a:rPr kumimoji="1" lang="en-US" altLang="ja-JP" sz="1200" b="0" i="0" kern="1200" dirty="0" err="1">
                <a:solidFill>
                  <a:schemeClr val="tx1"/>
                </a:solidFill>
                <a:effectLst/>
                <a:latin typeface="+mn-lt"/>
                <a:ea typeface="+mn-ea"/>
                <a:cs typeface="+mn-cs"/>
              </a:rPr>
              <a:t>SIer</a:t>
            </a:r>
            <a:r>
              <a:rPr kumimoji="1" lang="ja-JP" altLang="en-US" sz="1200" b="0" i="0" kern="1200">
                <a:solidFill>
                  <a:schemeClr val="tx1"/>
                </a:solidFill>
                <a:effectLst/>
                <a:latin typeface="+mn-lt"/>
                <a:ea typeface="+mn-ea"/>
                <a:cs typeface="+mn-cs"/>
              </a:rPr>
              <a:t>の実践ノウハウを紹介したが、まさにあのような取り組みを自ら実践して体験的に共有し、ノウハウをお客様に埋め込むことだ。</a:t>
            </a:r>
          </a:p>
          <a:p>
            <a:pPr fontAlgn="base"/>
            <a:r>
              <a:rPr kumimoji="1" lang="ja-JP" altLang="en-US" sz="1200" b="0" i="0" kern="1200">
                <a:solidFill>
                  <a:schemeClr val="tx1"/>
                </a:solidFill>
                <a:effectLst/>
                <a:latin typeface="+mn-lt"/>
                <a:ea typeface="+mn-ea"/>
                <a:cs typeface="+mn-cs"/>
              </a:rPr>
              <a:t>不確実性に対処することが、企業の成長や生き残りには必須の要件になった。アジャイル開発や</a:t>
            </a:r>
            <a:r>
              <a:rPr kumimoji="1" lang="en-US" altLang="ja-JP" sz="1200" b="0" i="0" kern="1200" dirty="0">
                <a:solidFill>
                  <a:schemeClr val="tx1"/>
                </a:solidFill>
                <a:effectLst/>
                <a:latin typeface="+mn-lt"/>
                <a:ea typeface="+mn-ea"/>
                <a:cs typeface="+mn-cs"/>
              </a:rPr>
              <a:t>DevOps</a:t>
            </a:r>
            <a:r>
              <a:rPr kumimoji="1" lang="ja-JP" altLang="en-US" sz="1200" b="0" i="0" kern="1200">
                <a:solidFill>
                  <a:schemeClr val="tx1"/>
                </a:solidFill>
                <a:effectLst/>
                <a:latin typeface="+mn-lt"/>
                <a:ea typeface="+mn-ea"/>
                <a:cs typeface="+mn-cs"/>
              </a:rPr>
              <a:t>、クラウドが当たり前となり、コンテナやマイクロ・サービス、サーバーレスなどがこれほどまでに注目されるようになったのも、まさにこのような背景があるからだ。これを使いこなし、お客様に体験させ、お客様の常識にしてもらうことが、「共創」を生みだす原動力となる。そんな体験を提供することが、「共創」のパートナーの役割だ。</a:t>
            </a:r>
          </a:p>
          <a:p>
            <a:pPr fontAlgn="base"/>
            <a:r>
              <a:rPr kumimoji="1" lang="ja-JP" altLang="en-US" sz="1200" b="0" i="0" kern="1200">
                <a:solidFill>
                  <a:schemeClr val="tx1"/>
                </a:solidFill>
                <a:effectLst/>
                <a:latin typeface="+mn-lt"/>
                <a:ea typeface="+mn-ea"/>
                <a:cs typeface="+mn-cs"/>
              </a:rPr>
              <a:t>このような</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つの共有をリードして、「この人たちと一緒に取り組みたいと」と相手を惚れさせることだ。</a:t>
            </a:r>
          </a:p>
          <a:p>
            <a:pPr fontAlgn="base"/>
            <a:r>
              <a:rPr kumimoji="1" lang="ja-JP" altLang="en-US" sz="1200" b="1" i="0" kern="1200">
                <a:solidFill>
                  <a:schemeClr val="tx1"/>
                </a:solidFill>
                <a:effectLst/>
                <a:latin typeface="+mn-lt"/>
                <a:ea typeface="+mn-ea"/>
                <a:cs typeface="+mn-cs"/>
              </a:rPr>
              <a:t>これからの</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文化を自らの模範を通してお客様に感染させること</a:t>
            </a:r>
            <a:endParaRPr kumimoji="1" lang="ja-JP" altLang="en-US" sz="1200" b="0" i="0" kern="1200">
              <a:solidFill>
                <a:schemeClr val="tx1"/>
              </a:solidFill>
              <a:effectLst/>
              <a:latin typeface="+mn-lt"/>
              <a:ea typeface="+mn-ea"/>
              <a:cs typeface="+mn-cs"/>
            </a:endParaRPr>
          </a:p>
          <a:p>
            <a:pPr fontAlgn="base"/>
            <a:r>
              <a:rPr kumimoji="1" lang="ja-JP" altLang="en-US" sz="1200" b="0" i="0" kern="1200">
                <a:solidFill>
                  <a:schemeClr val="tx1"/>
                </a:solidFill>
                <a:effectLst/>
                <a:latin typeface="+mn-lt"/>
                <a:ea typeface="+mn-ea"/>
                <a:cs typeface="+mn-cs"/>
              </a:rPr>
              <a:t>これが「共創」の実践であると考えてはどうだろう。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73480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1250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833230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79864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57510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4687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24998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68120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1691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73094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22672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00998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5" Type="http://schemas.openxmlformats.org/officeDocument/2006/relationships/image" Target="../media/image2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 Id="rId14" Type="http://schemas.openxmlformats.org/officeDocument/2006/relationships/image" Target="../media/image19.tiff"/></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tiff"/><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tiff"/><Relationship Id="rId15" Type="http://schemas.openxmlformats.org/officeDocument/2006/relationships/image" Target="../media/image34.tiff"/><Relationship Id="rId10" Type="http://schemas.openxmlformats.org/officeDocument/2006/relationships/image" Target="../media/image29.png"/><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3.tiff"/></Relationships>
</file>

<file path=ppt/slides/_rels/slide13.xml.rels><?xml version="1.0" encoding="UTF-8" standalone="yes"?>
<Relationships xmlns="http://schemas.openxmlformats.org/package/2006/relationships"><Relationship Id="rId8" Type="http://schemas.openxmlformats.org/officeDocument/2006/relationships/image" Target="../media/image41.tiff"/><Relationship Id="rId13" Type="http://schemas.openxmlformats.org/officeDocument/2006/relationships/image" Target="../media/image46.tiff"/><Relationship Id="rId3" Type="http://schemas.openxmlformats.org/officeDocument/2006/relationships/image" Target="../media/image36.tiff"/><Relationship Id="rId7" Type="http://schemas.openxmlformats.org/officeDocument/2006/relationships/image" Target="../media/image40.tiff"/><Relationship Id="rId12" Type="http://schemas.openxmlformats.org/officeDocument/2006/relationships/image" Target="../media/image45.tiff"/><Relationship Id="rId2" Type="http://schemas.openxmlformats.org/officeDocument/2006/relationships/image" Target="../media/image35.tiff"/><Relationship Id="rId1" Type="http://schemas.openxmlformats.org/officeDocument/2006/relationships/slideLayout" Target="../slideLayouts/slideLayout6.xml"/><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tiff"/><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s>
</file>

<file path=ppt/slides/_rels/slide1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1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 Id="rId14" Type="http://schemas.openxmlformats.org/officeDocument/2006/relationships/image" Target="../media/image20.tiff"/></Relationships>
</file>

<file path=ppt/slides/_rels/slide2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12"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s>
</file>

<file path=ppt/slides/_rels/slide22.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tiff"/><Relationship Id="rId5" Type="http://schemas.openxmlformats.org/officeDocument/2006/relationships/image" Target="../media/image57.tiff"/><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6.xml"/><Relationship Id="rId4" Type="http://schemas.openxmlformats.org/officeDocument/2006/relationships/image" Target="../media/image66.tiff"/></Relationships>
</file>

<file path=ppt/slides/_rels/slide2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tiff"/><Relationship Id="rId7" Type="http://schemas.openxmlformats.org/officeDocument/2006/relationships/image" Target="../media/image77.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79.tmp"/></Relationships>
</file>

<file path=ppt/slides/_rels/slide3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6.xml"/><Relationship Id="rId6" Type="http://schemas.openxmlformats.org/officeDocument/2006/relationships/image" Target="../media/image83.tmp"/><Relationship Id="rId5" Type="http://schemas.openxmlformats.org/officeDocument/2006/relationships/image" Target="../media/image82.tmp"/><Relationship Id="rId4" Type="http://schemas.openxmlformats.org/officeDocument/2006/relationships/image" Target="../media/image79.tmp"/></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5.png"/><Relationship Id="rId3" Type="http://schemas.openxmlformats.org/officeDocument/2006/relationships/image" Target="../media/image86.png"/><Relationship Id="rId7" Type="http://schemas.openxmlformats.org/officeDocument/2006/relationships/image" Target="../media/image91.png"/><Relationship Id="rId12" Type="http://schemas.openxmlformats.org/officeDocument/2006/relationships/image" Target="../media/image99.png"/><Relationship Id="rId17" Type="http://schemas.openxmlformats.org/officeDocument/2006/relationships/image" Target="../media/image103.png"/><Relationship Id="rId2" Type="http://schemas.openxmlformats.org/officeDocument/2006/relationships/image" Target="../media/image85.png"/><Relationship Id="rId16"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8.png"/><Relationship Id="rId5" Type="http://schemas.openxmlformats.org/officeDocument/2006/relationships/image" Target="../media/image89.png"/><Relationship Id="rId15" Type="http://schemas.openxmlformats.org/officeDocument/2006/relationships/image" Target="../media/image101.png"/><Relationship Id="rId10" Type="http://schemas.openxmlformats.org/officeDocument/2006/relationships/image" Target="../media/image79.tmp"/><Relationship Id="rId4" Type="http://schemas.openxmlformats.org/officeDocument/2006/relationships/image" Target="../media/image88.png"/><Relationship Id="rId9" Type="http://schemas.openxmlformats.org/officeDocument/2006/relationships/image" Target="../media/image97.png"/><Relationship Id="rId1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6.xml"/><Relationship Id="rId4" Type="http://schemas.openxmlformats.org/officeDocument/2006/relationships/image" Target="../media/image10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3.tiff"/><Relationship Id="rId13" Type="http://schemas.openxmlformats.org/officeDocument/2006/relationships/image" Target="../media/image118.tiff"/><Relationship Id="rId18" Type="http://schemas.openxmlformats.org/officeDocument/2006/relationships/image" Target="../media/image123.tiff"/><Relationship Id="rId3" Type="http://schemas.openxmlformats.org/officeDocument/2006/relationships/image" Target="../media/image108.tiff"/><Relationship Id="rId21" Type="http://schemas.openxmlformats.org/officeDocument/2006/relationships/image" Target="../media/image126.tiff"/><Relationship Id="rId7" Type="http://schemas.openxmlformats.org/officeDocument/2006/relationships/image" Target="../media/image112.tiff"/><Relationship Id="rId12" Type="http://schemas.openxmlformats.org/officeDocument/2006/relationships/image" Target="../media/image117.tiff"/><Relationship Id="rId17" Type="http://schemas.openxmlformats.org/officeDocument/2006/relationships/image" Target="../media/image122.tiff"/><Relationship Id="rId2" Type="http://schemas.openxmlformats.org/officeDocument/2006/relationships/image" Target="../media/image107.tiff"/><Relationship Id="rId16" Type="http://schemas.openxmlformats.org/officeDocument/2006/relationships/image" Target="../media/image121.tiff"/><Relationship Id="rId20" Type="http://schemas.openxmlformats.org/officeDocument/2006/relationships/image" Target="../media/image125.tiff"/><Relationship Id="rId1" Type="http://schemas.openxmlformats.org/officeDocument/2006/relationships/slideLayout" Target="../slideLayouts/slideLayout6.xml"/><Relationship Id="rId6" Type="http://schemas.openxmlformats.org/officeDocument/2006/relationships/image" Target="../media/image111.tiff"/><Relationship Id="rId11" Type="http://schemas.openxmlformats.org/officeDocument/2006/relationships/image" Target="../media/image116.png"/><Relationship Id="rId5" Type="http://schemas.openxmlformats.org/officeDocument/2006/relationships/image" Target="../media/image110.tiff"/><Relationship Id="rId15" Type="http://schemas.openxmlformats.org/officeDocument/2006/relationships/image" Target="../media/image120.tiff"/><Relationship Id="rId10" Type="http://schemas.openxmlformats.org/officeDocument/2006/relationships/image" Target="../media/image115.tiff"/><Relationship Id="rId19" Type="http://schemas.openxmlformats.org/officeDocument/2006/relationships/image" Target="../media/image124.tiff"/><Relationship Id="rId4" Type="http://schemas.openxmlformats.org/officeDocument/2006/relationships/image" Target="../media/image109.tiff"/><Relationship Id="rId9" Type="http://schemas.openxmlformats.org/officeDocument/2006/relationships/image" Target="../media/image114.tiff"/><Relationship Id="rId14" Type="http://schemas.openxmlformats.org/officeDocument/2006/relationships/image" Target="../media/image119.tiff"/></Relationships>
</file>

<file path=ppt/slides/_rels/slide42.xml.rels><?xml version="1.0" encoding="UTF-8" standalone="yes"?>
<Relationships xmlns="http://schemas.openxmlformats.org/package/2006/relationships"><Relationship Id="rId8" Type="http://schemas.openxmlformats.org/officeDocument/2006/relationships/image" Target="../media/image132.tiff"/><Relationship Id="rId3" Type="http://schemas.openxmlformats.org/officeDocument/2006/relationships/image" Target="../media/image127.tiff"/><Relationship Id="rId7" Type="http://schemas.openxmlformats.org/officeDocument/2006/relationships/image" Target="../media/image131.tif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0.tiff"/><Relationship Id="rId5" Type="http://schemas.openxmlformats.org/officeDocument/2006/relationships/image" Target="../media/image129.tiff"/><Relationship Id="rId4" Type="http://schemas.openxmlformats.org/officeDocument/2006/relationships/image" Target="../media/image128.tiff"/><Relationship Id="rId9"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49428"/>
            <a:ext cx="9230497" cy="6956854"/>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740744" y="577093"/>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1600" dirty="0">
                <a:cs typeface="Hiragino Kaku Gothic Std W8" charset="-128"/>
              </a:rPr>
              <a:t>2019</a:t>
            </a:r>
            <a:r>
              <a:rPr lang="ja-JP" altLang="en-US" sz="1600">
                <a:cs typeface="Hiragino Kaku Gothic Std W8" charset="-128"/>
              </a:rPr>
              <a:t>年</a:t>
            </a:r>
            <a:r>
              <a:rPr lang="en-US" altLang="ja-JP" sz="1600" dirty="0">
                <a:cs typeface="Hiragino Kaku Gothic Std W8" charset="-128"/>
              </a:rPr>
              <a:t>6</a:t>
            </a:r>
            <a:r>
              <a:rPr lang="ja-JP" altLang="en-US" sz="1600">
                <a:cs typeface="Hiragino Kaku Gothic Std W8" charset="-128"/>
              </a:rPr>
              <a:t>月</a:t>
            </a:r>
            <a:r>
              <a:rPr lang="en-US" altLang="ja-JP" sz="1600" dirty="0">
                <a:cs typeface="Hiragino Kaku Gothic Std W8" charset="-128"/>
              </a:rPr>
              <a:t>21</a:t>
            </a:r>
            <a:r>
              <a:rPr lang="ja-JP" altLang="en-US" sz="1600">
                <a:cs typeface="Hiragino Kaku Gothic Std W8" charset="-128"/>
              </a:rPr>
              <a:t>日</a:t>
            </a:r>
            <a:endParaRPr lang="ja-JP" altLang="en-US" sz="1600" dirty="0">
              <a:cs typeface="Hiragino Kaku Gothic Std W8" charset="-128"/>
            </a:endParaRPr>
          </a:p>
        </p:txBody>
      </p:sp>
      <p:pic>
        <p:nvPicPr>
          <p:cNvPr id="9" name="図 8">
            <a:extLst>
              <a:ext uri="{FF2B5EF4-FFF2-40B4-BE49-F238E27FC236}">
                <a16:creationId xmlns:a16="http://schemas.microsoft.com/office/drawing/2014/main" id="{5FE821CD-FA0B-2447-B282-83F7DD8B185D}"/>
              </a:ext>
            </a:extLst>
          </p:cNvPr>
          <p:cNvPicPr>
            <a:picLocks noChangeAspect="1"/>
          </p:cNvPicPr>
          <p:nvPr/>
        </p:nvPicPr>
        <p:blipFill>
          <a:blip r:embed="rId4"/>
          <a:stretch>
            <a:fillRect/>
          </a:stretch>
        </p:blipFill>
        <p:spPr>
          <a:xfrm>
            <a:off x="4701428" y="863155"/>
            <a:ext cx="4204710" cy="4204710"/>
          </a:xfrm>
          <a:prstGeom prst="rect">
            <a:avLst/>
          </a:prstGeom>
        </p:spPr>
      </p:pic>
      <p:sp>
        <p:nvSpPr>
          <p:cNvPr id="6" name="タイトル 5">
            <a:extLst>
              <a:ext uri="{FF2B5EF4-FFF2-40B4-BE49-F238E27FC236}">
                <a16:creationId xmlns:a16="http://schemas.microsoft.com/office/drawing/2014/main" id="{C6D177EC-BFEA-B047-9365-3444BD0FB0D8}"/>
              </a:ext>
            </a:extLst>
          </p:cNvPr>
          <p:cNvSpPr>
            <a:spLocks noGrp="1"/>
          </p:cNvSpPr>
          <p:nvPr>
            <p:ph type="ctrTitle"/>
          </p:nvPr>
        </p:nvSpPr>
        <p:spPr>
          <a:xfrm>
            <a:off x="0" y="5067865"/>
            <a:ext cx="9000924" cy="1353221"/>
          </a:xfrm>
        </p:spPr>
        <p:txBody>
          <a:bodyPr/>
          <a:lstStyle/>
          <a:p>
            <a:r>
              <a:rPr lang="ja-JP" altLang="en-US" sz="2400" b="1"/>
              <a:t>デジタル・トランスフォーメーションの本質と「共創」戦略</a:t>
            </a:r>
            <a:br>
              <a:rPr lang="en-US" altLang="ja-JP" sz="2800" dirty="0"/>
            </a:br>
            <a:r>
              <a:rPr lang="ja-JP" altLang="en-US" sz="2000"/>
              <a:t>クラウドネイティブ時代のビジネス・シナリオ</a:t>
            </a:r>
          </a:p>
        </p:txBody>
      </p:sp>
    </p:spTree>
    <p:extLst>
      <p:ext uri="{BB962C8B-B14F-4D97-AF65-F5344CB8AC3E}">
        <p14:creationId xmlns:p14="http://schemas.microsoft.com/office/powerpoint/2010/main" val="934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2"/>
            <a:ext cx="8390378" cy="199129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grpSp>
      <p:sp>
        <p:nvSpPr>
          <p:cNvPr id="25" name="テキスト ボックス 24">
            <a:extLst>
              <a:ext uri="{FF2B5EF4-FFF2-40B4-BE49-F238E27FC236}">
                <a16:creationId xmlns:a16="http://schemas.microsoft.com/office/drawing/2014/main" id="{66A9BDD2-B24C-2C4B-A713-A17AAA34303B}"/>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31" name="正方形/長方形 30">
            <a:extLst>
              <a:ext uri="{FF2B5EF4-FFF2-40B4-BE49-F238E27FC236}">
                <a16:creationId xmlns:a16="http://schemas.microsoft.com/office/drawing/2014/main" id="{91CDAFED-5800-124E-9485-9FB3A08F7FBA}"/>
              </a:ext>
            </a:extLst>
          </p:cNvPr>
          <p:cNvSpPr/>
          <p:nvPr/>
        </p:nvSpPr>
        <p:spPr>
          <a:xfrm>
            <a:off x="589471" y="1599278"/>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最新</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lang="ja-JP" altLang="en-US" sz="1400">
                <a:solidFill>
                  <a:srgbClr val="FFFFFF"/>
                </a:solidFill>
                <a:latin typeface="Meiryo" panose="020B0604030504040204" pitchFamily="34" charset="-128"/>
                <a:ea typeface="Meiryo" panose="020B0604030504040204" pitchFamily="34" charset="-128"/>
                <a:cs typeface="ＭＳ Ｐゴシック"/>
              </a:rPr>
              <a:t>活用と試行錯誤</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のための</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内製化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12BE1C38-A69B-4346-969C-5FDDB2B0D32B}"/>
              </a:ext>
            </a:extLst>
          </p:cNvPr>
          <p:cNvSpPr/>
          <p:nvPr/>
        </p:nvSpPr>
        <p:spPr>
          <a:xfrm>
            <a:off x="3303524" y="1605631"/>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組織の役割や働き方</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業績管理の変革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DE4E6274-6709-2B42-ABD2-A38083952C8D}"/>
              </a:ext>
            </a:extLst>
          </p:cNvPr>
          <p:cNvSpPr/>
          <p:nvPr/>
        </p:nvSpPr>
        <p:spPr>
          <a:xfrm>
            <a:off x="5995629" y="1607094"/>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経営目標の設定や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意志決定方法の変革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テキスト ボックス 34">
            <a:extLst>
              <a:ext uri="{FF2B5EF4-FFF2-40B4-BE49-F238E27FC236}">
                <a16:creationId xmlns:a16="http://schemas.microsoft.com/office/drawing/2014/main" id="{AFB7826A-2AC7-FD49-B976-2F713AB9B9AE}"/>
              </a:ext>
            </a:extLst>
          </p:cNvPr>
          <p:cNvSpPr txBox="1"/>
          <p:nvPr/>
        </p:nvSpPr>
        <p:spPr>
          <a:xfrm>
            <a:off x="632460" y="1121081"/>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grpSp>
        <p:nvGrpSpPr>
          <p:cNvPr id="42" name="グループ化 41">
            <a:extLst>
              <a:ext uri="{FF2B5EF4-FFF2-40B4-BE49-F238E27FC236}">
                <a16:creationId xmlns:a16="http://schemas.microsoft.com/office/drawing/2014/main" id="{693DB1CB-FAAA-4F40-A04A-396E0C3DEAA2}"/>
              </a:ext>
            </a:extLst>
          </p:cNvPr>
          <p:cNvGrpSpPr/>
          <p:nvPr/>
        </p:nvGrpSpPr>
        <p:grpSpPr>
          <a:xfrm>
            <a:off x="1664560" y="2186742"/>
            <a:ext cx="5795425" cy="749295"/>
            <a:chOff x="1664560" y="2186742"/>
            <a:chExt cx="5795425" cy="749295"/>
          </a:xfrm>
        </p:grpSpPr>
        <p:sp>
          <p:nvSpPr>
            <p:cNvPr id="29" name="正方形/長方形 28">
              <a:extLst>
                <a:ext uri="{FF2B5EF4-FFF2-40B4-BE49-F238E27FC236}">
                  <a16:creationId xmlns:a16="http://schemas.microsoft.com/office/drawing/2014/main" id="{A788F472-1267-F549-81C5-B994CD85826D}"/>
                </a:ext>
              </a:extLst>
            </p:cNvPr>
            <p:cNvSpPr/>
            <p:nvPr/>
          </p:nvSpPr>
          <p:spPr>
            <a:xfrm>
              <a:off x="1664560" y="2186742"/>
              <a:ext cx="4048819" cy="738664"/>
            </a:xfrm>
            <a:prstGeom prst="rect">
              <a:avLst/>
            </a:prstGeom>
          </p:spPr>
          <p:txBody>
            <a:bodyPr wrap="square">
              <a:spAutoFit/>
            </a:bodyPr>
            <a:lstStyle/>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販売実績の報告を日次からリアルタイムへ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労働時間の把握を月次からリアルタイムへ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意志決定サイクルを短縮し、一部自動化へ</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458D9721-C713-E743-9E90-F55A27490007}"/>
                </a:ext>
              </a:extLst>
            </p:cNvPr>
            <p:cNvSpPr/>
            <p:nvPr/>
          </p:nvSpPr>
          <p:spPr>
            <a:xfrm>
              <a:off x="5938253" y="2197373"/>
              <a:ext cx="1521732" cy="738664"/>
            </a:xfrm>
            <a:prstGeom prst="rect">
              <a:avLst/>
            </a:prstGeom>
          </p:spPr>
          <p:txBody>
            <a:bodyPr wrap="square">
              <a:spAutoFit/>
            </a:bodyPr>
            <a:lstStyle/>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データ主導</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デジタル化</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アジャイル</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5" name="右矢印 4">
              <a:extLst>
                <a:ext uri="{FF2B5EF4-FFF2-40B4-BE49-F238E27FC236}">
                  <a16:creationId xmlns:a16="http://schemas.microsoft.com/office/drawing/2014/main" id="{B8990FDF-90E2-474B-B3CD-3A48ECF431A5}"/>
                </a:ext>
              </a:extLst>
            </p:cNvPr>
            <p:cNvSpPr/>
            <p:nvPr/>
          </p:nvSpPr>
          <p:spPr>
            <a:xfrm rot="10800000">
              <a:off x="5588057" y="2346982"/>
              <a:ext cx="317771" cy="440987"/>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正方形/長方形 35">
            <a:extLst>
              <a:ext uri="{FF2B5EF4-FFF2-40B4-BE49-F238E27FC236}">
                <a16:creationId xmlns:a16="http://schemas.microsoft.com/office/drawing/2014/main" id="{B568B379-3C8A-2343-AA06-C50361FA5709}"/>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2127EA4A-5644-9A4E-A5C9-BF4EB9CFE223}"/>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115ED17-2538-8F4E-AA19-02C2CA7D9624}"/>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A5E17034-1283-A14E-B2B3-5BD0F3866FD5}"/>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68866ECA-7502-F24F-A99F-15E4E32DC94B}"/>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41" name="正方形/長方形 40">
            <a:extLst>
              <a:ext uri="{FF2B5EF4-FFF2-40B4-BE49-F238E27FC236}">
                <a16:creationId xmlns:a16="http://schemas.microsoft.com/office/drawing/2014/main" id="{18A6AE50-82B6-E940-AE12-314F9946ABF2}"/>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sp>
        <p:nvSpPr>
          <p:cNvPr id="16" name="四角形吹き出し 15">
            <a:extLst>
              <a:ext uri="{FF2B5EF4-FFF2-40B4-BE49-F238E27FC236}">
                <a16:creationId xmlns:a16="http://schemas.microsoft.com/office/drawing/2014/main" id="{1FD37954-1DBA-FC46-906C-2B0CD7A26016}"/>
              </a:ext>
            </a:extLst>
          </p:cNvPr>
          <p:cNvSpPr/>
          <p:nvPr/>
        </p:nvSpPr>
        <p:spPr>
          <a:xfrm>
            <a:off x="7380052" y="2425430"/>
            <a:ext cx="1666672" cy="654996"/>
          </a:xfrm>
          <a:prstGeom prst="wedgeRectCallout">
            <a:avLst>
              <a:gd name="adj1" fmla="val -39079"/>
              <a:gd name="adj2" fmla="val -820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bg1"/>
                </a:solidFill>
                <a:latin typeface="Meiryo" panose="020B0604030504040204" pitchFamily="34" charset="-128"/>
                <a:ea typeface="Meiryo" panose="020B0604030504040204" pitchFamily="34" charset="-128"/>
                <a:cs typeface="ＭＳ Ｐゴシック"/>
              </a:rPr>
              <a:t>IoT</a:t>
            </a:r>
            <a:r>
              <a:rPr lang="ja-JP" altLang="en-US" sz="1200">
                <a:solidFill>
                  <a:schemeClr val="bg1"/>
                </a:solidFill>
                <a:latin typeface="Meiryo" panose="020B0604030504040204" pitchFamily="34" charset="-128"/>
                <a:ea typeface="Meiryo" panose="020B0604030504040204" pitchFamily="34" charset="-128"/>
                <a:cs typeface="ＭＳ Ｐゴシック"/>
              </a:rPr>
              <a:t>や</a:t>
            </a:r>
            <a:r>
              <a:rPr lang="en-US" altLang="ja-JP" sz="1200" dirty="0">
                <a:solidFill>
                  <a:schemeClr val="bg1"/>
                </a:solidFill>
                <a:latin typeface="Meiryo" panose="020B0604030504040204" pitchFamily="34" charset="-128"/>
                <a:ea typeface="Meiryo" panose="020B0604030504040204" pitchFamily="34" charset="-128"/>
                <a:cs typeface="ＭＳ Ｐゴシック"/>
              </a:rPr>
              <a:t>AI</a:t>
            </a:r>
            <a:r>
              <a:rPr lang="ja-JP" altLang="en-US" sz="1200">
                <a:solidFill>
                  <a:schemeClr val="bg1"/>
                </a:solidFill>
                <a:latin typeface="Meiryo" panose="020B0604030504040204" pitchFamily="34" charset="-128"/>
                <a:ea typeface="Meiryo" panose="020B0604030504040204" pitchFamily="34" charset="-128"/>
                <a:cs typeface="ＭＳ Ｐゴシック"/>
              </a:rPr>
              <a:t>を駆使して</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chemeClr val="bg1"/>
                </a:solidFill>
                <a:latin typeface="Meiryo" panose="020B0604030504040204" pitchFamily="34" charset="-128"/>
                <a:ea typeface="Meiryo" panose="020B0604030504040204" pitchFamily="34" charset="-128"/>
                <a:cs typeface="ＭＳ Ｐゴシック"/>
              </a:rPr>
              <a:t>新しいビジネスをはじめることではない</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901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Effect transition="in" filter="fade">
                                      <p:cBhvr>
                                        <p:cTn id="22" dur="500"/>
                                        <p:tgtEl>
                                          <p:spTgt spid="3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3" grpId="0" animBg="1"/>
      <p:bldP spid="34" grpId="0" animBg="1"/>
      <p:bldP spid="3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51230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379628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デジタイゼーションとデジタライゼーション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127" y="1572306"/>
            <a:ext cx="1030675" cy="1010062"/>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817686" y="1458710"/>
            <a:ext cx="928128" cy="975508"/>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4751" y="2698530"/>
            <a:ext cx="1252313" cy="112082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733909" y="2672407"/>
            <a:ext cx="1116413" cy="1064701"/>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sp>
        <p:nvSpPr>
          <p:cNvPr id="19" name="テキスト ボックス 18">
            <a:extLst>
              <a:ext uri="{FF2B5EF4-FFF2-40B4-BE49-F238E27FC236}">
                <a16:creationId xmlns:a16="http://schemas.microsoft.com/office/drawing/2014/main" id="{B4A0A81F-433E-5744-9D75-BB07FC442CE6}"/>
              </a:ext>
            </a:extLst>
          </p:cNvPr>
          <p:cNvSpPr txBox="1"/>
          <p:nvPr/>
        </p:nvSpPr>
        <p:spPr>
          <a:xfrm>
            <a:off x="273457" y="3821126"/>
            <a:ext cx="3954929" cy="800219"/>
          </a:xfrm>
          <a:prstGeom prst="rect">
            <a:avLst/>
          </a:prstGeom>
          <a:noFill/>
        </p:spPr>
        <p:txBody>
          <a:bodyPr wrap="none" rtlCol="0">
            <a:spAutoFit/>
          </a:bodyPr>
          <a:lstStyle/>
          <a:p>
            <a:pPr algn="ctr"/>
            <a:r>
              <a:rPr lang="ja-JP" altLang="en-US" sz="1400">
                <a:solidFill>
                  <a:schemeClr val="accent3">
                    <a:lumMod val="75000"/>
                  </a:schemeClr>
                </a:solidFill>
                <a:latin typeface="Meiryo" panose="020B0604030504040204" pitchFamily="34" charset="-128"/>
                <a:ea typeface="Meiryo" panose="020B0604030504040204" pitchFamily="34" charset="-128"/>
              </a:rPr>
              <a:t>デジタル技術の利用により</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b="1" u="sng">
                <a:solidFill>
                  <a:schemeClr val="accent3">
                    <a:lumMod val="75000"/>
                  </a:schemeClr>
                </a:solidFill>
                <a:latin typeface="Meiryo" panose="020B0604030504040204" pitchFamily="34" charset="-128"/>
                <a:ea typeface="Meiryo" panose="020B0604030504040204" pitchFamily="34" charset="-128"/>
              </a:rPr>
              <a:t>ビジネス・プロセス</a:t>
            </a:r>
            <a:r>
              <a:rPr lang="ja-JP" altLang="en-US" sz="1400">
                <a:solidFill>
                  <a:schemeClr val="accent3">
                    <a:lumMod val="75000"/>
                  </a:schemeClr>
                </a:solidFill>
                <a:latin typeface="Meiryo" panose="020B0604030504040204" pitchFamily="34" charset="-128"/>
                <a:ea typeface="Meiryo" panose="020B0604030504040204" pitchFamily="34" charset="-128"/>
              </a:rPr>
              <a:t>を変換し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75000"/>
                  </a:schemeClr>
                </a:solidFill>
                <a:latin typeface="Meiryo" panose="020B0604030504040204" pitchFamily="34" charset="-128"/>
                <a:ea typeface="Meiryo" panose="020B0604030504040204" pitchFamily="34" charset="-128"/>
              </a:rPr>
              <a:t>効率化やコストの削減、付加価値を向上させる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2026987" y="1888941"/>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2024540" y="3123920"/>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1107557" y="880158"/>
            <a:ext cx="2262158"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1A95E31-5481-CC4E-BF09-750F5AE0672C}"/>
              </a:ext>
            </a:extLst>
          </p:cNvPr>
          <p:cNvSpPr txBox="1"/>
          <p:nvPr/>
        </p:nvSpPr>
        <p:spPr>
          <a:xfrm>
            <a:off x="824890" y="4591576"/>
            <a:ext cx="2852063" cy="584775"/>
          </a:xfrm>
          <a:prstGeom prst="rect">
            <a:avLst/>
          </a:prstGeom>
          <a:noFill/>
        </p:spPr>
        <p:txBody>
          <a:bodyPr wrap="none" rtlCol="0">
            <a:spAutoFit/>
          </a:bodyPr>
          <a:lstStyle/>
          <a:p>
            <a:pPr algn="ctr"/>
            <a:r>
              <a:rPr lang="ja-JP" altLang="en-US" sz="1600" b="1">
                <a:solidFill>
                  <a:schemeClr val="accent3">
                    <a:lumMod val="75000"/>
                  </a:schemeClr>
                </a:solidFill>
                <a:latin typeface="Meiryo" panose="020B0604030504040204" pitchFamily="34" charset="-128"/>
                <a:ea typeface="Meiryo" panose="020B0604030504040204" pitchFamily="34" charset="-128"/>
              </a:rPr>
              <a:t>ユーザー・インターフェイス</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効率化・合理化・</a:t>
            </a:r>
            <a:r>
              <a:rPr lang="ja-JP" altLang="en-US" sz="1600" b="1">
                <a:solidFill>
                  <a:schemeClr val="accent3">
                    <a:lumMod val="75000"/>
                  </a:schemeClr>
                </a:solidFill>
                <a:latin typeface="Meiryo" panose="020B0604030504040204" pitchFamily="34" charset="-128"/>
                <a:ea typeface="Meiryo" panose="020B0604030504040204" pitchFamily="34" charset="-128"/>
              </a:rPr>
              <a:t>付加価値</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13DCC18-7AE5-E344-8866-534EEC72E0BF}"/>
              </a:ext>
            </a:extLst>
          </p:cNvPr>
          <p:cNvSpPr txBox="1"/>
          <p:nvPr/>
        </p:nvSpPr>
        <p:spPr>
          <a:xfrm>
            <a:off x="847331" y="512120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アナログ放送→デジタル放送</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紙の書籍→電子書籍</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紙のカルテ→電子カルテ</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ED133196-9222-EA40-9E8C-5B25EED3A401}"/>
              </a:ext>
            </a:extLst>
          </p:cNvPr>
          <p:cNvGrpSpPr/>
          <p:nvPr/>
        </p:nvGrpSpPr>
        <p:grpSpPr>
          <a:xfrm>
            <a:off x="4980852" y="880158"/>
            <a:ext cx="3775393" cy="4979711"/>
            <a:chOff x="4980852" y="880158"/>
            <a:chExt cx="3775393" cy="4979711"/>
          </a:xfrm>
        </p:grpSpPr>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323" y="2668953"/>
              <a:ext cx="1046866" cy="108483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3631" y="2668953"/>
              <a:ext cx="962885" cy="1081893"/>
            </a:xfrm>
            <a:prstGeom prst="rect">
              <a:avLst/>
            </a:prstGeom>
          </p:spPr>
        </p:pic>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16454" y="1572305"/>
              <a:ext cx="1010062" cy="1010062"/>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71387" y="1658893"/>
              <a:ext cx="1174839" cy="871992"/>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14503" y="1572307"/>
              <a:ext cx="490073" cy="383920"/>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19704" y="2307810"/>
              <a:ext cx="489312" cy="383922"/>
            </a:xfrm>
            <a:prstGeom prst="rect">
              <a:avLst/>
            </a:prstGeom>
          </p:spPr>
        </p:pic>
        <p:sp>
          <p:nvSpPr>
            <p:cNvPr id="20" name="テキスト ボックス 19">
              <a:extLst>
                <a:ext uri="{FF2B5EF4-FFF2-40B4-BE49-F238E27FC236}">
                  <a16:creationId xmlns:a16="http://schemas.microsoft.com/office/drawing/2014/main" id="{BD7BAFD6-F01F-B14C-A30F-EF0481D758A0}"/>
                </a:ext>
              </a:extLst>
            </p:cNvPr>
            <p:cNvSpPr txBox="1"/>
            <p:nvPr/>
          </p:nvSpPr>
          <p:spPr>
            <a:xfrm>
              <a:off x="4980852" y="3817672"/>
              <a:ext cx="3775393" cy="800219"/>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デジタル技術の利用により</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b="1" u="sng">
                  <a:solidFill>
                    <a:srgbClr val="0070C0"/>
                  </a:solidFill>
                  <a:latin typeface="Meiryo" panose="020B0604030504040204" pitchFamily="34" charset="-128"/>
                  <a:ea typeface="Meiryo" panose="020B0604030504040204" pitchFamily="34" charset="-128"/>
                </a:rPr>
                <a:t>ビジネス・モデル</a:t>
              </a:r>
              <a:r>
                <a:rPr lang="ja-JP" altLang="en-US" sz="1400">
                  <a:solidFill>
                    <a:srgbClr val="0070C0"/>
                  </a:solidFill>
                  <a:latin typeface="Meiryo" panose="020B0604030504040204" pitchFamily="34" charset="-128"/>
                  <a:ea typeface="Meiryo" panose="020B0604030504040204" pitchFamily="34" charset="-128"/>
                </a:rPr>
                <a:t>を変革し</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新たな利益や価値を生み出す機会を創出する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818848" y="1888941"/>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818848" y="3123920"/>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5236936" y="880158"/>
              <a:ext cx="3262432" cy="830997"/>
            </a:xfrm>
            <a:prstGeom prst="rect">
              <a:avLst/>
            </a:prstGeom>
            <a:noFill/>
          </p:spPr>
          <p:txBody>
            <a:bodyPr wrap="none" rtlCol="0">
              <a:spAutoFit/>
            </a:bodyPr>
            <a:lstStyle/>
            <a:p>
              <a:pPr algn="ctr"/>
              <a:r>
                <a:rPr lang="ja-JP" altLang="en-US" sz="2400">
                  <a:solidFill>
                    <a:srgbClr val="0070C0"/>
                  </a:solidFill>
                  <a:latin typeface="Meiryo" panose="020B0604030504040204" pitchFamily="34" charset="-128"/>
                  <a:ea typeface="Meiryo" panose="020B0604030504040204" pitchFamily="34" charset="-128"/>
                </a:rPr>
                <a:t>デジタライゼーション</a:t>
              </a:r>
              <a:endParaRPr lang="en-US" altLang="ja-JP" sz="2400"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00ABEFA0-C89B-A541-90BC-239D2F29E235}"/>
                </a:ext>
              </a:extLst>
            </p:cNvPr>
            <p:cNvSpPr txBox="1"/>
            <p:nvPr/>
          </p:nvSpPr>
          <p:spPr>
            <a:xfrm>
              <a:off x="5358990" y="4591576"/>
              <a:ext cx="2852063" cy="584775"/>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ユーザー・エクスペリエンス</a:t>
              </a:r>
              <a:endParaRPr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競争力・差別化・</a:t>
              </a:r>
              <a:r>
                <a:rPr lang="ja-JP" altLang="en-US" sz="1600" b="1">
                  <a:solidFill>
                    <a:srgbClr val="0070C0"/>
                  </a:solidFill>
                  <a:latin typeface="Meiryo" panose="020B0604030504040204" pitchFamily="34" charset="-128"/>
                  <a:ea typeface="Meiryo" panose="020B0604030504040204" pitchFamily="34" charset="-128"/>
                </a:rPr>
                <a:t>新しい価値</a:t>
              </a:r>
              <a:endParaRPr lang="en-US" altLang="ja-JP" sz="1600" b="1" dirty="0">
                <a:solidFill>
                  <a:srgbClr val="0070C0"/>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64DBA54-9217-4B49-8105-9D8A548A56E0}"/>
                </a:ext>
              </a:extLst>
            </p:cNvPr>
            <p:cNvSpPr txBox="1"/>
            <p:nvPr/>
          </p:nvSpPr>
          <p:spPr>
            <a:xfrm>
              <a:off x="5291662" y="5121205"/>
              <a:ext cx="2986715" cy="738664"/>
            </a:xfrm>
            <a:prstGeom prst="rect">
              <a:avLst/>
            </a:prstGeom>
            <a:noFill/>
          </p:spPr>
          <p:txBody>
            <a:bodyPr wrap="none" rtlCol="0">
              <a:spAutoFit/>
            </a:bodyPr>
            <a:lstStyle/>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自動車の所有→カーシェア</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ダウンロード→ストリーミング</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物販→サブスクリプション</a:t>
              </a:r>
              <a:endParaRPr lang="en-US" altLang="ja-JP" sz="1400" dirty="0">
                <a:solidFill>
                  <a:srgbClr val="0070C0"/>
                </a:solidFill>
                <a:latin typeface="Meiryo" panose="020B0604030504040204" pitchFamily="34" charset="-128"/>
                <a:ea typeface="Meiryo" panose="020B0604030504040204" pitchFamily="34" charset="-128"/>
              </a:endParaRPr>
            </a:p>
          </p:txBody>
        </p:sp>
      </p:grpSp>
      <p:sp>
        <p:nvSpPr>
          <p:cNvPr id="31" name="テキスト ボックス 30">
            <a:extLst>
              <a:ext uri="{FF2B5EF4-FFF2-40B4-BE49-F238E27FC236}">
                <a16:creationId xmlns:a16="http://schemas.microsoft.com/office/drawing/2014/main" id="{F9AA0BF1-B9BA-E545-9D51-378A852C5BFD}"/>
              </a:ext>
            </a:extLst>
          </p:cNvPr>
          <p:cNvSpPr txBox="1"/>
          <p:nvPr/>
        </p:nvSpPr>
        <p:spPr>
          <a:xfrm>
            <a:off x="4512603" y="6191490"/>
            <a:ext cx="4544834" cy="400110"/>
          </a:xfrm>
          <a:prstGeom prst="rect">
            <a:avLst/>
          </a:prstGeom>
          <a:noFill/>
        </p:spPr>
        <p:txBody>
          <a:bodyPr wrap="none" rtlCol="0">
            <a:spAutoFit/>
          </a:bodyPr>
          <a:lstStyle/>
          <a:p>
            <a:pPr algn="ctr"/>
            <a:r>
              <a:rPr lang="ja-JP" altLang="en-US" sz="2000" b="1">
                <a:solidFill>
                  <a:srgbClr val="0070C0"/>
                </a:solidFill>
                <a:latin typeface="Meiryo" panose="020B0604030504040204" pitchFamily="34" charset="-128"/>
                <a:ea typeface="Meiryo" panose="020B0604030504040204" pitchFamily="34" charset="-128"/>
              </a:rPr>
              <a:t>デジタル・トランスフォーメーション</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7" name="下矢印 6">
            <a:extLst>
              <a:ext uri="{FF2B5EF4-FFF2-40B4-BE49-F238E27FC236}">
                <a16:creationId xmlns:a16="http://schemas.microsoft.com/office/drawing/2014/main" id="{8CBF69AB-4A8B-CF43-86D5-420A8F12540A}"/>
              </a:ext>
            </a:extLst>
          </p:cNvPr>
          <p:cNvSpPr/>
          <p:nvPr/>
        </p:nvSpPr>
        <p:spPr>
          <a:xfrm>
            <a:off x="6035383" y="5898409"/>
            <a:ext cx="1499271" cy="22841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4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368463" y="3532406"/>
            <a:ext cx="1005403" cy="338554"/>
          </a:xfrm>
          <a:prstGeom prst="rect">
            <a:avLst/>
          </a:prstGeom>
          <a:noFill/>
        </p:spPr>
        <p:txBody>
          <a:bodyPr wrap="none" rtlCol="0">
            <a:spAutoFit/>
          </a:bodyPr>
          <a:lstStyle/>
          <a:p>
            <a:pPr algn="r"/>
            <a:r>
              <a:rPr kumimoji="1" lang="ja-JP" altLang="en-US" sz="1600">
                <a:solidFill>
                  <a:schemeClr val="accent3">
                    <a:lumMod val="75000"/>
                  </a:schemeClr>
                </a:solidFill>
                <a:latin typeface="Meiryo" panose="020B0604030504040204" pitchFamily="34" charset="-128"/>
                <a:ea typeface="Meiryo" panose="020B0604030504040204" pitchFamily="34" charset="-128"/>
              </a:rPr>
              <a:t>アナログ</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532406"/>
            <a:ext cx="2031325" cy="338554"/>
          </a:xfrm>
          <a:prstGeom prst="rect">
            <a:avLst/>
          </a:prstGeom>
          <a:noFill/>
        </p:spPr>
        <p:txBody>
          <a:bodyPr wrap="none" rtlCol="0">
            <a:spAutoFit/>
          </a:bodyPr>
          <a:lstStyle/>
          <a:p>
            <a:r>
              <a:rPr lang="ja-JP" altLang="en-US" sz="1600">
                <a:solidFill>
                  <a:srgbClr val="0070C0"/>
                </a:solidFill>
                <a:latin typeface="Meiryo" panose="020B0604030504040204" pitchFamily="34" charset="-128"/>
                <a:ea typeface="Meiryo" panose="020B0604030504040204" pitchFamily="34" charset="-128"/>
              </a:rPr>
              <a:t>デジタイゼーション</a:t>
            </a:r>
            <a:endParaRPr kumimoji="1" lang="ja-JP" altLang="en-US" sz="1600">
              <a:solidFill>
                <a:srgbClr val="0070C0"/>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2985045" y="3952385"/>
            <a:ext cx="3262432" cy="677108"/>
          </a:xfrm>
          <a:prstGeom prst="rect">
            <a:avLst/>
          </a:prstGeom>
          <a:noFill/>
        </p:spPr>
        <p:txBody>
          <a:bodyPr wrap="none" rtlCol="0">
            <a:spAutoFit/>
          </a:bodyPr>
          <a:lstStyle/>
          <a:p>
            <a:pPr algn="ctr"/>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endParaRPr kumimoji="1" lang="en-US" altLang="ja-JP"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r>
              <a:rPr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CA7E27A2-A202-A541-AB33-D79CBA3EDFA8}"/>
              </a:ext>
            </a:extLst>
          </p:cNvPr>
          <p:cNvSpPr txBox="1"/>
          <p:nvPr/>
        </p:nvSpPr>
        <p:spPr>
          <a:xfrm>
            <a:off x="386114" y="1064726"/>
            <a:ext cx="2236510" cy="1015663"/>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データを駆使して</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リアルタイムで</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ビジネスを最適化</a:t>
            </a:r>
            <a:endPar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814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p:bldP spid="54"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59" y="5753465"/>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6" name="図 5" descr="標識 が含まれている画像&#10;&#10;自動的に生成された説明">
            <a:extLst>
              <a:ext uri="{FF2B5EF4-FFF2-40B4-BE49-F238E27FC236}">
                <a16:creationId xmlns:a16="http://schemas.microsoft.com/office/drawing/2014/main" id="{DC60658C-23CE-DF4E-953D-7D0A54D5C6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9787" y="1794443"/>
            <a:ext cx="6164424" cy="3878168"/>
          </a:xfrm>
          <a:prstGeom prst="rect">
            <a:avLst/>
          </a:prstGeom>
        </p:spPr>
      </p:pic>
    </p:spTree>
    <p:extLst>
      <p:ext uri="{BB962C8B-B14F-4D97-AF65-F5344CB8AC3E}">
        <p14:creationId xmlns:p14="http://schemas.microsoft.com/office/powerpoint/2010/main" val="199565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427236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312606" y="21538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en-US" sz="2800"/>
              <a:t>「破壊者」は何を破壊するのか</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5728" y="2340639"/>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9881" y="2340640"/>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36245" y="2481789"/>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79209" y="2809554"/>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1211387" y="1178518"/>
            <a:ext cx="4339650" cy="646331"/>
          </a:xfrm>
          <a:prstGeom prst="rect">
            <a:avLst/>
          </a:prstGeom>
          <a:noFill/>
        </p:spPr>
        <p:txBody>
          <a:bodyPr wrap="none" rtlCol="0">
            <a:spAutoFit/>
          </a:bodyPr>
          <a:lstStyle/>
          <a:p>
            <a:pPr algn="ctr"/>
            <a:r>
              <a:rPr kumimoji="1" lang="ja-JP" altLang="en-US" sz="3600" dirty="0">
                <a:solidFill>
                  <a:srgbClr val="FF0000"/>
                </a:solidFill>
                <a:latin typeface="Meiryo" panose="020B0604030504040204" pitchFamily="34" charset="-128"/>
                <a:ea typeface="Meiryo" panose="020B0604030504040204" pitchFamily="34" charset="-128"/>
              </a:rPr>
              <a:t>業界</a:t>
            </a:r>
            <a:r>
              <a:rPr kumimoji="1" lang="ja-JP" altLang="en-US" sz="3600">
                <a:solidFill>
                  <a:srgbClr val="FF0000"/>
                </a:solidFill>
                <a:latin typeface="Meiryo" panose="020B0604030504040204" pitchFamily="34" charset="-128"/>
                <a:ea typeface="Meiryo" panose="020B0604030504040204" pitchFamily="34" charset="-128"/>
              </a:rPr>
              <a:t>を越えた破壊者</a:t>
            </a:r>
            <a:endParaRPr kumimoji="1" lang="ja-JP" altLang="en-US" sz="3600" dirty="0">
              <a:solidFill>
                <a:srgbClr val="FF0000"/>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318745" y="5033151"/>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35728" y="3741512"/>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37647" y="4456334"/>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65763" y="1852770"/>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 name="図 3">
            <a:extLst>
              <a:ext uri="{FF2B5EF4-FFF2-40B4-BE49-F238E27FC236}">
                <a16:creationId xmlns:a16="http://schemas.microsoft.com/office/drawing/2014/main" id="{7CB769AA-7940-474E-83BB-D4BA68A519F5}"/>
              </a:ext>
            </a:extLst>
          </p:cNvPr>
          <p:cNvPicPr>
            <a:picLocks noChangeAspect="1"/>
          </p:cNvPicPr>
          <p:nvPr/>
        </p:nvPicPr>
        <p:blipFill>
          <a:blip r:embed="rId3"/>
          <a:stretch>
            <a:fillRect/>
          </a:stretch>
        </p:blipFill>
        <p:spPr>
          <a:xfrm>
            <a:off x="5543445" y="983925"/>
            <a:ext cx="2164827" cy="1753510"/>
          </a:xfrm>
          <a:prstGeom prst="rect">
            <a:avLst/>
          </a:prstGeom>
        </p:spPr>
      </p:pic>
    </p:spTree>
    <p:extLst>
      <p:ext uri="{BB962C8B-B14F-4D97-AF65-F5344CB8AC3E}">
        <p14:creationId xmlns:p14="http://schemas.microsoft.com/office/powerpoint/2010/main" val="43269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4607131" y="3122038"/>
            <a:ext cx="4239233" cy="27185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294466" y="3122039"/>
            <a:ext cx="4242401" cy="27185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5" name="正方形/長方形 44"/>
          <p:cNvSpPr/>
          <p:nvPr/>
        </p:nvSpPr>
        <p:spPr>
          <a:xfrm>
            <a:off x="431259" y="3211442"/>
            <a:ext cx="8281481" cy="9559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7" y="914594"/>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1999" y="914596"/>
            <a:ext cx="4277532"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7" y="1108326"/>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5" y="1109815"/>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7" y="1569991"/>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7" y="2132939"/>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1" y="1569990"/>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799" y="2128166"/>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0" y="914596"/>
            <a:ext cx="2081942" cy="2088681"/>
          </a:xfrm>
          <a:prstGeom prst="ellipse">
            <a:avLst/>
          </a:prstGeom>
          <a:solidFill>
            <a:srgbClr val="FF6666">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7" y="1451057"/>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4" name="正方形/長方形 43"/>
          <p:cNvSpPr/>
          <p:nvPr/>
        </p:nvSpPr>
        <p:spPr>
          <a:xfrm>
            <a:off x="1038160" y="3317166"/>
            <a:ext cx="7064510" cy="4120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800" b="1" dirty="0">
              <a:solidFill>
                <a:srgbClr val="FFFFFF"/>
              </a:solidFill>
              <a:latin typeface="Meiryo" charset="-128"/>
              <a:ea typeface="Meiryo" charset="-128"/>
              <a:cs typeface="Meiryo" charset="-128"/>
            </a:endParaRPr>
          </a:p>
        </p:txBody>
      </p:sp>
      <p:sp>
        <p:nvSpPr>
          <p:cNvPr id="46" name="正方形/長方形 45"/>
          <p:cNvSpPr/>
          <p:nvPr/>
        </p:nvSpPr>
        <p:spPr>
          <a:xfrm>
            <a:off x="431259" y="4253845"/>
            <a:ext cx="8281481" cy="4097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1" name="正方形/長方形 50"/>
          <p:cNvSpPr/>
          <p:nvPr/>
        </p:nvSpPr>
        <p:spPr>
          <a:xfrm>
            <a:off x="1095784" y="3348110"/>
            <a:ext cx="3469219"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機械学習</a:t>
            </a:r>
            <a:r>
              <a:rPr lang="en-US" altLang="ja-JP" sz="2000" dirty="0">
                <a:solidFill>
                  <a:srgbClr val="FFFFFF"/>
                </a:solidFill>
                <a:latin typeface="Meiryo" charset="-128"/>
                <a:ea typeface="Meiryo" charset="-128"/>
                <a:cs typeface="Meiryo" charset="-128"/>
              </a:rPr>
              <a:t>×</a:t>
            </a:r>
            <a:r>
              <a:rPr lang="ja-JP" altLang="en-US" sz="2000">
                <a:solidFill>
                  <a:srgbClr val="FFFFFF"/>
                </a:solidFill>
                <a:latin typeface="Meiryo" charset="-128"/>
                <a:ea typeface="Meiryo" charset="-128"/>
                <a:cs typeface="Meiryo" charset="-128"/>
              </a:rPr>
              <a:t>データサイエンス</a:t>
            </a:r>
            <a:endParaRPr lang="ja-JP" altLang="en-US" sz="2000" dirty="0">
              <a:solidFill>
                <a:srgbClr val="FFFFFF"/>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311627" y="4793810"/>
            <a:ext cx="4242400"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
        <p:nvSpPr>
          <p:cNvPr id="4" name="正方形/長方形 3">
            <a:extLst>
              <a:ext uri="{FF2B5EF4-FFF2-40B4-BE49-F238E27FC236}">
                <a16:creationId xmlns:a16="http://schemas.microsoft.com/office/drawing/2014/main" id="{8E10818D-DFDA-1E42-9D19-A75D993CF446}"/>
              </a:ext>
            </a:extLst>
          </p:cNvPr>
          <p:cNvSpPr/>
          <p:nvPr/>
        </p:nvSpPr>
        <p:spPr>
          <a:xfrm>
            <a:off x="1827400" y="3769035"/>
            <a:ext cx="2659370" cy="400110"/>
          </a:xfrm>
          <a:prstGeom prst="rect">
            <a:avLst/>
          </a:prstGeom>
        </p:spPr>
        <p:txBody>
          <a:bodyPr wrap="square">
            <a:spAutoFit/>
          </a:bodyPr>
          <a:lstStyle/>
          <a:p>
            <a:pPr algn="r"/>
            <a:r>
              <a:rPr lang="en-US" altLang="ja-JP" sz="2000" dirty="0">
                <a:solidFill>
                  <a:srgbClr val="FFFFFF"/>
                </a:solidFill>
                <a:latin typeface="Meiryo" charset="-128"/>
                <a:ea typeface="Meiryo" charset="-128"/>
                <a:cs typeface="Meiryo" charset="-128"/>
              </a:rPr>
              <a:t>IoT </a:t>
            </a:r>
            <a:endParaRPr lang="ja-JP" altLang="en-US" sz="2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807B564F-84D4-794D-822E-A64F7F2C2A6F}"/>
              </a:ext>
            </a:extLst>
          </p:cNvPr>
          <p:cNvSpPr/>
          <p:nvPr/>
        </p:nvSpPr>
        <p:spPr>
          <a:xfrm>
            <a:off x="4593139" y="4793810"/>
            <a:ext cx="4239232"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エッジ・コンピューティング</a:t>
            </a:r>
            <a:endParaRPr lang="ja-JP" altLang="en-US" sz="2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C77118E1-802A-F84E-803F-C4CEC4F85050}"/>
              </a:ext>
            </a:extLst>
          </p:cNvPr>
          <p:cNvSpPr/>
          <p:nvPr/>
        </p:nvSpPr>
        <p:spPr>
          <a:xfrm>
            <a:off x="3409816" y="4282310"/>
            <a:ext cx="2357440" cy="369332"/>
          </a:xfrm>
          <a:prstGeom prst="rect">
            <a:avLst/>
          </a:prstGeom>
        </p:spPr>
        <p:txBody>
          <a:bodyPr wrap="none">
            <a:spAutoFit/>
          </a:bodyPr>
          <a:lstStyle/>
          <a:p>
            <a:pPr algn="ctr"/>
            <a:r>
              <a:rPr lang="en-US" altLang="ja-JP" dirty="0">
                <a:solidFill>
                  <a:srgbClr val="FFFFFF"/>
                </a:solidFill>
                <a:latin typeface="Meiryo" charset="-128"/>
                <a:ea typeface="Meiryo" charset="-128"/>
                <a:cs typeface="Meiryo" charset="-128"/>
              </a:rPr>
              <a:t>DX</a:t>
            </a:r>
            <a:r>
              <a:rPr lang="ja-JP" altLang="en-US">
                <a:solidFill>
                  <a:srgbClr val="FFFFFF"/>
                </a:solidFill>
                <a:latin typeface="Meiryo" charset="-128"/>
                <a:ea typeface="Meiryo" charset="-128"/>
                <a:cs typeface="Meiryo" charset="-128"/>
              </a:rPr>
              <a:t>プラットフォーム</a:t>
            </a:r>
            <a:endParaRPr lang="ja-JP" altLang="en-US"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D00472F-567C-7E4C-B189-6B54F99D7F77}"/>
              </a:ext>
            </a:extLst>
          </p:cNvPr>
          <p:cNvSpPr/>
          <p:nvPr/>
        </p:nvSpPr>
        <p:spPr>
          <a:xfrm>
            <a:off x="440137" y="5273959"/>
            <a:ext cx="8281481" cy="40979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5</a:t>
            </a:r>
            <a:r>
              <a:rPr kumimoji="1" lang="en-US" altLang="ja-JP" sz="2000" dirty="0">
                <a:solidFill>
                  <a:srgbClr val="FFFFFF"/>
                </a:solidFill>
                <a:latin typeface="Meiryo" charset="-128"/>
                <a:ea typeface="Meiryo" charset="-128"/>
                <a:cs typeface="Meiryo" charset="-128"/>
              </a:rPr>
              <a:t>G</a:t>
            </a: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5</a:t>
            </a:r>
            <a:r>
              <a:rPr kumimoji="1" lang="ja-JP" altLang="en-US" sz="2000">
                <a:solidFill>
                  <a:srgbClr val="FFFFFF"/>
                </a:solidFill>
                <a:latin typeface="Meiryo" charset="-128"/>
                <a:ea typeface="Meiryo" charset="-128"/>
                <a:cs typeface="Meiryo" charset="-128"/>
              </a:rPr>
              <a:t>世代通信網）</a:t>
            </a:r>
            <a:endParaRPr kumimoji="1" lang="ja-JP" altLang="en-US" sz="2000" dirty="0">
              <a:solidFill>
                <a:srgbClr val="FFFFFF"/>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868A0384-7D50-D14A-922A-8804A45EE9C6}"/>
              </a:ext>
            </a:extLst>
          </p:cNvPr>
          <p:cNvSpPr/>
          <p:nvPr/>
        </p:nvSpPr>
        <p:spPr>
          <a:xfrm>
            <a:off x="284495" y="5935440"/>
            <a:ext cx="8561869" cy="40979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アジャイル開発</a:t>
            </a:r>
            <a:r>
              <a:rPr lang="en-US" altLang="ja-JP" sz="2000" dirty="0">
                <a:solidFill>
                  <a:srgbClr val="FFFFFF"/>
                </a:solidFill>
                <a:latin typeface="Meiryo" charset="-128"/>
                <a:ea typeface="Meiryo" charset="-128"/>
                <a:cs typeface="Meiryo" charset="-128"/>
              </a:rPr>
              <a:t> × DevOps</a:t>
            </a:r>
            <a:endParaRPr kumimoji="1" lang="ja-JP" altLang="en-US" sz="2000" dirty="0">
              <a:solidFill>
                <a:srgbClr val="FFFFFF"/>
              </a:solidFill>
              <a:latin typeface="Meiryo" charset="-128"/>
              <a:ea typeface="Meiryo" charset="-128"/>
              <a:cs typeface="Meiryo" charset="-128"/>
            </a:endParaRPr>
          </a:p>
        </p:txBody>
      </p:sp>
      <p:grpSp>
        <p:nvGrpSpPr>
          <p:cNvPr id="7" name="グループ化 6">
            <a:extLst>
              <a:ext uri="{FF2B5EF4-FFF2-40B4-BE49-F238E27FC236}">
                <a16:creationId xmlns:a16="http://schemas.microsoft.com/office/drawing/2014/main" id="{67DC3D9C-4CA6-954E-A660-2FFFB3AD6349}"/>
              </a:ext>
            </a:extLst>
          </p:cNvPr>
          <p:cNvGrpSpPr/>
          <p:nvPr/>
        </p:nvGrpSpPr>
        <p:grpSpPr>
          <a:xfrm>
            <a:off x="5243789" y="3354924"/>
            <a:ext cx="2495792" cy="742138"/>
            <a:chOff x="5096499" y="3362265"/>
            <a:chExt cx="2495792" cy="742138"/>
          </a:xfrm>
        </p:grpSpPr>
        <p:sp>
          <p:nvSpPr>
            <p:cNvPr id="5" name="円柱 4">
              <a:extLst>
                <a:ext uri="{FF2B5EF4-FFF2-40B4-BE49-F238E27FC236}">
                  <a16:creationId xmlns:a16="http://schemas.microsoft.com/office/drawing/2014/main" id="{A208D7B5-3755-124D-A7FD-908CF8DD3CFF}"/>
                </a:ext>
              </a:extLst>
            </p:cNvPr>
            <p:cNvSpPr/>
            <p:nvPr/>
          </p:nvSpPr>
          <p:spPr>
            <a:xfrm>
              <a:off x="5096499" y="3362265"/>
              <a:ext cx="2495792" cy="742138"/>
            </a:xfrm>
            <a:prstGeom prst="ca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97D300B-D889-454E-A9E4-FCD1BB8557C9}"/>
                </a:ext>
              </a:extLst>
            </p:cNvPr>
            <p:cNvSpPr/>
            <p:nvPr/>
          </p:nvSpPr>
          <p:spPr>
            <a:xfrm>
              <a:off x="5230210" y="3616663"/>
              <a:ext cx="2228370" cy="400110"/>
            </a:xfrm>
            <a:prstGeom prst="rect">
              <a:avLst/>
            </a:prstGeom>
          </p:spPr>
          <p:txBody>
            <a:bodyPr wrap="square">
              <a:spAutoFit/>
            </a:bodyPr>
            <a:lstStyle/>
            <a:p>
              <a:pPr algn="ctr"/>
              <a:r>
                <a:rPr lang="ja-JP" altLang="en-US" sz="2000">
                  <a:solidFill>
                    <a:srgbClr val="C00000"/>
                  </a:solidFill>
                  <a:latin typeface="Meiryo" charset="-128"/>
                  <a:ea typeface="Meiryo" charset="-128"/>
                  <a:cs typeface="Meiryo" charset="-128"/>
                </a:rPr>
                <a:t>データ</a:t>
              </a:r>
              <a:r>
                <a:rPr lang="en-US" altLang="ja-JP" sz="2000" dirty="0">
                  <a:solidFill>
                    <a:srgbClr val="C00000"/>
                  </a:solidFill>
                  <a:latin typeface="Meiryo" charset="-128"/>
                  <a:ea typeface="Meiryo" charset="-128"/>
                  <a:cs typeface="Meiryo" charset="-128"/>
                </a:rPr>
                <a:t> </a:t>
              </a:r>
              <a:endParaRPr lang="ja-JP" altLang="en-US" sz="2000" dirty="0">
                <a:solidFill>
                  <a:srgbClr val="C00000"/>
                </a:solidFill>
                <a:latin typeface="Meiryo" charset="-128"/>
                <a:ea typeface="Meiryo" charset="-128"/>
                <a:cs typeface="Meiryo" charset="-128"/>
              </a:endParaRPr>
            </a:p>
          </p:txBody>
        </p:sp>
      </p:grpSp>
    </p:spTree>
    <p:extLst>
      <p:ext uri="{BB962C8B-B14F-4D97-AF65-F5344CB8AC3E}">
        <p14:creationId xmlns:p14="http://schemas.microsoft.com/office/powerpoint/2010/main" val="14222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Effect transition="in" filter="fade">
                                      <p:cBhvr>
                                        <p:cTn id="59" dur="500"/>
                                        <p:tgtEl>
                                          <p:spTgt spid="4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3" grpId="0" animBg="1"/>
      <p:bldP spid="45" grpId="0" animBg="1"/>
      <p:bldP spid="44" grpId="0" animBg="1"/>
      <p:bldP spid="46" grpId="0" animBg="1"/>
      <p:bldP spid="51" grpId="0"/>
      <p:bldP spid="3" grpId="0"/>
      <p:bldP spid="4" grpId="0"/>
      <p:bldP spid="27" grpId="0"/>
      <p:bldP spid="6" grpId="0"/>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11" name="正方形/長方形 10"/>
          <p:cNvSpPr/>
          <p:nvPr/>
        </p:nvSpPr>
        <p:spPr>
          <a:xfrm>
            <a:off x="497869" y="1847722"/>
            <a:ext cx="1964271" cy="37634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50491"/>
            <a:ext cx="1964271" cy="37575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4772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5049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21737"/>
            <a:ext cx="1487908" cy="369332"/>
          </a:xfrm>
          <a:prstGeom prst="rect">
            <a:avLst/>
          </a:prstGeom>
          <a:no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52514"/>
            <a:ext cx="1779654" cy="307777"/>
          </a:xfrm>
          <a:prstGeom prst="rect">
            <a:avLst/>
          </a:prstGeom>
          <a:no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21737"/>
            <a:ext cx="1667444" cy="369332"/>
          </a:xfrm>
          <a:prstGeom prst="rect">
            <a:avLst/>
          </a:prstGeom>
          <a:no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21737"/>
            <a:ext cx="909031" cy="369332"/>
          </a:xfrm>
          <a:prstGeom prst="rect">
            <a:avLst/>
          </a:prstGeom>
          <a:no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481554"/>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481554"/>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887324"/>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883721"/>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886490"/>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23313"/>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05346"/>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07978"/>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23313"/>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97869" y="1233432"/>
            <a:ext cx="8136974"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597840" y="2001256"/>
            <a:ext cx="45153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5" y="2001256"/>
            <a:ext cx="4526785"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B0F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1031431" y="2176602"/>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782068" y="2161288"/>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185070"/>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
        <p:nvSpPr>
          <p:cNvPr id="31" name="正方形/長方形 30">
            <a:extLst>
              <a:ext uri="{FF2B5EF4-FFF2-40B4-BE49-F238E27FC236}">
                <a16:creationId xmlns:a16="http://schemas.microsoft.com/office/drawing/2014/main" id="{132142C7-CDB1-5245-B4FD-8092F3151C1F}"/>
              </a:ext>
            </a:extLst>
          </p:cNvPr>
          <p:cNvSpPr/>
          <p:nvPr/>
        </p:nvSpPr>
        <p:spPr>
          <a:xfrm>
            <a:off x="497869" y="5690064"/>
            <a:ext cx="8136974" cy="643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AA95F517-460B-0240-8DB6-C15F8031DE4A}"/>
              </a:ext>
            </a:extLst>
          </p:cNvPr>
          <p:cNvSpPr txBox="1"/>
          <p:nvPr/>
        </p:nvSpPr>
        <p:spPr>
          <a:xfrm>
            <a:off x="632460" y="5800730"/>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6086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372954" y="3125337"/>
            <a:ext cx="6398098"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a:t>
            </a:r>
            <a:r>
              <a:rPr lang="en-US" altLang="ja-JP" sz="2400" dirty="0" err="1">
                <a:solidFill>
                  <a:schemeClr val="tx1">
                    <a:lumMod val="50000"/>
                    <a:lumOff val="50000"/>
                  </a:schemeClr>
                </a:solidFill>
                <a:latin typeface="Meiryo" charset="-128"/>
                <a:ea typeface="Meiryo" charset="-128"/>
                <a:cs typeface="Meiryo" charset="-128"/>
              </a:rPr>
              <a:t>uniadex</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214627" y="4524011"/>
            <a:ext cx="4714752"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7</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a:t>
            </a:r>
            <a:r>
              <a:rPr lang="ja-JP" altLang="en-US" sz="2400">
                <a:solidFill>
                  <a:srgbClr val="FF0000"/>
                </a:solidFill>
                <a:latin typeface="Meiryo" charset="-128"/>
                <a:ea typeface="Meiryo" charset="-128"/>
                <a:cs typeface="Meiryo" charset="-128"/>
              </a:rPr>
              <a:t>日（月）</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0628</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68332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876281" y="4646139"/>
            <a:ext cx="2800767" cy="369332"/>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a:t>
            </a:r>
            <a:r>
              <a:rPr lang="ja-JP" altLang="en-US" b="1" u="sng">
                <a:solidFill>
                  <a:schemeClr val="accent2">
                    <a:lumMod val="75000"/>
                  </a:schemeClr>
                </a:solidFill>
                <a:latin typeface="Meiryo" panose="020B0604030504040204" pitchFamily="34" charset="-128"/>
                <a:ea typeface="Meiryo" panose="020B0604030504040204" pitchFamily="34" charset="-128"/>
                <a:cs typeface="Meiryo" charset="-128"/>
              </a:rPr>
              <a:t>外注</a:t>
            </a:r>
            <a:endParaRPr lang="ja-JP" altLang="en-US" b="1" u="sng"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11872" y="4646139"/>
              <a:ext cx="2262159" cy="369332"/>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a:t>
              </a:r>
              <a:r>
                <a:rPr lang="ja-JP" altLang="en-US" b="1" u="sng">
                  <a:solidFill>
                    <a:srgbClr val="0070C0"/>
                  </a:solidFill>
                  <a:latin typeface="Meiryo" panose="020B0604030504040204" pitchFamily="34" charset="-128"/>
                  <a:ea typeface="Meiryo" panose="020B0604030504040204" pitchFamily="34" charset="-128"/>
                  <a:cs typeface="Meiryo" charset="-128"/>
                </a:rPr>
                <a:t>内製</a:t>
              </a:r>
              <a:endParaRPr lang="ja-JP" altLang="en-US" b="1" u="sng"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775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7420D58-83E9-0A4D-9534-B62D87F8E97A}"/>
              </a:ext>
            </a:extLst>
          </p:cNvPr>
          <p:cNvGrpSpPr/>
          <p:nvPr/>
        </p:nvGrpSpPr>
        <p:grpSpPr>
          <a:xfrm>
            <a:off x="584724" y="1095279"/>
            <a:ext cx="3858869" cy="5027808"/>
            <a:chOff x="584724" y="1095279"/>
            <a:chExt cx="3858869" cy="5027808"/>
          </a:xfrm>
        </p:grpSpPr>
        <p:sp>
          <p:nvSpPr>
            <p:cNvPr id="64" name="正方形/長方形 63">
              <a:extLst>
                <a:ext uri="{FF2B5EF4-FFF2-40B4-BE49-F238E27FC236}">
                  <a16:creationId xmlns:a16="http://schemas.microsoft.com/office/drawing/2014/main" id="{5C9CBCBF-85E9-DF40-8853-4478D2BAB10C}"/>
                </a:ext>
              </a:extLst>
            </p:cNvPr>
            <p:cNvSpPr/>
            <p:nvPr/>
          </p:nvSpPr>
          <p:spPr>
            <a:xfrm>
              <a:off x="584724" y="1095279"/>
              <a:ext cx="3858869" cy="50278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63578A94-8F75-484A-9472-D496FEAAEE61}"/>
                </a:ext>
              </a:extLst>
            </p:cNvPr>
            <p:cNvSpPr txBox="1"/>
            <p:nvPr/>
          </p:nvSpPr>
          <p:spPr>
            <a:xfrm>
              <a:off x="985149" y="1361591"/>
              <a:ext cx="3058017" cy="461665"/>
            </a:xfrm>
            <a:prstGeom prst="rect">
              <a:avLst/>
            </a:prstGeom>
            <a:noFill/>
          </p:spPr>
          <p:txBody>
            <a:bodyPr wrap="none" rtlCol="0">
              <a:spAutoFit/>
            </a:bodyPr>
            <a:lstStyle/>
            <a:p>
              <a:r>
                <a:rPr kumimoji="1" lang="en-US" altLang="ja-JP" sz="2400" dirty="0">
                  <a:solidFill>
                    <a:schemeClr val="bg1"/>
                  </a:solidFill>
                  <a:latin typeface="Meiryo" panose="020B0604030504040204" pitchFamily="34" charset="-128"/>
                  <a:ea typeface="Meiryo" panose="020B0604030504040204" pitchFamily="34" charset="-128"/>
                </a:rPr>
                <a:t>DX</a:t>
              </a:r>
              <a:r>
                <a:rPr kumimoji="1" lang="ja-JP" altLang="en-US" sz="2400">
                  <a:solidFill>
                    <a:schemeClr val="bg1"/>
                  </a:solidFill>
                  <a:latin typeface="Meiryo" panose="020B0604030504040204" pitchFamily="34" charset="-128"/>
                  <a:ea typeface="Meiryo" panose="020B0604030504040204" pitchFamily="34" charset="-128"/>
                </a:rPr>
                <a:t>事業･</a:t>
              </a:r>
              <a:r>
                <a:rPr kumimoji="1" lang="en-US" altLang="ja-JP" sz="2400" dirty="0">
                  <a:solidFill>
                    <a:schemeClr val="bg1"/>
                  </a:solidFill>
                  <a:latin typeface="Meiryo" panose="020B0604030504040204" pitchFamily="34" charset="-128"/>
                  <a:ea typeface="Meiryo" panose="020B0604030504040204" pitchFamily="34" charset="-128"/>
                </a:rPr>
                <a:t>DX</a:t>
              </a:r>
              <a:r>
                <a:rPr kumimoji="1" lang="ja-JP" altLang="en-US" sz="2400">
                  <a:solidFill>
                    <a:schemeClr val="bg1"/>
                  </a:solidFill>
                  <a:latin typeface="Meiryo" panose="020B0604030504040204" pitchFamily="34" charset="-128"/>
                  <a:ea typeface="Meiryo" panose="020B0604030504040204" pitchFamily="34" charset="-128"/>
                </a:rPr>
                <a:t>案件とは</a:t>
              </a:r>
            </a:p>
          </p:txBody>
        </p:sp>
        <p:sp>
          <p:nvSpPr>
            <p:cNvPr id="65" name="テキスト ボックス 64">
              <a:extLst>
                <a:ext uri="{FF2B5EF4-FFF2-40B4-BE49-F238E27FC236}">
                  <a16:creationId xmlns:a16="http://schemas.microsoft.com/office/drawing/2014/main" id="{F74DAC27-8008-4F47-94E2-D07C612AF67D}"/>
                </a:ext>
              </a:extLst>
            </p:cNvPr>
            <p:cNvSpPr txBox="1"/>
            <p:nvPr/>
          </p:nvSpPr>
          <p:spPr>
            <a:xfrm>
              <a:off x="990457" y="1952701"/>
              <a:ext cx="3057247" cy="1384995"/>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顧客：</a:t>
              </a:r>
              <a:r>
                <a:rPr kumimoji="1" lang="ja-JP" altLang="en-US" sz="2800" b="1">
                  <a:solidFill>
                    <a:schemeClr val="bg1"/>
                  </a:solidFill>
                  <a:latin typeface="Meiryo" panose="020B0604030504040204" pitchFamily="34" charset="-128"/>
                  <a:ea typeface="Meiryo" panose="020B0604030504040204" pitchFamily="34" charset="-128"/>
                </a:rPr>
                <a:t>事業部門</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内容：</a:t>
              </a:r>
              <a:r>
                <a:rPr lang="ja-JP" altLang="en-US" sz="2800" b="1">
                  <a:solidFill>
                    <a:schemeClr val="bg1"/>
                  </a:solidFill>
                  <a:latin typeface="Meiryo" panose="020B0604030504040204" pitchFamily="34" charset="-128"/>
                  <a:ea typeface="Meiryo" panose="020B0604030504040204" pitchFamily="34" charset="-128"/>
                </a:rPr>
                <a:t>内製化支援</a:t>
              </a:r>
              <a:endParaRPr lang="en-US" altLang="ja-JP" sz="2800" b="1"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目標：</a:t>
              </a:r>
              <a:r>
                <a:rPr lang="ja-JP" altLang="en-US" sz="2800" b="1">
                  <a:solidFill>
                    <a:schemeClr val="bg1"/>
                  </a:solidFill>
                  <a:latin typeface="Meiryo" panose="020B0604030504040204" pitchFamily="34" charset="-128"/>
                  <a:ea typeface="Meiryo" panose="020B0604030504040204" pitchFamily="34" charset="-128"/>
                </a:rPr>
                <a:t>事業の成功</a:t>
              </a:r>
              <a:endParaRPr kumimoji="1" lang="ja-JP" altLang="en-US" sz="2800" b="1">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6" name="グループ化 5">
            <a:extLst>
              <a:ext uri="{FF2B5EF4-FFF2-40B4-BE49-F238E27FC236}">
                <a16:creationId xmlns:a16="http://schemas.microsoft.com/office/drawing/2014/main" id="{566D8532-10D5-FA41-9441-0835C0BCAD50}"/>
              </a:ext>
            </a:extLst>
          </p:cNvPr>
          <p:cNvGrpSpPr/>
          <p:nvPr/>
        </p:nvGrpSpPr>
        <p:grpSpPr>
          <a:xfrm>
            <a:off x="391886" y="3615254"/>
            <a:ext cx="8437422" cy="1434698"/>
            <a:chOff x="391886" y="3615254"/>
            <a:chExt cx="8437422" cy="1434698"/>
          </a:xfrm>
        </p:grpSpPr>
        <p:sp>
          <p:nvSpPr>
            <p:cNvPr id="58" name="正方形/長方形 57">
              <a:extLst>
                <a:ext uri="{FF2B5EF4-FFF2-40B4-BE49-F238E27FC236}">
                  <a16:creationId xmlns:a16="http://schemas.microsoft.com/office/drawing/2014/main" id="{5D922871-61B9-4946-B854-D9C9F49EF192}"/>
                </a:ext>
              </a:extLst>
            </p:cNvPr>
            <p:cNvSpPr/>
            <p:nvPr/>
          </p:nvSpPr>
          <p:spPr>
            <a:xfrm>
              <a:off x="391886" y="3615254"/>
              <a:ext cx="8437422"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07BFA06-BCCD-9342-A7C5-D449B7AD08E4}"/>
                </a:ext>
              </a:extLst>
            </p:cNvPr>
            <p:cNvSpPr txBox="1"/>
            <p:nvPr/>
          </p:nvSpPr>
          <p:spPr>
            <a:xfrm>
              <a:off x="668973" y="3796075"/>
              <a:ext cx="7879080" cy="461665"/>
            </a:xfrm>
            <a:prstGeom prst="rect">
              <a:avLst/>
            </a:prstGeom>
            <a:noFill/>
          </p:spPr>
          <p:txBody>
            <a:bodyPr vert="horz"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変化に俊敏に対応できる企業文化・体質</a:t>
              </a:r>
              <a:r>
                <a:rPr lang="ja-JP" altLang="en-US" sz="2400">
                  <a:solidFill>
                    <a:srgbClr val="0070C0"/>
                  </a:solidFill>
                  <a:latin typeface="Meiryo" panose="020B0604030504040204" pitchFamily="34" charset="-128"/>
                  <a:ea typeface="Meiryo" panose="020B0604030504040204" pitchFamily="34" charset="-128"/>
                </a:rPr>
                <a:t>を実現すること</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23D76D8-E5F4-C843-A62D-CB77D9A5A231}"/>
                </a:ext>
              </a:extLst>
            </p:cNvPr>
            <p:cNvSpPr txBox="1"/>
            <p:nvPr/>
          </p:nvSpPr>
          <p:spPr>
            <a:xfrm>
              <a:off x="668973" y="4362864"/>
              <a:ext cx="7890302" cy="461665"/>
            </a:xfrm>
            <a:prstGeom prst="rect">
              <a:avLst/>
            </a:prstGeom>
            <a:noFill/>
          </p:spPr>
          <p:txBody>
            <a:bodyPr vert="horz" wrap="none" rtlCol="0">
              <a:spAutoFit/>
            </a:bodyPr>
            <a:lstStyle/>
            <a:p>
              <a:pPr algn="ctr"/>
              <a:r>
                <a:rPr lang="en-US" altLang="ja-JP" sz="2400" dirty="0">
                  <a:solidFill>
                    <a:srgbClr val="0070C0"/>
                  </a:solidFill>
                  <a:latin typeface="Meiryo" panose="020B0604030504040204" pitchFamily="34" charset="-128"/>
                  <a:ea typeface="Meiryo" panose="020B0604030504040204" pitchFamily="34" charset="-128"/>
                </a:rPr>
                <a:t>IT</a:t>
              </a:r>
              <a:r>
                <a:rPr lang="ja-JP" altLang="en-US" sz="2400">
                  <a:solidFill>
                    <a:srgbClr val="0070C0"/>
                  </a:solidFill>
                  <a:latin typeface="Meiryo" panose="020B0604030504040204" pitchFamily="34" charset="-128"/>
                  <a:ea typeface="Meiryo" panose="020B0604030504040204" pitchFamily="34" charset="-128"/>
                </a:rPr>
                <a:t>をコアコンピタンスと位置付け</a:t>
              </a:r>
              <a:r>
                <a:rPr lang="ja-JP" altLang="en-US" sz="2400" b="1">
                  <a:solidFill>
                    <a:srgbClr val="0070C0"/>
                  </a:solidFill>
                  <a:latin typeface="Meiryo" panose="020B0604030504040204" pitchFamily="34" charset="-128"/>
                  <a:ea typeface="Meiryo" panose="020B0604030504040204" pitchFamily="34" charset="-128"/>
                </a:rPr>
                <a:t>事業部門主体</a:t>
              </a:r>
              <a:r>
                <a:rPr lang="ja-JP" altLang="en-US" sz="2400">
                  <a:solidFill>
                    <a:srgbClr val="0070C0"/>
                  </a:solidFill>
                  <a:latin typeface="Meiryo" panose="020B0604030504040204" pitchFamily="34" charset="-128"/>
                  <a:ea typeface="Meiryo" panose="020B0604030504040204" pitchFamily="34" charset="-128"/>
                </a:rPr>
                <a:t>で</a:t>
              </a:r>
              <a:r>
                <a:rPr lang="ja-JP" altLang="en-US" sz="2400" b="1">
                  <a:solidFill>
                    <a:srgbClr val="0070C0"/>
                  </a:solidFill>
                  <a:latin typeface="Meiryo" panose="020B0604030504040204" pitchFamily="34" charset="-128"/>
                  <a:ea typeface="Meiryo" panose="020B0604030504040204" pitchFamily="34" charset="-128"/>
                </a:rPr>
                <a:t>内製化</a:t>
              </a:r>
              <a:endParaRPr kumimoji="1" lang="ja-JP" altLang="en-US" sz="2400" b="1">
                <a:solidFill>
                  <a:srgbClr val="0070C0"/>
                </a:solidFill>
                <a:latin typeface="Meiryo" panose="020B0604030504040204" pitchFamily="34" charset="-128"/>
                <a:ea typeface="Meiryo" panose="020B0604030504040204" pitchFamily="34" charset="-128"/>
              </a:endParaRPr>
            </a:p>
          </p:txBody>
        </p:sp>
      </p:grpSp>
      <p:sp>
        <p:nvSpPr>
          <p:cNvPr id="66" name="テキスト ボックス 65">
            <a:extLst>
              <a:ext uri="{FF2B5EF4-FFF2-40B4-BE49-F238E27FC236}">
                <a16:creationId xmlns:a16="http://schemas.microsoft.com/office/drawing/2014/main" id="{6778AFB4-59CE-A141-A6FC-04E38D552CE1}"/>
              </a:ext>
            </a:extLst>
          </p:cNvPr>
          <p:cNvSpPr txBox="1"/>
          <p:nvPr/>
        </p:nvSpPr>
        <p:spPr>
          <a:xfrm>
            <a:off x="1036030" y="5177946"/>
            <a:ext cx="2956257" cy="954107"/>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共創</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a:solidFill>
                  <a:schemeClr val="bg1"/>
                </a:solidFill>
                <a:latin typeface="Meiryo" panose="020B0604030504040204" pitchFamily="34" charset="-128"/>
                <a:ea typeface="Meiryo" panose="020B0604030504040204" pitchFamily="34" charset="-128"/>
              </a:rPr>
              <a:t>または</a:t>
            </a:r>
            <a:r>
              <a:rPr kumimoji="1" lang="en-US" altLang="ja-JP" sz="2400" dirty="0">
                <a:solidFill>
                  <a:schemeClr val="bg1"/>
                </a:solidFill>
                <a:latin typeface="Meiryo" panose="020B0604030504040204" pitchFamily="34" charset="-128"/>
                <a:ea typeface="Meiryo" panose="020B0604030504040204" pitchFamily="34" charset="-128"/>
              </a:rPr>
              <a:t> </a:t>
            </a:r>
            <a:r>
              <a:rPr kumimoji="1" lang="ja-JP" altLang="en-US" sz="3200" b="1">
                <a:solidFill>
                  <a:schemeClr val="bg1"/>
                </a:solidFill>
                <a:latin typeface="Meiryo" panose="020B0604030504040204" pitchFamily="34" charset="-128"/>
                <a:ea typeface="Meiryo" panose="020B0604030504040204" pitchFamily="34" charset="-128"/>
              </a:rPr>
              <a:t>協</a:t>
            </a:r>
            <a:r>
              <a:rPr lang="ja-JP" altLang="en-US" sz="3200" b="1">
                <a:solidFill>
                  <a:schemeClr val="bg1"/>
                </a:solidFill>
                <a:latin typeface="Meiryo" panose="020B0604030504040204" pitchFamily="34" charset="-128"/>
                <a:ea typeface="Meiryo" panose="020B0604030504040204" pitchFamily="34" charset="-128"/>
              </a:rPr>
              <a:t>創</a:t>
            </a:r>
            <a:endParaRPr lang="en-US" altLang="ja-JP" sz="3200" b="1" dirty="0">
              <a:solidFill>
                <a:schemeClr val="bg1"/>
              </a:solidFill>
              <a:latin typeface="Meiryo" panose="020B0604030504040204" pitchFamily="34" charset="-128"/>
              <a:ea typeface="Meiryo" panose="020B0604030504040204" pitchFamily="34" charset="-128"/>
            </a:endParaRPr>
          </a:p>
          <a:p>
            <a:pPr algn="ctr"/>
            <a:r>
              <a:rPr kumimoji="1" lang="ja-JP" altLang="en-US" sz="2400">
                <a:solidFill>
                  <a:schemeClr val="bg1"/>
                </a:solidFill>
                <a:latin typeface="Meiryo" panose="020B0604030504040204" pitchFamily="34" charset="-128"/>
                <a:ea typeface="Meiryo" panose="020B0604030504040204" pitchFamily="34" charset="-128"/>
              </a:rPr>
              <a:t>業績評価基準の転換</a:t>
            </a:r>
          </a:p>
        </p:txBody>
      </p:sp>
      <p:grpSp>
        <p:nvGrpSpPr>
          <p:cNvPr id="10" name="グループ化 9">
            <a:extLst>
              <a:ext uri="{FF2B5EF4-FFF2-40B4-BE49-F238E27FC236}">
                <a16:creationId xmlns:a16="http://schemas.microsoft.com/office/drawing/2014/main" id="{82E75FA5-4579-E047-9B01-BD63CF418A86}"/>
              </a:ext>
            </a:extLst>
          </p:cNvPr>
          <p:cNvGrpSpPr/>
          <p:nvPr/>
        </p:nvGrpSpPr>
        <p:grpSpPr>
          <a:xfrm>
            <a:off x="871314" y="5999497"/>
            <a:ext cx="7577587" cy="484741"/>
            <a:chOff x="871314" y="5999497"/>
            <a:chExt cx="7577587" cy="484741"/>
          </a:xfrm>
        </p:grpSpPr>
        <p:sp>
          <p:nvSpPr>
            <p:cNvPr id="8" name="テキスト ボックス 7">
              <a:extLst>
                <a:ext uri="{FF2B5EF4-FFF2-40B4-BE49-F238E27FC236}">
                  <a16:creationId xmlns:a16="http://schemas.microsoft.com/office/drawing/2014/main" id="{64F4386A-92D7-8045-BC91-37AAEE5EF08D}"/>
                </a:ext>
              </a:extLst>
            </p:cNvPr>
            <p:cNvSpPr txBox="1"/>
            <p:nvPr/>
          </p:nvSpPr>
          <p:spPr>
            <a:xfrm>
              <a:off x="1262318" y="6176461"/>
              <a:ext cx="7186583" cy="307777"/>
            </a:xfrm>
            <a:prstGeom prst="rect">
              <a:avLst/>
            </a:prstGeom>
            <a:noFill/>
          </p:spPr>
          <p:txBody>
            <a:bodyPr wrap="none" rtlCol="0">
              <a:spAutoFit/>
            </a:bodyPr>
            <a:lstStyle/>
            <a:p>
              <a:r>
                <a:rPr kumimoji="1" lang="ja-JP" altLang="en-US" sz="1400">
                  <a:solidFill>
                    <a:srgbClr val="C00000"/>
                  </a:solidFill>
                  <a:latin typeface="Meiryo" panose="020B0604030504040204" pitchFamily="34" charset="-128"/>
                  <a:ea typeface="Meiryo" panose="020B0604030504040204" pitchFamily="34" charset="-128"/>
                </a:rPr>
                <a:t>売上や利益での業績基準では評価できず、現場のモチベーションを維持できないから。</a:t>
              </a:r>
            </a:p>
          </p:txBody>
        </p:sp>
        <p:sp>
          <p:nvSpPr>
            <p:cNvPr id="9" name="曲折矢印 8">
              <a:extLst>
                <a:ext uri="{FF2B5EF4-FFF2-40B4-BE49-F238E27FC236}">
                  <a16:creationId xmlns:a16="http://schemas.microsoft.com/office/drawing/2014/main" id="{0D5A3EB0-B476-3C4C-B054-C0764BD13A24}"/>
                </a:ext>
              </a:extLst>
            </p:cNvPr>
            <p:cNvSpPr/>
            <p:nvPr/>
          </p:nvSpPr>
          <p:spPr>
            <a:xfrm rot="16200000">
              <a:off x="879843" y="5990968"/>
              <a:ext cx="353928" cy="3709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212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Effect transition="in" filter="fade">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69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10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変わる！お客様との関係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grpSp>
        <p:nvGrpSpPr>
          <p:cNvPr id="81" name="グループ化 80">
            <a:extLst>
              <a:ext uri="{FF2B5EF4-FFF2-40B4-BE49-F238E27FC236}">
                <a16:creationId xmlns:a16="http://schemas.microsoft.com/office/drawing/2014/main" id="{04D6E40A-0F8E-FF40-9CED-D7B446B9B8C2}"/>
              </a:ext>
            </a:extLst>
          </p:cNvPr>
          <p:cNvGrpSpPr/>
          <p:nvPr/>
        </p:nvGrpSpPr>
        <p:grpSpPr>
          <a:xfrm>
            <a:off x="254318" y="3377692"/>
            <a:ext cx="8635364" cy="2879421"/>
            <a:chOff x="254318" y="3377692"/>
            <a:chExt cx="8635364" cy="2879421"/>
          </a:xfrm>
        </p:grpSpPr>
        <p:grpSp>
          <p:nvGrpSpPr>
            <p:cNvPr id="82" name="グループ化 81">
              <a:extLst>
                <a:ext uri="{FF2B5EF4-FFF2-40B4-BE49-F238E27FC236}">
                  <a16:creationId xmlns:a16="http://schemas.microsoft.com/office/drawing/2014/main" id="{785A4BB7-101D-DF47-97F7-50405086E9E0}"/>
                </a:ext>
              </a:extLst>
            </p:cNvPr>
            <p:cNvGrpSpPr/>
            <p:nvPr/>
          </p:nvGrpSpPr>
          <p:grpSpPr>
            <a:xfrm>
              <a:off x="254318" y="3377692"/>
              <a:ext cx="8635364" cy="2879421"/>
              <a:chOff x="254318" y="3377692"/>
              <a:chExt cx="8635364" cy="2879421"/>
            </a:xfrm>
          </p:grpSpPr>
          <p:sp>
            <p:nvSpPr>
              <p:cNvPr id="102" name="正方形/長方形 101">
                <a:extLst>
                  <a:ext uri="{FF2B5EF4-FFF2-40B4-BE49-F238E27FC236}">
                    <a16:creationId xmlns:a16="http://schemas.microsoft.com/office/drawing/2014/main" id="{D0559AF8-2755-DF4E-B64E-F2CFD43C971F}"/>
                  </a:ext>
                </a:extLst>
              </p:cNvPr>
              <p:cNvSpPr/>
              <p:nvPr/>
            </p:nvSpPr>
            <p:spPr>
              <a:xfrm>
                <a:off x="254318" y="3676751"/>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051F1937-B15E-D842-85B7-16505579AF28}"/>
                  </a:ext>
                </a:extLst>
              </p:cNvPr>
              <p:cNvSpPr/>
              <p:nvPr/>
            </p:nvSpPr>
            <p:spPr>
              <a:xfrm>
                <a:off x="254318" y="4553574"/>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C7FE414D-6793-324E-BB12-CD5E34AE09B9}"/>
                  </a:ext>
                </a:extLst>
              </p:cNvPr>
              <p:cNvSpPr/>
              <p:nvPr/>
            </p:nvSpPr>
            <p:spPr>
              <a:xfrm>
                <a:off x="254318" y="5430397"/>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60CC9F83-DBD5-1A4F-B58B-F40934AA63CC}"/>
                  </a:ext>
                </a:extLst>
              </p:cNvPr>
              <p:cNvSpPr/>
              <p:nvPr/>
            </p:nvSpPr>
            <p:spPr>
              <a:xfrm>
                <a:off x="2248421" y="5740625"/>
                <a:ext cx="814193" cy="3740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ホームベース 105">
                <a:extLst>
                  <a:ext uri="{FF2B5EF4-FFF2-40B4-BE49-F238E27FC236}">
                    <a16:creationId xmlns:a16="http://schemas.microsoft.com/office/drawing/2014/main" id="{E45C1159-4DD2-3848-B065-8F7970456F8D}"/>
                  </a:ext>
                </a:extLst>
              </p:cNvPr>
              <p:cNvSpPr/>
              <p:nvPr/>
            </p:nvSpPr>
            <p:spPr>
              <a:xfrm>
                <a:off x="4565734" y="4913478"/>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正方形/長方形 106">
                <a:extLst>
                  <a:ext uri="{FF2B5EF4-FFF2-40B4-BE49-F238E27FC236}">
                    <a16:creationId xmlns:a16="http://schemas.microsoft.com/office/drawing/2014/main" id="{B3161128-3A21-5545-8409-81FA475174BD}"/>
                  </a:ext>
                </a:extLst>
              </p:cNvPr>
              <p:cNvSpPr/>
              <p:nvPr/>
            </p:nvSpPr>
            <p:spPr>
              <a:xfrm>
                <a:off x="2254684" y="3825499"/>
                <a:ext cx="814193" cy="17786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正方形/長方形 107">
                <a:extLst>
                  <a:ext uri="{FF2B5EF4-FFF2-40B4-BE49-F238E27FC236}">
                    <a16:creationId xmlns:a16="http://schemas.microsoft.com/office/drawing/2014/main" id="{433FA95E-3965-B54D-B11B-5667A05C538D}"/>
                  </a:ext>
                </a:extLst>
              </p:cNvPr>
              <p:cNvSpPr/>
              <p:nvPr/>
            </p:nvSpPr>
            <p:spPr>
              <a:xfrm>
                <a:off x="321605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矢印コネクタ 108">
                <a:extLst>
                  <a:ext uri="{FF2B5EF4-FFF2-40B4-BE49-F238E27FC236}">
                    <a16:creationId xmlns:a16="http://schemas.microsoft.com/office/drawing/2014/main" id="{430834B1-B3E5-5040-B95C-1DC4CD0225D1}"/>
                  </a:ext>
                </a:extLst>
              </p:cNvPr>
              <p:cNvCxnSpPr>
                <a:cxnSpLocks/>
                <a:stCxn id="105" idx="0"/>
                <a:endCxn id="107" idx="2"/>
              </p:cNvCxnSpPr>
              <p:nvPr/>
            </p:nvCxnSpPr>
            <p:spPr>
              <a:xfrm flipV="1">
                <a:off x="2655518" y="5604112"/>
                <a:ext cx="6263" cy="1365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15D41A32-7CB5-504B-A76A-AB52B96DFDCE}"/>
                  </a:ext>
                </a:extLst>
              </p:cNvPr>
              <p:cNvCxnSpPr>
                <a:cxnSpLocks/>
                <a:endCxn id="105" idx="1"/>
              </p:cNvCxnSpPr>
              <p:nvPr/>
            </p:nvCxnSpPr>
            <p:spPr>
              <a:xfrm>
                <a:off x="2101240" y="5927627"/>
                <a:ext cx="14718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A1059C50-59E2-3648-9844-3AD88B1FB870}"/>
                  </a:ext>
                </a:extLst>
              </p:cNvPr>
              <p:cNvCxnSpPr>
                <a:cxnSpLocks/>
                <a:endCxn id="108" idx="1"/>
              </p:cNvCxnSpPr>
              <p:nvPr/>
            </p:nvCxnSpPr>
            <p:spPr>
              <a:xfrm>
                <a:off x="3062614" y="4970064"/>
                <a:ext cx="153443"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2" name="正方形/長方形 111">
                <a:extLst>
                  <a:ext uri="{FF2B5EF4-FFF2-40B4-BE49-F238E27FC236}">
                    <a16:creationId xmlns:a16="http://schemas.microsoft.com/office/drawing/2014/main" id="{FDF8F9FE-73E6-A848-A96A-07396CB8C520}"/>
                  </a:ext>
                </a:extLst>
              </p:cNvPr>
              <p:cNvSpPr/>
              <p:nvPr/>
            </p:nvSpPr>
            <p:spPr>
              <a:xfrm>
                <a:off x="128704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ホームベース 112">
                <a:extLst>
                  <a:ext uri="{FF2B5EF4-FFF2-40B4-BE49-F238E27FC236}">
                    <a16:creationId xmlns:a16="http://schemas.microsoft.com/office/drawing/2014/main" id="{81D646C0-3029-234D-AD3D-039406A04CBE}"/>
                  </a:ext>
                </a:extLst>
              </p:cNvPr>
              <p:cNvSpPr/>
              <p:nvPr/>
            </p:nvSpPr>
            <p:spPr>
              <a:xfrm>
                <a:off x="4565734" y="5474233"/>
                <a:ext cx="4133589" cy="64039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テキスト ボックス 113">
                <a:extLst>
                  <a:ext uri="{FF2B5EF4-FFF2-40B4-BE49-F238E27FC236}">
                    <a16:creationId xmlns:a16="http://schemas.microsoft.com/office/drawing/2014/main" id="{25F78573-3BC7-E04E-8329-680E46EF932F}"/>
                  </a:ext>
                </a:extLst>
              </p:cNvPr>
              <p:cNvSpPr txBox="1"/>
              <p:nvPr/>
            </p:nvSpPr>
            <p:spPr>
              <a:xfrm>
                <a:off x="380049" y="3875604"/>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115" name="テキスト ボックス 114">
                <a:extLst>
                  <a:ext uri="{FF2B5EF4-FFF2-40B4-BE49-F238E27FC236}">
                    <a16:creationId xmlns:a16="http://schemas.microsoft.com/office/drawing/2014/main" id="{ABECB7DF-4A90-5749-BECB-AFCC9F624DB0}"/>
                  </a:ext>
                </a:extLst>
              </p:cNvPr>
              <p:cNvSpPr txBox="1"/>
              <p:nvPr/>
            </p:nvSpPr>
            <p:spPr>
              <a:xfrm>
                <a:off x="380049" y="4848992"/>
                <a:ext cx="723275" cy="307777"/>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79134FFE-C147-2B4A-A772-3724B7CD92E9}"/>
                  </a:ext>
                </a:extLst>
              </p:cNvPr>
              <p:cNvSpPr txBox="1"/>
              <p:nvPr/>
            </p:nvSpPr>
            <p:spPr>
              <a:xfrm>
                <a:off x="380049" y="5526977"/>
                <a:ext cx="909223" cy="523220"/>
              </a:xfrm>
              <a:prstGeom prst="rect">
                <a:avLst/>
              </a:prstGeom>
              <a:noFill/>
            </p:spPr>
            <p:txBody>
              <a:bodyPr wrap="none" rtlCol="0">
                <a:spAutoFit/>
              </a:bodyPr>
              <a:lstStyle/>
              <a:p>
                <a:r>
                  <a:rPr lang="en-US" altLang="ja-JP" sz="1400" dirty="0" err="1">
                    <a:solidFill>
                      <a:srgbClr val="0432FF"/>
                    </a:solidFill>
                    <a:latin typeface="Meiryo" panose="020B0604030504040204" pitchFamily="34" charset="-128"/>
                    <a:ea typeface="Meiryo" panose="020B0604030504040204" pitchFamily="34" charset="-128"/>
                  </a:rPr>
                  <a:t>Sier</a:t>
                </a:r>
                <a:endParaRPr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p>
            </p:txBody>
          </p:sp>
          <p:sp>
            <p:nvSpPr>
              <p:cNvPr id="117" name="下矢印 116">
                <a:extLst>
                  <a:ext uri="{FF2B5EF4-FFF2-40B4-BE49-F238E27FC236}">
                    <a16:creationId xmlns:a16="http://schemas.microsoft.com/office/drawing/2014/main" id="{F71156AC-1C40-5D4F-8FB9-188DD4640DCB}"/>
                  </a:ext>
                </a:extLst>
              </p:cNvPr>
              <p:cNvSpPr/>
              <p:nvPr/>
            </p:nvSpPr>
            <p:spPr>
              <a:xfrm>
                <a:off x="4017721" y="3377692"/>
                <a:ext cx="1096028" cy="263046"/>
              </a:xfrm>
              <a:prstGeom prst="downArrow">
                <a:avLst/>
              </a:prstGeom>
              <a:solidFill>
                <a:srgbClr val="E5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ホームベース 117">
                <a:extLst>
                  <a:ext uri="{FF2B5EF4-FFF2-40B4-BE49-F238E27FC236}">
                    <a16:creationId xmlns:a16="http://schemas.microsoft.com/office/drawing/2014/main" id="{4FECE000-B992-6547-9C69-62E7354892CE}"/>
                  </a:ext>
                </a:extLst>
              </p:cNvPr>
              <p:cNvSpPr/>
              <p:nvPr/>
            </p:nvSpPr>
            <p:spPr>
              <a:xfrm>
                <a:off x="4565735" y="3825499"/>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9" name="図 118">
                <a:extLst>
                  <a:ext uri="{FF2B5EF4-FFF2-40B4-BE49-F238E27FC236}">
                    <a16:creationId xmlns:a16="http://schemas.microsoft.com/office/drawing/2014/main" id="{8FD27C26-BDF3-8D4E-9330-6F3F672E55C7}"/>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5330" y="4551594"/>
                <a:ext cx="411843" cy="413745"/>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ADF4F916-76F8-104E-B2DC-ABEEAC5E213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4624" y="4554225"/>
                <a:ext cx="411843" cy="413745"/>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9E10F398-87BD-3042-BF13-600C5E33B3A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3918" y="4554227"/>
                <a:ext cx="411843" cy="413745"/>
              </a:xfrm>
              <a:prstGeom prst="rect">
                <a:avLst/>
              </a:prstGeom>
              <a:effectLst>
                <a:outerShdw blurRad="50800" dist="38100" dir="2700000" algn="tl" rotWithShape="0">
                  <a:prstClr val="black">
                    <a:alpha val="40000"/>
                  </a:prstClr>
                </a:outerShdw>
              </a:effectLst>
            </p:spPr>
          </p:pic>
          <p:pic>
            <p:nvPicPr>
              <p:cNvPr id="122" name="図 121">
                <a:extLst>
                  <a:ext uri="{FF2B5EF4-FFF2-40B4-BE49-F238E27FC236}">
                    <a16:creationId xmlns:a16="http://schemas.microsoft.com/office/drawing/2014/main" id="{0055FE86-E8DB-4B4A-870E-2DE53E4F589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3212" y="4551594"/>
                <a:ext cx="411843" cy="413745"/>
              </a:xfrm>
              <a:prstGeom prst="rect">
                <a:avLst/>
              </a:prstGeom>
              <a:effectLst>
                <a:outerShdw blurRad="50800" dist="38100" dir="2700000" algn="tl" rotWithShape="0">
                  <a:prstClr val="black">
                    <a:alpha val="40000"/>
                  </a:prstClr>
                </a:outerShdw>
              </a:effectLst>
            </p:spPr>
          </p:pic>
          <p:pic>
            <p:nvPicPr>
              <p:cNvPr id="123" name="図 122">
                <a:extLst>
                  <a:ext uri="{FF2B5EF4-FFF2-40B4-BE49-F238E27FC236}">
                    <a16:creationId xmlns:a16="http://schemas.microsoft.com/office/drawing/2014/main" id="{E6540689-18D1-474D-B1F1-9D3DE1B2F96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2506" y="4551594"/>
                <a:ext cx="411843" cy="413745"/>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95BE4AAB-BE93-EE4C-96A8-4BDE08DFCD4E}"/>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21800" y="4554225"/>
                <a:ext cx="411843" cy="413745"/>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A61878EA-464A-C442-99C8-B0D8622BC6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91094" y="4554227"/>
                <a:ext cx="411843" cy="413745"/>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5D7164D7-4870-0440-84CE-D6F6632C83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60388" y="4551594"/>
                <a:ext cx="411843" cy="413745"/>
              </a:xfrm>
              <a:prstGeom prst="rect">
                <a:avLst/>
              </a:prstGeom>
              <a:effectLst>
                <a:outerShdw blurRad="50800" dist="38100" dir="2700000" algn="tl" rotWithShape="0">
                  <a:prstClr val="black">
                    <a:alpha val="40000"/>
                  </a:prstClr>
                </a:outerShdw>
              </a:effectLst>
            </p:spPr>
          </p:pic>
          <p:cxnSp>
            <p:nvCxnSpPr>
              <p:cNvPr id="127" name="カギ線コネクタ 126">
                <a:extLst>
                  <a:ext uri="{FF2B5EF4-FFF2-40B4-BE49-F238E27FC236}">
                    <a16:creationId xmlns:a16="http://schemas.microsoft.com/office/drawing/2014/main" id="{3D517DFD-F50C-2845-93FD-D033CCC68575}"/>
                  </a:ext>
                </a:extLst>
              </p:cNvPr>
              <p:cNvCxnSpPr>
                <a:cxnSpLocks/>
                <a:stCxn id="108" idx="3"/>
                <a:endCxn id="118" idx="1"/>
              </p:cNvCxnSpPr>
              <p:nvPr/>
            </p:nvCxnSpPr>
            <p:spPr>
              <a:xfrm flipV="1">
                <a:off x="4030250" y="4267042"/>
                <a:ext cx="535485" cy="70302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カギ線コネクタ 127">
                <a:extLst>
                  <a:ext uri="{FF2B5EF4-FFF2-40B4-BE49-F238E27FC236}">
                    <a16:creationId xmlns:a16="http://schemas.microsoft.com/office/drawing/2014/main" id="{F2511AF8-534E-2B42-B821-373994ED33D8}"/>
                  </a:ext>
                </a:extLst>
              </p:cNvPr>
              <p:cNvCxnSpPr>
                <a:cxnSpLocks/>
                <a:stCxn id="108" idx="3"/>
                <a:endCxn id="106" idx="1"/>
              </p:cNvCxnSpPr>
              <p:nvPr/>
            </p:nvCxnSpPr>
            <p:spPr>
              <a:xfrm>
                <a:off x="4030250" y="4970064"/>
                <a:ext cx="535484" cy="9305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カギ線コネクタ 128">
                <a:extLst>
                  <a:ext uri="{FF2B5EF4-FFF2-40B4-BE49-F238E27FC236}">
                    <a16:creationId xmlns:a16="http://schemas.microsoft.com/office/drawing/2014/main" id="{524A5231-EFBC-E946-93B7-5764591D69B7}"/>
                  </a:ext>
                </a:extLst>
              </p:cNvPr>
              <p:cNvCxnSpPr>
                <a:cxnSpLocks/>
                <a:stCxn id="108" idx="3"/>
                <a:endCxn id="113" idx="1"/>
              </p:cNvCxnSpPr>
              <p:nvPr/>
            </p:nvCxnSpPr>
            <p:spPr>
              <a:xfrm>
                <a:off x="4030250" y="4970064"/>
                <a:ext cx="535484" cy="82436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83" name="図 82">
              <a:extLst>
                <a:ext uri="{FF2B5EF4-FFF2-40B4-BE49-F238E27FC236}">
                  <a16:creationId xmlns:a16="http://schemas.microsoft.com/office/drawing/2014/main" id="{109C0AD1-6DEB-8446-AF94-2AB111890D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3174" y="5158912"/>
              <a:ext cx="411843" cy="413745"/>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4BA37D26-F47F-3446-B932-583AAC23661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2468" y="5161543"/>
              <a:ext cx="411843" cy="413745"/>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E7722465-C472-1C41-BB32-44D14281582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1762" y="5161545"/>
              <a:ext cx="411843" cy="413745"/>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3F845BEB-CCB4-F945-9A2F-E92CCDB9E1E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1056" y="5158912"/>
              <a:ext cx="411843" cy="413745"/>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655C96BB-A962-CA41-A2A7-F0284E662330}"/>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0350" y="5158912"/>
              <a:ext cx="411843" cy="413745"/>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CA6F98D4-59F7-6349-9CC5-58D6873562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19644" y="5161543"/>
              <a:ext cx="411843" cy="41374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BD8B2806-66F6-E947-B1D5-4FC50D2BF4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88938" y="5161545"/>
              <a:ext cx="411843" cy="413745"/>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311BD925-FC3F-7249-BC05-2FE4B0CD861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58232" y="5158912"/>
              <a:ext cx="411843" cy="41374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834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en-US" altLang="ja-JP" dirty="0"/>
              <a:t>DX</a:t>
            </a:r>
            <a:r>
              <a:rPr kumimoji="1" lang="ja-JP" altLang="en-US"/>
              <a:t>案件の獲得にソリューション営業は通用しない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4"/>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5611660"/>
            <a:ext cx="5585232" cy="794962"/>
            <a:chOff x="1779384" y="5611660"/>
            <a:chExt cx="5585232" cy="794962"/>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テキスト ボックス 19">
            <a:extLst>
              <a:ext uri="{FF2B5EF4-FFF2-40B4-BE49-F238E27FC236}">
                <a16:creationId xmlns:a16="http://schemas.microsoft.com/office/drawing/2014/main" id="{EF37E662-7B64-B740-902B-A04761D6CBE4}"/>
              </a:ext>
            </a:extLst>
          </p:cNvPr>
          <p:cNvSpPr txBox="1"/>
          <p:nvPr/>
        </p:nvSpPr>
        <p:spPr>
          <a:xfrm>
            <a:off x="417657" y="4759663"/>
            <a:ext cx="8308686" cy="707886"/>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お客様は、課題やテーマについての正解を教えて欲しいのではない。</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kumimoji="1" lang="ja-JP" altLang="en-US" sz="2000">
                <a:solidFill>
                  <a:srgbClr val="0070C0"/>
                </a:solidFill>
                <a:latin typeface="Meiryo" panose="020B0604030504040204" pitchFamily="34" charset="-128"/>
                <a:ea typeface="Meiryo" panose="020B0604030504040204" pitchFamily="34" charset="-128"/>
              </a:rPr>
              <a:t>自分たちは</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b="1">
                <a:solidFill>
                  <a:srgbClr val="0070C0"/>
                </a:solidFill>
                <a:latin typeface="Meiryo" panose="020B0604030504040204" pitchFamily="34" charset="-128"/>
                <a:ea typeface="Meiryo" panose="020B0604030504040204" pitchFamily="34" charset="-128"/>
              </a:rPr>
              <a:t>何をすべきか＝課題やテーマ</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そのものを教えて欲しい。</a:t>
            </a:r>
          </a:p>
        </p:txBody>
      </p:sp>
      <p:sp>
        <p:nvSpPr>
          <p:cNvPr id="23" name="四角形吹き出し 22">
            <a:extLst>
              <a:ext uri="{FF2B5EF4-FFF2-40B4-BE49-F238E27FC236}">
                <a16:creationId xmlns:a16="http://schemas.microsoft.com/office/drawing/2014/main" id="{783C3263-5774-2A48-84A5-8F6227CC2F99}"/>
              </a:ext>
            </a:extLst>
          </p:cNvPr>
          <p:cNvSpPr/>
          <p:nvPr/>
        </p:nvSpPr>
        <p:spPr>
          <a:xfrm>
            <a:off x="5954255" y="3565277"/>
            <a:ext cx="2421583" cy="569135"/>
          </a:xfrm>
          <a:prstGeom prst="wedgeRectCallout">
            <a:avLst>
              <a:gd name="adj1" fmla="val -50260"/>
              <a:gd name="adj2" fmla="val 151143"/>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課題やテーマが分かれば正解は機械（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）が教えてくれる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6484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A98C10-F7DA-D547-9FA8-04BDD3AF2B64}"/>
              </a:ext>
            </a:extLst>
          </p:cNvPr>
          <p:cNvSpPr>
            <a:spLocks noGrp="1"/>
          </p:cNvSpPr>
          <p:nvPr>
            <p:ph type="title"/>
          </p:nvPr>
        </p:nvSpPr>
        <p:spPr/>
        <p:txBody>
          <a:bodyPr/>
          <a:lstStyle/>
          <a:p>
            <a:r>
              <a:rPr kumimoji="1" lang="ja-JP" altLang="en-US"/>
              <a:t>「提言」をきっかけに案件を創る</a:t>
            </a:r>
          </a:p>
        </p:txBody>
      </p:sp>
      <p:pic>
        <p:nvPicPr>
          <p:cNvPr id="13" name="図 12">
            <a:extLst>
              <a:ext uri="{FF2B5EF4-FFF2-40B4-BE49-F238E27FC236}">
                <a16:creationId xmlns:a16="http://schemas.microsoft.com/office/drawing/2014/main" id="{24EB9204-E6A6-D54A-A5BF-3E941CDD3943}"/>
              </a:ext>
            </a:extLst>
          </p:cNvPr>
          <p:cNvPicPr>
            <a:picLocks noChangeAspect="1"/>
          </p:cNvPicPr>
          <p:nvPr/>
        </p:nvPicPr>
        <p:blipFill>
          <a:blip r:embed="rId2"/>
          <a:stretch>
            <a:fillRect/>
          </a:stretch>
        </p:blipFill>
        <p:spPr>
          <a:xfrm>
            <a:off x="317747" y="967796"/>
            <a:ext cx="3856078" cy="3229465"/>
          </a:xfrm>
          <a:prstGeom prst="rect">
            <a:avLst/>
          </a:prstGeom>
        </p:spPr>
      </p:pic>
      <p:sp>
        <p:nvSpPr>
          <p:cNvPr id="14" name="テキスト ボックス 13">
            <a:extLst>
              <a:ext uri="{FF2B5EF4-FFF2-40B4-BE49-F238E27FC236}">
                <a16:creationId xmlns:a16="http://schemas.microsoft.com/office/drawing/2014/main" id="{D47EB6BB-C1F8-214A-BBB4-8E21B4C618D0}"/>
              </a:ext>
            </a:extLst>
          </p:cNvPr>
          <p:cNvSpPr txBox="1"/>
          <p:nvPr/>
        </p:nvSpPr>
        <p:spPr>
          <a:xfrm>
            <a:off x="3917781" y="1052691"/>
            <a:ext cx="474418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お客様の</a:t>
            </a:r>
            <a:r>
              <a:rPr kumimoji="1" lang="ja-JP" altLang="en-US" sz="2000" b="1">
                <a:solidFill>
                  <a:schemeClr val="accent6">
                    <a:lumMod val="75000"/>
                  </a:schemeClr>
                </a:solidFill>
                <a:latin typeface="Meiryo" panose="020B0604030504040204" pitchFamily="34" charset="-128"/>
                <a:ea typeface="Meiryo" panose="020B0604030504040204" pitchFamily="34" charset="-128"/>
              </a:rPr>
              <a:t>あるべき姿</a:t>
            </a:r>
            <a:r>
              <a:rPr kumimoji="1" lang="ja-JP" altLang="en-US" sz="2000">
                <a:solidFill>
                  <a:srgbClr val="0070C0"/>
                </a:solidFill>
                <a:latin typeface="Meiryo" panose="020B0604030504040204" pitchFamily="34" charset="-128"/>
                <a:ea typeface="Meiryo" panose="020B0604030504040204" pitchFamily="34" charset="-128"/>
              </a:rPr>
              <a:t>を描き</a:t>
            </a:r>
            <a:r>
              <a:rPr kumimoji="1" lang="en-US" altLang="ja-JP" sz="2000" dirty="0">
                <a:solidFill>
                  <a:srgbClr val="0070C0"/>
                </a:solidFill>
                <a:latin typeface="Meiryo" panose="020B0604030504040204" pitchFamily="34" charset="-128"/>
                <a:ea typeface="Meiryo" panose="020B0604030504040204" pitchFamily="34" charset="-128"/>
              </a:rPr>
              <a:t> </a:t>
            </a:r>
          </a:p>
          <a:p>
            <a:pPr algn="r"/>
            <a:r>
              <a:rPr lang="ja-JP" altLang="en-US" sz="2000">
                <a:solidFill>
                  <a:srgbClr val="0070C0"/>
                </a:solidFill>
                <a:latin typeface="Meiryo" panose="020B0604030504040204" pitchFamily="34" charset="-128"/>
                <a:ea typeface="Meiryo" panose="020B0604030504040204" pitchFamily="34" charset="-128"/>
              </a:rPr>
              <a:t>そこに至る</a:t>
            </a:r>
            <a:r>
              <a:rPr lang="ja-JP" altLang="en-US" sz="2000" b="1">
                <a:solidFill>
                  <a:schemeClr val="accent6">
                    <a:lumMod val="75000"/>
                  </a:schemeClr>
                </a:solidFill>
                <a:latin typeface="Meiryo" panose="020B0604030504040204" pitchFamily="34" charset="-128"/>
                <a:ea typeface="Meiryo" panose="020B0604030504040204" pitchFamily="34" charset="-128"/>
              </a:rPr>
              <a:t>道筋／地図</a:t>
            </a:r>
            <a:r>
              <a:rPr lang="ja-JP" altLang="en-US" sz="2000">
                <a:solidFill>
                  <a:srgbClr val="0070C0"/>
                </a:solidFill>
                <a:latin typeface="Meiryo" panose="020B0604030504040204" pitchFamily="34" charset="-128"/>
                <a:ea typeface="Meiryo" panose="020B0604030504040204" pitchFamily="34" charset="-128"/>
              </a:rPr>
              <a:t>を示すこと</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EBB4CE7-E02F-E944-87C5-A62B8107652C}"/>
              </a:ext>
            </a:extLst>
          </p:cNvPr>
          <p:cNvSpPr txBox="1"/>
          <p:nvPr/>
        </p:nvSpPr>
        <p:spPr>
          <a:xfrm>
            <a:off x="4553150" y="3134410"/>
            <a:ext cx="4108818" cy="646331"/>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お客様から</a:t>
            </a:r>
            <a:r>
              <a:rPr lang="ja-JP" altLang="en-US" b="1">
                <a:solidFill>
                  <a:schemeClr val="accent6">
                    <a:lumMod val="75000"/>
                  </a:schemeClr>
                </a:solidFill>
                <a:latin typeface="Meiryo" panose="020B0604030504040204" pitchFamily="34" charset="-128"/>
                <a:ea typeface="Meiryo" panose="020B0604030504040204" pitchFamily="34" charset="-128"/>
              </a:rPr>
              <a:t>ぜひ、そうなりたい！</a:t>
            </a:r>
            <a:r>
              <a:rPr lang="ja-JP" altLang="en-US">
                <a:solidFill>
                  <a:srgbClr val="0070C0"/>
                </a:solidFill>
                <a:latin typeface="Meiryo" panose="020B0604030504040204" pitchFamily="34" charset="-128"/>
                <a:ea typeface="Meiryo" panose="020B0604030504040204" pitchFamily="34" charset="-128"/>
              </a:rPr>
              <a:t>や</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ぜひ、お願いしたい！</a:t>
            </a:r>
            <a:r>
              <a:rPr lang="ja-JP" altLang="en-US">
                <a:solidFill>
                  <a:srgbClr val="0070C0"/>
                </a:solidFill>
                <a:latin typeface="Meiryo" panose="020B0604030504040204" pitchFamily="34" charset="-128"/>
                <a:ea typeface="Meiryo" panose="020B0604030504040204" pitchFamily="34" charset="-128"/>
              </a:rPr>
              <a:t>を引き出すこと</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328095E6-F857-9B4F-A32A-A3567A45C1D8}"/>
              </a:ext>
            </a:extLst>
          </p:cNvPr>
          <p:cNvSpPr txBox="1"/>
          <p:nvPr/>
        </p:nvSpPr>
        <p:spPr>
          <a:xfrm>
            <a:off x="3917781" y="2093550"/>
            <a:ext cx="474418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お客様の現実に真摯に向き合い</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b="1">
                <a:solidFill>
                  <a:schemeClr val="accent6">
                    <a:lumMod val="75000"/>
                  </a:schemeClr>
                </a:solidFill>
                <a:latin typeface="Meiryo" panose="020B0604030504040204" pitchFamily="34" charset="-128"/>
                <a:ea typeface="Meiryo" panose="020B0604030504040204" pitchFamily="34" charset="-128"/>
              </a:rPr>
              <a:t>共感</a:t>
            </a:r>
            <a:r>
              <a:rPr lang="ja-JP" altLang="en-US" sz="2000">
                <a:solidFill>
                  <a:srgbClr val="0070C0"/>
                </a:solidFill>
                <a:latin typeface="Meiryo" panose="020B0604030504040204" pitchFamily="34" charset="-128"/>
                <a:ea typeface="Meiryo" panose="020B0604030504040204" pitchFamily="34" charset="-128"/>
              </a:rPr>
              <a:t>し</a:t>
            </a:r>
            <a:r>
              <a:rPr lang="ja-JP" altLang="en-US" sz="2000" b="1">
                <a:solidFill>
                  <a:schemeClr val="accent6">
                    <a:lumMod val="75000"/>
                  </a:schemeClr>
                </a:solidFill>
                <a:latin typeface="Meiryo" panose="020B0604030504040204" pitchFamily="34" charset="-128"/>
                <a:ea typeface="Meiryo" panose="020B0604030504040204" pitchFamily="34" charset="-128"/>
              </a:rPr>
              <a:t>対話</a:t>
            </a:r>
            <a:r>
              <a:rPr lang="ja-JP" altLang="en-US" sz="2000">
                <a:solidFill>
                  <a:srgbClr val="0070C0"/>
                </a:solidFill>
                <a:latin typeface="Meiryo" panose="020B0604030504040204" pitchFamily="34" charset="-128"/>
                <a:ea typeface="Meiryo" panose="020B0604030504040204" pitchFamily="34" charset="-128"/>
              </a:rPr>
              <a:t>し</a:t>
            </a:r>
            <a:r>
              <a:rPr lang="ja-JP" altLang="en-US" sz="2000" b="1">
                <a:solidFill>
                  <a:schemeClr val="accent6">
                    <a:lumMod val="75000"/>
                  </a:schemeClr>
                </a:solidFill>
                <a:latin typeface="Meiryo" panose="020B0604030504040204" pitchFamily="34" charset="-128"/>
                <a:ea typeface="Meiryo" panose="020B0604030504040204" pitchFamily="34" charset="-128"/>
              </a:rPr>
              <a:t>議論</a:t>
            </a:r>
            <a:r>
              <a:rPr lang="ja-JP" altLang="en-US" sz="2000">
                <a:solidFill>
                  <a:srgbClr val="0070C0"/>
                </a:solidFill>
                <a:latin typeface="Meiryo" panose="020B0604030504040204" pitchFamily="34" charset="-128"/>
                <a:ea typeface="Meiryo" panose="020B0604030504040204" pitchFamily="34" charset="-128"/>
              </a:rPr>
              <a:t>して</a:t>
            </a:r>
            <a:r>
              <a:rPr lang="ja-JP" altLang="en-US" sz="2000" b="1">
                <a:solidFill>
                  <a:schemeClr val="accent6">
                    <a:lumMod val="75000"/>
                  </a:schemeClr>
                </a:solidFill>
                <a:latin typeface="Meiryo" panose="020B0604030504040204" pitchFamily="34" charset="-128"/>
                <a:ea typeface="Meiryo" panose="020B0604030504040204" pitchFamily="34" charset="-128"/>
              </a:rPr>
              <a:t>合意</a:t>
            </a:r>
            <a:r>
              <a:rPr lang="ja-JP" altLang="en-US" sz="2000">
                <a:solidFill>
                  <a:srgbClr val="0070C0"/>
                </a:solidFill>
                <a:latin typeface="Meiryo" panose="020B0604030504040204" pitchFamily="34" charset="-128"/>
                <a:ea typeface="Meiryo" panose="020B0604030504040204" pitchFamily="34" charset="-128"/>
              </a:rPr>
              <a:t>すること</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8CB91A66-BDAE-0644-8CFC-3E4C1A2B487C}"/>
              </a:ext>
            </a:extLst>
          </p:cNvPr>
          <p:cNvSpPr txBox="1"/>
          <p:nvPr/>
        </p:nvSpPr>
        <p:spPr>
          <a:xfrm>
            <a:off x="3398988" y="4973308"/>
            <a:ext cx="5262980" cy="1508105"/>
          </a:xfrm>
          <a:prstGeom prst="rect">
            <a:avLst/>
          </a:prstGeom>
          <a:noFill/>
        </p:spPr>
        <p:txBody>
          <a:bodyPr wrap="none" rtlCol="0">
            <a:spAutoFit/>
          </a:bodyPr>
          <a:lstStyle/>
          <a:p>
            <a:pPr algn="r"/>
            <a:r>
              <a:rPr lang="ja-JP" altLang="en-US" sz="2800">
                <a:solidFill>
                  <a:srgbClr val="0070C0"/>
                </a:solidFill>
                <a:latin typeface="Meiryo" panose="020B0604030504040204" pitchFamily="34" charset="-128"/>
                <a:ea typeface="Meiryo" panose="020B0604030504040204" pitchFamily="34" charset="-128"/>
              </a:rPr>
              <a:t>お客様の</a:t>
            </a:r>
            <a:endParaRPr lang="en-US" altLang="ja-JP" sz="2800" dirty="0">
              <a:solidFill>
                <a:srgbClr val="0070C0"/>
              </a:solidFill>
              <a:latin typeface="Meiryo" panose="020B0604030504040204" pitchFamily="34" charset="-128"/>
              <a:ea typeface="Meiryo" panose="020B0604030504040204" pitchFamily="34" charset="-128"/>
            </a:endParaRPr>
          </a:p>
          <a:p>
            <a:pPr algn="r"/>
            <a:r>
              <a:rPr lang="ja-JP" altLang="en-US" sz="3600" b="1">
                <a:solidFill>
                  <a:schemeClr val="accent6">
                    <a:lumMod val="75000"/>
                  </a:schemeClr>
                </a:solidFill>
                <a:latin typeface="Meiryo" panose="020B0604030504040204" pitchFamily="34" charset="-128"/>
                <a:ea typeface="Meiryo" panose="020B0604030504040204" pitchFamily="34" charset="-128"/>
              </a:rPr>
              <a:t>「共創」への期待と意欲</a:t>
            </a:r>
            <a:endParaRPr lang="en-US" altLang="ja-JP" sz="36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2800">
                <a:solidFill>
                  <a:srgbClr val="0070C0"/>
                </a:solidFill>
                <a:latin typeface="Meiryo" panose="020B0604030504040204" pitchFamily="34" charset="-128"/>
                <a:ea typeface="Meiryo" panose="020B0604030504040204" pitchFamily="34" charset="-128"/>
              </a:rPr>
              <a:t>を引き出す</a:t>
            </a:r>
            <a:endParaRPr lang="en-US" altLang="ja-JP" sz="2800" dirty="0">
              <a:solidFill>
                <a:srgbClr val="0070C0"/>
              </a:solidFill>
              <a:latin typeface="Meiryo" panose="020B0604030504040204" pitchFamily="34" charset="-128"/>
              <a:ea typeface="Meiryo" panose="020B0604030504040204" pitchFamily="34" charset="-128"/>
            </a:endParaRPr>
          </a:p>
        </p:txBody>
      </p:sp>
      <p:sp>
        <p:nvSpPr>
          <p:cNvPr id="5" name="下矢印 4">
            <a:extLst>
              <a:ext uri="{FF2B5EF4-FFF2-40B4-BE49-F238E27FC236}">
                <a16:creationId xmlns:a16="http://schemas.microsoft.com/office/drawing/2014/main" id="{8DCB36F9-F6A0-8B44-B29B-E89898E6794C}"/>
              </a:ext>
            </a:extLst>
          </p:cNvPr>
          <p:cNvSpPr/>
          <p:nvPr/>
        </p:nvSpPr>
        <p:spPr>
          <a:xfrm>
            <a:off x="5680188" y="4112954"/>
            <a:ext cx="1854741" cy="5771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5589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「共創」ビジネスの実践</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268544"/>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253377"/>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565316"/>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161702"/>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401326"/>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1790977"/>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018761"/>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189500"/>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167643"/>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68752" y="4737315"/>
            <a:ext cx="9006496" cy="461665"/>
          </a:xfrm>
          <a:prstGeom prst="rect">
            <a:avLst/>
          </a:prstGeom>
          <a:noFill/>
        </p:spPr>
        <p:txBody>
          <a:bodyPr wrap="squar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圧倒的なスピード</a:t>
            </a:r>
            <a:r>
              <a:rPr lang="ja-JP" altLang="en-US" sz="2400" b="1">
                <a:solidFill>
                  <a:srgbClr val="0070C0"/>
                </a:solidFill>
                <a:latin typeface="Meiryo" panose="020B0604030504040204" pitchFamily="34" charset="-128"/>
                <a:ea typeface="Meiryo" panose="020B0604030504040204" pitchFamily="34" charset="-128"/>
              </a:rPr>
              <a:t>を</a:t>
            </a:r>
            <a:r>
              <a:rPr lang="ja-JP" altLang="en-US" sz="24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400" b="1">
                <a:solidFill>
                  <a:srgbClr val="0070C0"/>
                </a:solidFill>
                <a:latin typeface="Meiryo" panose="020B0604030504040204" pitchFamily="34" charset="-128"/>
                <a:ea typeface="Meiryo" panose="020B0604030504040204" pitchFamily="34" charset="-128"/>
              </a:rPr>
              <a:t>を通して</a:t>
            </a:r>
            <a:r>
              <a:rPr kumimoji="1" lang="ja-JP" altLang="en-US" sz="2400" b="1">
                <a:solidFill>
                  <a:srgbClr val="0070C0"/>
                </a:solidFill>
                <a:latin typeface="Meiryo" panose="020B0604030504040204" pitchFamily="34" charset="-128"/>
                <a:ea typeface="Meiryo" panose="020B0604030504040204" pitchFamily="34" charset="-128"/>
              </a:rPr>
              <a:t>お客様に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400" b="1">
                <a:solidFill>
                  <a:srgbClr val="0070C0"/>
                </a:solidFill>
                <a:latin typeface="Meiryo" panose="020B0604030504040204" pitchFamily="34" charset="-128"/>
                <a:ea typeface="Meiryo" panose="020B0604030504040204" pitchFamily="34" charset="-128"/>
              </a:rPr>
              <a:t>させる</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F844F1D3-0C0B-5542-B0EF-301AB98699E7}"/>
              </a:ext>
            </a:extLst>
          </p:cNvPr>
          <p:cNvSpPr txBox="1"/>
          <p:nvPr/>
        </p:nvSpPr>
        <p:spPr>
          <a:xfrm>
            <a:off x="68752" y="5431000"/>
            <a:ext cx="9006496" cy="954107"/>
          </a:xfrm>
          <a:prstGeom prst="rect">
            <a:avLst/>
          </a:prstGeom>
          <a:noFill/>
        </p:spPr>
        <p:txBody>
          <a:bodyPr wrap="square" rtlCol="0">
            <a:spAutoFit/>
          </a:bodyPr>
          <a:lstStyle/>
          <a:p>
            <a:pPr algn="ctr"/>
            <a:r>
              <a:rPr lang="ja-JP" altLang="en-US" sz="2800" b="1">
                <a:solidFill>
                  <a:schemeClr val="accent6">
                    <a:lumMod val="75000"/>
                  </a:schemeClr>
                </a:solidFill>
                <a:latin typeface="Meiryo" panose="020B0604030504040204" pitchFamily="34" charset="-128"/>
                <a:ea typeface="Meiryo" panose="020B0604030504040204" pitchFamily="34" charset="-128"/>
              </a:rPr>
              <a:t>「共創」とは、自分たちが</a:t>
            </a:r>
            <a:r>
              <a:rPr lang="en-US" altLang="ja-JP" sz="2800" b="1" dirty="0">
                <a:solidFill>
                  <a:schemeClr val="accent6">
                    <a:lumMod val="75000"/>
                  </a:schemeClr>
                </a:solidFill>
                <a:latin typeface="Meiryo" panose="020B0604030504040204" pitchFamily="34" charset="-128"/>
                <a:ea typeface="Meiryo" panose="020B0604030504040204" pitchFamily="34" charset="-128"/>
              </a:rPr>
              <a:t>DX</a:t>
            </a:r>
            <a:r>
              <a:rPr lang="ja-JP" altLang="en-US" sz="2800" b="1">
                <a:solidFill>
                  <a:schemeClr val="accent6">
                    <a:lumMod val="75000"/>
                  </a:schemeClr>
                </a:solidFill>
                <a:latin typeface="Meiryo" panose="020B0604030504040204" pitchFamily="34" charset="-128"/>
                <a:ea typeface="Meiryo" panose="020B0604030504040204" pitchFamily="34" charset="-128"/>
              </a:rPr>
              <a:t>を実践して培った</a:t>
            </a:r>
            <a:endParaRPr lang="en-US" altLang="ja-JP" sz="28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800" b="1">
                <a:solidFill>
                  <a:schemeClr val="accent6">
                    <a:lumMod val="75000"/>
                  </a:schemeClr>
                </a:solidFill>
                <a:latin typeface="Meiryo" panose="020B0604030504040204" pitchFamily="34" charset="-128"/>
                <a:ea typeface="Meiryo" panose="020B0604030504040204" pitchFamily="34" charset="-128"/>
              </a:rPr>
              <a:t>スキルやノウハウをお客様に提供すること</a:t>
            </a:r>
            <a:endParaRPr kumimoji="1" lang="en-US" altLang="ja-JP" sz="28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504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261C-71CF-6846-A2B1-D13F1099FFF5}"/>
              </a:ext>
            </a:extLst>
          </p:cNvPr>
          <p:cNvSpPr>
            <a:spLocks noGrp="1"/>
          </p:cNvSpPr>
          <p:nvPr>
            <p:ph type="title"/>
          </p:nvPr>
        </p:nvSpPr>
        <p:spPr/>
        <p:txBody>
          <a:bodyPr/>
          <a:lstStyle/>
          <a:p>
            <a:r>
              <a:rPr kumimoji="1" lang="ja-JP" altLang="en-US"/>
              <a:t>企業文化＝行動習慣と思考パターンを転換せよ！</a:t>
            </a:r>
          </a:p>
        </p:txBody>
      </p:sp>
      <p:pic>
        <p:nvPicPr>
          <p:cNvPr id="4" name="図 3">
            <a:extLst>
              <a:ext uri="{FF2B5EF4-FFF2-40B4-BE49-F238E27FC236}">
                <a16:creationId xmlns:a16="http://schemas.microsoft.com/office/drawing/2014/main" id="{3D29ED85-DC21-4D46-9552-7CAAA2C64A0F}"/>
              </a:ext>
            </a:extLst>
          </p:cNvPr>
          <p:cNvPicPr>
            <a:picLocks noChangeAspect="1"/>
          </p:cNvPicPr>
          <p:nvPr/>
        </p:nvPicPr>
        <p:blipFill>
          <a:blip r:embed="rId2"/>
          <a:stretch>
            <a:fillRect/>
          </a:stretch>
        </p:blipFill>
        <p:spPr>
          <a:xfrm>
            <a:off x="374610" y="843251"/>
            <a:ext cx="8467805" cy="5748349"/>
          </a:xfrm>
          <a:prstGeom prst="rect">
            <a:avLst/>
          </a:prstGeom>
        </p:spPr>
      </p:pic>
    </p:spTree>
    <p:extLst>
      <p:ext uri="{BB962C8B-B14F-4D97-AF65-F5344CB8AC3E}">
        <p14:creationId xmlns:p14="http://schemas.microsoft.com/office/powerpoint/2010/main" val="2302043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なぜ、クラウドネイティブ</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なのか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5728967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latin typeface="Meiryo" panose="020B0604030504040204" pitchFamily="34" charset="-128"/>
                <a:ea typeface="Meiryo" panose="020B0604030504040204" pitchFamily="34" charset="-128"/>
                <a:cs typeface="Arial"/>
              </a:rPr>
              <a:t>という常識の大転換</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968450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0E2E1-DE84-124C-A7ED-287C9D2BCD58}"/>
              </a:ext>
            </a:extLst>
          </p:cNvPr>
          <p:cNvSpPr>
            <a:spLocks noGrp="1"/>
          </p:cNvSpPr>
          <p:nvPr>
            <p:ph type="title"/>
          </p:nvPr>
        </p:nvSpPr>
        <p:spPr/>
        <p:txBody>
          <a:bodyPr/>
          <a:lstStyle/>
          <a:p>
            <a:r>
              <a:rPr kumimoji="1" lang="ja-JP" altLang="en-US"/>
              <a:t>異なる文化の２つのクラウド戦略</a:t>
            </a:r>
          </a:p>
        </p:txBody>
      </p:sp>
      <p:sp>
        <p:nvSpPr>
          <p:cNvPr id="3" name="正方形/長方形 2">
            <a:extLst>
              <a:ext uri="{FF2B5EF4-FFF2-40B4-BE49-F238E27FC236}">
                <a16:creationId xmlns:a16="http://schemas.microsoft.com/office/drawing/2014/main" id="{62C020DC-7586-D241-BA8D-498B369B47E4}"/>
              </a:ext>
            </a:extLst>
          </p:cNvPr>
          <p:cNvSpPr/>
          <p:nvPr/>
        </p:nvSpPr>
        <p:spPr>
          <a:xfrm>
            <a:off x="230400" y="1152773"/>
            <a:ext cx="4129565" cy="3657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E4081AE2-C678-A141-B96F-0EF37C846D71}"/>
              </a:ext>
            </a:extLst>
          </p:cNvPr>
          <p:cNvSpPr/>
          <p:nvPr/>
        </p:nvSpPr>
        <p:spPr>
          <a:xfrm>
            <a:off x="4784037" y="1152773"/>
            <a:ext cx="4129565" cy="3657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EA64CEE-F868-4247-8428-0FD32E0A500B}"/>
              </a:ext>
            </a:extLst>
          </p:cNvPr>
          <p:cNvSpPr txBox="1"/>
          <p:nvPr/>
        </p:nvSpPr>
        <p:spPr>
          <a:xfrm>
            <a:off x="535726" y="1351556"/>
            <a:ext cx="3518912"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r>
              <a:rPr kumimoji="1" lang="ja-JP" altLang="en-US" sz="2000">
                <a:solidFill>
                  <a:schemeClr val="accent6">
                    <a:lumMod val="50000"/>
                  </a:schemeClr>
                </a:solidFill>
                <a:latin typeface="Meiryo" panose="020B0604030504040204" pitchFamily="34" charset="-128"/>
                <a:ea typeface="Meiryo" panose="020B0604030504040204" pitchFamily="34" charset="-128"/>
              </a:rPr>
              <a:t>のためのクラウド</a:t>
            </a:r>
          </a:p>
        </p:txBody>
      </p:sp>
      <p:sp>
        <p:nvSpPr>
          <p:cNvPr id="6" name="テキスト ボックス 5">
            <a:extLst>
              <a:ext uri="{FF2B5EF4-FFF2-40B4-BE49-F238E27FC236}">
                <a16:creationId xmlns:a16="http://schemas.microsoft.com/office/drawing/2014/main" id="{0204EDFA-43F9-5542-A20F-845FEC888A87}"/>
              </a:ext>
            </a:extLst>
          </p:cNvPr>
          <p:cNvSpPr txBox="1"/>
          <p:nvPr/>
        </p:nvSpPr>
        <p:spPr>
          <a:xfrm>
            <a:off x="5089364" y="1351556"/>
            <a:ext cx="3518912"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競争力強化</a:t>
            </a:r>
            <a:r>
              <a:rPr kumimoji="1" lang="ja-JP" altLang="en-US" sz="2000">
                <a:solidFill>
                  <a:srgbClr val="0432FF"/>
                </a:solidFill>
                <a:latin typeface="Meiryo" panose="020B0604030504040204" pitchFamily="34" charset="-128"/>
                <a:ea typeface="Meiryo" panose="020B0604030504040204" pitchFamily="34" charset="-128"/>
              </a:rPr>
              <a:t>のためのクラウド</a:t>
            </a:r>
          </a:p>
        </p:txBody>
      </p:sp>
      <p:sp>
        <p:nvSpPr>
          <p:cNvPr id="7" name="正方形/長方形 6">
            <a:extLst>
              <a:ext uri="{FF2B5EF4-FFF2-40B4-BE49-F238E27FC236}">
                <a16:creationId xmlns:a16="http://schemas.microsoft.com/office/drawing/2014/main" id="{B4DE3AD6-D13F-6D40-A67F-47604A2001DA}"/>
              </a:ext>
            </a:extLst>
          </p:cNvPr>
          <p:cNvSpPr/>
          <p:nvPr/>
        </p:nvSpPr>
        <p:spPr>
          <a:xfrm>
            <a:off x="383062" y="1809894"/>
            <a:ext cx="3824239" cy="400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生産性向上・納期短縮・コスト削減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733B3A91-2E7B-9B4F-BE1C-5AEFD2DFDF42}"/>
              </a:ext>
            </a:extLst>
          </p:cNvPr>
          <p:cNvSpPr txBox="1"/>
          <p:nvPr/>
        </p:nvSpPr>
        <p:spPr>
          <a:xfrm>
            <a:off x="383062" y="2359293"/>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投資負担の軽減</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運用管理負担の軽減</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高い運用品質の維持</a:t>
            </a:r>
          </a:p>
        </p:txBody>
      </p:sp>
      <p:sp>
        <p:nvSpPr>
          <p:cNvPr id="9" name="乗算記号 8">
            <a:extLst>
              <a:ext uri="{FF2B5EF4-FFF2-40B4-BE49-F238E27FC236}">
                <a16:creationId xmlns:a16="http://schemas.microsoft.com/office/drawing/2014/main" id="{604300F2-E806-B74F-8763-9179704FB5F7}"/>
              </a:ext>
            </a:extLst>
          </p:cNvPr>
          <p:cNvSpPr/>
          <p:nvPr/>
        </p:nvSpPr>
        <p:spPr>
          <a:xfrm>
            <a:off x="2358035" y="2408787"/>
            <a:ext cx="533443" cy="585016"/>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0498ABD-20AD-0047-9C99-75DD7A13B58D}"/>
              </a:ext>
            </a:extLst>
          </p:cNvPr>
          <p:cNvSpPr txBox="1"/>
          <p:nvPr/>
        </p:nvSpPr>
        <p:spPr>
          <a:xfrm>
            <a:off x="2772982" y="2528570"/>
            <a:ext cx="146706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panose="020B0604030504040204" pitchFamily="34" charset="-128"/>
                <a:ea typeface="Meiryo" panose="020B0604030504040204" pitchFamily="34" charset="-128"/>
              </a:rPr>
              <a:t>コスト削減</a:t>
            </a:r>
          </a:p>
        </p:txBody>
      </p:sp>
      <p:sp>
        <p:nvSpPr>
          <p:cNvPr id="11" name="テキスト ボックス 10">
            <a:extLst>
              <a:ext uri="{FF2B5EF4-FFF2-40B4-BE49-F238E27FC236}">
                <a16:creationId xmlns:a16="http://schemas.microsoft.com/office/drawing/2014/main" id="{44111D01-BA8F-6E42-AC4B-000AFD9F887D}"/>
              </a:ext>
            </a:extLst>
          </p:cNvPr>
          <p:cNvSpPr txBox="1"/>
          <p:nvPr/>
        </p:nvSpPr>
        <p:spPr>
          <a:xfrm>
            <a:off x="4903950" y="2359293"/>
            <a:ext cx="1909497"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資産固定化の回避</a:t>
            </a:r>
            <a:endParaRPr kumimoji="1"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432FF"/>
                </a:solidFill>
                <a:latin typeface="Meiryo" panose="020B0604030504040204" pitchFamily="34" charset="-128"/>
                <a:ea typeface="Meiryo" panose="020B0604030504040204" pitchFamily="34" charset="-128"/>
              </a:rPr>
              <a:t>最新技術の活用</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俊敏性の実現</a:t>
            </a:r>
          </a:p>
        </p:txBody>
      </p:sp>
      <p:sp>
        <p:nvSpPr>
          <p:cNvPr id="12" name="乗算記号 11">
            <a:extLst>
              <a:ext uri="{FF2B5EF4-FFF2-40B4-BE49-F238E27FC236}">
                <a16:creationId xmlns:a16="http://schemas.microsoft.com/office/drawing/2014/main" id="{9C51F3B1-6DB9-6047-8845-1659AB33D9D8}"/>
              </a:ext>
            </a:extLst>
          </p:cNvPr>
          <p:cNvSpPr/>
          <p:nvPr/>
        </p:nvSpPr>
        <p:spPr>
          <a:xfrm>
            <a:off x="6733052" y="2408787"/>
            <a:ext cx="533443" cy="585016"/>
          </a:xfrm>
          <a:prstGeom prst="mathMultiply">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3A0C51A-08AE-6A44-8958-94C1BB2FDB7F}"/>
              </a:ext>
            </a:extLst>
          </p:cNvPr>
          <p:cNvSpPr txBox="1"/>
          <p:nvPr/>
        </p:nvSpPr>
        <p:spPr>
          <a:xfrm>
            <a:off x="7293870" y="2528570"/>
            <a:ext cx="1467068"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投資対効果</a:t>
            </a:r>
          </a:p>
        </p:txBody>
      </p:sp>
      <p:sp>
        <p:nvSpPr>
          <p:cNvPr id="14" name="正方形/長方形 13">
            <a:extLst>
              <a:ext uri="{FF2B5EF4-FFF2-40B4-BE49-F238E27FC236}">
                <a16:creationId xmlns:a16="http://schemas.microsoft.com/office/drawing/2014/main" id="{2553AD24-A8B7-6F45-B0DF-1373B6AE5D8D}"/>
              </a:ext>
            </a:extLst>
          </p:cNvPr>
          <p:cNvSpPr/>
          <p:nvPr/>
        </p:nvSpPr>
        <p:spPr>
          <a:xfrm>
            <a:off x="4936699" y="1809894"/>
            <a:ext cx="3824239" cy="4001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差別化・競争力・変化への即応力</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056AA32-F15B-C642-9C78-DCE3EB6B833E}"/>
              </a:ext>
            </a:extLst>
          </p:cNvPr>
          <p:cNvSpPr txBox="1"/>
          <p:nvPr/>
        </p:nvSpPr>
        <p:spPr>
          <a:xfrm>
            <a:off x="383062" y="3271537"/>
            <a:ext cx="248029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既存システムの</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IaaS</a:t>
            </a:r>
            <a:r>
              <a:rPr kumimoji="1" lang="ja-JP" altLang="en-US" sz="1400">
                <a:solidFill>
                  <a:schemeClr val="accent6">
                    <a:lumMod val="50000"/>
                  </a:schemeClr>
                </a:solidFill>
                <a:latin typeface="Meiryo" panose="020B0604030504040204" pitchFamily="34" charset="-128"/>
                <a:ea typeface="Meiryo" panose="020B0604030504040204" pitchFamily="34" charset="-128"/>
              </a:rPr>
              <a:t>移行</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6">
                    <a:lumMod val="50000"/>
                  </a:schemeClr>
                </a:solidFill>
                <a:latin typeface="Meiryo" panose="020B0604030504040204" pitchFamily="34" charset="-128"/>
                <a:ea typeface="Meiryo" panose="020B0604030504040204" pitchFamily="34" charset="-128"/>
              </a:rPr>
              <a:t>運用管理の自動化</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開発と運用の順次化</a:t>
            </a:r>
          </a:p>
        </p:txBody>
      </p:sp>
      <p:sp>
        <p:nvSpPr>
          <p:cNvPr id="16" name="テキスト ボックス 15">
            <a:extLst>
              <a:ext uri="{FF2B5EF4-FFF2-40B4-BE49-F238E27FC236}">
                <a16:creationId xmlns:a16="http://schemas.microsoft.com/office/drawing/2014/main" id="{63DC3FAF-13AB-BD40-A819-1445C0E4458C}"/>
              </a:ext>
            </a:extLst>
          </p:cNvPr>
          <p:cNvSpPr txBox="1"/>
          <p:nvPr/>
        </p:nvSpPr>
        <p:spPr>
          <a:xfrm>
            <a:off x="4903949" y="3268708"/>
            <a:ext cx="2323585"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コンテナ</a:t>
            </a:r>
            <a:r>
              <a:rPr kumimoji="1" lang="en-US" altLang="ja-JP" sz="1400" dirty="0">
                <a:solidFill>
                  <a:srgbClr val="0432FF"/>
                </a:solidFill>
                <a:latin typeface="Meiryo" panose="020B0604030504040204" pitchFamily="34" charset="-128"/>
                <a:ea typeface="Meiryo" panose="020B0604030504040204" pitchFamily="34" charset="-128"/>
              </a:rPr>
              <a:t>×Kubernetes</a:t>
            </a:r>
          </a:p>
          <a:p>
            <a:pPr marL="285750" indent="-285750">
              <a:buFont typeface="Wingdings" pitchFamily="2" charset="2"/>
              <a:buChar char="ü"/>
            </a:pPr>
            <a:r>
              <a:rPr lang="en-US" altLang="ja-JP" sz="1400" dirty="0">
                <a:solidFill>
                  <a:srgbClr val="0432FF"/>
                </a:solidFill>
                <a:latin typeface="Meiryo" panose="020B0604030504040204" pitchFamily="34" charset="-128"/>
                <a:ea typeface="Meiryo" panose="020B0604030504040204" pitchFamily="34" charset="-128"/>
              </a:rPr>
              <a:t>PaaS×</a:t>
            </a:r>
            <a:r>
              <a:rPr lang="ja-JP" altLang="en-US" sz="1400">
                <a:solidFill>
                  <a:srgbClr val="0432FF"/>
                </a:solidFill>
                <a:latin typeface="Meiryo" panose="020B0604030504040204" pitchFamily="34" charset="-128"/>
                <a:ea typeface="Meiryo" panose="020B0604030504040204" pitchFamily="34" charset="-128"/>
              </a:rPr>
              <a:t>サーバーレス</a:t>
            </a:r>
            <a:endParaRPr lang="en-US" altLang="ja-JP" sz="1400" dirty="0">
              <a:solidFill>
                <a:srgbClr val="0432FF"/>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432FF"/>
                </a:solidFill>
                <a:latin typeface="Meiryo" panose="020B0604030504040204" pitchFamily="34" charset="-128"/>
                <a:ea typeface="Meiryo" panose="020B0604030504040204" pitchFamily="34" charset="-128"/>
              </a:rPr>
              <a:t>開発と運用の同期化</a:t>
            </a:r>
          </a:p>
        </p:txBody>
      </p:sp>
      <p:sp>
        <p:nvSpPr>
          <p:cNvPr id="17" name="テキスト ボックス 16">
            <a:extLst>
              <a:ext uri="{FF2B5EF4-FFF2-40B4-BE49-F238E27FC236}">
                <a16:creationId xmlns:a16="http://schemas.microsoft.com/office/drawing/2014/main" id="{D840F7E4-D12C-2044-94AB-AB04EDDD3D34}"/>
              </a:ext>
            </a:extLst>
          </p:cNvPr>
          <p:cNvSpPr txBox="1"/>
          <p:nvPr/>
        </p:nvSpPr>
        <p:spPr>
          <a:xfrm>
            <a:off x="2799670" y="3508900"/>
            <a:ext cx="1415772" cy="584775"/>
          </a:xfrm>
          <a:prstGeom prst="rect">
            <a:avLst/>
          </a:prstGeom>
          <a:noFill/>
        </p:spPr>
        <p:txBody>
          <a:bodyPr wrap="none" rtlCol="0">
            <a:spAutoFit/>
          </a:bodyPr>
          <a:lstStyle/>
          <a:p>
            <a:pPr algn="r"/>
            <a:r>
              <a:rPr lang="ja-JP" altLang="en-US" sz="1200" b="1">
                <a:solidFill>
                  <a:schemeClr val="accent6">
                    <a:lumMod val="50000"/>
                  </a:schemeClr>
                </a:solidFill>
                <a:latin typeface="Meiryo" panose="020B0604030504040204" pitchFamily="34" charset="-128"/>
                <a:ea typeface="Meiryo" panose="020B0604030504040204" pitchFamily="34" charset="-128"/>
              </a:rPr>
              <a:t>クラウド・リフト</a:t>
            </a:r>
            <a:endParaRPr lang="en-US" altLang="ja-JP" sz="1200" b="1"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50000"/>
                  </a:schemeClr>
                </a:solidFill>
                <a:latin typeface="Meiryo" panose="020B0604030504040204" pitchFamily="34" charset="-128"/>
                <a:ea typeface="Meiryo" panose="020B0604030504040204" pitchFamily="34" charset="-128"/>
              </a:rPr>
              <a:t>戦略</a:t>
            </a:r>
          </a:p>
        </p:txBody>
      </p:sp>
      <p:sp>
        <p:nvSpPr>
          <p:cNvPr id="18" name="テキスト ボックス 17">
            <a:extLst>
              <a:ext uri="{FF2B5EF4-FFF2-40B4-BE49-F238E27FC236}">
                <a16:creationId xmlns:a16="http://schemas.microsoft.com/office/drawing/2014/main" id="{FB88B893-3B4B-E247-AB38-EFFD50A55774}"/>
              </a:ext>
            </a:extLst>
          </p:cNvPr>
          <p:cNvSpPr txBox="1"/>
          <p:nvPr/>
        </p:nvSpPr>
        <p:spPr>
          <a:xfrm>
            <a:off x="7037389" y="3455892"/>
            <a:ext cx="1723549" cy="58477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クラウド・ネイティブ</a:t>
            </a:r>
            <a:endParaRPr lang="en-US" altLang="ja-JP" sz="1200" b="1" dirty="0">
              <a:solidFill>
                <a:srgbClr val="0432FF"/>
              </a:solidFill>
              <a:latin typeface="Meiryo" panose="020B0604030504040204" pitchFamily="34" charset="-128"/>
              <a:ea typeface="Meiryo" panose="020B0604030504040204" pitchFamily="34" charset="-128"/>
            </a:endParaRPr>
          </a:p>
          <a:p>
            <a:pPr algn="r"/>
            <a:r>
              <a:rPr kumimoji="1" lang="ja-JP" altLang="en-US" sz="2000" b="1">
                <a:solidFill>
                  <a:srgbClr val="0432FF"/>
                </a:solidFill>
                <a:latin typeface="Meiryo" panose="020B0604030504040204" pitchFamily="34" charset="-128"/>
                <a:ea typeface="Meiryo" panose="020B0604030504040204" pitchFamily="34" charset="-128"/>
              </a:rPr>
              <a:t>戦略</a:t>
            </a:r>
          </a:p>
        </p:txBody>
      </p:sp>
      <p:sp>
        <p:nvSpPr>
          <p:cNvPr id="19" name="テキスト ボックス 18">
            <a:extLst>
              <a:ext uri="{FF2B5EF4-FFF2-40B4-BE49-F238E27FC236}">
                <a16:creationId xmlns:a16="http://schemas.microsoft.com/office/drawing/2014/main" id="{138D0A41-C171-D042-813E-5133B4CD4101}"/>
              </a:ext>
            </a:extLst>
          </p:cNvPr>
          <p:cNvSpPr txBox="1"/>
          <p:nvPr/>
        </p:nvSpPr>
        <p:spPr>
          <a:xfrm>
            <a:off x="383062" y="4093675"/>
            <a:ext cx="3824239" cy="458876"/>
          </a:xfrm>
          <a:prstGeom prst="rect">
            <a:avLst/>
          </a:prstGeom>
          <a:solidFill>
            <a:schemeClr val="accent6">
              <a:lumMod val="75000"/>
            </a:schemeClr>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守りの文化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情報システム部門</a:t>
            </a:r>
          </a:p>
        </p:txBody>
      </p:sp>
      <p:sp>
        <p:nvSpPr>
          <p:cNvPr id="20" name="テキスト ボックス 19">
            <a:extLst>
              <a:ext uri="{FF2B5EF4-FFF2-40B4-BE49-F238E27FC236}">
                <a16:creationId xmlns:a16="http://schemas.microsoft.com/office/drawing/2014/main" id="{38512E07-8F05-E646-94E8-DC07025AA674}"/>
              </a:ext>
            </a:extLst>
          </p:cNvPr>
          <p:cNvSpPr txBox="1"/>
          <p:nvPr/>
        </p:nvSpPr>
        <p:spPr>
          <a:xfrm>
            <a:off x="4936699" y="4093675"/>
            <a:ext cx="3824239" cy="458876"/>
          </a:xfrm>
          <a:prstGeom prst="rect">
            <a:avLst/>
          </a:prstGeom>
          <a:solidFill>
            <a:srgbClr val="0070C0"/>
          </a:solidFill>
        </p:spPr>
        <p:txBody>
          <a:bodyPr wrap="none" rtlCol="0" anchor="ctr">
            <a:no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攻めの文化</a:t>
            </a:r>
            <a:r>
              <a:rPr kumimoji="1" lang="en-US" altLang="ja-JP" sz="1600" b="1" dirty="0">
                <a:solidFill>
                  <a:schemeClr val="bg1"/>
                </a:solidFill>
                <a:latin typeface="Meiryo" panose="020B0604030504040204" pitchFamily="34" charset="-128"/>
                <a:ea typeface="Meiryo" panose="020B0604030504040204" pitchFamily="34" charset="-128"/>
              </a:rPr>
              <a:t> by </a:t>
            </a:r>
            <a:r>
              <a:rPr kumimoji="1" lang="ja-JP" altLang="en-US" sz="1600" b="1">
                <a:solidFill>
                  <a:schemeClr val="bg1"/>
                </a:solidFill>
                <a:latin typeface="Meiryo" panose="020B0604030504040204" pitchFamily="34" charset="-128"/>
                <a:ea typeface="Meiryo" panose="020B0604030504040204" pitchFamily="34" charset="-128"/>
              </a:rPr>
              <a:t>事業部門・経営直下</a:t>
            </a:r>
          </a:p>
        </p:txBody>
      </p:sp>
      <p:cxnSp>
        <p:nvCxnSpPr>
          <p:cNvPr id="22" name="直線コネクタ 21">
            <a:extLst>
              <a:ext uri="{FF2B5EF4-FFF2-40B4-BE49-F238E27FC236}">
                <a16:creationId xmlns:a16="http://schemas.microsoft.com/office/drawing/2014/main" id="{72717C69-EC18-8D49-8854-B6F64C71A047}"/>
              </a:ext>
            </a:extLst>
          </p:cNvPr>
          <p:cNvCxnSpPr/>
          <p:nvPr/>
        </p:nvCxnSpPr>
        <p:spPr>
          <a:xfrm>
            <a:off x="391203" y="3164218"/>
            <a:ext cx="382423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B2245059-C90F-714E-95D6-483BCCE38395}"/>
              </a:ext>
            </a:extLst>
          </p:cNvPr>
          <p:cNvCxnSpPr/>
          <p:nvPr/>
        </p:nvCxnSpPr>
        <p:spPr>
          <a:xfrm>
            <a:off x="4888801" y="3164218"/>
            <a:ext cx="3824239"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4" name="正方形/長方形 23">
            <a:extLst>
              <a:ext uri="{FF2B5EF4-FFF2-40B4-BE49-F238E27FC236}">
                <a16:creationId xmlns:a16="http://schemas.microsoft.com/office/drawing/2014/main" id="{1113CC1A-A92B-8144-88B6-ECDEEBD58080}"/>
              </a:ext>
            </a:extLst>
          </p:cNvPr>
          <p:cNvSpPr/>
          <p:nvPr/>
        </p:nvSpPr>
        <p:spPr>
          <a:xfrm>
            <a:off x="230400" y="4933183"/>
            <a:ext cx="8683202" cy="5343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両者は異なるクラウドであることを前提に考える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左右矢印 24">
            <a:extLst>
              <a:ext uri="{FF2B5EF4-FFF2-40B4-BE49-F238E27FC236}">
                <a16:creationId xmlns:a16="http://schemas.microsoft.com/office/drawing/2014/main" id="{5680B448-F87C-0148-8A59-AD2935BAA65B}"/>
              </a:ext>
            </a:extLst>
          </p:cNvPr>
          <p:cNvSpPr/>
          <p:nvPr/>
        </p:nvSpPr>
        <p:spPr>
          <a:xfrm>
            <a:off x="230399" y="5583678"/>
            <a:ext cx="8683202" cy="783663"/>
          </a:xfrm>
          <a:prstGeom prst="leftRightArrow">
            <a:avLst>
              <a:gd name="adj1" fmla="val 67076"/>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予算と人材と戦略の一体化と適切な配分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74674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kumimoji="1" lang="ja-JP" altLang="en-US"/>
              <a:t>銀行システムにおけるクラウド活用の動き</a:t>
            </a:r>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31</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824645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32</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30519" y="786150"/>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5548985" y="777159"/>
            <a:ext cx="3431974" cy="215444"/>
          </a:xfrm>
          <a:prstGeom prst="rect">
            <a:avLst/>
          </a:prstGeom>
        </p:spPr>
        <p:txBody>
          <a:bodyPr wrap="square">
            <a:spAutoFit/>
          </a:bodyPr>
          <a:lstStyle/>
          <a:p>
            <a:pPr algn="r"/>
            <a:r>
              <a:rPr lang="en-US" altLang="ja-JP" sz="800" dirty="0"/>
              <a:t>https://</a:t>
            </a:r>
            <a:r>
              <a:rPr lang="en-US" altLang="ja-JP" sz="800" dirty="0" err="1"/>
              <a:t>cio.go.jp</a:t>
            </a:r>
            <a:r>
              <a:rPr lang="en-US" altLang="ja-JP" sz="800" dirty="0"/>
              <a:t>/sites/default/files/uploads/documents/cloud_%20policy.pdf</a:t>
            </a:r>
            <a:endParaRPr lang="ja-JP" altLang="en-US" sz="800"/>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58759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5358DC3-9155-9E49-8F3D-82A1641EC0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6707" y="5312728"/>
            <a:ext cx="531626" cy="772988"/>
          </a:xfrm>
          <a:prstGeom prst="rect">
            <a:avLst/>
          </a:prstGeom>
        </p:spPr>
      </p:pic>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8FB912B9-6752-D842-BE86-3F679DC974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0464" y="5288448"/>
            <a:ext cx="1887194" cy="986211"/>
          </a:xfrm>
          <a:prstGeom prst="rect">
            <a:avLst/>
          </a:prstGeom>
        </p:spPr>
      </p:pic>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7"/>
          <a:stretch>
            <a:fillRect/>
          </a:stretch>
        </p:blipFill>
        <p:spPr>
          <a:xfrm>
            <a:off x="6918333" y="5215521"/>
            <a:ext cx="1972421" cy="986211"/>
          </a:xfrm>
          <a:prstGeom prst="rect">
            <a:avLst/>
          </a:prstGeom>
        </p:spPr>
      </p:pic>
    </p:spTree>
    <p:extLst>
      <p:ext uri="{BB962C8B-B14F-4D97-AF65-F5344CB8AC3E}">
        <p14:creationId xmlns:p14="http://schemas.microsoft.com/office/powerpoint/2010/main" val="353529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34</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931743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print">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907302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50144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740272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34960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22029" y="851642"/>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kumimoji="1" lang="ja-JP" altLang="en-US"/>
              <a:t>なぜ、クラウド･ネイティブへシフトするのか</a:t>
            </a:r>
          </a:p>
        </p:txBody>
      </p:sp>
      <p:sp>
        <p:nvSpPr>
          <p:cNvPr id="3" name="スライド番号プレースホルダー 2">
            <a:extLst>
              <a:ext uri="{FF2B5EF4-FFF2-40B4-BE49-F238E27FC236}">
                <a16:creationId xmlns:a16="http://schemas.microsoft.com/office/drawing/2014/main" id="{16842CC3-3791-B84E-A0BC-9502AB9F2BB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a:stretch>
            <a:fillRect/>
          </a:stretch>
        </p:blipFill>
        <p:spPr>
          <a:xfrm>
            <a:off x="3474132" y="4574644"/>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a:stretch>
            <a:fillRect/>
          </a:stretch>
        </p:blipFill>
        <p:spPr>
          <a:xfrm>
            <a:off x="1259632" y="4501653"/>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a:stretch>
            <a:fillRect/>
          </a:stretch>
        </p:blipFill>
        <p:spPr>
          <a:xfrm>
            <a:off x="6072935" y="4598032"/>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00470" y="4986947"/>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1104594" y="1031988"/>
            <a:ext cx="6955750" cy="738664"/>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付加価値を生み出さない作業で負担を強いられる</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54077" y="1848252"/>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70501" y="1845071"/>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528578"/>
            <a:ext cx="7920880" cy="2421000"/>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325230" y="3645623"/>
            <a:ext cx="449353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この負担から</a:t>
            </a:r>
            <a:r>
              <a:rPr kumimoji="1" lang="ja-JP" altLang="en-US" sz="2800">
                <a:solidFill>
                  <a:srgbClr val="0070C0"/>
                </a:solidFill>
                <a:latin typeface="Meiryo" panose="020B0604030504040204" pitchFamily="34" charset="-128"/>
                <a:ea typeface="Meiryo" panose="020B0604030504040204" pitchFamily="34" charset="-128"/>
              </a:rPr>
              <a:t>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1673660" y="5459221"/>
            <a:ext cx="5817619"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コンテナ</a:t>
            </a:r>
            <a:r>
              <a:rPr kumimoji="1" lang="en-US" altLang="ja-JP" sz="2000" dirty="0">
                <a:solidFill>
                  <a:srgbClr val="0070C0"/>
                </a:solidFill>
                <a:latin typeface="Meiryo" panose="020B0604030504040204" pitchFamily="34" charset="-128"/>
                <a:ea typeface="Meiryo" panose="020B0604030504040204" pitchFamily="34" charset="-128"/>
              </a:rPr>
              <a:t> × </a:t>
            </a:r>
            <a:r>
              <a:rPr kumimoji="1" lang="ja-JP" altLang="en-US" sz="2000">
                <a:solidFill>
                  <a:srgbClr val="0070C0"/>
                </a:solidFill>
                <a:latin typeface="Meiryo" panose="020B0604030504040204" pitchFamily="34" charset="-128"/>
                <a:ea typeface="Meiryo" panose="020B0604030504040204" pitchFamily="34" charset="-128"/>
              </a:rPr>
              <a:t>マイクロ・サービス</a:t>
            </a:r>
            <a:r>
              <a:rPr kumimoji="1" lang="en-US" altLang="ja-JP" sz="2000" dirty="0">
                <a:solidFill>
                  <a:srgbClr val="0070C0"/>
                </a:solidFill>
                <a:latin typeface="Meiryo" panose="020B0604030504040204" pitchFamily="34" charset="-128"/>
                <a:ea typeface="Meiryo" panose="020B0604030504040204" pitchFamily="34" charset="-128"/>
              </a:rPr>
              <a:t> × </a:t>
            </a:r>
            <a:r>
              <a:rPr kumimoji="1" lang="ja-JP" altLang="en-US" sz="2000">
                <a:solidFill>
                  <a:srgbClr val="0070C0"/>
                </a:solidFill>
                <a:latin typeface="Meiryo" panose="020B0604030504040204" pitchFamily="34" charset="-128"/>
                <a:ea typeface="Meiryo" panose="020B0604030504040204" pitchFamily="34" charset="-128"/>
              </a:rPr>
              <a:t>サーバーレス</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59" y="6039055"/>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rot="10800000">
            <a:off x="3995935" y="3133723"/>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9258C80-5D77-7249-B221-C614D84C091D}"/>
              </a:ext>
            </a:extLst>
          </p:cNvPr>
          <p:cNvSpPr/>
          <p:nvPr/>
        </p:nvSpPr>
        <p:spPr>
          <a:xfrm>
            <a:off x="1301461" y="4101426"/>
            <a:ext cx="6499716" cy="584775"/>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サーバの調達や構築、運用管理、スケーラビリティについては、</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クラウド事業者に任せることができ自分たちで考えなくて済む</a:t>
            </a:r>
            <a:endParaRPr lang="ja-JP" altLang="en-US" sz="1600">
              <a:solidFill>
                <a:srgbClr val="0070C0"/>
              </a:solidFill>
            </a:endParaRPr>
          </a:p>
        </p:txBody>
      </p:sp>
    </p:spTree>
    <p:extLst>
      <p:ext uri="{BB962C8B-B14F-4D97-AF65-F5344CB8AC3E}">
        <p14:creationId xmlns:p14="http://schemas.microsoft.com/office/powerpoint/2010/main" val="218046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lang="ja-JP" altLang="en-US"/>
              <a:t>フィジカルとデジタル</a:t>
            </a:r>
            <a:endParaRPr kumimoji="1" lang="ja-JP" altLang="en-US"/>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73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081540"/>
            <a:ext cx="8961704" cy="5510060"/>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82828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318591"/>
            <a:ext cx="1292507" cy="1307703"/>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74478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56490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508897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556792"/>
            <a:ext cx="2555575" cy="3431749"/>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752562"/>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745172"/>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746709"/>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745731"/>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738241"/>
            <a:ext cx="570542" cy="276999"/>
          </a:xfrm>
          <a:prstGeom prst="rect">
            <a:avLst/>
          </a:prstGeom>
          <a:noFill/>
        </p:spPr>
        <p:txBody>
          <a:bodyPr wrap="none" rtlCol="0">
            <a:spAutoFit/>
          </a:bodyPr>
          <a:lstStyle/>
          <a:p>
            <a:pPr algn="ctr"/>
            <a:r>
              <a:rPr lang="en-US" altLang="ja-JP" sz="1200" b="1" u="sng" dirty="0" err="1">
                <a:solidFill>
                  <a:schemeClr val="accent6">
                    <a:lumMod val="75000"/>
                  </a:schemeClr>
                </a:solidFill>
                <a:latin typeface="Meiryo" charset="-128"/>
                <a:ea typeface="Meiryo" charset="-128"/>
                <a:cs typeface="Meiryo" charset="-128"/>
              </a:rPr>
              <a:t>F</a:t>
            </a:r>
            <a:r>
              <a:rPr kumimoji="1" lang="en-US" altLang="ja-JP" sz="1200" b="1" u="sng" dirty="0" err="1">
                <a:solidFill>
                  <a:schemeClr val="accent6">
                    <a:lumMod val="75000"/>
                  </a:schemeClr>
                </a:solidFill>
                <a:latin typeface="Meiryo" charset="-128"/>
                <a:ea typeface="Meiryo" charset="-128"/>
                <a:cs typeface="Meiryo" charset="-128"/>
              </a:rPr>
              <a:t>aaS</a:t>
            </a:r>
            <a:endParaRPr kumimoji="1" lang="ja-JP" altLang="en-US" sz="1200" b="1" u="sng"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151705" y="1100947"/>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53516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748921"/>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814432"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80156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515380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92385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327578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371154"/>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53882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64100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2" name="正方形/長方形 101">
            <a:extLst>
              <a:ext uri="{FF2B5EF4-FFF2-40B4-BE49-F238E27FC236}">
                <a16:creationId xmlns:a16="http://schemas.microsoft.com/office/drawing/2014/main" id="{D50C3A25-F835-0C4A-B66B-CA36F4BFAC82}"/>
              </a:ext>
            </a:extLst>
          </p:cNvPr>
          <p:cNvSpPr/>
          <p:nvPr/>
        </p:nvSpPr>
        <p:spPr>
          <a:xfrm>
            <a:off x="6541734" y="1986128"/>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0" name="正方形/長方形 109">
            <a:extLst>
              <a:ext uri="{FF2B5EF4-FFF2-40B4-BE49-F238E27FC236}">
                <a16:creationId xmlns:a16="http://schemas.microsoft.com/office/drawing/2014/main" id="{F350C758-9A5A-2E41-A3A0-C5899DA1B55D}"/>
              </a:ext>
            </a:extLst>
          </p:cNvPr>
          <p:cNvSpPr/>
          <p:nvPr/>
        </p:nvSpPr>
        <p:spPr>
          <a:xfrm>
            <a:off x="5257482"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79790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515014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92019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327212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367493"/>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54319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63734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DC73F3B8-6E0C-E94B-975E-848E85F9E6D7}"/>
              </a:ext>
            </a:extLst>
          </p:cNvPr>
          <p:cNvSpPr/>
          <p:nvPr/>
        </p:nvSpPr>
        <p:spPr>
          <a:xfrm>
            <a:off x="3998858" y="1982467"/>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B3665813-B333-8D42-A4EC-58BB06A0AA24}"/>
              </a:ext>
            </a:extLst>
          </p:cNvPr>
          <p:cNvSpPr/>
          <p:nvPr/>
        </p:nvSpPr>
        <p:spPr>
          <a:xfrm>
            <a:off x="2721165"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79450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514674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91679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326872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36409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53176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63393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4" name="正方形/長方形 133">
            <a:extLst>
              <a:ext uri="{FF2B5EF4-FFF2-40B4-BE49-F238E27FC236}">
                <a16:creationId xmlns:a16="http://schemas.microsoft.com/office/drawing/2014/main" id="{89B02454-D43B-3149-B96F-13D842A6EDDB}"/>
              </a:ext>
            </a:extLst>
          </p:cNvPr>
          <p:cNvSpPr/>
          <p:nvPr/>
        </p:nvSpPr>
        <p:spPr>
          <a:xfrm>
            <a:off x="1443472" y="1979065"/>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79144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514367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91372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326566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36102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52870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63087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2" name="正方形/長方形 141">
            <a:extLst>
              <a:ext uri="{FF2B5EF4-FFF2-40B4-BE49-F238E27FC236}">
                <a16:creationId xmlns:a16="http://schemas.microsoft.com/office/drawing/2014/main" id="{DA4475CD-3E9A-2D46-B156-2C17210C85E3}"/>
              </a:ext>
            </a:extLst>
          </p:cNvPr>
          <p:cNvSpPr/>
          <p:nvPr/>
        </p:nvSpPr>
        <p:spPr>
          <a:xfrm>
            <a:off x="159220" y="1976001"/>
            <a:ext cx="1180871"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データ</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750310"/>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631416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631844"/>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605258"/>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4" name="グループ化 3">
            <a:extLst>
              <a:ext uri="{FF2B5EF4-FFF2-40B4-BE49-F238E27FC236}">
                <a16:creationId xmlns:a16="http://schemas.microsoft.com/office/drawing/2014/main" id="{ACFB0871-BC21-094F-AE81-341068D4E24A}"/>
              </a:ext>
            </a:extLst>
          </p:cNvPr>
          <p:cNvGrpSpPr/>
          <p:nvPr/>
        </p:nvGrpSpPr>
        <p:grpSpPr>
          <a:xfrm>
            <a:off x="3998858" y="738241"/>
            <a:ext cx="4988930" cy="301767"/>
            <a:chOff x="3998858" y="738241"/>
            <a:chExt cx="4988930" cy="301767"/>
          </a:xfrm>
        </p:grpSpPr>
        <p:sp>
          <p:nvSpPr>
            <p:cNvPr id="3" name="ホームベース 2">
              <a:extLst>
                <a:ext uri="{FF2B5EF4-FFF2-40B4-BE49-F238E27FC236}">
                  <a16:creationId xmlns:a16="http://schemas.microsoft.com/office/drawing/2014/main" id="{9B04D4EC-9B73-9043-A52F-29102FC4B00F}"/>
                </a:ext>
              </a:extLst>
            </p:cNvPr>
            <p:cNvSpPr/>
            <p:nvPr/>
          </p:nvSpPr>
          <p:spPr>
            <a:xfrm>
              <a:off x="3998858" y="738241"/>
              <a:ext cx="4988930" cy="276999"/>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2BEF5C79-9DF3-7345-A9E0-A08BEE169CCE}"/>
                </a:ext>
              </a:extLst>
            </p:cNvPr>
            <p:cNvSpPr txBox="1"/>
            <p:nvPr/>
          </p:nvSpPr>
          <p:spPr>
            <a:xfrm>
              <a:off x="4320731" y="760797"/>
              <a:ext cx="587020"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CaaS</a:t>
              </a:r>
              <a:endParaRPr kumimoji="1" lang="ja-JP" altLang="en-US" sz="1200" b="1" dirty="0">
                <a:solidFill>
                  <a:schemeClr val="bg1"/>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F40F79C3-884D-2D4A-A3E8-58348B45F6EB}"/>
                </a:ext>
              </a:extLst>
            </p:cNvPr>
            <p:cNvSpPr txBox="1"/>
            <p:nvPr/>
          </p:nvSpPr>
          <p:spPr>
            <a:xfrm>
              <a:off x="5593543" y="759819"/>
              <a:ext cx="583366" cy="276999"/>
            </a:xfrm>
            <a:prstGeom prst="rect">
              <a:avLst/>
            </a:prstGeom>
            <a:noFill/>
          </p:spPr>
          <p:txBody>
            <a:bodyPr wrap="none" rtlCol="0">
              <a:spAutoFit/>
            </a:bodyPr>
            <a:lstStyle/>
            <a:p>
              <a:pPr algn="ctr"/>
              <a:r>
                <a:rPr kumimoji="1" lang="en-US" altLang="ja-JP" sz="1200" b="1" dirty="0">
                  <a:solidFill>
                    <a:schemeClr val="bg1"/>
                  </a:solidFill>
                  <a:latin typeface="Meiryo" charset="-128"/>
                  <a:ea typeface="Meiryo" charset="-128"/>
                  <a:cs typeface="Meiryo" charset="-128"/>
                </a:rPr>
                <a:t>PaaS</a:t>
              </a:r>
              <a:endParaRPr kumimoji="1" lang="ja-JP" altLang="en-US" sz="1200" b="1" dirty="0">
                <a:solidFill>
                  <a:schemeClr val="bg1"/>
                </a:solidFill>
                <a:latin typeface="Meiryo" charset="-128"/>
                <a:ea typeface="Meiryo" charset="-128"/>
                <a:cs typeface="Meiryo" charset="-128"/>
              </a:endParaRPr>
            </a:p>
          </p:txBody>
        </p:sp>
        <p:sp>
          <p:nvSpPr>
            <p:cNvPr id="80" name="テキスト ボックス 79">
              <a:extLst>
                <a:ext uri="{FF2B5EF4-FFF2-40B4-BE49-F238E27FC236}">
                  <a16:creationId xmlns:a16="http://schemas.microsoft.com/office/drawing/2014/main" id="{888B3DDF-CC5B-6746-BC8B-7A03CCFF7BEE}"/>
                </a:ext>
              </a:extLst>
            </p:cNvPr>
            <p:cNvSpPr txBox="1"/>
            <p:nvPr/>
          </p:nvSpPr>
          <p:spPr>
            <a:xfrm>
              <a:off x="6881665" y="752329"/>
              <a:ext cx="570542" cy="276999"/>
            </a:xfrm>
            <a:prstGeom prst="rect">
              <a:avLst/>
            </a:prstGeom>
            <a:noFill/>
          </p:spPr>
          <p:txBody>
            <a:bodyPr wrap="none" rtlCol="0">
              <a:spAutoFit/>
            </a:bodyPr>
            <a:lstStyle/>
            <a:p>
              <a:pPr algn="ctr"/>
              <a:r>
                <a:rPr lang="en-US" altLang="ja-JP" sz="1200" b="1" dirty="0" err="1">
                  <a:solidFill>
                    <a:schemeClr val="bg1"/>
                  </a:solidFill>
                  <a:latin typeface="Meiryo" charset="-128"/>
                  <a:ea typeface="Meiryo" charset="-128"/>
                  <a:cs typeface="Meiryo" charset="-128"/>
                </a:rPr>
                <a:t>F</a:t>
              </a:r>
              <a:r>
                <a:rPr kumimoji="1" lang="en-US" altLang="ja-JP" sz="1200" b="1" dirty="0" err="1">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A01CDEE0-9FA4-CF4F-933A-339D52A3F273}"/>
                </a:ext>
              </a:extLst>
            </p:cNvPr>
            <p:cNvSpPr txBox="1"/>
            <p:nvPr/>
          </p:nvSpPr>
          <p:spPr>
            <a:xfrm>
              <a:off x="8149467" y="763009"/>
              <a:ext cx="585417" cy="276999"/>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S</a:t>
              </a:r>
              <a:r>
                <a:rPr kumimoji="1" lang="en-US" altLang="ja-JP" sz="1200" b="1" dirty="0">
                  <a:solidFill>
                    <a:schemeClr val="bg1"/>
                  </a:solidFill>
                  <a:latin typeface="Meiryo" charset="-128"/>
                  <a:ea typeface="Meiryo" charset="-128"/>
                  <a:cs typeface="Meiryo" charset="-128"/>
                </a:rPr>
                <a:t>aaS</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23796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21DB8E98-B29E-224D-81BA-7E93DA8F1D90}"/>
              </a:ext>
            </a:extLst>
          </p:cNvPr>
          <p:cNvSpPr/>
          <p:nvPr/>
        </p:nvSpPr>
        <p:spPr>
          <a:xfrm>
            <a:off x="3468842" y="1054997"/>
            <a:ext cx="5370013" cy="2292010"/>
          </a:xfrm>
          <a:prstGeom prst="rect">
            <a:avLst/>
          </a:prstGeom>
          <a:solidFill>
            <a:srgbClr val="DBEEF4">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95943F5C-CF77-4345-BEFD-A73230EB06FC}"/>
              </a:ext>
            </a:extLst>
          </p:cNvPr>
          <p:cNvSpPr/>
          <p:nvPr/>
        </p:nvSpPr>
        <p:spPr>
          <a:xfrm>
            <a:off x="3477911" y="3427295"/>
            <a:ext cx="5360944" cy="1388796"/>
          </a:xfrm>
          <a:prstGeom prst="rect">
            <a:avLst/>
          </a:prstGeom>
          <a:solidFill>
            <a:srgbClr val="E6E0EC">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B7EB14F7-A7AB-154D-A8CD-CEE14DF7BCD8}"/>
              </a:ext>
            </a:extLst>
          </p:cNvPr>
          <p:cNvSpPr/>
          <p:nvPr/>
        </p:nvSpPr>
        <p:spPr>
          <a:xfrm>
            <a:off x="3488928" y="4859487"/>
            <a:ext cx="5349927" cy="1497247"/>
          </a:xfrm>
          <a:prstGeom prst="rect">
            <a:avLst/>
          </a:prstGeom>
          <a:solidFill>
            <a:srgbClr val="EBF1DE">
              <a:alpha val="4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6080C8-7101-1848-A2CA-4AB28DF0C5B6}"/>
              </a:ext>
            </a:extLst>
          </p:cNvPr>
          <p:cNvSpPr>
            <a:spLocks noGrp="1"/>
          </p:cNvSpPr>
          <p:nvPr>
            <p:ph type="title"/>
          </p:nvPr>
        </p:nvSpPr>
        <p:spPr/>
        <p:txBody>
          <a:bodyPr/>
          <a:lstStyle/>
          <a:p>
            <a:r>
              <a:rPr lang="ja-JP" altLang="en-US"/>
              <a:t>クラウドに吸収される</a:t>
            </a:r>
            <a:r>
              <a:rPr kumimoji="1" lang="en-US" altLang="ja-JP" dirty="0"/>
              <a:t>IT</a:t>
            </a:r>
            <a:r>
              <a:rPr kumimoji="1" lang="ja-JP" altLang="en-US"/>
              <a:t>ビジネス</a:t>
            </a:r>
          </a:p>
        </p:txBody>
      </p:sp>
      <p:sp>
        <p:nvSpPr>
          <p:cNvPr id="3" name="スライド番号プレースホルダー 2">
            <a:extLst>
              <a:ext uri="{FF2B5EF4-FFF2-40B4-BE49-F238E27FC236}">
                <a16:creationId xmlns:a16="http://schemas.microsoft.com/office/drawing/2014/main" id="{F8B872F6-9A93-FA42-BD6E-654D151B4AA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41</a:t>
            </a:fld>
            <a:endParaRPr kumimoji="1" lang="ja-JP" altLang="en-US"/>
          </a:p>
        </p:txBody>
      </p:sp>
      <p:sp>
        <p:nvSpPr>
          <p:cNvPr id="4" name="正方形/長方形 3">
            <a:extLst>
              <a:ext uri="{FF2B5EF4-FFF2-40B4-BE49-F238E27FC236}">
                <a16:creationId xmlns:a16="http://schemas.microsoft.com/office/drawing/2014/main" id="{F2335433-7265-CB47-8347-17D5BEC9BBC7}"/>
              </a:ext>
            </a:extLst>
          </p:cNvPr>
          <p:cNvSpPr/>
          <p:nvPr/>
        </p:nvSpPr>
        <p:spPr>
          <a:xfrm>
            <a:off x="319488" y="1068275"/>
            <a:ext cx="2996588" cy="22840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アプリケーション・ビジネス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システムの企画</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プログラム開発・テスト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開発・テスト環境の構築</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本番実行環境の構築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073DCAC3-1918-5046-9957-C13266EB5C06}"/>
              </a:ext>
            </a:extLst>
          </p:cNvPr>
          <p:cNvSpPr/>
          <p:nvPr/>
        </p:nvSpPr>
        <p:spPr>
          <a:xfrm>
            <a:off x="319488" y="3404214"/>
            <a:ext cx="2996588" cy="140234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ネットワーク・ビジネス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ネットワーク機器の導入・設定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01F6744-FD87-0A4B-B9CA-20CD57A2C1D5}"/>
              </a:ext>
            </a:extLst>
          </p:cNvPr>
          <p:cNvSpPr/>
          <p:nvPr/>
        </p:nvSpPr>
        <p:spPr>
          <a:xfrm>
            <a:off x="319488" y="4858441"/>
            <a:ext cx="2996588" cy="14982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インフラ・ビジネス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インフラの設計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インフラ機器の導入・設定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セキュリティ対策</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lang="ja-JP" altLang="en-US" sz="1200">
                <a:solidFill>
                  <a:srgbClr val="FFFFFF"/>
                </a:solidFill>
                <a:latin typeface="Meiryo" panose="020B0604030504040204" pitchFamily="34" charset="-128"/>
                <a:ea typeface="Meiryo" panose="020B0604030504040204" pitchFamily="34" charset="-128"/>
                <a:cs typeface="ＭＳ Ｐゴシック"/>
              </a:rPr>
              <a:t>監視・運用管理</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73050" lvl="1" indent="-174625">
              <a:buFont typeface="Arial" panose="020B0604020202020204" pitchFamily="34" charset="0"/>
              <a:buChar char="•"/>
            </a:pPr>
            <a:r>
              <a:rPr kumimoji="1" lang="ja-JP" altLang="en-US" sz="1200">
                <a:solidFill>
                  <a:srgbClr val="FFFFFF"/>
                </a:solidFill>
                <a:latin typeface="Meiryo" panose="020B0604030504040204" pitchFamily="34" charset="-128"/>
                <a:ea typeface="Meiryo" panose="020B0604030504040204" pitchFamily="34" charset="-128"/>
                <a:cs typeface="ＭＳ Ｐゴシック"/>
              </a:rPr>
              <a:t>トラブル対応</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2" name="図 11">
            <a:extLst>
              <a:ext uri="{FF2B5EF4-FFF2-40B4-BE49-F238E27FC236}">
                <a16:creationId xmlns:a16="http://schemas.microsoft.com/office/drawing/2014/main" id="{50CED6CF-1946-8D42-805E-501A58747C1D}"/>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8529" y="3552931"/>
            <a:ext cx="1713003" cy="1027802"/>
          </a:xfrm>
          <a:prstGeom prst="rect">
            <a:avLst/>
          </a:prstGeom>
          <a:effectLst/>
        </p:spPr>
      </p:pic>
      <p:pic>
        <p:nvPicPr>
          <p:cNvPr id="17" name="図 16">
            <a:extLst>
              <a:ext uri="{FF2B5EF4-FFF2-40B4-BE49-F238E27FC236}">
                <a16:creationId xmlns:a16="http://schemas.microsoft.com/office/drawing/2014/main" id="{6A6176BC-7AB6-B24C-BA4E-59468EFE9B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535" y="3410139"/>
            <a:ext cx="869567" cy="742623"/>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8C660CC-5345-1048-8056-B639177AB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69682" y="3388105"/>
            <a:ext cx="898425" cy="74262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102C69D-1021-7642-B7C5-834525392E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6801" y="3879315"/>
            <a:ext cx="869567" cy="74262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B82BB88-B0BE-D44B-AB06-BD8F754571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0699" y="3861834"/>
            <a:ext cx="869567" cy="742623"/>
          </a:xfrm>
          <a:prstGeom prst="rect">
            <a:avLst/>
          </a:prstGeom>
          <a:effectLst>
            <a:outerShdw blurRad="50800" dist="38100" dir="2700000" algn="tl" rotWithShape="0">
              <a:prstClr val="black">
                <a:alpha val="40000"/>
              </a:prstClr>
            </a:outerShdw>
          </a:effectLst>
        </p:spPr>
      </p:pic>
      <p:cxnSp>
        <p:nvCxnSpPr>
          <p:cNvPr id="22" name="直線コネクタ 21">
            <a:extLst>
              <a:ext uri="{FF2B5EF4-FFF2-40B4-BE49-F238E27FC236}">
                <a16:creationId xmlns:a16="http://schemas.microsoft.com/office/drawing/2014/main" id="{24EF5F33-77FC-B944-A63E-18EF00D7AB91}"/>
              </a:ext>
            </a:extLst>
          </p:cNvPr>
          <p:cNvCxnSpPr>
            <a:cxnSpLocks/>
          </p:cNvCxnSpPr>
          <p:nvPr/>
        </p:nvCxnSpPr>
        <p:spPr>
          <a:xfrm flipV="1">
            <a:off x="7441584" y="3891650"/>
            <a:ext cx="0" cy="261112"/>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4385C66-8524-4144-A7BD-A7D0DBABA2D2}"/>
              </a:ext>
            </a:extLst>
          </p:cNvPr>
          <p:cNvCxnSpPr>
            <a:cxnSpLocks/>
          </p:cNvCxnSpPr>
          <p:nvPr/>
        </p:nvCxnSpPr>
        <p:spPr>
          <a:xfrm>
            <a:off x="7645705" y="3829050"/>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2A9F82C-6F02-5A42-9AC2-8FBA9925809F}"/>
              </a:ext>
            </a:extLst>
          </p:cNvPr>
          <p:cNvCxnSpPr>
            <a:cxnSpLocks/>
          </p:cNvCxnSpPr>
          <p:nvPr/>
        </p:nvCxnSpPr>
        <p:spPr>
          <a:xfrm flipV="1">
            <a:off x="8215482" y="3883040"/>
            <a:ext cx="0" cy="247688"/>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3132096-8C1D-8340-A266-F689645823F0}"/>
              </a:ext>
            </a:extLst>
          </p:cNvPr>
          <p:cNvCxnSpPr>
            <a:cxnSpLocks/>
          </p:cNvCxnSpPr>
          <p:nvPr/>
        </p:nvCxnSpPr>
        <p:spPr>
          <a:xfrm>
            <a:off x="7651214" y="4272655"/>
            <a:ext cx="363556" cy="0"/>
          </a:xfrm>
          <a:prstGeom prst="line">
            <a:avLst/>
          </a:prstGeom>
          <a:ln w="476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1" name="図 30">
            <a:extLst>
              <a:ext uri="{FF2B5EF4-FFF2-40B4-BE49-F238E27FC236}">
                <a16:creationId xmlns:a16="http://schemas.microsoft.com/office/drawing/2014/main" id="{6EEFB080-70F7-084E-A8C5-555C95EC80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68840" y="3125153"/>
            <a:ext cx="2226405" cy="1901382"/>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44DB56DF-FE05-6A4C-88E7-B0B130512DF3}"/>
              </a:ext>
            </a:extLst>
          </p:cNvPr>
          <p:cNvSpPr txBox="1"/>
          <p:nvPr/>
        </p:nvSpPr>
        <p:spPr>
          <a:xfrm>
            <a:off x="5427055"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データセンター内</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1FE2CF-D188-F74F-8D07-F03378112846}"/>
              </a:ext>
            </a:extLst>
          </p:cNvPr>
          <p:cNvSpPr txBox="1"/>
          <p:nvPr/>
        </p:nvSpPr>
        <p:spPr>
          <a:xfrm>
            <a:off x="7033829" y="4485682"/>
            <a:ext cx="1685078" cy="369332"/>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クラウド</a:t>
            </a:r>
            <a:r>
              <a:rPr lang="ja-JP" altLang="en-US" sz="900">
                <a:solidFill>
                  <a:srgbClr val="7030A0"/>
                </a:solidFill>
                <a:latin typeface="Meiryo" panose="020B0604030504040204" pitchFamily="34" charset="-128"/>
                <a:ea typeface="Meiryo" panose="020B0604030504040204" pitchFamily="34" charset="-128"/>
              </a:rPr>
              <a:t>・</a:t>
            </a:r>
            <a:r>
              <a:rPr kumimoji="1" lang="ja-JP" altLang="en-US" sz="900">
                <a:solidFill>
                  <a:srgbClr val="7030A0"/>
                </a:solidFill>
                <a:latin typeface="Meiryo" panose="020B0604030504040204" pitchFamily="34" charset="-128"/>
                <a:ea typeface="Meiryo" panose="020B0604030504040204" pitchFamily="34" charset="-128"/>
              </a:rPr>
              <a:t>データセンター間</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900">
                <a:solidFill>
                  <a:srgbClr val="7030A0"/>
                </a:solidFill>
                <a:latin typeface="Meiryo" panose="020B0604030504040204" pitchFamily="34" charset="-128"/>
                <a:ea typeface="Meiryo" panose="020B0604030504040204" pitchFamily="34" charset="-128"/>
              </a:rPr>
              <a:t>バックボーンネットワーク</a:t>
            </a:r>
            <a:endParaRPr kumimoji="1" lang="ja-JP" altLang="en-US" sz="900">
              <a:solidFill>
                <a:srgbClr val="7030A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4C5EDC33-8EEB-9C44-B96A-32E7A6B4E069}"/>
              </a:ext>
            </a:extLst>
          </p:cNvPr>
          <p:cNvSpPr txBox="1"/>
          <p:nvPr/>
        </p:nvSpPr>
        <p:spPr>
          <a:xfrm>
            <a:off x="3790162" y="4486837"/>
            <a:ext cx="1609736" cy="369332"/>
          </a:xfrm>
          <a:prstGeom prst="rect">
            <a:avLst/>
          </a:prstGeom>
          <a:noFill/>
        </p:spPr>
        <p:txBody>
          <a:bodyPr wrap="none" rtlCol="0">
            <a:spAutoFit/>
          </a:bodyPr>
          <a:lstStyle/>
          <a:p>
            <a:pPr algn="ctr"/>
            <a:r>
              <a:rPr kumimoji="1" lang="en-US" altLang="ja-JP" sz="900" dirty="0">
                <a:solidFill>
                  <a:srgbClr val="7030A0"/>
                </a:solidFill>
                <a:latin typeface="Meiryo" panose="020B0604030504040204" pitchFamily="34" charset="-128"/>
                <a:ea typeface="Meiryo" panose="020B0604030504040204" pitchFamily="34" charset="-128"/>
              </a:rPr>
              <a:t>5G</a:t>
            </a:r>
            <a:r>
              <a:rPr kumimoji="1" lang="ja-JP" altLang="en-US" sz="900">
                <a:solidFill>
                  <a:srgbClr val="7030A0"/>
                </a:solidFill>
                <a:latin typeface="Meiryo" panose="020B0604030504040204" pitchFamily="34" charset="-128"/>
                <a:ea typeface="Meiryo" panose="020B0604030504040204" pitchFamily="34" charset="-128"/>
              </a:rPr>
              <a:t>通信網のタイムスライス</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en-US" altLang="ja-JP" sz="900" dirty="0">
                <a:solidFill>
                  <a:srgbClr val="7030A0"/>
                </a:solidFill>
                <a:latin typeface="Meiryo" panose="020B0604030504040204" pitchFamily="34" charset="-128"/>
                <a:ea typeface="Meiryo" panose="020B0604030504040204" pitchFamily="34" charset="-128"/>
              </a:rPr>
              <a:t>SIM</a:t>
            </a:r>
            <a:r>
              <a:rPr lang="ja-JP" altLang="en-US" sz="900">
                <a:solidFill>
                  <a:srgbClr val="7030A0"/>
                </a:solidFill>
                <a:latin typeface="Meiryo" panose="020B0604030504040204" pitchFamily="34" charset="-128"/>
                <a:ea typeface="Meiryo" panose="020B0604030504040204" pitchFamily="34" charset="-128"/>
              </a:rPr>
              <a:t>による閉域網</a:t>
            </a:r>
            <a:endParaRPr kumimoji="1" lang="ja-JP" altLang="en-US" sz="900">
              <a:solidFill>
                <a:srgbClr val="7030A0"/>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961D3F9D-A464-ED46-9C96-4F3CDBFFA3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1763702"/>
            <a:ext cx="1542361" cy="1317198"/>
          </a:xfrm>
          <a:prstGeom prst="rect">
            <a:avLst/>
          </a:prstGeom>
          <a:effectLst>
            <a:outerShdw blurRad="508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E19092E-3085-504E-8DDF-8AEAAC85BC29}"/>
              </a:ext>
            </a:extLst>
          </p:cNvPr>
          <p:cNvSpPr txBox="1"/>
          <p:nvPr/>
        </p:nvSpPr>
        <p:spPr>
          <a:xfrm>
            <a:off x="3765619" y="2741438"/>
            <a:ext cx="4166525" cy="584775"/>
          </a:xfrm>
          <a:prstGeom prst="rect">
            <a:avLst/>
          </a:prstGeom>
          <a:noFill/>
        </p:spPr>
        <p:txBody>
          <a:bodyPr wrap="none" rtlCol="0">
            <a:spAutoFit/>
          </a:bodyPr>
          <a:lstStyle/>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サーバーレス／</a:t>
            </a:r>
            <a:r>
              <a:rPr kumimoji="1" lang="en-US" altLang="ja-JP" sz="1600" dirty="0" err="1">
                <a:solidFill>
                  <a:srgbClr val="0070C0"/>
                </a:solidFill>
                <a:latin typeface="Meiryo" panose="020B0604030504040204" pitchFamily="34" charset="-128"/>
                <a:ea typeface="Meiryo" panose="020B0604030504040204" pitchFamily="34" charset="-128"/>
              </a:rPr>
              <a:t>FaaS</a:t>
            </a:r>
            <a:r>
              <a:rPr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PaaS</a:t>
            </a:r>
          </a:p>
          <a:p>
            <a:pPr marL="285750" indent="-285750">
              <a:buFont typeface="Wingdings" pitchFamily="2" charset="2"/>
              <a:buChar char="l"/>
            </a:pPr>
            <a:r>
              <a:rPr kumimoji="1" lang="ja-JP" altLang="en-US" sz="1600">
                <a:solidFill>
                  <a:srgbClr val="0070C0"/>
                </a:solidFill>
                <a:latin typeface="Meiryo" panose="020B0604030504040204" pitchFamily="34" charset="-128"/>
                <a:ea typeface="Meiryo" panose="020B0604030504040204" pitchFamily="34" charset="-128"/>
              </a:rPr>
              <a:t>コンテナ運用・管理マネージドサービス</a:t>
            </a:r>
          </a:p>
        </p:txBody>
      </p:sp>
      <p:pic>
        <p:nvPicPr>
          <p:cNvPr id="42" name="図 41">
            <a:extLst>
              <a:ext uri="{FF2B5EF4-FFF2-40B4-BE49-F238E27FC236}">
                <a16:creationId xmlns:a16="http://schemas.microsoft.com/office/drawing/2014/main" id="{55101182-9DEC-E849-B8FF-1637903FA0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6076" y="871053"/>
            <a:ext cx="1542361" cy="1317198"/>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397E892E-F308-8141-A7A0-26D8CD70FC86}"/>
              </a:ext>
            </a:extLst>
          </p:cNvPr>
          <p:cNvSpPr txBox="1"/>
          <p:nvPr/>
        </p:nvSpPr>
        <p:spPr>
          <a:xfrm>
            <a:off x="3775946" y="1452607"/>
            <a:ext cx="655950" cy="307777"/>
          </a:xfrm>
          <a:prstGeom prst="rect">
            <a:avLst/>
          </a:prstGeom>
          <a:noFill/>
        </p:spPr>
        <p:txBody>
          <a:bodyPr wrap="none" rtlCol="0">
            <a:spAutoFit/>
          </a:bodyPr>
          <a:lstStyle/>
          <a:p>
            <a:pPr algn="ctr"/>
            <a:r>
              <a:rPr lang="en-US" altLang="ja-JP" sz="1400" b="1" dirty="0">
                <a:solidFill>
                  <a:srgbClr val="0070C0"/>
                </a:solidFill>
                <a:latin typeface="Meiryo" panose="020B0604030504040204" pitchFamily="34" charset="-128"/>
                <a:ea typeface="Meiryo" panose="020B0604030504040204" pitchFamily="34" charset="-128"/>
              </a:rPr>
              <a:t>SaaS</a:t>
            </a:r>
            <a:endParaRPr kumimoji="1" lang="ja-JP" altLang="en-US" sz="1400" b="1">
              <a:solidFill>
                <a:srgbClr val="0070C0"/>
              </a:solidFill>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257D6AC6-E11B-F047-8943-CC82EFD43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7555" y="2175548"/>
            <a:ext cx="594704" cy="500803"/>
          </a:xfrm>
          <a:prstGeom prst="rect">
            <a:avLst/>
          </a:prstGeom>
        </p:spPr>
      </p:pic>
      <p:pic>
        <p:nvPicPr>
          <p:cNvPr id="47" name="図 46">
            <a:extLst>
              <a:ext uri="{FF2B5EF4-FFF2-40B4-BE49-F238E27FC236}">
                <a16:creationId xmlns:a16="http://schemas.microsoft.com/office/drawing/2014/main" id="{B0B7D155-7781-F140-B3CB-F3E7850760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2789" y="2065005"/>
            <a:ext cx="686221" cy="686221"/>
          </a:xfrm>
          <a:prstGeom prst="rect">
            <a:avLst/>
          </a:prstGeom>
        </p:spPr>
      </p:pic>
      <p:pic>
        <p:nvPicPr>
          <p:cNvPr id="48" name="図 47">
            <a:extLst>
              <a:ext uri="{FF2B5EF4-FFF2-40B4-BE49-F238E27FC236}">
                <a16:creationId xmlns:a16="http://schemas.microsoft.com/office/drawing/2014/main" id="{C9E18483-1367-E94B-93E3-AFE30ED82B1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978" y="2065005"/>
            <a:ext cx="711010" cy="656317"/>
          </a:xfrm>
          <a:prstGeom prst="rect">
            <a:avLst/>
          </a:prstGeom>
        </p:spPr>
      </p:pic>
      <p:pic>
        <p:nvPicPr>
          <p:cNvPr id="50" name="図 49">
            <a:extLst>
              <a:ext uri="{FF2B5EF4-FFF2-40B4-BE49-F238E27FC236}">
                <a16:creationId xmlns:a16="http://schemas.microsoft.com/office/drawing/2014/main" id="{28706501-96C0-6044-B907-ABC941CACC8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701" y="2103136"/>
            <a:ext cx="469346" cy="421629"/>
          </a:xfrm>
          <a:prstGeom prst="rect">
            <a:avLst/>
          </a:prstGeom>
        </p:spPr>
      </p:pic>
      <p:sp>
        <p:nvSpPr>
          <p:cNvPr id="51" name="テキスト ボックス 50">
            <a:extLst>
              <a:ext uri="{FF2B5EF4-FFF2-40B4-BE49-F238E27FC236}">
                <a16:creationId xmlns:a16="http://schemas.microsoft.com/office/drawing/2014/main" id="{E0AF6C1D-504A-2246-B873-514457DBD5A9}"/>
              </a:ext>
            </a:extLst>
          </p:cNvPr>
          <p:cNvSpPr txBox="1"/>
          <p:nvPr/>
        </p:nvSpPr>
        <p:spPr>
          <a:xfrm>
            <a:off x="6612106" y="2535782"/>
            <a:ext cx="771365"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Google GKE</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2" name="図 51">
            <a:extLst>
              <a:ext uri="{FF2B5EF4-FFF2-40B4-BE49-F238E27FC236}">
                <a16:creationId xmlns:a16="http://schemas.microsoft.com/office/drawing/2014/main" id="{14493EB3-9686-7D4B-8F82-9EDEB6F752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16659" y="2148781"/>
            <a:ext cx="394438" cy="314762"/>
          </a:xfrm>
          <a:prstGeom prst="rect">
            <a:avLst/>
          </a:prstGeom>
        </p:spPr>
      </p:pic>
      <p:sp>
        <p:nvSpPr>
          <p:cNvPr id="53" name="テキスト ボックス 52">
            <a:extLst>
              <a:ext uri="{FF2B5EF4-FFF2-40B4-BE49-F238E27FC236}">
                <a16:creationId xmlns:a16="http://schemas.microsoft.com/office/drawing/2014/main" id="{098906ED-120C-7A40-8233-943C03C4DFC7}"/>
              </a:ext>
            </a:extLst>
          </p:cNvPr>
          <p:cNvSpPr txBox="1"/>
          <p:nvPr/>
        </p:nvSpPr>
        <p:spPr>
          <a:xfrm>
            <a:off x="7260255" y="2537442"/>
            <a:ext cx="707246" cy="215444"/>
          </a:xfrm>
          <a:prstGeom prst="rect">
            <a:avLst/>
          </a:prstGeom>
          <a:noFill/>
        </p:spPr>
        <p:txBody>
          <a:bodyPr wrap="none" rtlCol="0">
            <a:spAutoFit/>
          </a:bodyPr>
          <a:lstStyle/>
          <a:p>
            <a:pPr algn="ctr"/>
            <a:r>
              <a:rPr kumimoji="1" lang="en-US" altLang="ja-JP" sz="800" dirty="0">
                <a:solidFill>
                  <a:srgbClr val="0432FF"/>
                </a:solidFill>
                <a:latin typeface="Meiryo" panose="020B0604030504040204" pitchFamily="34" charset="-128"/>
                <a:ea typeface="Meiryo" panose="020B0604030504040204" pitchFamily="34" charset="-128"/>
              </a:rPr>
              <a:t>Azure AKS</a:t>
            </a:r>
            <a:endParaRPr kumimoji="1" lang="ja-JP" altLang="en-US" sz="800">
              <a:solidFill>
                <a:srgbClr val="0432FF"/>
              </a:solidFill>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11178D67-EFC4-6248-92A0-7032DA7BFE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2144" y="2061173"/>
            <a:ext cx="594990" cy="627551"/>
          </a:xfrm>
          <a:prstGeom prst="rect">
            <a:avLst/>
          </a:prstGeom>
        </p:spPr>
      </p:pic>
      <p:pic>
        <p:nvPicPr>
          <p:cNvPr id="57" name="図 56">
            <a:extLst>
              <a:ext uri="{FF2B5EF4-FFF2-40B4-BE49-F238E27FC236}">
                <a16:creationId xmlns:a16="http://schemas.microsoft.com/office/drawing/2014/main" id="{A564DCA5-2DF6-B843-AC4F-172DB186B6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75946" y="5354708"/>
            <a:ext cx="924155" cy="861775"/>
          </a:xfrm>
          <a:prstGeom prst="rect">
            <a:avLst/>
          </a:prstGeom>
          <a:ln>
            <a:noFill/>
          </a:ln>
          <a:effectLst>
            <a:outerShdw blurRad="292100" dist="139700" dir="2700000" algn="tl" rotWithShape="0">
              <a:srgbClr val="333333">
                <a:alpha val="65000"/>
              </a:srgbClr>
            </a:outerShdw>
          </a:effectLst>
        </p:spPr>
      </p:pic>
      <p:sp>
        <p:nvSpPr>
          <p:cNvPr id="58" name="テキスト ボックス 57">
            <a:extLst>
              <a:ext uri="{FF2B5EF4-FFF2-40B4-BE49-F238E27FC236}">
                <a16:creationId xmlns:a16="http://schemas.microsoft.com/office/drawing/2014/main" id="{1E3F6A60-1B47-B940-B564-F6062B2E3434}"/>
              </a:ext>
            </a:extLst>
          </p:cNvPr>
          <p:cNvSpPr txBox="1"/>
          <p:nvPr/>
        </p:nvSpPr>
        <p:spPr>
          <a:xfrm>
            <a:off x="4683910" y="5410444"/>
            <a:ext cx="2531655" cy="738664"/>
          </a:xfrm>
          <a:prstGeom prst="rect">
            <a:avLst/>
          </a:prstGeom>
          <a:noFill/>
        </p:spPr>
        <p:txBody>
          <a:bodyPr wrap="none" rtlCol="0">
            <a:spAutoFit/>
          </a:bodyPr>
          <a:lstStyle/>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kumimoji="1" lang="en-US" altLang="ja-JP" sz="1400" dirty="0">
                <a:solidFill>
                  <a:schemeClr val="accent3">
                    <a:lumMod val="50000"/>
                  </a:schemeClr>
                </a:solidFill>
                <a:latin typeface="Meiryo" panose="020B0604030504040204" pitchFamily="34" charset="-128"/>
                <a:ea typeface="Meiryo" panose="020B0604030504040204" pitchFamily="34" charset="-128"/>
              </a:rPr>
              <a:t>Google On-</a:t>
            </a:r>
            <a:r>
              <a:rPr kumimoji="1" lang="en-US" altLang="ja-JP" sz="1400" dirty="0" err="1">
                <a:solidFill>
                  <a:schemeClr val="accent3">
                    <a:lumMod val="50000"/>
                  </a:schemeClr>
                </a:solidFill>
                <a:latin typeface="Meiryo" panose="020B0604030504040204" pitchFamily="34" charset="-128"/>
                <a:ea typeface="Meiryo" panose="020B0604030504040204" pitchFamily="34" charset="-128"/>
              </a:rPr>
              <a:t>prem</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1400" dirty="0">
                <a:solidFill>
                  <a:schemeClr val="accent3">
                    <a:lumMod val="50000"/>
                  </a:schemeClr>
                </a:solidFill>
                <a:latin typeface="Meiryo" panose="020B0604030504040204" pitchFamily="34" charset="-128"/>
                <a:ea typeface="Meiryo" panose="020B0604030504040204" pitchFamily="34" charset="-128"/>
              </a:rPr>
              <a:t>Microsoft Azure Stack</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pic>
        <p:nvPicPr>
          <p:cNvPr id="59" name="図 58">
            <a:extLst>
              <a:ext uri="{FF2B5EF4-FFF2-40B4-BE49-F238E27FC236}">
                <a16:creationId xmlns:a16="http://schemas.microsoft.com/office/drawing/2014/main" id="{D7014265-E9E4-F54A-BB68-0A111EB5455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8380" y="5410445"/>
            <a:ext cx="728547" cy="613512"/>
          </a:xfrm>
          <a:prstGeom prst="rect">
            <a:avLst/>
          </a:prstGeom>
        </p:spPr>
      </p:pic>
      <p:pic>
        <p:nvPicPr>
          <p:cNvPr id="60" name="図 59">
            <a:extLst>
              <a:ext uri="{FF2B5EF4-FFF2-40B4-BE49-F238E27FC236}">
                <a16:creationId xmlns:a16="http://schemas.microsoft.com/office/drawing/2014/main" id="{9B868B4F-2FD0-5B43-AC7F-833785AAD3C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4604" y="5336163"/>
            <a:ext cx="795230" cy="795230"/>
          </a:xfrm>
          <a:prstGeom prst="rect">
            <a:avLst/>
          </a:prstGeom>
        </p:spPr>
      </p:pic>
      <p:sp>
        <p:nvSpPr>
          <p:cNvPr id="61" name="テキスト ボックス 60">
            <a:extLst>
              <a:ext uri="{FF2B5EF4-FFF2-40B4-BE49-F238E27FC236}">
                <a16:creationId xmlns:a16="http://schemas.microsoft.com/office/drawing/2014/main" id="{FD975DAF-A38B-0D48-B957-6A70FCAD8B6A}"/>
              </a:ext>
            </a:extLst>
          </p:cNvPr>
          <p:cNvSpPr txBox="1"/>
          <p:nvPr/>
        </p:nvSpPr>
        <p:spPr>
          <a:xfrm>
            <a:off x="3792112" y="5020734"/>
            <a:ext cx="3961341" cy="338554"/>
          </a:xfrm>
          <a:prstGeom prst="rect">
            <a:avLst/>
          </a:prstGeom>
          <a:noFill/>
        </p:spPr>
        <p:txBody>
          <a:bodyPr wrap="none" rtlCol="0">
            <a:spAutoFit/>
          </a:bodyPr>
          <a:lstStyle/>
          <a:p>
            <a:pPr marL="285750" indent="-285750">
              <a:buFont typeface="Wingdings" pitchFamily="2" charset="2"/>
              <a:buChar char="l"/>
            </a:pPr>
            <a:r>
              <a:rPr kumimoji="1" lang="ja-JP" altLang="en-US" sz="1600">
                <a:solidFill>
                  <a:schemeClr val="accent3">
                    <a:lumMod val="50000"/>
                  </a:schemeClr>
                </a:solidFill>
                <a:latin typeface="Meiryo" panose="020B0604030504040204" pitchFamily="34" charset="-128"/>
                <a:ea typeface="Meiryo" panose="020B0604030504040204" pitchFamily="34" charset="-128"/>
              </a:rPr>
              <a:t>オンプレミス型マネージド・システム</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pic>
        <p:nvPicPr>
          <p:cNvPr id="62" name="図 61">
            <a:extLst>
              <a:ext uri="{FF2B5EF4-FFF2-40B4-BE49-F238E27FC236}">
                <a16:creationId xmlns:a16="http://schemas.microsoft.com/office/drawing/2014/main" id="{8766E20C-FCAF-2841-9EE8-C37469FB7AA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8351" y="2674836"/>
            <a:ext cx="355893" cy="627552"/>
          </a:xfrm>
          <a:prstGeom prst="rect">
            <a:avLst/>
          </a:prstGeom>
        </p:spPr>
      </p:pic>
      <p:sp>
        <p:nvSpPr>
          <p:cNvPr id="63" name="正方形/長方形 62">
            <a:extLst>
              <a:ext uri="{FF2B5EF4-FFF2-40B4-BE49-F238E27FC236}">
                <a16:creationId xmlns:a16="http://schemas.microsoft.com/office/drawing/2014/main" id="{D42ED013-1338-6E48-BA71-2F016FD633B2}"/>
              </a:ext>
            </a:extLst>
          </p:cNvPr>
          <p:cNvSpPr/>
          <p:nvPr/>
        </p:nvSpPr>
        <p:spPr>
          <a:xfrm>
            <a:off x="4611137" y="1211610"/>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アジャイル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正方形/長方形 63">
            <a:extLst>
              <a:ext uri="{FF2B5EF4-FFF2-40B4-BE49-F238E27FC236}">
                <a16:creationId xmlns:a16="http://schemas.microsoft.com/office/drawing/2014/main" id="{BEE7D32F-8C77-DC45-B447-4550A31A8056}"/>
              </a:ext>
            </a:extLst>
          </p:cNvPr>
          <p:cNvSpPr/>
          <p:nvPr/>
        </p:nvSpPr>
        <p:spPr>
          <a:xfrm>
            <a:off x="5912885" y="1201809"/>
            <a:ext cx="1110771" cy="605142"/>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加算記号 64">
            <a:extLst>
              <a:ext uri="{FF2B5EF4-FFF2-40B4-BE49-F238E27FC236}">
                <a16:creationId xmlns:a16="http://schemas.microsoft.com/office/drawing/2014/main" id="{52FB40C4-1AB9-7A4D-AC8F-F32DFE1FEA22}"/>
              </a:ext>
            </a:extLst>
          </p:cNvPr>
          <p:cNvSpPr/>
          <p:nvPr/>
        </p:nvSpPr>
        <p:spPr>
          <a:xfrm>
            <a:off x="5594868" y="1274555"/>
            <a:ext cx="475074" cy="489322"/>
          </a:xfrm>
          <a:prstGeom prst="mathPlus">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ACDEAAE2-93DE-BA4B-B2B1-24C8B3D9D8F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22410" y="1177320"/>
            <a:ext cx="732615" cy="271146"/>
          </a:xfrm>
          <a:prstGeom prst="rect">
            <a:avLst/>
          </a:prstGeom>
        </p:spPr>
      </p:pic>
      <p:pic>
        <p:nvPicPr>
          <p:cNvPr id="8" name="図 7">
            <a:extLst>
              <a:ext uri="{FF2B5EF4-FFF2-40B4-BE49-F238E27FC236}">
                <a16:creationId xmlns:a16="http://schemas.microsoft.com/office/drawing/2014/main" id="{140917F6-43CC-A345-A4EF-B0A09502564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9261" y="1443221"/>
            <a:ext cx="394438" cy="204591"/>
          </a:xfrm>
          <a:prstGeom prst="rect">
            <a:avLst/>
          </a:prstGeom>
        </p:spPr>
      </p:pic>
      <p:pic>
        <p:nvPicPr>
          <p:cNvPr id="9" name="図 8">
            <a:extLst>
              <a:ext uri="{FF2B5EF4-FFF2-40B4-BE49-F238E27FC236}">
                <a16:creationId xmlns:a16="http://schemas.microsoft.com/office/drawing/2014/main" id="{CE17F117-518E-CC46-B95B-E44775E4D87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8098" y="1437055"/>
            <a:ext cx="614239" cy="197544"/>
          </a:xfrm>
          <a:prstGeom prst="rect">
            <a:avLst/>
          </a:prstGeom>
        </p:spPr>
      </p:pic>
      <p:pic>
        <p:nvPicPr>
          <p:cNvPr id="10" name="図 9">
            <a:extLst>
              <a:ext uri="{FF2B5EF4-FFF2-40B4-BE49-F238E27FC236}">
                <a16:creationId xmlns:a16="http://schemas.microsoft.com/office/drawing/2014/main" id="{7B8B50EF-8F1F-EC45-9F91-8A2B4EAD8107}"/>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4824" y="1545299"/>
            <a:ext cx="626274" cy="417108"/>
          </a:xfrm>
          <a:prstGeom prst="rect">
            <a:avLst/>
          </a:prstGeom>
        </p:spPr>
      </p:pic>
      <p:pic>
        <p:nvPicPr>
          <p:cNvPr id="11" name="図 10">
            <a:extLst>
              <a:ext uri="{FF2B5EF4-FFF2-40B4-BE49-F238E27FC236}">
                <a16:creationId xmlns:a16="http://schemas.microsoft.com/office/drawing/2014/main" id="{6248E743-5CDA-CB44-ACA2-F21135D9C19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7253" y="1219968"/>
            <a:ext cx="630799" cy="184063"/>
          </a:xfrm>
          <a:prstGeom prst="rect">
            <a:avLst/>
          </a:prstGeom>
        </p:spPr>
      </p:pic>
      <p:pic>
        <p:nvPicPr>
          <p:cNvPr id="13" name="図 12">
            <a:extLst>
              <a:ext uri="{FF2B5EF4-FFF2-40B4-BE49-F238E27FC236}">
                <a16:creationId xmlns:a16="http://schemas.microsoft.com/office/drawing/2014/main" id="{5DA62FE5-62A2-384E-B725-9A90EDA64551}"/>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1886" y="1644395"/>
            <a:ext cx="619673" cy="194175"/>
          </a:xfrm>
          <a:prstGeom prst="rect">
            <a:avLst/>
          </a:prstGeom>
        </p:spPr>
      </p:pic>
    </p:spTree>
    <p:extLst>
      <p:ext uri="{BB962C8B-B14F-4D97-AF65-F5344CB8AC3E}">
        <p14:creationId xmlns:p14="http://schemas.microsoft.com/office/powerpoint/2010/main" val="3565837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雲 87">
            <a:extLst>
              <a:ext uri="{FF2B5EF4-FFF2-40B4-BE49-F238E27FC236}">
                <a16:creationId xmlns:a16="http://schemas.microsoft.com/office/drawing/2014/main" id="{04D401F6-2E56-AF48-8672-B11DBAC70FB8}"/>
              </a:ext>
            </a:extLst>
          </p:cNvPr>
          <p:cNvSpPr/>
          <p:nvPr/>
        </p:nvSpPr>
        <p:spPr>
          <a:xfrm>
            <a:off x="6126986" y="1388371"/>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雲 86">
            <a:extLst>
              <a:ext uri="{FF2B5EF4-FFF2-40B4-BE49-F238E27FC236}">
                <a16:creationId xmlns:a16="http://schemas.microsoft.com/office/drawing/2014/main" id="{C9303989-9E5B-3B41-80EA-0154AC608145}"/>
              </a:ext>
            </a:extLst>
          </p:cNvPr>
          <p:cNvSpPr/>
          <p:nvPr/>
        </p:nvSpPr>
        <p:spPr>
          <a:xfrm>
            <a:off x="6981077" y="1401499"/>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雲 85">
            <a:extLst>
              <a:ext uri="{FF2B5EF4-FFF2-40B4-BE49-F238E27FC236}">
                <a16:creationId xmlns:a16="http://schemas.microsoft.com/office/drawing/2014/main" id="{70DC8CC6-1AB1-B548-B6A3-9B00BDB22572}"/>
              </a:ext>
            </a:extLst>
          </p:cNvPr>
          <p:cNvSpPr/>
          <p:nvPr/>
        </p:nvSpPr>
        <p:spPr>
          <a:xfrm>
            <a:off x="6679776" y="1972350"/>
            <a:ext cx="1946988" cy="1268964"/>
          </a:xfrm>
          <a:prstGeom prst="cloud">
            <a:avLst/>
          </a:prstGeom>
          <a:solidFill>
            <a:schemeClr val="tx2">
              <a:lumMod val="50000"/>
              <a:alpha val="3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雲 8">
            <a:extLst>
              <a:ext uri="{FF2B5EF4-FFF2-40B4-BE49-F238E27FC236}">
                <a16:creationId xmlns:a16="http://schemas.microsoft.com/office/drawing/2014/main" id="{BA4DA69F-83E8-5846-BF78-73A22DDF984B}"/>
              </a:ext>
            </a:extLst>
          </p:cNvPr>
          <p:cNvSpPr/>
          <p:nvPr/>
        </p:nvSpPr>
        <p:spPr>
          <a:xfrm>
            <a:off x="3688253"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クラウド利用の推移</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42</a:t>
            </a:fld>
            <a:endParaRPr kumimoji="1" lang="ja-JP" altLang="en-US"/>
          </a:p>
        </p:txBody>
      </p:sp>
      <p:sp>
        <p:nvSpPr>
          <p:cNvPr id="4" name="雲 3">
            <a:extLst>
              <a:ext uri="{FF2B5EF4-FFF2-40B4-BE49-F238E27FC236}">
                <a16:creationId xmlns:a16="http://schemas.microsoft.com/office/drawing/2014/main" id="{27D6DBD2-59A4-6D46-B34F-CA985F619F91}"/>
              </a:ext>
            </a:extLst>
          </p:cNvPr>
          <p:cNvSpPr/>
          <p:nvPr/>
        </p:nvSpPr>
        <p:spPr>
          <a:xfrm>
            <a:off x="755782" y="1530220"/>
            <a:ext cx="1946988" cy="1268964"/>
          </a:xfrm>
          <a:prstGeom prst="cloud">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雲 4">
            <a:extLst>
              <a:ext uri="{FF2B5EF4-FFF2-40B4-BE49-F238E27FC236}">
                <a16:creationId xmlns:a16="http://schemas.microsoft.com/office/drawing/2014/main" id="{E117A958-EF07-C54D-A000-9B6FC60F488C}"/>
              </a:ext>
            </a:extLst>
          </p:cNvPr>
          <p:cNvSpPr/>
          <p:nvPr/>
        </p:nvSpPr>
        <p:spPr>
          <a:xfrm>
            <a:off x="3606457" y="1530220"/>
            <a:ext cx="1946988" cy="1268964"/>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雲 5">
            <a:extLst>
              <a:ext uri="{FF2B5EF4-FFF2-40B4-BE49-F238E27FC236}">
                <a16:creationId xmlns:a16="http://schemas.microsoft.com/office/drawing/2014/main" id="{23BA7ED9-7F00-1341-92B1-AF8A01B8E49F}"/>
              </a:ext>
            </a:extLst>
          </p:cNvPr>
          <p:cNvSpPr/>
          <p:nvPr/>
        </p:nvSpPr>
        <p:spPr>
          <a:xfrm>
            <a:off x="6518988" y="1530220"/>
            <a:ext cx="1946988" cy="1268964"/>
          </a:xfrm>
          <a:prstGeom prst="cloud">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8143A22E-ECE9-9F4E-9698-AE9690C168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883" y="3708561"/>
            <a:ext cx="1070093" cy="997863"/>
          </a:xfrm>
          <a:prstGeom prst="rect">
            <a:avLst/>
          </a:prstGeom>
          <a:ln>
            <a:noFill/>
          </a:ln>
          <a:effectLst>
            <a:outerShdw blurRad="292100" dist="139700" dir="2700000" algn="tl" rotWithShape="0">
              <a:srgbClr val="333333">
                <a:alpha val="65000"/>
              </a:srgbClr>
            </a:outerShdw>
          </a:effectLst>
        </p:spPr>
      </p:pic>
      <p:sp>
        <p:nvSpPr>
          <p:cNvPr id="10" name="上下矢印 9">
            <a:extLst>
              <a:ext uri="{FF2B5EF4-FFF2-40B4-BE49-F238E27FC236}">
                <a16:creationId xmlns:a16="http://schemas.microsoft.com/office/drawing/2014/main" id="{DF78ACB9-B9FB-3F42-88AE-BA89FCE84FE1}"/>
              </a:ext>
            </a:extLst>
          </p:cNvPr>
          <p:cNvSpPr/>
          <p:nvPr/>
        </p:nvSpPr>
        <p:spPr>
          <a:xfrm>
            <a:off x="1818039" y="2731528"/>
            <a:ext cx="460310" cy="2346310"/>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カーブ矢印 18">
            <a:extLst>
              <a:ext uri="{FF2B5EF4-FFF2-40B4-BE49-F238E27FC236}">
                <a16:creationId xmlns:a16="http://schemas.microsoft.com/office/drawing/2014/main" id="{247C5EF2-71C4-644E-8877-CED2AE315435}"/>
              </a:ext>
            </a:extLst>
          </p:cNvPr>
          <p:cNvSpPr/>
          <p:nvPr/>
        </p:nvSpPr>
        <p:spPr>
          <a:xfrm>
            <a:off x="4483379" y="2871009"/>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カーブ矢印 19">
            <a:extLst>
              <a:ext uri="{FF2B5EF4-FFF2-40B4-BE49-F238E27FC236}">
                <a16:creationId xmlns:a16="http://schemas.microsoft.com/office/drawing/2014/main" id="{82FAAEE5-946E-2048-9963-BEC0BCC3AF37}"/>
              </a:ext>
            </a:extLst>
          </p:cNvPr>
          <p:cNvSpPr/>
          <p:nvPr/>
        </p:nvSpPr>
        <p:spPr>
          <a:xfrm rot="10800000">
            <a:off x="3848147" y="2494918"/>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69BBE36-1FB0-744D-8C31-6CA4FA42FF70}"/>
              </a:ext>
            </a:extLst>
          </p:cNvPr>
          <p:cNvSpPr txBox="1"/>
          <p:nvPr/>
        </p:nvSpPr>
        <p:spPr>
          <a:xfrm>
            <a:off x="1243011" y="1700460"/>
            <a:ext cx="931666"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SaaS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D0443B9E-C24E-0244-B440-5BC6D3757884}"/>
              </a:ext>
            </a:extLst>
          </p:cNvPr>
          <p:cNvSpPr txBox="1"/>
          <p:nvPr/>
        </p:nvSpPr>
        <p:spPr>
          <a:xfrm>
            <a:off x="905390"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汎用業務の移管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953735"/>
                </a:solidFill>
                <a:latin typeface="Meiryo" panose="020B0604030504040204" pitchFamily="34" charset="-128"/>
                <a:ea typeface="Meiryo" panose="020B0604030504040204" pitchFamily="34" charset="-128"/>
              </a:rPr>
              <a:t>アプリケーション</a:t>
            </a:r>
            <a:endParaRPr kumimoji="1" lang="ja-JP" altLang="en-US" sz="1400" b="1">
              <a:solidFill>
                <a:srgbClr val="953735"/>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78EA92D-F2C1-B048-8734-A75E0F8C643B}"/>
              </a:ext>
            </a:extLst>
          </p:cNvPr>
          <p:cNvSpPr txBox="1"/>
          <p:nvPr/>
        </p:nvSpPr>
        <p:spPr>
          <a:xfrm>
            <a:off x="3761521" y="824410"/>
            <a:ext cx="1620957"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独自業務の移管</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仮想マシン</a:t>
            </a:r>
            <a:endParaRPr kumimoji="1" lang="ja-JP" altLang="en-US" sz="1400" b="1">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346BBBE5-AEFE-0047-9BA5-A87AA261B21A}"/>
              </a:ext>
            </a:extLst>
          </p:cNvPr>
          <p:cNvSpPr txBox="1"/>
          <p:nvPr/>
        </p:nvSpPr>
        <p:spPr>
          <a:xfrm>
            <a:off x="6001746" y="824410"/>
            <a:ext cx="2954655" cy="553998"/>
          </a:xfrm>
          <a:prstGeom prst="rect">
            <a:avLst/>
          </a:prstGeom>
          <a:noFill/>
        </p:spPr>
        <p:txBody>
          <a:bodyPr wrap="none" rtlCol="0">
            <a:spAutoFit/>
          </a:bodyPr>
          <a:lstStyle/>
          <a:p>
            <a:pPr algn="ctr"/>
            <a:r>
              <a:rPr kumimoji="1" lang="ja-JP" altLang="en-US" sz="1600">
                <a:solidFill>
                  <a:schemeClr val="accent1">
                    <a:lumMod val="75000"/>
                  </a:schemeClr>
                </a:solidFill>
                <a:latin typeface="Meiryo" panose="020B0604030504040204" pitchFamily="34" charset="-128"/>
                <a:ea typeface="Meiryo" panose="020B0604030504040204" pitchFamily="34" charset="-128"/>
              </a:rPr>
              <a:t>クラウド･ネイティブでの構築</a:t>
            </a:r>
            <a:endParaRPr kumimoji="1" lang="en-US" altLang="ja-JP" sz="16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400" b="1">
                <a:solidFill>
                  <a:srgbClr val="0070C0"/>
                </a:solidFill>
                <a:latin typeface="Meiryo" panose="020B0604030504040204" pitchFamily="34" charset="-128"/>
                <a:ea typeface="Meiryo" panose="020B0604030504040204" pitchFamily="34" charset="-128"/>
              </a:rPr>
              <a:t>コンテナ</a:t>
            </a:r>
            <a:r>
              <a:rPr lang="en-US" altLang="ja-JP" sz="1400" b="1" dirty="0">
                <a:solidFill>
                  <a:srgbClr val="0070C0"/>
                </a:solidFill>
                <a:latin typeface="Meiryo" panose="020B0604030504040204" pitchFamily="34" charset="-128"/>
                <a:ea typeface="Meiryo" panose="020B0604030504040204" pitchFamily="34" charset="-128"/>
              </a:rPr>
              <a:t>&amp;</a:t>
            </a:r>
            <a:r>
              <a:rPr lang="ja-JP" altLang="en-US" sz="1400" b="1">
                <a:solidFill>
                  <a:srgbClr val="0070C0"/>
                </a:solidFill>
                <a:latin typeface="Meiryo" panose="020B0604030504040204" pitchFamily="34" charset="-128"/>
                <a:ea typeface="Meiryo" panose="020B0604030504040204" pitchFamily="34" charset="-128"/>
              </a:rPr>
              <a:t>サーバーレス</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33D1521-D181-4444-8143-FA921E6968A4}"/>
              </a:ext>
            </a:extLst>
          </p:cNvPr>
          <p:cNvSpPr txBox="1"/>
          <p:nvPr/>
        </p:nvSpPr>
        <p:spPr>
          <a:xfrm>
            <a:off x="3137427" y="6037602"/>
            <a:ext cx="2864887"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仮想マシンによるハイブリッド・クラウド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クラウド技術で作られたオンプレ製品</a:t>
            </a:r>
          </a:p>
        </p:txBody>
      </p:sp>
      <p:sp>
        <p:nvSpPr>
          <p:cNvPr id="36" name="テキスト ボックス 35">
            <a:extLst>
              <a:ext uri="{FF2B5EF4-FFF2-40B4-BE49-F238E27FC236}">
                <a16:creationId xmlns:a16="http://schemas.microsoft.com/office/drawing/2014/main" id="{1F93FA0F-CF77-E84B-A7E3-3B096C56355A}"/>
              </a:ext>
            </a:extLst>
          </p:cNvPr>
          <p:cNvSpPr txBox="1"/>
          <p:nvPr/>
        </p:nvSpPr>
        <p:spPr>
          <a:xfrm>
            <a:off x="5889535" y="6033590"/>
            <a:ext cx="3179075"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コンテナによるハイブリッド</a:t>
            </a:r>
            <a:r>
              <a:rPr lang="en-US" altLang="ja-JP" sz="1100" dirty="0">
                <a:solidFill>
                  <a:schemeClr val="accent1">
                    <a:lumMod val="75000"/>
                  </a:schemeClr>
                </a:solidFill>
                <a:latin typeface="Meiryo" panose="020B0604030504040204" pitchFamily="34" charset="-128"/>
                <a:ea typeface="Meiryo" panose="020B0604030504040204" pitchFamily="34" charset="-128"/>
              </a:rPr>
              <a:t>&amp;</a:t>
            </a:r>
            <a:r>
              <a:rPr lang="ja-JP" altLang="en-US" sz="1100">
                <a:solidFill>
                  <a:schemeClr val="accent1">
                    <a:lumMod val="75000"/>
                  </a:schemeClr>
                </a:solidFill>
                <a:latin typeface="Meiryo" panose="020B0604030504040204" pitchFamily="34" charset="-128"/>
                <a:ea typeface="Meiryo" panose="020B0604030504040204" pitchFamily="34" charset="-128"/>
              </a:rPr>
              <a:t>マルチ･クラウド</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kumimoji="1" lang="ja-JP" altLang="en-US" sz="1100">
                <a:solidFill>
                  <a:schemeClr val="accent1">
                    <a:lumMod val="75000"/>
                  </a:schemeClr>
                </a:solidFill>
                <a:latin typeface="Meiryo" panose="020B0604030504040204" pitchFamily="34" charset="-128"/>
                <a:ea typeface="Meiryo" panose="020B0604030504040204" pitchFamily="34" charset="-128"/>
              </a:rPr>
              <a:t>サーバーレスによるクラウドネイティブ</a:t>
            </a:r>
          </a:p>
        </p:txBody>
      </p:sp>
      <p:sp>
        <p:nvSpPr>
          <p:cNvPr id="37" name="テキスト ボックス 36">
            <a:extLst>
              <a:ext uri="{FF2B5EF4-FFF2-40B4-BE49-F238E27FC236}">
                <a16:creationId xmlns:a16="http://schemas.microsoft.com/office/drawing/2014/main" id="{810E940B-F2C8-834E-BB8C-762A8DD84D4F}"/>
              </a:ext>
            </a:extLst>
          </p:cNvPr>
          <p:cNvSpPr txBox="1"/>
          <p:nvPr/>
        </p:nvSpPr>
        <p:spPr>
          <a:xfrm>
            <a:off x="399144" y="6056600"/>
            <a:ext cx="2643672" cy="430887"/>
          </a:xfrm>
          <a:prstGeom prst="rect">
            <a:avLst/>
          </a:prstGeom>
          <a:noFill/>
        </p:spPr>
        <p:txBody>
          <a:bodyPr wrap="none" rtlCol="0">
            <a:spAutoFit/>
          </a:bodyPr>
          <a:lstStyle/>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独自性の高い業務は個別専用システム</a:t>
            </a:r>
            <a:endParaRPr lang="en-US" altLang="ja-JP" sz="1100" dirty="0">
              <a:solidFill>
                <a:schemeClr val="accent1">
                  <a:lumMod val="75000"/>
                </a:schemeClr>
              </a:solidFill>
              <a:latin typeface="Meiryo" panose="020B0604030504040204" pitchFamily="34" charset="-128"/>
              <a:ea typeface="Meiryo" panose="020B0604030504040204" pitchFamily="34" charset="-128"/>
            </a:endParaRPr>
          </a:p>
          <a:p>
            <a:pPr algn="ctr"/>
            <a:r>
              <a:rPr lang="ja-JP" altLang="en-US" sz="1100">
                <a:solidFill>
                  <a:schemeClr val="accent1">
                    <a:lumMod val="75000"/>
                  </a:schemeClr>
                </a:solidFill>
                <a:latin typeface="Meiryo" panose="020B0604030504040204" pitchFamily="34" charset="-128"/>
                <a:ea typeface="Meiryo" panose="020B0604030504040204" pitchFamily="34" charset="-128"/>
              </a:rPr>
              <a:t>独自性の低い汎用業務は</a:t>
            </a:r>
            <a:r>
              <a:rPr lang="en-US" altLang="ja-JP" sz="1100" dirty="0">
                <a:solidFill>
                  <a:schemeClr val="accent1">
                    <a:lumMod val="75000"/>
                  </a:schemeClr>
                </a:solidFill>
                <a:latin typeface="Meiryo" panose="020B0604030504040204" pitchFamily="34" charset="-128"/>
                <a:ea typeface="Meiryo" panose="020B0604030504040204" pitchFamily="34" charset="-128"/>
              </a:rPr>
              <a:t>SaaS</a:t>
            </a:r>
            <a:endParaRPr kumimoji="1" lang="ja-JP" altLang="en-US" sz="1100">
              <a:solidFill>
                <a:schemeClr val="accent1">
                  <a:lumMod val="75000"/>
                </a:schemeClr>
              </a:solidFill>
              <a:latin typeface="Meiryo" panose="020B0604030504040204" pitchFamily="34" charset="-128"/>
              <a:ea typeface="Meiryo" panose="020B0604030504040204" pitchFamily="34" charset="-128"/>
            </a:endParaRPr>
          </a:p>
        </p:txBody>
      </p:sp>
      <p:sp>
        <p:nvSpPr>
          <p:cNvPr id="43" name="雲 42">
            <a:extLst>
              <a:ext uri="{FF2B5EF4-FFF2-40B4-BE49-F238E27FC236}">
                <a16:creationId xmlns:a16="http://schemas.microsoft.com/office/drawing/2014/main" id="{B06B7386-76DD-C845-BCD2-84B059B4DB33}"/>
              </a:ext>
            </a:extLst>
          </p:cNvPr>
          <p:cNvSpPr/>
          <p:nvPr/>
        </p:nvSpPr>
        <p:spPr>
          <a:xfrm>
            <a:off x="6692570" y="3598307"/>
            <a:ext cx="1768149" cy="1082351"/>
          </a:xfrm>
          <a:prstGeom prst="cloud">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a:extLst>
              <a:ext uri="{FF2B5EF4-FFF2-40B4-BE49-F238E27FC236}">
                <a16:creationId xmlns:a16="http://schemas.microsoft.com/office/drawing/2014/main" id="{1220614E-9345-DB4D-B50D-4D2A5835AE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5395" y="4051813"/>
            <a:ext cx="674364" cy="628845"/>
          </a:xfrm>
          <a:prstGeom prst="rect">
            <a:avLst/>
          </a:prstGeom>
          <a:ln>
            <a:noFill/>
          </a:ln>
          <a:effectLst>
            <a:outerShdw blurRad="292100" dist="139700" dir="2700000" algn="tl" rotWithShape="0">
              <a:srgbClr val="333333">
                <a:alpha val="65000"/>
              </a:srgbClr>
            </a:outerShdw>
          </a:effectLst>
        </p:spPr>
      </p:pic>
      <p:sp>
        <p:nvSpPr>
          <p:cNvPr id="45" name="テキスト ボックス 44">
            <a:extLst>
              <a:ext uri="{FF2B5EF4-FFF2-40B4-BE49-F238E27FC236}">
                <a16:creationId xmlns:a16="http://schemas.microsoft.com/office/drawing/2014/main" id="{48FB6DE3-2C9A-CE4F-A336-7E3C49A31329}"/>
              </a:ext>
            </a:extLst>
          </p:cNvPr>
          <p:cNvSpPr txBox="1"/>
          <p:nvPr/>
        </p:nvSpPr>
        <p:spPr>
          <a:xfrm>
            <a:off x="4113935" y="1680954"/>
            <a:ext cx="854273"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IaaS</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09F784CB-E0A5-2F49-8771-74186109AD2B}"/>
              </a:ext>
            </a:extLst>
          </p:cNvPr>
          <p:cNvSpPr txBox="1"/>
          <p:nvPr/>
        </p:nvSpPr>
        <p:spPr>
          <a:xfrm>
            <a:off x="7126167" y="1698937"/>
            <a:ext cx="911468"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P</a:t>
            </a:r>
            <a:r>
              <a:rPr kumimoji="1" lang="en-US" altLang="ja-JP" sz="2400" dirty="0">
                <a:solidFill>
                  <a:schemeClr val="bg1"/>
                </a:solidFill>
                <a:latin typeface="Meiryo" panose="020B0604030504040204" pitchFamily="34" charset="-128"/>
                <a:ea typeface="Meiryo" panose="020B0604030504040204" pitchFamily="34" charset="-128"/>
              </a:rPr>
              <a:t>aaS</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47" name="図 46">
            <a:extLst>
              <a:ext uri="{FF2B5EF4-FFF2-40B4-BE49-F238E27FC236}">
                <a16:creationId xmlns:a16="http://schemas.microsoft.com/office/drawing/2014/main" id="{57CF364C-4ABF-BE4F-ABA1-759EEF9E1C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2535" y="4051813"/>
            <a:ext cx="674364" cy="628845"/>
          </a:xfrm>
          <a:prstGeom prst="rect">
            <a:avLst/>
          </a:prstGeom>
          <a:ln>
            <a:noFill/>
          </a:ln>
          <a:effectLst>
            <a:outerShdw blurRad="292100" dist="139700" dir="2700000" algn="tl" rotWithShape="0">
              <a:srgbClr val="333333">
                <a:alpha val="65000"/>
              </a:srgbClr>
            </a:outerShdw>
          </a:effectLst>
        </p:spPr>
      </p:pic>
      <p:sp>
        <p:nvSpPr>
          <p:cNvPr id="14" name="正方形/長方形 13">
            <a:extLst>
              <a:ext uri="{FF2B5EF4-FFF2-40B4-BE49-F238E27FC236}">
                <a16:creationId xmlns:a16="http://schemas.microsoft.com/office/drawing/2014/main" id="{68EDC24B-BF45-8445-AF00-197A84BF6C4C}"/>
              </a:ext>
            </a:extLst>
          </p:cNvPr>
          <p:cNvSpPr/>
          <p:nvPr/>
        </p:nvSpPr>
        <p:spPr>
          <a:xfrm>
            <a:off x="41494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06C59597-C936-424E-AA12-22C4881983CD}"/>
              </a:ext>
            </a:extLst>
          </p:cNvPr>
          <p:cNvSpPr/>
          <p:nvPr/>
        </p:nvSpPr>
        <p:spPr>
          <a:xfrm>
            <a:off x="4454254" y="3981875"/>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E7B1F722-4D8F-8242-88EC-4C15830238D4}"/>
              </a:ext>
            </a:extLst>
          </p:cNvPr>
          <p:cNvSpPr/>
          <p:nvPr/>
        </p:nvSpPr>
        <p:spPr>
          <a:xfrm>
            <a:off x="4765065" y="3981874"/>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577571D2-BD30-3A40-A93E-CA5549860289}"/>
              </a:ext>
            </a:extLst>
          </p:cNvPr>
          <p:cNvSpPr/>
          <p:nvPr/>
        </p:nvSpPr>
        <p:spPr>
          <a:xfrm>
            <a:off x="41547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F0B93A91-5624-214B-801E-3CE13167E869}"/>
              </a:ext>
            </a:extLst>
          </p:cNvPr>
          <p:cNvSpPr/>
          <p:nvPr/>
        </p:nvSpPr>
        <p:spPr>
          <a:xfrm>
            <a:off x="4459511" y="2110891"/>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8D9F70EF-6BBE-4947-9DB0-01FB1CA094AF}"/>
              </a:ext>
            </a:extLst>
          </p:cNvPr>
          <p:cNvSpPr/>
          <p:nvPr/>
        </p:nvSpPr>
        <p:spPr>
          <a:xfrm>
            <a:off x="4770322" y="2110890"/>
            <a:ext cx="246435" cy="3162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CAFF90EB-4A8A-FB43-91C8-D7A0E09D7D6D}"/>
              </a:ext>
            </a:extLst>
          </p:cNvPr>
          <p:cNvSpPr/>
          <p:nvPr/>
        </p:nvSpPr>
        <p:spPr>
          <a:xfrm>
            <a:off x="70680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4383207F-A561-D640-A9FF-D185B139A4D2}"/>
              </a:ext>
            </a:extLst>
          </p:cNvPr>
          <p:cNvSpPr/>
          <p:nvPr/>
        </p:nvSpPr>
        <p:spPr>
          <a:xfrm>
            <a:off x="7372845"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196114FE-5AD1-CA44-95F2-8EAE592F2798}"/>
              </a:ext>
            </a:extLst>
          </p:cNvPr>
          <p:cNvSpPr/>
          <p:nvPr/>
        </p:nvSpPr>
        <p:spPr>
          <a:xfrm>
            <a:off x="7683656"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6FAD9545-D817-FA46-A78C-C853A4006894}"/>
              </a:ext>
            </a:extLst>
          </p:cNvPr>
          <p:cNvSpPr/>
          <p:nvPr/>
        </p:nvSpPr>
        <p:spPr>
          <a:xfrm>
            <a:off x="70733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26694B5B-976A-B346-941E-542BF664F7F4}"/>
              </a:ext>
            </a:extLst>
          </p:cNvPr>
          <p:cNvSpPr/>
          <p:nvPr/>
        </p:nvSpPr>
        <p:spPr>
          <a:xfrm>
            <a:off x="7378102"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7F3B125-274C-2347-BF4C-FF258615CB20}"/>
              </a:ext>
            </a:extLst>
          </p:cNvPr>
          <p:cNvSpPr/>
          <p:nvPr/>
        </p:nvSpPr>
        <p:spPr>
          <a:xfrm>
            <a:off x="7688913"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A6E7CB5-3ABC-784B-80C3-120D65556432}"/>
              </a:ext>
            </a:extLst>
          </p:cNvPr>
          <p:cNvSpPr/>
          <p:nvPr/>
        </p:nvSpPr>
        <p:spPr>
          <a:xfrm>
            <a:off x="72266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97987B49-125D-7744-902F-B88BB8109B89}"/>
              </a:ext>
            </a:extLst>
          </p:cNvPr>
          <p:cNvSpPr/>
          <p:nvPr/>
        </p:nvSpPr>
        <p:spPr>
          <a:xfrm>
            <a:off x="7531484" y="416850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5A5FE42B-0820-224A-8F4D-51519B68EBC1}"/>
              </a:ext>
            </a:extLst>
          </p:cNvPr>
          <p:cNvSpPr/>
          <p:nvPr/>
        </p:nvSpPr>
        <p:spPr>
          <a:xfrm>
            <a:off x="7842295"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A7AB38-60B5-B046-B6A1-919CDA655CDA}"/>
              </a:ext>
            </a:extLst>
          </p:cNvPr>
          <p:cNvSpPr/>
          <p:nvPr/>
        </p:nvSpPr>
        <p:spPr>
          <a:xfrm>
            <a:off x="72319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09FC10CA-BF40-6D45-B263-549551D5372F}"/>
              </a:ext>
            </a:extLst>
          </p:cNvPr>
          <p:cNvSpPr/>
          <p:nvPr/>
        </p:nvSpPr>
        <p:spPr>
          <a:xfrm>
            <a:off x="7536741" y="229751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6A7EA29F-8802-7647-909D-83ED2D0950A1}"/>
              </a:ext>
            </a:extLst>
          </p:cNvPr>
          <p:cNvSpPr/>
          <p:nvPr/>
        </p:nvSpPr>
        <p:spPr>
          <a:xfrm>
            <a:off x="7847552"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F303D342-449B-AD4A-A4E2-9B44B5166949}"/>
              </a:ext>
            </a:extLst>
          </p:cNvPr>
          <p:cNvSpPr/>
          <p:nvPr/>
        </p:nvSpPr>
        <p:spPr>
          <a:xfrm>
            <a:off x="70680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FBF280A1-4A09-6E4E-9E8C-EC692A629363}"/>
              </a:ext>
            </a:extLst>
          </p:cNvPr>
          <p:cNvSpPr/>
          <p:nvPr/>
        </p:nvSpPr>
        <p:spPr>
          <a:xfrm>
            <a:off x="7372845"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74DC2BFD-CD8A-E24B-AB5A-5AA54CECB2FF}"/>
              </a:ext>
            </a:extLst>
          </p:cNvPr>
          <p:cNvSpPr/>
          <p:nvPr/>
        </p:nvSpPr>
        <p:spPr>
          <a:xfrm>
            <a:off x="7683656"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517C586-3BF7-854C-907D-5C832697524E}"/>
              </a:ext>
            </a:extLst>
          </p:cNvPr>
          <p:cNvSpPr/>
          <p:nvPr/>
        </p:nvSpPr>
        <p:spPr>
          <a:xfrm>
            <a:off x="70733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F31ECC3-F15D-174B-AD65-9CC6264F50AC}"/>
              </a:ext>
            </a:extLst>
          </p:cNvPr>
          <p:cNvSpPr/>
          <p:nvPr/>
        </p:nvSpPr>
        <p:spPr>
          <a:xfrm>
            <a:off x="7378102"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4966E726-D986-BC4A-A837-D99204222383}"/>
              </a:ext>
            </a:extLst>
          </p:cNvPr>
          <p:cNvSpPr/>
          <p:nvPr/>
        </p:nvSpPr>
        <p:spPr>
          <a:xfrm>
            <a:off x="7688913"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AACBEB67-764A-0148-B3D7-2D6C9B21667B}"/>
              </a:ext>
            </a:extLst>
          </p:cNvPr>
          <p:cNvSpPr/>
          <p:nvPr/>
        </p:nvSpPr>
        <p:spPr>
          <a:xfrm>
            <a:off x="72266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B7B85E48-FEC4-124C-A57F-6A4D39AA96DA}"/>
              </a:ext>
            </a:extLst>
          </p:cNvPr>
          <p:cNvSpPr/>
          <p:nvPr/>
        </p:nvSpPr>
        <p:spPr>
          <a:xfrm>
            <a:off x="7531484" y="4005112"/>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7A156012-7C13-9544-B5EE-421055A1E94E}"/>
              </a:ext>
            </a:extLst>
          </p:cNvPr>
          <p:cNvSpPr/>
          <p:nvPr/>
        </p:nvSpPr>
        <p:spPr>
          <a:xfrm>
            <a:off x="7842295"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2F105E40-FC1E-D64C-B783-2BADF8BBFE19}"/>
              </a:ext>
            </a:extLst>
          </p:cNvPr>
          <p:cNvSpPr/>
          <p:nvPr/>
        </p:nvSpPr>
        <p:spPr>
          <a:xfrm>
            <a:off x="72319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33A42C72-D7FB-C847-A809-E95E38EA9D75}"/>
              </a:ext>
            </a:extLst>
          </p:cNvPr>
          <p:cNvSpPr/>
          <p:nvPr/>
        </p:nvSpPr>
        <p:spPr>
          <a:xfrm>
            <a:off x="7536741" y="2134128"/>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84DCDBEA-B64D-9440-BCE6-309E7415F36C}"/>
              </a:ext>
            </a:extLst>
          </p:cNvPr>
          <p:cNvSpPr/>
          <p:nvPr/>
        </p:nvSpPr>
        <p:spPr>
          <a:xfrm>
            <a:off x="7847552"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4FB80115-A014-3548-8F5E-D1C8551AA0AA}"/>
              </a:ext>
            </a:extLst>
          </p:cNvPr>
          <p:cNvSpPr/>
          <p:nvPr/>
        </p:nvSpPr>
        <p:spPr>
          <a:xfrm>
            <a:off x="12974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81B36DC8-7FAE-464F-916F-ADEFF12A445F}"/>
              </a:ext>
            </a:extLst>
          </p:cNvPr>
          <p:cNvSpPr/>
          <p:nvPr/>
        </p:nvSpPr>
        <p:spPr>
          <a:xfrm>
            <a:off x="1602244" y="2110891"/>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31FE9EB-A24A-0844-B284-3E1D596E8685}"/>
              </a:ext>
            </a:extLst>
          </p:cNvPr>
          <p:cNvSpPr/>
          <p:nvPr/>
        </p:nvSpPr>
        <p:spPr>
          <a:xfrm>
            <a:off x="1913055" y="2110890"/>
            <a:ext cx="246435" cy="31629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a:extLst>
              <a:ext uri="{FF2B5EF4-FFF2-40B4-BE49-F238E27FC236}">
                <a16:creationId xmlns:a16="http://schemas.microsoft.com/office/drawing/2014/main" id="{FC4DEE03-9858-4A47-BBB5-D1835D677E39}"/>
              </a:ext>
            </a:extLst>
          </p:cNvPr>
          <p:cNvSpPr/>
          <p:nvPr/>
        </p:nvSpPr>
        <p:spPr>
          <a:xfrm>
            <a:off x="906140"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1" name="図 80">
            <a:extLst>
              <a:ext uri="{FF2B5EF4-FFF2-40B4-BE49-F238E27FC236}">
                <a16:creationId xmlns:a16="http://schemas.microsoft.com/office/drawing/2014/main" id="{E0123DE7-D397-6048-88AD-65F3DC39B5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889799" y="5108537"/>
            <a:ext cx="957003" cy="961812"/>
          </a:xfrm>
          <a:prstGeom prst="rect">
            <a:avLst/>
          </a:prstGeom>
          <a:effectLst>
            <a:outerShdw blurRad="50800" dist="38100" dir="2700000" algn="tl" rotWithShape="0">
              <a:prstClr val="black">
                <a:alpha val="40000"/>
              </a:prstClr>
            </a:outerShdw>
          </a:effectLst>
        </p:spPr>
      </p:pic>
      <p:sp>
        <p:nvSpPr>
          <p:cNvPr id="82" name="左カーブ矢印 81">
            <a:extLst>
              <a:ext uri="{FF2B5EF4-FFF2-40B4-BE49-F238E27FC236}">
                <a16:creationId xmlns:a16="http://schemas.microsoft.com/office/drawing/2014/main" id="{E8E2C88A-57E2-2F4B-8E23-89AB37FF993C}"/>
              </a:ext>
            </a:extLst>
          </p:cNvPr>
          <p:cNvSpPr/>
          <p:nvPr/>
        </p:nvSpPr>
        <p:spPr>
          <a:xfrm>
            <a:off x="7456236" y="2799184"/>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a:extLst>
              <a:ext uri="{FF2B5EF4-FFF2-40B4-BE49-F238E27FC236}">
                <a16:creationId xmlns:a16="http://schemas.microsoft.com/office/drawing/2014/main" id="{84AC747E-A9A4-014C-A287-2C83A3FD4631}"/>
              </a:ext>
            </a:extLst>
          </p:cNvPr>
          <p:cNvSpPr/>
          <p:nvPr/>
        </p:nvSpPr>
        <p:spPr>
          <a:xfrm rot="10800000">
            <a:off x="6821004" y="2423093"/>
            <a:ext cx="811027" cy="1128972"/>
          </a:xfrm>
          <a:prstGeom prst="curvedLeftArrow">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a:extLst>
              <a:ext uri="{FF2B5EF4-FFF2-40B4-BE49-F238E27FC236}">
                <a16:creationId xmlns:a16="http://schemas.microsoft.com/office/drawing/2014/main" id="{4DAA6448-AE72-B347-ACA9-A01EE3EDCB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910392" y="5108537"/>
            <a:ext cx="957003" cy="961812"/>
          </a:xfrm>
          <a:prstGeom prst="rect">
            <a:avLst/>
          </a:prstGeom>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E5A235E8-96EB-7A4D-B1D8-0CD1328B24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4659" y="5108537"/>
            <a:ext cx="957003" cy="961812"/>
          </a:xfrm>
          <a:prstGeom prst="rect">
            <a:avLst/>
          </a:prstGeom>
          <a:effectLst>
            <a:outerShdw blurRad="50800" dist="38100" dir="2700000" algn="tl" rotWithShape="0">
              <a:prstClr val="black">
                <a:alpha val="40000"/>
              </a:prstClr>
            </a:outerShdw>
          </a:effectLst>
        </p:spPr>
      </p:pic>
      <p:sp>
        <p:nvSpPr>
          <p:cNvPr id="89" name="上下矢印 88">
            <a:extLst>
              <a:ext uri="{FF2B5EF4-FFF2-40B4-BE49-F238E27FC236}">
                <a16:creationId xmlns:a16="http://schemas.microsoft.com/office/drawing/2014/main" id="{680B0622-3F21-4643-B392-95C685BBA4FE}"/>
              </a:ext>
            </a:extLst>
          </p:cNvPr>
          <p:cNvSpPr/>
          <p:nvPr/>
        </p:nvSpPr>
        <p:spPr>
          <a:xfrm>
            <a:off x="4338557"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上下矢印 89">
            <a:extLst>
              <a:ext uri="{FF2B5EF4-FFF2-40B4-BE49-F238E27FC236}">
                <a16:creationId xmlns:a16="http://schemas.microsoft.com/office/drawing/2014/main" id="{5F310336-7C84-954B-80E5-3E2AD162B937}"/>
              </a:ext>
            </a:extLst>
          </p:cNvPr>
          <p:cNvSpPr/>
          <p:nvPr/>
        </p:nvSpPr>
        <p:spPr>
          <a:xfrm>
            <a:off x="7346489" y="4480639"/>
            <a:ext cx="460310" cy="597199"/>
          </a:xfrm>
          <a:prstGeom prst="up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a:extLst>
              <a:ext uri="{FF2B5EF4-FFF2-40B4-BE49-F238E27FC236}">
                <a16:creationId xmlns:a16="http://schemas.microsoft.com/office/drawing/2014/main" id="{9FE19D23-9432-FD41-A9DA-165F90D2183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64439" y="3165383"/>
            <a:ext cx="504827" cy="504827"/>
          </a:xfrm>
          <a:prstGeom prst="rect">
            <a:avLst/>
          </a:prstGeom>
        </p:spPr>
      </p:pic>
      <p:pic>
        <p:nvPicPr>
          <p:cNvPr id="92" name="図 91">
            <a:extLst>
              <a:ext uri="{FF2B5EF4-FFF2-40B4-BE49-F238E27FC236}">
                <a16:creationId xmlns:a16="http://schemas.microsoft.com/office/drawing/2014/main" id="{72495EB2-E992-6D47-A8AF-B071607FA6A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81534" y="3161776"/>
            <a:ext cx="261817" cy="461666"/>
          </a:xfrm>
          <a:prstGeom prst="rect">
            <a:avLst/>
          </a:prstGeom>
        </p:spPr>
      </p:pic>
      <p:pic>
        <p:nvPicPr>
          <p:cNvPr id="93" name="図 92">
            <a:extLst>
              <a:ext uri="{FF2B5EF4-FFF2-40B4-BE49-F238E27FC236}">
                <a16:creationId xmlns:a16="http://schemas.microsoft.com/office/drawing/2014/main" id="{BFB023B7-93A4-AA45-AD11-B54F67FE6E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2233" y="2306595"/>
            <a:ext cx="363231" cy="305879"/>
          </a:xfrm>
          <a:prstGeom prst="rect">
            <a:avLst/>
          </a:prstGeom>
        </p:spPr>
      </p:pic>
      <p:pic>
        <p:nvPicPr>
          <p:cNvPr id="94" name="図 93">
            <a:extLst>
              <a:ext uri="{FF2B5EF4-FFF2-40B4-BE49-F238E27FC236}">
                <a16:creationId xmlns:a16="http://schemas.microsoft.com/office/drawing/2014/main" id="{14BDB473-F7D5-234F-A747-6B7A961778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39254" y="4339480"/>
            <a:ext cx="363231" cy="305879"/>
          </a:xfrm>
          <a:prstGeom prst="rect">
            <a:avLst/>
          </a:prstGeom>
        </p:spPr>
      </p:pic>
      <p:sp>
        <p:nvSpPr>
          <p:cNvPr id="97" name="正方形/長方形 96">
            <a:extLst>
              <a:ext uri="{FF2B5EF4-FFF2-40B4-BE49-F238E27FC236}">
                <a16:creationId xmlns:a16="http://schemas.microsoft.com/office/drawing/2014/main" id="{350BBC7C-FDBD-254D-AA8B-873146651066}"/>
              </a:ext>
            </a:extLst>
          </p:cNvPr>
          <p:cNvSpPr/>
          <p:nvPr/>
        </p:nvSpPr>
        <p:spPr>
          <a:xfrm>
            <a:off x="8011272" y="416850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F72903AC-C312-E343-B2CA-DAE867A9B69C}"/>
              </a:ext>
            </a:extLst>
          </p:cNvPr>
          <p:cNvSpPr/>
          <p:nvPr/>
        </p:nvSpPr>
        <p:spPr>
          <a:xfrm>
            <a:off x="8016529" y="2297516"/>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4781D2DD-AAA2-DB44-B45D-4055B7198660}"/>
              </a:ext>
            </a:extLst>
          </p:cNvPr>
          <p:cNvSpPr/>
          <p:nvPr/>
        </p:nvSpPr>
        <p:spPr>
          <a:xfrm>
            <a:off x="8011272" y="400511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58D0120B-1713-3F45-BAC1-F922E21C8626}"/>
              </a:ext>
            </a:extLst>
          </p:cNvPr>
          <p:cNvSpPr/>
          <p:nvPr/>
        </p:nvSpPr>
        <p:spPr>
          <a:xfrm>
            <a:off x="8016529" y="2134127"/>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B629DA60-6617-D747-8C6A-DE1D02D9E3A7}"/>
              </a:ext>
            </a:extLst>
          </p:cNvPr>
          <p:cNvSpPr txBox="1"/>
          <p:nvPr/>
        </p:nvSpPr>
        <p:spPr>
          <a:xfrm>
            <a:off x="688698" y="2700880"/>
            <a:ext cx="659155" cy="461665"/>
          </a:xfrm>
          <a:prstGeom prst="rect">
            <a:avLst/>
          </a:prstGeom>
          <a:noFill/>
        </p:spPr>
        <p:txBody>
          <a:bodyPr wrap="none" rtlCol="0">
            <a:spAutoFit/>
          </a:bodyPr>
          <a:lstStyle/>
          <a:p>
            <a:r>
              <a:rPr kumimoji="1" lang="en-US" altLang="ja-JP" sz="800" dirty="0">
                <a:solidFill>
                  <a:srgbClr val="953735"/>
                </a:solidFill>
                <a:latin typeface="Meiryo" panose="020B0604030504040204" pitchFamily="34" charset="-128"/>
                <a:ea typeface="Meiryo" panose="020B0604030504040204" pitchFamily="34" charset="-128"/>
              </a:rPr>
              <a:t>Office365</a:t>
            </a:r>
          </a:p>
          <a:p>
            <a:r>
              <a:rPr lang="en-US" altLang="ja-JP" sz="800" dirty="0">
                <a:solidFill>
                  <a:srgbClr val="953735"/>
                </a:solidFill>
                <a:latin typeface="Meiryo" panose="020B0604030504040204" pitchFamily="34" charset="-128"/>
                <a:ea typeface="Meiryo" panose="020B0604030504040204" pitchFamily="34" charset="-128"/>
              </a:rPr>
              <a:t>G-Suite</a:t>
            </a:r>
          </a:p>
          <a:p>
            <a:r>
              <a:rPr kumimoji="1" lang="en-US" altLang="ja-JP" sz="800" dirty="0">
                <a:solidFill>
                  <a:srgbClr val="953735"/>
                </a:solidFill>
                <a:latin typeface="Meiryo" panose="020B0604030504040204" pitchFamily="34" charset="-128"/>
                <a:ea typeface="Meiryo" panose="020B0604030504040204" pitchFamily="34" charset="-128"/>
              </a:rPr>
              <a:t>Box </a:t>
            </a:r>
            <a:r>
              <a:rPr kumimoji="1" lang="ja-JP" altLang="en-US" sz="800">
                <a:solidFill>
                  <a:srgbClr val="953735"/>
                </a:solidFill>
                <a:latin typeface="Meiryo" panose="020B0604030504040204" pitchFamily="34" charset="-128"/>
                <a:ea typeface="Meiryo" panose="020B0604030504040204" pitchFamily="34" charset="-128"/>
              </a:rPr>
              <a:t>など</a:t>
            </a:r>
          </a:p>
        </p:txBody>
      </p:sp>
      <p:sp>
        <p:nvSpPr>
          <p:cNvPr id="23" name="三角形 22">
            <a:extLst>
              <a:ext uri="{FF2B5EF4-FFF2-40B4-BE49-F238E27FC236}">
                <a16:creationId xmlns:a16="http://schemas.microsoft.com/office/drawing/2014/main" id="{FEBFBEA6-747B-684E-A735-C9A43B29FA0C}"/>
              </a:ext>
            </a:extLst>
          </p:cNvPr>
          <p:cNvSpPr/>
          <p:nvPr/>
        </p:nvSpPr>
        <p:spPr>
          <a:xfrm rot="5400000">
            <a:off x="2633723" y="3406633"/>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三角形 100">
            <a:extLst>
              <a:ext uri="{FF2B5EF4-FFF2-40B4-BE49-F238E27FC236}">
                <a16:creationId xmlns:a16="http://schemas.microsoft.com/office/drawing/2014/main" id="{0343EF11-1DFD-BE4D-A85F-808A7F84758E}"/>
              </a:ext>
            </a:extLst>
          </p:cNvPr>
          <p:cNvSpPr/>
          <p:nvPr/>
        </p:nvSpPr>
        <p:spPr>
          <a:xfrm rot="5400000">
            <a:off x="5655431" y="3406632"/>
            <a:ext cx="584373" cy="253735"/>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84FDCD65-813B-DA41-A98C-1AFB25ACC48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30543" y="2610792"/>
            <a:ext cx="540157" cy="569717"/>
          </a:xfrm>
          <a:prstGeom prst="rect">
            <a:avLst/>
          </a:prstGeom>
        </p:spPr>
      </p:pic>
      <p:sp>
        <p:nvSpPr>
          <p:cNvPr id="103" name="テキスト ボックス 102">
            <a:extLst>
              <a:ext uri="{FF2B5EF4-FFF2-40B4-BE49-F238E27FC236}">
                <a16:creationId xmlns:a16="http://schemas.microsoft.com/office/drawing/2014/main" id="{3193C645-B69B-D947-BBBA-C10F4573B576}"/>
              </a:ext>
            </a:extLst>
          </p:cNvPr>
          <p:cNvSpPr txBox="1"/>
          <p:nvPr/>
        </p:nvSpPr>
        <p:spPr>
          <a:xfrm>
            <a:off x="3256472" y="4769983"/>
            <a:ext cx="1260281" cy="338554"/>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Amazon Outposts</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Azure Stack</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id="{FAA8C661-00E3-5B47-816F-84E82BF02719}"/>
              </a:ext>
            </a:extLst>
          </p:cNvPr>
          <p:cNvSpPr txBox="1"/>
          <p:nvPr/>
        </p:nvSpPr>
        <p:spPr>
          <a:xfrm>
            <a:off x="6109358" y="4721425"/>
            <a:ext cx="1263487" cy="21544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Google GKE-On-</a:t>
            </a:r>
            <a:r>
              <a:rPr lang="en-US" altLang="ja-JP" sz="800" dirty="0" err="1">
                <a:solidFill>
                  <a:srgbClr val="0070C0"/>
                </a:solidFill>
                <a:latin typeface="Meiryo" panose="020B0604030504040204" pitchFamily="34" charset="-128"/>
                <a:ea typeface="Meiryo" panose="020B0604030504040204" pitchFamily="34" charset="-128"/>
              </a:rPr>
              <a:t>Prem</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105" name="テキスト ボックス 104">
            <a:extLst>
              <a:ext uri="{FF2B5EF4-FFF2-40B4-BE49-F238E27FC236}">
                <a16:creationId xmlns:a16="http://schemas.microsoft.com/office/drawing/2014/main" id="{830F39B8-3A4B-0B4F-885C-1BB02EA23CFB}"/>
              </a:ext>
            </a:extLst>
          </p:cNvPr>
          <p:cNvSpPr txBox="1"/>
          <p:nvPr/>
        </p:nvSpPr>
        <p:spPr>
          <a:xfrm>
            <a:off x="5985361" y="2654186"/>
            <a:ext cx="870751" cy="461665"/>
          </a:xfrm>
          <a:prstGeom prst="rect">
            <a:avLst/>
          </a:prstGeom>
          <a:noFill/>
        </p:spPr>
        <p:txBody>
          <a:bodyPr wrap="none" rtlCol="0">
            <a:spAutoFit/>
          </a:bodyPr>
          <a:lstStyle/>
          <a:p>
            <a:r>
              <a:rPr lang="en-US" altLang="ja-JP" sz="800" dirty="0">
                <a:solidFill>
                  <a:schemeClr val="accent3">
                    <a:lumMod val="50000"/>
                  </a:schemeClr>
                </a:solidFill>
                <a:latin typeface="Meiryo" panose="020B0604030504040204" pitchFamily="34" charset="-128"/>
                <a:ea typeface="Meiryo" panose="020B0604030504040204" pitchFamily="34" charset="-128"/>
              </a:rPr>
              <a:t>AWS EKS</a:t>
            </a:r>
            <a:endParaRPr lang="ja-JP" altLang="en-US" sz="800">
              <a:solidFill>
                <a:schemeClr val="accent3">
                  <a:lumMod val="50000"/>
                </a:schemeClr>
              </a:solidFill>
              <a:latin typeface="Meiryo" panose="020B0604030504040204" pitchFamily="34" charset="-128"/>
              <a:ea typeface="Meiryo" panose="020B0604030504040204" pitchFamily="34" charset="-128"/>
            </a:endParaRPr>
          </a:p>
          <a:p>
            <a:r>
              <a:rPr lang="en-US" altLang="ja-JP" sz="800" dirty="0">
                <a:solidFill>
                  <a:schemeClr val="accent3">
                    <a:lumMod val="50000"/>
                  </a:schemeClr>
                </a:solidFill>
                <a:latin typeface="Meiryo" panose="020B0604030504040204" pitchFamily="34" charset="-128"/>
                <a:ea typeface="Meiryo" panose="020B0604030504040204" pitchFamily="34" charset="-128"/>
              </a:rPr>
              <a:t>Google GKE</a:t>
            </a:r>
          </a:p>
          <a:p>
            <a:r>
              <a:rPr kumimoji="1" lang="en-US" altLang="ja-JP" sz="800" dirty="0">
                <a:solidFill>
                  <a:schemeClr val="accent3">
                    <a:lumMod val="50000"/>
                  </a:schemeClr>
                </a:solidFill>
                <a:latin typeface="Meiryo" panose="020B0604030504040204" pitchFamily="34" charset="-128"/>
                <a:ea typeface="Meiryo" panose="020B0604030504040204" pitchFamily="34" charset="-128"/>
              </a:rPr>
              <a:t>Microsoft </a:t>
            </a:r>
            <a:r>
              <a:rPr lang="en-US" altLang="ja-JP" sz="800" dirty="0">
                <a:solidFill>
                  <a:schemeClr val="accent3">
                    <a:lumMod val="50000"/>
                  </a:schemeClr>
                </a:solidFill>
                <a:latin typeface="Meiryo" panose="020B0604030504040204" pitchFamily="34" charset="-128"/>
                <a:ea typeface="Meiryo" panose="020B0604030504040204" pitchFamily="34" charset="-128"/>
              </a:rPr>
              <a:t>AKS</a:t>
            </a:r>
          </a:p>
        </p:txBody>
      </p:sp>
    </p:spTree>
    <p:extLst>
      <p:ext uri="{BB962C8B-B14F-4D97-AF65-F5344CB8AC3E}">
        <p14:creationId xmlns:p14="http://schemas.microsoft.com/office/powerpoint/2010/main" val="501714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3A7E5-40F6-E541-A5D4-458C294F408A}"/>
              </a:ext>
            </a:extLst>
          </p:cNvPr>
          <p:cNvSpPr>
            <a:spLocks noGrp="1"/>
          </p:cNvSpPr>
          <p:nvPr>
            <p:ph type="title"/>
          </p:nvPr>
        </p:nvSpPr>
        <p:spPr/>
        <p:txBody>
          <a:bodyPr/>
          <a:lstStyle/>
          <a:p>
            <a:r>
              <a:rPr kumimoji="1" lang="ja-JP" altLang="en-US"/>
              <a:t>事業戦略を考える</a:t>
            </a:r>
          </a:p>
        </p:txBody>
      </p:sp>
      <p:sp>
        <p:nvSpPr>
          <p:cNvPr id="6" name="正方形/長方形 5">
            <a:extLst>
              <a:ext uri="{FF2B5EF4-FFF2-40B4-BE49-F238E27FC236}">
                <a16:creationId xmlns:a16="http://schemas.microsoft.com/office/drawing/2014/main" id="{5C3902EE-D50F-CF47-9D5F-745CB0A95DC1}"/>
              </a:ext>
            </a:extLst>
          </p:cNvPr>
          <p:cNvSpPr/>
          <p:nvPr/>
        </p:nvSpPr>
        <p:spPr>
          <a:xfrm>
            <a:off x="507146" y="1183341"/>
            <a:ext cx="8129708" cy="16904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8BB332BB-0607-624C-A102-CF6E8D241945}"/>
              </a:ext>
            </a:extLst>
          </p:cNvPr>
          <p:cNvSpPr txBox="1"/>
          <p:nvPr/>
        </p:nvSpPr>
        <p:spPr>
          <a:xfrm>
            <a:off x="632460" y="1387012"/>
            <a:ext cx="5827236" cy="1323439"/>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自分たちの事業モデルを</a:t>
            </a:r>
            <a:endParaRPr kumimoji="1" lang="en-US" altLang="ja-JP" sz="4000" dirty="0">
              <a:solidFill>
                <a:schemeClr val="bg1"/>
              </a:solidFill>
              <a:latin typeface="Meiryo" panose="020B0604030504040204" pitchFamily="34" charset="-128"/>
              <a:ea typeface="Meiryo" panose="020B0604030504040204" pitchFamily="34" charset="-128"/>
            </a:endParaRPr>
          </a:p>
          <a:p>
            <a:r>
              <a:rPr lang="ja-JP" altLang="en-US" sz="4000" b="1">
                <a:solidFill>
                  <a:schemeClr val="bg1"/>
                </a:solidFill>
                <a:latin typeface="Meiryo" panose="020B0604030504040204" pitchFamily="34" charset="-128"/>
                <a:ea typeface="Meiryo" panose="020B0604030504040204" pitchFamily="34" charset="-128"/>
              </a:rPr>
              <a:t>破壊するもの</a:t>
            </a:r>
            <a:r>
              <a:rPr lang="ja-JP" altLang="en-US" sz="4000">
                <a:solidFill>
                  <a:schemeClr val="bg1"/>
                </a:solidFill>
                <a:latin typeface="Meiryo" panose="020B0604030504040204" pitchFamily="34" charset="-128"/>
                <a:ea typeface="Meiryo" panose="020B0604030504040204" pitchFamily="34" charset="-128"/>
              </a:rPr>
              <a:t>は何か？</a:t>
            </a:r>
            <a:endParaRPr kumimoji="1" lang="ja-JP" altLang="en-US" sz="4000">
              <a:solidFill>
                <a:schemeClr val="bg1"/>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20AEC6C0-4566-444C-B43C-93469B07B024}"/>
              </a:ext>
            </a:extLst>
          </p:cNvPr>
          <p:cNvGrpSpPr/>
          <p:nvPr/>
        </p:nvGrpSpPr>
        <p:grpSpPr>
          <a:xfrm>
            <a:off x="370981" y="2654913"/>
            <a:ext cx="8265873" cy="3753987"/>
            <a:chOff x="370981" y="2654913"/>
            <a:chExt cx="8265873" cy="3753987"/>
          </a:xfrm>
        </p:grpSpPr>
        <p:sp>
          <p:nvSpPr>
            <p:cNvPr id="4" name="正方形/長方形 3">
              <a:extLst>
                <a:ext uri="{FF2B5EF4-FFF2-40B4-BE49-F238E27FC236}">
                  <a16:creationId xmlns:a16="http://schemas.microsoft.com/office/drawing/2014/main" id="{723E0859-5FE2-FC43-BC4A-F49543805476}"/>
                </a:ext>
              </a:extLst>
            </p:cNvPr>
            <p:cNvSpPr/>
            <p:nvPr/>
          </p:nvSpPr>
          <p:spPr>
            <a:xfrm>
              <a:off x="507146" y="3283341"/>
              <a:ext cx="8129708" cy="312555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4FA51076-5975-B141-B838-138972D2185A}"/>
                </a:ext>
              </a:extLst>
            </p:cNvPr>
            <p:cNvSpPr txBox="1"/>
            <p:nvPr/>
          </p:nvSpPr>
          <p:spPr>
            <a:xfrm>
              <a:off x="632460" y="4963807"/>
              <a:ext cx="7879080" cy="1323439"/>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自分たちの事業モデルを</a:t>
              </a:r>
              <a:endParaRPr kumimoji="1" lang="en-US" altLang="ja-JP" sz="4000" dirty="0">
                <a:solidFill>
                  <a:schemeClr val="bg1"/>
                </a:solidFill>
                <a:latin typeface="Meiryo" panose="020B0604030504040204" pitchFamily="34" charset="-128"/>
                <a:ea typeface="Meiryo" panose="020B0604030504040204" pitchFamily="34" charset="-128"/>
              </a:endParaRPr>
            </a:p>
            <a:p>
              <a:r>
                <a:rPr lang="ja-JP" altLang="en-US" sz="4000">
                  <a:solidFill>
                    <a:schemeClr val="bg1"/>
                  </a:solidFill>
                  <a:latin typeface="Meiryo" panose="020B0604030504040204" pitchFamily="34" charset="-128"/>
                  <a:ea typeface="Meiryo" panose="020B0604030504040204" pitchFamily="34" charset="-128"/>
                </a:rPr>
                <a:t>どのように変革すればいいのか？</a:t>
              </a:r>
              <a:endParaRPr kumimoji="1" lang="ja-JP" altLang="en-US" sz="4000">
                <a:solidFill>
                  <a:schemeClr val="bg1"/>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352554BA-638F-7C45-AC1D-A4C363AE68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0981" y="2654913"/>
              <a:ext cx="2012785" cy="2199766"/>
            </a:xfrm>
            <a:prstGeom prst="rect">
              <a:avLst/>
            </a:prstGeom>
          </p:spPr>
        </p:pic>
        <p:sp>
          <p:nvSpPr>
            <p:cNvPr id="14" name="テキスト ボックス 13">
              <a:extLst>
                <a:ext uri="{FF2B5EF4-FFF2-40B4-BE49-F238E27FC236}">
                  <a16:creationId xmlns:a16="http://schemas.microsoft.com/office/drawing/2014/main" id="{BB08A84E-7212-D94D-90B8-B7E07190DEAD}"/>
                </a:ext>
              </a:extLst>
            </p:cNvPr>
            <p:cNvSpPr txBox="1"/>
            <p:nvPr/>
          </p:nvSpPr>
          <p:spPr>
            <a:xfrm>
              <a:off x="2309434" y="3429000"/>
              <a:ext cx="2710422" cy="1015663"/>
            </a:xfrm>
            <a:prstGeom prst="rect">
              <a:avLst/>
            </a:prstGeom>
            <a:noFill/>
          </p:spPr>
          <p:txBody>
            <a:bodyPr wrap="none" rtlCol="0">
              <a:spAutoFit/>
            </a:bodyPr>
            <a:lstStyle/>
            <a:p>
              <a:r>
                <a:rPr kumimoji="1" lang="ja-JP" altLang="en-US" sz="4800" b="1">
                  <a:solidFill>
                    <a:schemeClr val="bg1"/>
                  </a:solidFill>
                  <a:latin typeface="Meiryo" panose="020B0604030504040204" pitchFamily="34" charset="-128"/>
                  <a:ea typeface="Meiryo" panose="020B0604030504040204" pitchFamily="34" charset="-128"/>
                </a:rPr>
                <a:t>事業戦略</a:t>
              </a:r>
              <a:endParaRPr kumimoji="1" lang="en-US" altLang="ja-JP" sz="48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DX</a:t>
              </a:r>
              <a:r>
                <a:rPr lang="ja-JP" altLang="en-US" sz="1200">
                  <a:solidFill>
                    <a:schemeClr val="bg1"/>
                  </a:solidFill>
                  <a:latin typeface="Meiryo" panose="020B0604030504040204" pitchFamily="34" charset="-128"/>
                  <a:ea typeface="Meiryo" panose="020B0604030504040204" pitchFamily="34" charset="-128"/>
                </a:rPr>
                <a:t>、共創、クラウドネイティブなど</a:t>
              </a:r>
              <a:endParaRPr kumimoji="1" lang="ja-JP" altLang="en-US" sz="1200">
                <a:solidFill>
                  <a:schemeClr val="bg1"/>
                </a:solidFill>
                <a:latin typeface="Meiryo" panose="020B0604030504040204" pitchFamily="34" charset="-128"/>
                <a:ea typeface="Meiryo" panose="020B0604030504040204" pitchFamily="34" charset="-128"/>
              </a:endParaRPr>
            </a:p>
          </p:txBody>
        </p:sp>
      </p:grpSp>
      <p:pic>
        <p:nvPicPr>
          <p:cNvPr id="3" name="図 2">
            <a:extLst>
              <a:ext uri="{FF2B5EF4-FFF2-40B4-BE49-F238E27FC236}">
                <a16:creationId xmlns:a16="http://schemas.microsoft.com/office/drawing/2014/main" id="{9D2D5042-36AA-4D4C-9E4F-EF381092FE88}"/>
              </a:ext>
            </a:extLst>
          </p:cNvPr>
          <p:cNvPicPr>
            <a:picLocks noChangeAspect="1"/>
          </p:cNvPicPr>
          <p:nvPr/>
        </p:nvPicPr>
        <p:blipFill>
          <a:blip r:embed="rId3"/>
          <a:stretch>
            <a:fillRect/>
          </a:stretch>
        </p:blipFill>
        <p:spPr>
          <a:xfrm flipH="1">
            <a:off x="6059531" y="1348742"/>
            <a:ext cx="3056665" cy="3869197"/>
          </a:xfrm>
          <a:prstGeom prst="rect">
            <a:avLst/>
          </a:prstGeom>
        </p:spPr>
      </p:pic>
      <p:sp>
        <p:nvSpPr>
          <p:cNvPr id="12" name="下矢印 11">
            <a:extLst>
              <a:ext uri="{FF2B5EF4-FFF2-40B4-BE49-F238E27FC236}">
                <a16:creationId xmlns:a16="http://schemas.microsoft.com/office/drawing/2014/main" id="{084733FC-F42D-8F45-94DD-17F05BC1EF48}"/>
              </a:ext>
            </a:extLst>
          </p:cNvPr>
          <p:cNvSpPr/>
          <p:nvPr/>
        </p:nvSpPr>
        <p:spPr>
          <a:xfrm>
            <a:off x="5019856" y="2710451"/>
            <a:ext cx="1242632" cy="213170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216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29505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1749028" y="3548462"/>
            <a:ext cx="2435000"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4959973" y="3548462"/>
            <a:ext cx="2435000"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1974078" y="3815019"/>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5366994" y="3815020"/>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50" name="下カーブ矢印 49">
            <a:extLst>
              <a:ext uri="{FF2B5EF4-FFF2-40B4-BE49-F238E27FC236}">
                <a16:creationId xmlns:a16="http://schemas.microsoft.com/office/drawing/2014/main" id="{75437120-990A-6B48-BEFD-47576C1546F6}"/>
              </a:ext>
            </a:extLst>
          </p:cNvPr>
          <p:cNvSpPr/>
          <p:nvPr/>
        </p:nvSpPr>
        <p:spPr>
          <a:xfrm rot="10800000">
            <a:off x="3852445" y="4366645"/>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3977012" y="3673062"/>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4301281" y="4162811"/>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822861" y="1702923"/>
            <a:ext cx="7571303" cy="1200329"/>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な世界での</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ものごと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や</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できごと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デジタル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に</a:t>
            </a:r>
            <a:r>
              <a:rPr kumimoji="1" lang="ja-JP" altLang="en-US" sz="2400" b="1">
                <a:solidFill>
                  <a:srgbClr val="0070C0"/>
                </a:solidFill>
                <a:latin typeface="Meiryo" panose="020B0604030504040204" pitchFamily="34" charset="-128"/>
                <a:ea typeface="Meiryo" panose="020B0604030504040204" pitchFamily="34" charset="-128"/>
              </a:rPr>
              <a:t>変換</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して</a:t>
            </a:r>
            <a:r>
              <a:rPr kumimoji="1" lang="ja-JP" altLang="en-US" sz="2400" b="1">
                <a:solidFill>
                  <a:srgbClr val="0070C0"/>
                </a:solidFill>
                <a:latin typeface="Meiryo" panose="020B0604030504040204" pitchFamily="34" charset="-128"/>
                <a:ea typeface="Meiryo" panose="020B0604030504040204" pitchFamily="34" charset="-128"/>
              </a:rPr>
              <a:t>価値</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r>
              <a:rPr lang="ja-JP" altLang="en-US" sz="2400">
                <a:solidFill>
                  <a:schemeClr val="tx1">
                    <a:lumMod val="50000"/>
                    <a:lumOff val="50000"/>
                  </a:schemeClr>
                </a:solidFill>
                <a:latin typeface="Meiryo" panose="020B0604030504040204" pitchFamily="34" charset="-128"/>
                <a:ea typeface="Meiryo" panose="020B0604030504040204" pitchFamily="34" charset="-128"/>
              </a:rPr>
              <a:t>生みだし</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再び</a:t>
            </a:r>
            <a:r>
              <a:rPr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に</a:t>
            </a:r>
            <a:r>
              <a:rPr lang="ja-JP" altLang="en-US" sz="2400" b="1">
                <a:solidFill>
                  <a:schemeClr val="accent3">
                    <a:lumMod val="75000"/>
                  </a:schemeClr>
                </a:solidFill>
                <a:latin typeface="Meiryo" panose="020B0604030504040204" pitchFamily="34" charset="-128"/>
                <a:ea typeface="Meiryo" panose="020B0604030504040204" pitchFamily="34" charset="-128"/>
              </a:rPr>
              <a:t>変換</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して</a:t>
            </a:r>
            <a:r>
              <a:rPr lang="ja-JP" altLang="en-US" sz="2400" b="1">
                <a:solidFill>
                  <a:srgbClr val="0070C0"/>
                </a:solidFill>
                <a:latin typeface="Meiryo" panose="020B0604030504040204" pitchFamily="34" charset="-128"/>
                <a:ea typeface="Meiryo" panose="020B0604030504040204" pitchFamily="34" charset="-128"/>
              </a:rPr>
              <a:t>デジタル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の</a:t>
            </a:r>
            <a:r>
              <a:rPr lang="ja-JP" altLang="en-US" sz="2400" b="1">
                <a:solidFill>
                  <a:srgbClr val="0070C0"/>
                </a:solidFill>
                <a:latin typeface="Meiryo" panose="020B0604030504040204" pitchFamily="34" charset="-128"/>
                <a:ea typeface="Meiryo" panose="020B0604030504040204" pitchFamily="34" charset="-128"/>
              </a:rPr>
              <a:t>価値</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を取り込む</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029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3581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82746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54612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BADB4D6-71CD-9C47-9559-2310C5E9AB6C}"/>
              </a:ext>
            </a:extLst>
          </p:cNvPr>
          <p:cNvGrpSpPr/>
          <p:nvPr/>
        </p:nvGrpSpPr>
        <p:grpSpPr>
          <a:xfrm>
            <a:off x="379445" y="1877050"/>
            <a:ext cx="8390378" cy="1100112"/>
            <a:chOff x="379445" y="1877050"/>
            <a:chExt cx="8390378" cy="1100112"/>
          </a:xfrm>
        </p:grpSpPr>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ビジネス・スピードを圧倒的に早くするしか</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b="1">
                  <a:solidFill>
                    <a:srgbClr val="FFFFFF"/>
                  </a:solidFill>
                  <a:latin typeface="Meiryo" panose="020B0604030504040204" pitchFamily="34" charset="-128"/>
                  <a:ea typeface="Meiryo" panose="020B0604030504040204" pitchFamily="34" charset="-128"/>
                  <a:cs typeface="ＭＳ Ｐゴシック"/>
                </a:rPr>
                <a:t>対処する術はない</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12900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48266</TotalTime>
  <Words>7288</Words>
  <Application>Microsoft Macintosh PowerPoint</Application>
  <PresentationFormat>画面に合わせる (4:3)</PresentationFormat>
  <Paragraphs>964</Paragraphs>
  <Slides>45</Slides>
  <Notes>17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45</vt:i4>
      </vt:variant>
    </vt:vector>
  </HeadingPairs>
  <TitlesOfParts>
    <vt:vector size="55" baseType="lpstr">
      <vt:lpstr>ＭＳ Ｐゴシック</vt:lpstr>
      <vt:lpstr>メイリオ</vt:lpstr>
      <vt:lpstr>メイリオ</vt:lpstr>
      <vt:lpstr>Abadi</vt:lpstr>
      <vt:lpstr>American Typewriter</vt:lpstr>
      <vt:lpstr>Arial</vt:lpstr>
      <vt:lpstr>Calibri</vt:lpstr>
      <vt:lpstr>Helvetica Neue</vt:lpstr>
      <vt:lpstr>Wingdings</vt:lpstr>
      <vt:lpstr>NC標準テンプレート</vt:lpstr>
      <vt:lpstr>デジタル・トランスフォーメーションの本質と「共創」戦略 クラウドネイティブ時代のビジネス・シナリオ</vt:lpstr>
      <vt:lpstr>PowerPoint プレゼンテーション</vt:lpstr>
      <vt:lpstr>PowerPoint プレゼンテーション</vt:lpstr>
      <vt:lpstr>フィジカルとデジタル</vt:lpstr>
      <vt:lpstr>デジタルとフィジカル</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デジタイゼーションとデジタライゼーション</vt:lpstr>
      <vt:lpstr>デジタル・トランスフォーメーションとの関係</vt:lpstr>
      <vt:lpstr>デジタル･トランスフォーメーションの実現とは</vt:lpstr>
      <vt:lpstr>異業種からの破壊者の参入が既存の業界を破壊する</vt:lpstr>
      <vt:lpstr>「破壊者」は何を破壊するのか</vt:lpstr>
      <vt:lpstr>DXを支えるテクノロジー 　</vt:lpstr>
      <vt:lpstr>DXを実現する4つの手法と考え方</vt:lpstr>
      <vt:lpstr>デジタル・トランスフォーメーションのBefore/After</vt:lpstr>
      <vt:lpstr>デジタル・トランスフォーメーションのBefore/After</vt:lpstr>
      <vt:lpstr>変わる！ビジネスとITの関係</vt:lpstr>
      <vt:lpstr>これからの開発や運用に求められるもの</vt:lpstr>
      <vt:lpstr>変わる！お客様との関係</vt:lpstr>
      <vt:lpstr>DX案件の獲得にソリューション営業は通用しない</vt:lpstr>
      <vt:lpstr>「提言」をきっかけに案件を創る</vt:lpstr>
      <vt:lpstr>「共創」ビジネスの実践</vt:lpstr>
      <vt:lpstr>企業文化＝行動習慣と思考パターンを転換せよ！</vt:lpstr>
      <vt:lpstr>PowerPoint プレゼンテーション</vt:lpstr>
      <vt:lpstr>異なる文化の２つのクラウド戦略</vt:lpstr>
      <vt:lpstr>銀行システムにおけるクラウド活用の動き</vt:lpstr>
      <vt:lpstr>クラウド・バイ・デフォルト原則</vt:lpstr>
      <vt:lpstr>米国政府の動き</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なぜ、クラウド･ネイティブへシフトするのか</vt:lpstr>
      <vt:lpstr>クラウド・サービスの区分</vt:lpstr>
      <vt:lpstr>クラウドに吸収されるITビジネス</vt:lpstr>
      <vt:lpstr>クラウド利用の推移</vt:lpstr>
      <vt:lpstr>事業戦略を考える</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1640</cp:revision>
  <cp:lastPrinted>2018-09-25T02:18:38Z</cp:lastPrinted>
  <dcterms:created xsi:type="dcterms:W3CDTF">2014-04-30T01:58:06Z</dcterms:created>
  <dcterms:modified xsi:type="dcterms:W3CDTF">2019-06-28T01:30:12Z</dcterms:modified>
  <cp:category/>
</cp:coreProperties>
</file>