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484" r:id="rId2"/>
    <p:sldId id="2926" r:id="rId3"/>
    <p:sldId id="1264" r:id="rId4"/>
    <p:sldId id="720" r:id="rId5"/>
    <p:sldId id="2668" r:id="rId6"/>
    <p:sldId id="3483" r:id="rId7"/>
    <p:sldId id="2670" r:id="rId8"/>
    <p:sldId id="1266" r:id="rId9"/>
    <p:sldId id="3480" r:id="rId10"/>
    <p:sldId id="1279" r:id="rId11"/>
    <p:sldId id="701" r:id="rId12"/>
    <p:sldId id="2672" r:id="rId13"/>
    <p:sldId id="1283" r:id="rId14"/>
    <p:sldId id="1284" r:id="rId15"/>
    <p:sldId id="1269" r:id="rId16"/>
    <p:sldId id="1281" r:id="rId17"/>
    <p:sldId id="1282" r:id="rId18"/>
    <p:sldId id="715" r:id="rId1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6666"/>
    <a:srgbClr val="0432FF"/>
    <a:srgbClr val="FFFBD2"/>
    <a:srgbClr val="009051"/>
    <a:srgbClr val="FFFFFF"/>
    <a:srgbClr val="FF0000"/>
    <a:srgbClr val="66CC00"/>
    <a:srgbClr val="FFD57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p:restoredTop sz="87360" autoAdjust="0"/>
  </p:normalViewPr>
  <p:slideViewPr>
    <p:cSldViewPr snapToGrid="0" snapToObjects="1" showGuides="1">
      <p:cViewPr varScale="1">
        <p:scale>
          <a:sx n="103" d="100"/>
          <a:sy n="103" d="100"/>
        </p:scale>
        <p:origin x="1144" y="176"/>
      </p:cViewPr>
      <p:guideLst>
        <p:guide orient="horz" pos="1774"/>
        <p:guide pos="2880"/>
      </p:guideLst>
    </p:cSldViewPr>
  </p:slideViewPr>
  <p:notesTextViewPr>
    <p:cViewPr>
      <p:scale>
        <a:sx n="100" d="100"/>
        <a:sy n="100" d="100"/>
      </p:scale>
      <p:origin x="0" y="0"/>
    </p:cViewPr>
  </p:notesTextViewPr>
  <p:sorterViewPr>
    <p:cViewPr>
      <p:scale>
        <a:sx n="140" d="100"/>
        <a:sy n="140" d="100"/>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2019/7/25</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2019/7/25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tcommerce.co.jp/cms/wp-content/uploads/2019/02/983d16c6fa6f11ddc6fb7d90721efa18.p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73501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a:t>
            </a:r>
            <a:r>
              <a:rPr kumimoji="1" lang="en-US" altLang="ja-JP" sz="1200" kern="1200" dirty="0">
                <a:solidFill>
                  <a:schemeClr val="tx1"/>
                </a:solidFill>
                <a:effectLst/>
                <a:latin typeface="+mn-lt"/>
                <a:ea typeface="+mn-ea"/>
                <a:cs typeface="+mn-cs"/>
              </a:rPr>
              <a:t>RPA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 Process Automation</a:t>
            </a:r>
            <a:r>
              <a:rPr kumimoji="1" lang="ja-JP" altLang="ja-JP" sz="1200" kern="1200" dirty="0">
                <a:solidFill>
                  <a:schemeClr val="tx1"/>
                </a:solidFill>
                <a:effectLst/>
                <a:latin typeface="+mn-lt"/>
                <a:ea typeface="+mn-ea"/>
                <a:cs typeface="+mn-cs"/>
              </a:rPr>
              <a:t>）とは、人間の手作業による複数のアプリケーションにまたがる操作手順を登録しておけば、その手順に従って人間に代わって自動で操作してくれるプログラムのことです。</a:t>
            </a:r>
          </a:p>
          <a:p>
            <a:r>
              <a:rPr kumimoji="1" lang="ja-JP" altLang="ja-JP" sz="1200" kern="1200" dirty="0">
                <a:solidFill>
                  <a:schemeClr val="tx1"/>
                </a:solidFill>
                <a:effectLst/>
                <a:latin typeface="+mn-lt"/>
                <a:ea typeface="+mn-ea"/>
                <a:cs typeface="+mn-cs"/>
              </a:rPr>
              <a:t>一般的に、複数のアプリケーションを連係して処理する場合は、各アプリケーションが提供する</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Application Programming Interface</a:t>
            </a:r>
            <a:r>
              <a:rPr kumimoji="1" lang="ja-JP" altLang="ja-JP" sz="1200" kern="1200" dirty="0">
                <a:solidFill>
                  <a:schemeClr val="tx1"/>
                </a:solidFill>
                <a:effectLst/>
                <a:latin typeface="+mn-lt"/>
                <a:ea typeface="+mn-ea"/>
                <a:cs typeface="+mn-cs"/>
              </a:rPr>
              <a:t>）を介し、それらを連係させるためのプログラムを組む必要があります。しかし、このやり方では専門的なプログラミング知識が必要なことに加え、対象となるアプリケーションの</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を作成・公開してもらう必要がありました。</a:t>
            </a:r>
          </a:p>
          <a:p>
            <a:r>
              <a:rPr kumimoji="1" lang="ja-JP" altLang="ja-JP" sz="1200" kern="1200" dirty="0">
                <a:solidFill>
                  <a:schemeClr val="tx1"/>
                </a:solidFill>
                <a:effectLst/>
                <a:latin typeface="+mn-lt"/>
                <a:ea typeface="+mn-ea"/>
                <a:cs typeface="+mn-cs"/>
              </a:rPr>
              <a:t>それに対し</a:t>
            </a:r>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既に使用しているアプリケーションのユーザーインターフェイスで人間がおこなっている操作手順を登録すれば、そのまま同じように自動で操作をしてくれます。たとえば、申請書登録画面に表示された項目毎のデータを読み取り、それを他のアプリケーションに転記、拾い出したキーワードから他のアプリケーションで情報を検索して必要な項目をチェックすると言った、これまで人間がおこなっていた操作の手順をそのまま実行してくれるのです。このように人間に代わって作業をしてくれる労働者という意味で、「</a:t>
            </a:r>
            <a:r>
              <a:rPr kumimoji="1" lang="en-US" altLang="ja-JP" sz="1200" kern="1200" dirty="0">
                <a:solidFill>
                  <a:schemeClr val="tx1"/>
                </a:solidFill>
                <a:effectLst/>
                <a:latin typeface="+mn-lt"/>
                <a:ea typeface="+mn-ea"/>
                <a:cs typeface="+mn-cs"/>
              </a:rPr>
              <a:t>Digital Labor</a:t>
            </a:r>
            <a:r>
              <a:rPr kumimoji="1" lang="ja-JP" altLang="ja-JP" sz="1200" kern="1200" dirty="0">
                <a:solidFill>
                  <a:schemeClr val="tx1"/>
                </a:solidFill>
                <a:effectLst/>
                <a:latin typeface="+mn-lt"/>
                <a:ea typeface="+mn-ea"/>
                <a:cs typeface="+mn-cs"/>
              </a:rPr>
              <a:t>」とも呼ばれています。</a:t>
            </a:r>
          </a:p>
          <a:p>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は、事務処理や書類関係の作業が多い金融業界や人事・採用に関わる部署など、人間の手作業に頼る単純だけど手間のかかる業務が多く残る業種・職種での生産性を大幅に向上させることができます。</a:t>
            </a:r>
          </a:p>
          <a:p>
            <a:r>
              <a:rPr kumimoji="1" lang="ja-JP" altLang="ja-JP" sz="1200" kern="1200" dirty="0">
                <a:solidFill>
                  <a:schemeClr val="tx1"/>
                </a:solidFill>
                <a:effectLst/>
                <a:latin typeface="+mn-lt"/>
                <a:ea typeface="+mn-ea"/>
                <a:cs typeface="+mn-cs"/>
              </a:rPr>
              <a:t>これまで、事務処理の合理化をすすめコスト削減を図るために、海外でのシェアード・サービスや</a:t>
            </a:r>
            <a:r>
              <a:rPr kumimoji="1" lang="en-US" altLang="ja-JP" sz="1200" kern="1200" dirty="0">
                <a:solidFill>
                  <a:schemeClr val="tx1"/>
                </a:solidFill>
                <a:effectLst/>
                <a:latin typeface="+mn-lt"/>
                <a:ea typeface="+mn-ea"/>
                <a:cs typeface="+mn-cs"/>
              </a:rPr>
              <a:t>BPO</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Process Outsourcing</a:t>
            </a:r>
            <a:r>
              <a:rPr kumimoji="1" lang="ja-JP" altLang="ja-JP" sz="1200" kern="1200" dirty="0">
                <a:solidFill>
                  <a:schemeClr val="tx1"/>
                </a:solidFill>
                <a:effectLst/>
                <a:latin typeface="+mn-lt"/>
                <a:ea typeface="+mn-ea"/>
                <a:cs typeface="+mn-cs"/>
              </a:rPr>
              <a:t>）が使われてきましたが、現地での労働単価の上昇に加え、人材の流動性が高くノウハウが定着しないという問題を抱えています。また高齢化が避けられない我が国に於いて、業務の生産性向上は喫緊の課題です。このような課題の解決策としても</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は注目を集めています。</a:t>
            </a: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は、カバーする機能の範囲によって、</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つのクラスに分けられています。</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1:Robotic Process Automation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ルール処理エンジン・スクリーン収集・ワークフローの機能を搭載し、データ入力や複数アプリケーションの連携が必要な単純作業の定型業務をこなす。例えば、人事・経理・総務などの間接部門の事務・管理業務、販売管理や経費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2:Enhanced Process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構造化されていないデータや知識の処理する機能を搭載し、非構造化データの収集や分析などの非定型業務をこなす。例えば、ログの分析、様々な要因を加味した売上予測、</a:t>
            </a:r>
            <a:r>
              <a:rPr kumimoji="1" lang="en-US" altLang="ja-JP" sz="1200" kern="1200" dirty="0">
                <a:solidFill>
                  <a:schemeClr val="tx1"/>
                </a:solidFill>
                <a:effectLst/>
                <a:latin typeface="+mn-lt"/>
                <a:ea typeface="+mn-ea"/>
                <a:cs typeface="+mn-cs"/>
              </a:rPr>
              <a:t>Web </a:t>
            </a:r>
            <a:r>
              <a:rPr kumimoji="1" lang="ja-JP" altLang="ja-JP" sz="1200" kern="1200" dirty="0">
                <a:solidFill>
                  <a:schemeClr val="tx1"/>
                </a:solidFill>
                <a:effectLst/>
                <a:latin typeface="+mn-lt"/>
                <a:ea typeface="+mn-ea"/>
                <a:cs typeface="+mn-cs"/>
              </a:rPr>
              <a:t>のレコメンド広告などの分析処理など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2:Cognitive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自然言語処理・ビッグデータ分析・機械学習などを駆使し、大量データを学習して最適判断が必要な個別最適化された業務をこなす。例えば、ヘルプデスクや天候に左右される仕入れ管理、経済情勢を加味した経営判断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については、人工知能の技術が使われ、今後、広範なホワイトカラーの業務を置き換えてゆくことになると考えられています。</a:t>
            </a:r>
          </a:p>
          <a:p>
            <a:r>
              <a:rPr kumimoji="1" lang="ja-JP" altLang="ja-JP" sz="1200" kern="1200" dirty="0">
                <a:solidFill>
                  <a:schemeClr val="tx1"/>
                </a:solidFill>
                <a:effectLst/>
                <a:latin typeface="+mn-lt"/>
                <a:ea typeface="+mn-ea"/>
                <a:cs typeface="+mn-cs"/>
              </a:rPr>
              <a:t>既存のアプリケーションに手を加えることなく業務を自動化し、短期間で人手による作業を削減できる</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働き方改革で労働時間の削減を迫られている企業や膨大な人手による事務作業を抱えている銀行や保険会社などが積極的に導入を進めています。一方で、既存の業務システムをプログラム・レベルで相互に連係させることや統合化するといった本質的な自動化ではないことから、局所的な業務プロセスの最適化に陥り、システム全体の最適化の足かせになるのではないかとの懸念も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38630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br>
              <a:rPr kumimoji="1" lang="ja-JP" altLang="en-US" sz="1200" b="0" i="0" u="none" strike="noStrike" kern="1200">
                <a:solidFill>
                  <a:schemeClr val="tx1"/>
                </a:solidFill>
                <a:effectLst/>
                <a:latin typeface="+mn-lt"/>
                <a:ea typeface="+mn-ea"/>
                <a:cs typeface="+mn-cs"/>
                <a:hlinkClick r:id="rId3" tooltip="「価値」を伝えられない営業に成果はあげられない"/>
              </a:rPr>
            </a:br>
            <a:endParaRPr kumimoji="1" lang="ja-JP" altLang="en-US" sz="1200" b="0" i="0" kern="1200">
              <a:solidFill>
                <a:schemeClr val="tx1"/>
              </a:solidFill>
              <a:effectLst/>
              <a:latin typeface="+mn-lt"/>
              <a:ea typeface="+mn-ea"/>
              <a:cs typeface="+mn-cs"/>
            </a:endParaRPr>
          </a:p>
          <a:p>
            <a:pPr fontAlgn="base"/>
            <a:r>
              <a:rPr kumimoji="1" lang="en-US" altLang="ja-JP" sz="1200" b="0" i="0" kern="1200" dirty="0">
                <a:solidFill>
                  <a:schemeClr val="tx1"/>
                </a:solidFill>
                <a:effectLst/>
                <a:latin typeface="+mn-lt"/>
                <a:ea typeface="+mn-ea"/>
                <a:cs typeface="+mn-cs"/>
              </a:rPr>
              <a:t>12</a:t>
            </a:r>
            <a:r>
              <a:rPr kumimoji="1" lang="ja-JP" altLang="en-US" sz="1200" b="0" i="0" kern="1200">
                <a:solidFill>
                  <a:schemeClr val="tx1"/>
                </a:solidFill>
                <a:effectLst/>
                <a:latin typeface="+mn-lt"/>
                <a:ea typeface="+mn-ea"/>
                <a:cs typeface="+mn-cs"/>
              </a:rPr>
              <a:t>店舗を展開する地方の中堅スーパーマーケット・チェーン。毎日各店舗から</a:t>
            </a:r>
            <a:r>
              <a:rPr kumimoji="1" lang="en-US" altLang="ja-JP" sz="1200" b="0" i="0" kern="1200" dirty="0">
                <a:solidFill>
                  <a:schemeClr val="tx1"/>
                </a:solidFill>
                <a:effectLst/>
                <a:latin typeface="+mn-lt"/>
                <a:ea typeface="+mn-ea"/>
                <a:cs typeface="+mn-cs"/>
              </a:rPr>
              <a:t>FAX</a:t>
            </a:r>
            <a:r>
              <a:rPr kumimoji="1" lang="ja-JP" altLang="en-US" sz="1200" b="0" i="0" kern="1200">
                <a:solidFill>
                  <a:schemeClr val="tx1"/>
                </a:solidFill>
                <a:effectLst/>
                <a:latin typeface="+mn-lt"/>
                <a:ea typeface="+mn-ea"/>
                <a:cs typeface="+mn-cs"/>
              </a:rPr>
              <a:t>で送られてくる手描きの伝票を本社購買部の</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名の担当者が読み取り</a:t>
            </a:r>
            <a:r>
              <a:rPr kumimoji="1" lang="en-US" altLang="ja-JP" sz="1200" b="0" i="0" kern="1200" dirty="0">
                <a:solidFill>
                  <a:schemeClr val="tx1"/>
                </a:solidFill>
                <a:effectLst/>
                <a:latin typeface="+mn-lt"/>
                <a:ea typeface="+mn-ea"/>
                <a:cs typeface="+mn-cs"/>
              </a:rPr>
              <a:t>EXCEL</a:t>
            </a:r>
            <a:r>
              <a:rPr kumimoji="1" lang="ja-JP" altLang="en-US" sz="1200" b="0" i="0" kern="1200">
                <a:solidFill>
                  <a:schemeClr val="tx1"/>
                </a:solidFill>
                <a:effectLst/>
                <a:latin typeface="+mn-lt"/>
                <a:ea typeface="+mn-ea"/>
                <a:cs typeface="+mn-cs"/>
              </a:rPr>
              <a:t>に入力して、各店舗のフォルダーに仕訳してファイルしている。これを週次で行い、毎週木曜日に締めて</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ベースの発注システムにコピー・ペーストで入力している。この一連の人手による作業に延べ</a:t>
            </a:r>
            <a:r>
              <a:rPr kumimoji="1" lang="en-US" altLang="ja-JP" sz="1200" b="0" i="0" kern="1200" dirty="0">
                <a:solidFill>
                  <a:schemeClr val="tx1"/>
                </a:solidFill>
                <a:effectLst/>
                <a:latin typeface="+mn-lt"/>
                <a:ea typeface="+mn-ea"/>
                <a:cs typeface="+mn-cs"/>
              </a:rPr>
              <a:t>400</a:t>
            </a:r>
            <a:r>
              <a:rPr kumimoji="1" lang="ja-JP" altLang="en-US" sz="1200" b="0" i="0" kern="1200">
                <a:solidFill>
                  <a:schemeClr val="tx1"/>
                </a:solidFill>
                <a:effectLst/>
                <a:latin typeface="+mn-lt"/>
                <a:ea typeface="+mn-ea"/>
                <a:cs typeface="+mn-cs"/>
              </a:rPr>
              <a:t>時間かかっている。</a:t>
            </a:r>
          </a:p>
          <a:p>
            <a:pPr fontAlgn="base"/>
            <a:r>
              <a:rPr kumimoji="1" lang="ja-JP" altLang="en-US" sz="1200" b="0" i="0" kern="1200">
                <a:solidFill>
                  <a:schemeClr val="tx1"/>
                </a:solidFill>
                <a:effectLst/>
                <a:latin typeface="+mn-lt"/>
                <a:ea typeface="+mn-ea"/>
                <a:cs typeface="+mn-cs"/>
              </a:rPr>
              <a:t>これを手書き文字を高精度で認識できる</a:t>
            </a:r>
            <a:r>
              <a:rPr kumimoji="1" lang="en-US" altLang="ja-JP" sz="1200" b="0" i="0" kern="1200" dirty="0">
                <a:solidFill>
                  <a:schemeClr val="tx1"/>
                </a:solidFill>
                <a:effectLst/>
                <a:latin typeface="+mn-lt"/>
                <a:ea typeface="+mn-ea"/>
                <a:cs typeface="+mn-cs"/>
              </a:rPr>
              <a:t>OCR</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RPA</a:t>
            </a:r>
            <a:r>
              <a:rPr kumimoji="1" lang="ja-JP" altLang="en-US" sz="1200" b="0" i="0" kern="1200">
                <a:solidFill>
                  <a:schemeClr val="tx1"/>
                </a:solidFill>
                <a:effectLst/>
                <a:latin typeface="+mn-lt"/>
                <a:ea typeface="+mn-ea"/>
                <a:cs typeface="+mn-cs"/>
              </a:rPr>
              <a:t>を組み合わせて使えば、作業時間を短縮できるかもしれない。そうすれば、伝票入力に専従している要員を削減できる。そこで、営業は実証実験をお客様の購買部長に提案した。部長の了解を得て実証実験を行った結果、いま</a:t>
            </a:r>
            <a:r>
              <a:rPr kumimoji="1" lang="en-US" altLang="ja-JP" sz="1200" b="0" i="0" kern="1200" dirty="0">
                <a:solidFill>
                  <a:schemeClr val="tx1"/>
                </a:solidFill>
                <a:effectLst/>
                <a:latin typeface="+mn-lt"/>
                <a:ea typeface="+mn-ea"/>
                <a:cs typeface="+mn-cs"/>
              </a:rPr>
              <a:t>400</a:t>
            </a:r>
            <a:r>
              <a:rPr kumimoji="1" lang="ja-JP" altLang="en-US" sz="1200" b="0" i="0" kern="1200">
                <a:solidFill>
                  <a:schemeClr val="tx1"/>
                </a:solidFill>
                <a:effectLst/>
                <a:latin typeface="+mn-lt"/>
                <a:ea typeface="+mn-ea"/>
                <a:cs typeface="+mn-cs"/>
              </a:rPr>
              <a:t>時間かかっている人手による作業を</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分程度に短縮できることが分かった。</a:t>
            </a:r>
          </a:p>
          <a:p>
            <a:pPr fontAlgn="base"/>
            <a:r>
              <a:rPr kumimoji="1" lang="ja-JP" altLang="en-US" sz="1200" b="0" i="0" kern="1200">
                <a:solidFill>
                  <a:schemeClr val="tx1"/>
                </a:solidFill>
                <a:effectLst/>
                <a:latin typeface="+mn-lt"/>
                <a:ea typeface="+mn-ea"/>
                <a:cs typeface="+mn-cs"/>
              </a:rPr>
              <a:t>営業は喜び勇んで、この結果を部長に説明した。いまの</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名体制をバックアップも含めて</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人に削減できること、そうすればコスト削減、そして、残った</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名を人手不足の店舗の売場に移動させられると、このシステムの採用を迫った。</a:t>
            </a:r>
          </a:p>
          <a:p>
            <a:pPr fontAlgn="base"/>
            <a:r>
              <a:rPr kumimoji="1" lang="ja-JP" altLang="en-US" sz="1200" b="0" i="0" kern="1200">
                <a:solidFill>
                  <a:schemeClr val="tx1"/>
                </a:solidFill>
                <a:effectLst/>
                <a:latin typeface="+mn-lt"/>
                <a:ea typeface="+mn-ea"/>
                <a:cs typeface="+mn-cs"/>
              </a:rPr>
              <a:t>さて、購買部長はどのように答えただろう。</a:t>
            </a:r>
          </a:p>
          <a:p>
            <a:pPr fontAlgn="base"/>
            <a:r>
              <a:rPr kumimoji="1" lang="ja-JP" altLang="en-US" sz="1200" b="0" i="0" kern="1200">
                <a:solidFill>
                  <a:schemeClr val="tx1"/>
                </a:solidFill>
                <a:effectLst/>
                <a:latin typeface="+mn-lt"/>
                <a:ea typeface="+mn-ea"/>
                <a:cs typeface="+mn-cs"/>
              </a:rPr>
              <a:t>そもそも、このシステムの「価値（バリュー）」は何だろう。購買部長がお金を支払ってでも採用したいと思う理由だ。担当営業は「作業時間が短縮できて人員削減ができること」を、お客様の「価値」だと考え、実証実験の成果を訴えた。</a:t>
            </a:r>
          </a:p>
          <a:p>
            <a:pPr fontAlgn="base"/>
            <a:r>
              <a:rPr kumimoji="1" lang="ja-JP" altLang="en-US" sz="1200" b="0" i="0" kern="1200">
                <a:solidFill>
                  <a:schemeClr val="tx1"/>
                </a:solidFill>
                <a:effectLst/>
                <a:latin typeface="+mn-lt"/>
                <a:ea typeface="+mn-ea"/>
                <a:cs typeface="+mn-cs"/>
              </a:rPr>
              <a:t>しかし、購買部長は、「採用は難しい」と答えた。その理由を尋ねると、担当者</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人中</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人は他の仕事に移りたいとは思っていないということだった。購買部長の本音としては、売場への配置転換をしたいが、現場の反発が強い状況では採用は難しいとのことだった。つまり、「作業時間が短縮できて人員削減ができること」は、お客様の「価値」ではなかったのだ。</a:t>
            </a:r>
          </a:p>
          <a:p>
            <a:pPr fontAlgn="base"/>
            <a:r>
              <a:rPr kumimoji="1" lang="ja-JP" altLang="en-US" sz="1200" b="0" i="0" kern="1200">
                <a:solidFill>
                  <a:schemeClr val="tx1"/>
                </a:solidFill>
                <a:effectLst/>
                <a:latin typeface="+mn-lt"/>
                <a:ea typeface="+mn-ea"/>
                <a:cs typeface="+mn-cs"/>
              </a:rPr>
              <a:t>さて、あなたが営業なら、この回答にどう対処するだろう。諦めてそのまま手を引いてしまうだろうか。それとも、「人員を削減すること」こそが、経営者から部長に課せられたミッションなのだから、それを実行すべきだと強気で迫るだろうか。</a:t>
            </a:r>
          </a:p>
          <a:p>
            <a:pPr fontAlgn="base"/>
            <a:r>
              <a:rPr kumimoji="1" lang="ja-JP" altLang="en-US" sz="1200" b="0" i="0" kern="1200">
                <a:solidFill>
                  <a:schemeClr val="tx1"/>
                </a:solidFill>
                <a:effectLst/>
                <a:latin typeface="+mn-lt"/>
                <a:ea typeface="+mn-ea"/>
                <a:cs typeface="+mn-cs"/>
              </a:rPr>
              <a:t>担当営業は別のアプローチを探った。これだけの成果が期待できるのであれば、きっと何かの役に立つはずだ。人員削減以外に使えるに違い。そう考えて、いろいろと話しを聞いてみると、このスーパーマーケーシットは、ある大きな課題を抱えていることが分かった。それは、欠品率が高いことだった。お客様が買いたいと思って店に行っても買いたい商品がなくては売上も利益も上がらない。しかも、品揃えが悪いお店はお客様からも敬遠される。これを何とかしたいというのだ。</a:t>
            </a:r>
          </a:p>
          <a:p>
            <a:pPr fontAlgn="base"/>
            <a:r>
              <a:rPr kumimoji="1" lang="ja-JP" altLang="en-US" sz="1200" b="0" i="0" kern="1200">
                <a:solidFill>
                  <a:schemeClr val="tx1"/>
                </a:solidFill>
                <a:effectLst/>
                <a:latin typeface="+mn-lt"/>
                <a:ea typeface="+mn-ea"/>
                <a:cs typeface="+mn-cs"/>
              </a:rPr>
              <a:t>担当営業は、その原因は週次でしか発注できないことにあるのではないかと考えた。お客様が欲しいと思って店に行っても、その商品が揃うには１週間以上かかる。特に朝のワイドショーで「きなこがダイエットに効く」という放送が流れると一気にきなこの需要が増え、売り切れになってしまう。きなこへの熱狂が冷めてしまってから商品が揃っても、いつも通りしか売れず、せっかくの販売機会を逸してしまうことになる。これを何とかしたいというのだ。現在、欠品率は</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あるのだそうだが、数パーセント下がるだけでも十分に効果が出せるはずだという。</a:t>
            </a:r>
          </a:p>
          <a:p>
            <a:pPr fontAlgn="base"/>
            <a:r>
              <a:rPr kumimoji="1" lang="ja-JP" altLang="en-US" sz="1200" b="0" i="0" kern="1200">
                <a:solidFill>
                  <a:schemeClr val="tx1"/>
                </a:solidFill>
                <a:effectLst/>
                <a:latin typeface="+mn-lt"/>
                <a:ea typeface="+mn-ea"/>
                <a:cs typeface="+mn-cs"/>
              </a:rPr>
              <a:t>そこで、担当営業は、現在の週次の発注を、このシステムを使って日次に変更すれば、発注精度を上げられるので欠品率を下げられるはずだと考え、追加の実証実験を申し出た。結果、その効果が十分に期待できるとなって採用されることになった。</a:t>
            </a:r>
          </a:p>
          <a:p>
            <a:pPr fontAlgn="base"/>
            <a:r>
              <a:rPr kumimoji="1" lang="ja-JP" altLang="en-US" sz="1200" b="0" i="0" kern="1200">
                <a:solidFill>
                  <a:schemeClr val="tx1"/>
                </a:solidFill>
                <a:effectLst/>
                <a:latin typeface="+mn-lt"/>
                <a:ea typeface="+mn-ea"/>
                <a:cs typeface="+mn-cs"/>
              </a:rPr>
              <a:t>本格的な運用に至り、欠品率は以前の</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から</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程度に下げることができた。品揃えが良くなりお客様の満足度も向上したという。また、購買部の担当者が削減されることなく、迅速な品揃えができるようになったことで、店舗からも経営者からも高く評価され、モチベーションも上がり、さらに欠品率を下げるためにはどうすればいいかということを考え、売り場に逆提案するようになったという。以前は日々の伝票入力作業に忙殺され、それどころではなかったのだ。</a:t>
            </a:r>
          </a:p>
          <a:p>
            <a:pPr fontAlgn="base"/>
            <a:r>
              <a:rPr kumimoji="1" lang="ja-JP" altLang="en-US" sz="1200" b="0" i="0" kern="1200">
                <a:solidFill>
                  <a:schemeClr val="tx1"/>
                </a:solidFill>
                <a:effectLst/>
                <a:latin typeface="+mn-lt"/>
                <a:ea typeface="+mn-ea"/>
                <a:cs typeface="+mn-cs"/>
              </a:rPr>
              <a:t>結果として、会社の売上と利益は確実に向上し、地元の人たちを惹き付けるスパーマーケットとしての地位を確かなものにしている。</a:t>
            </a:r>
          </a:p>
          <a:p>
            <a:pPr fontAlgn="base"/>
            <a:r>
              <a:rPr kumimoji="1" lang="ja-JP" altLang="en-US" sz="1200" b="0" i="0" kern="1200">
                <a:solidFill>
                  <a:schemeClr val="tx1"/>
                </a:solidFill>
                <a:effectLst/>
                <a:latin typeface="+mn-lt"/>
                <a:ea typeface="+mn-ea"/>
                <a:cs typeface="+mn-cs"/>
              </a:rPr>
              <a:t>さて、このシステムを導入することによって得られる、お客様にとっての「価値」は何だったのだろうか？</a:t>
            </a:r>
          </a:p>
          <a:p>
            <a:pPr fontAlgn="base"/>
            <a:r>
              <a:rPr kumimoji="1" lang="ja-JP" altLang="en-US" sz="1200" b="0" i="0" kern="1200">
                <a:solidFill>
                  <a:schemeClr val="tx1"/>
                </a:solidFill>
                <a:effectLst/>
                <a:latin typeface="+mn-lt"/>
                <a:ea typeface="+mn-ea"/>
                <a:cs typeface="+mn-cs"/>
              </a:rPr>
              <a:t>私たちは、往々にして「利点（メリット）」をお客様に訴えてしまう。担当営業が最初に訴えた「購買発注伝票を処理する作業時間を</a:t>
            </a:r>
            <a:r>
              <a:rPr kumimoji="1" lang="en-US" altLang="ja-JP" sz="1200" b="0" i="0" kern="1200" dirty="0">
                <a:solidFill>
                  <a:schemeClr val="tx1"/>
                </a:solidFill>
                <a:effectLst/>
                <a:latin typeface="+mn-lt"/>
                <a:ea typeface="+mn-ea"/>
                <a:cs typeface="+mn-cs"/>
              </a:rPr>
              <a:t>400</a:t>
            </a:r>
            <a:r>
              <a:rPr kumimoji="1" lang="ja-JP" altLang="en-US" sz="1200" b="0" i="0" kern="1200">
                <a:solidFill>
                  <a:schemeClr val="tx1"/>
                </a:solidFill>
                <a:effectLst/>
                <a:latin typeface="+mn-lt"/>
                <a:ea typeface="+mn-ea"/>
                <a:cs typeface="+mn-cs"/>
              </a:rPr>
              <a:t>時間から</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分に短縮できること」が「利点」に当たる。その結果として、人員削減できることが「価値」だと考えて採用を迫ったのだ。</a:t>
            </a:r>
          </a:p>
          <a:p>
            <a:pPr fontAlgn="base"/>
            <a:r>
              <a:rPr kumimoji="1" lang="ja-JP" altLang="en-US" sz="1200" b="0" i="0" kern="1200">
                <a:solidFill>
                  <a:schemeClr val="tx1"/>
                </a:solidFill>
                <a:effectLst/>
                <a:latin typeface="+mn-lt"/>
                <a:ea typeface="+mn-ea"/>
                <a:cs typeface="+mn-cs"/>
              </a:rPr>
              <a:t>しかし、それはお客様にとって、それは「価値」ではなかった。そこで視点を変えて、お客様の「価値」を定義し直そうとした。その過程で、「購買発注のサイクルを週次から日次へ変更でき欠品率を減らせること」が可能であることが分かった。これを「便益（ベネフィット）」という。結果として、「顧客満足度を高め、機会損失もなくなるので売上高と利益を大きく改善できること」という「価値（バリュー）」にたどり着き、お客様もこのシステムを採用したいと考えたのだ。</a:t>
            </a:r>
          </a:p>
          <a:p>
            <a:pPr fontAlgn="base"/>
            <a:r>
              <a:rPr kumimoji="1" lang="ja-JP" altLang="en-US" sz="1200" b="0" i="0" kern="1200">
                <a:solidFill>
                  <a:schemeClr val="tx1"/>
                </a:solidFill>
                <a:effectLst/>
                <a:latin typeface="+mn-lt"/>
                <a:ea typeface="+mn-ea"/>
                <a:cs typeface="+mn-cs"/>
              </a:rPr>
              <a:t>この物語は実際にあった事例を参考に作ったフィクションだが、お客様にとっての「価値」を考える参考にはなるだろう。</a:t>
            </a:r>
          </a:p>
          <a:p>
            <a:pPr fontAlgn="base"/>
            <a:r>
              <a:rPr kumimoji="1" lang="ja-JP" altLang="en-US" sz="1200" b="0" i="0" kern="1200">
                <a:solidFill>
                  <a:schemeClr val="tx1"/>
                </a:solidFill>
                <a:effectLst/>
                <a:latin typeface="+mn-lt"/>
                <a:ea typeface="+mn-ea"/>
                <a:cs typeface="+mn-cs"/>
              </a:rPr>
              <a:t>私たちは「利点」「便益」「価値」を区別することなく考えてしまうことがある。そして、「利点」があるから買ってくれと迫ることがある。しかし、それがお客様の「価値」に結びつく保証はない。</a:t>
            </a:r>
          </a:p>
          <a:p>
            <a:pPr fontAlgn="base"/>
            <a:r>
              <a:rPr kumimoji="1" lang="ja-JP" altLang="en-US" sz="1200" b="0" i="0" kern="1200">
                <a:solidFill>
                  <a:schemeClr val="tx1"/>
                </a:solidFill>
                <a:effectLst/>
                <a:latin typeface="+mn-lt"/>
                <a:ea typeface="+mn-ea"/>
                <a:cs typeface="+mn-cs"/>
              </a:rPr>
              <a:t>「利点」とは、「良い方向に変わること」、「便益」とは「変わることによってもたらされる効果」、「価値」とは、「お客様が期待していることを充足すること」だ。お客様が、お金を払ってでも買いたいと考えるのは、あなたの提案に「価値」があると判断したときである。だから、お客様は何を期待しているのか、その期待を満たすことができれば採用してくれるのかを、しっかりと追求しておくべきだろう。</a:t>
            </a:r>
          </a:p>
          <a:p>
            <a:pPr fontAlgn="base"/>
            <a:r>
              <a:rPr kumimoji="1" lang="ja-JP" altLang="en-US" sz="1200" b="0" i="0" kern="1200">
                <a:solidFill>
                  <a:schemeClr val="tx1"/>
                </a:solidFill>
                <a:effectLst/>
                <a:latin typeface="+mn-lt"/>
                <a:ea typeface="+mn-ea"/>
                <a:cs typeface="+mn-cs"/>
              </a:rPr>
              <a:t>改めてお客様にとっての「価値」を考えてみると、次のような状況になることを意味している。</a:t>
            </a:r>
          </a:p>
          <a:p>
            <a:pPr fontAlgn="base"/>
            <a:r>
              <a:rPr kumimoji="1" lang="ja-JP" altLang="en-US" sz="1200" b="0" i="0" kern="1200">
                <a:solidFill>
                  <a:schemeClr val="tx1"/>
                </a:solidFill>
                <a:effectLst/>
                <a:latin typeface="+mn-lt"/>
                <a:ea typeface="+mn-ea"/>
                <a:cs typeface="+mn-cs"/>
              </a:rPr>
              <a:t>お金を払ってでも是非とも手に入れたい！</a:t>
            </a:r>
          </a:p>
          <a:p>
            <a:pPr fontAlgn="base"/>
            <a:r>
              <a:rPr kumimoji="1" lang="ja-JP" altLang="en-US" sz="1200" b="0" i="0" kern="1200">
                <a:solidFill>
                  <a:schemeClr val="tx1"/>
                </a:solidFill>
                <a:effectLst/>
                <a:latin typeface="+mn-lt"/>
                <a:ea typeface="+mn-ea"/>
                <a:cs typeface="+mn-cs"/>
              </a:rPr>
              <a:t>手間はかかるが何としてでも実現したい！</a:t>
            </a:r>
          </a:p>
          <a:p>
            <a:pPr fontAlgn="base"/>
            <a:r>
              <a:rPr kumimoji="1" lang="ja-JP" altLang="en-US" sz="1200" b="0" i="0" kern="1200">
                <a:solidFill>
                  <a:schemeClr val="tx1"/>
                </a:solidFill>
                <a:effectLst/>
                <a:latin typeface="+mn-lt"/>
                <a:ea typeface="+mn-ea"/>
                <a:cs typeface="+mn-cs"/>
              </a:rPr>
              <a:t>「お願いですから早くください」と言わせられる！</a:t>
            </a:r>
          </a:p>
          <a:p>
            <a:pPr fontAlgn="base"/>
            <a:r>
              <a:rPr kumimoji="1" lang="ja-JP" altLang="en-US" sz="1200" b="0" i="0" kern="1200">
                <a:solidFill>
                  <a:schemeClr val="tx1"/>
                </a:solidFill>
                <a:effectLst/>
                <a:latin typeface="+mn-lt"/>
                <a:ea typeface="+mn-ea"/>
                <a:cs typeface="+mn-cs"/>
              </a:rPr>
              <a:t>いくら言葉を弄し、数字を示して訴えても、このような状況に持ち込めないとすれば、それはお客様にとっての「価値」ではないということだ。</a:t>
            </a:r>
          </a:p>
          <a:p>
            <a:pPr fontAlgn="base"/>
            <a:r>
              <a:rPr kumimoji="1" lang="ja-JP" altLang="en-US" sz="1200" b="0" i="0" kern="1200">
                <a:solidFill>
                  <a:schemeClr val="tx1"/>
                </a:solidFill>
                <a:effectLst/>
                <a:latin typeface="+mn-lt"/>
                <a:ea typeface="+mn-ea"/>
                <a:cs typeface="+mn-cs"/>
              </a:rPr>
              <a:t> </a:t>
            </a:r>
          </a:p>
          <a:p>
            <a:pPr fontAlgn="base"/>
            <a:r>
              <a:rPr kumimoji="1" lang="ja-JP" altLang="en-US" sz="1200" b="0" i="0" kern="1200">
                <a:solidFill>
                  <a:schemeClr val="tx1"/>
                </a:solidFill>
                <a:effectLst/>
                <a:latin typeface="+mn-lt"/>
                <a:ea typeface="+mn-ea"/>
                <a:cs typeface="+mn-cs"/>
              </a:rPr>
              <a:t>「三現主義」と言う言葉がある。「現場、現物、現実」の</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つの“現”を重視し、机上の空論ではなく、実際に現場で現物を観察して、現実を直接認識した上で、問題の解決を図らなければならないことの大切さを訴えている。</a:t>
            </a:r>
          </a:p>
          <a:p>
            <a:pPr fontAlgn="base"/>
            <a:r>
              <a:rPr kumimoji="1" lang="ja-JP" altLang="en-US" sz="1200" b="0" i="0" kern="1200">
                <a:solidFill>
                  <a:schemeClr val="tx1"/>
                </a:solidFill>
                <a:effectLst/>
                <a:latin typeface="+mn-lt"/>
                <a:ea typeface="+mn-ea"/>
                <a:cs typeface="+mn-cs"/>
              </a:rPr>
              <a:t>お客様の「価値」もまた、そういう取り組みから見つけ出すことができる。「机上の空論」は仮説であり、事実ではない。「現場、現物、現実」に自ら出向き、お客様の期待を実感し、仮説を検証することだ。その上で、この提案の「価値」を自分でも納得できなくてはならない。「これならばお客様も採用したいと思うはずだ」と心から信じることができるかどうかだ。そうでなければ、あなたの提案に迫力は生まれない。そして、この「価値」を分かりやすく的確に説明し、説得できてこそ、受注につなげることができる。</a:t>
            </a:r>
          </a:p>
          <a:p>
            <a:pPr fontAlgn="base"/>
            <a:r>
              <a:rPr kumimoji="1" lang="ja-JP" altLang="en-US" sz="1200" b="0" i="0" kern="1200">
                <a:solidFill>
                  <a:schemeClr val="tx1"/>
                </a:solidFill>
                <a:effectLst/>
                <a:latin typeface="+mn-lt"/>
                <a:ea typeface="+mn-ea"/>
                <a:cs typeface="+mn-cs"/>
              </a:rPr>
              <a:t>あなたの提案は、お客様の「価値」を正しく反映しているだろうか？もし、「利点」や「便益」に留まっているのであれば、提案を採用してもらうことは、難しいと心得るべきだろう。</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361411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次にＲＰＡの活用範囲です。</a:t>
            </a:r>
          </a:p>
          <a:p>
            <a:r>
              <a:rPr kumimoji="1" lang="en-US" altLang="ja-JP" dirty="0"/>
              <a:t>RPA</a:t>
            </a:r>
            <a:r>
              <a:rPr kumimoji="1" lang="ja-JP" altLang="en-US" dirty="0"/>
              <a:t>は一般的に３つの段階があるといわれています。下から順にクラス１、クラス２、クラス３となっていきます。</a:t>
            </a:r>
            <a:endParaRPr kumimoji="1" lang="en-US" altLang="ja-JP" dirty="0"/>
          </a:p>
          <a:p>
            <a:r>
              <a:rPr kumimoji="1" lang="ja-JP" altLang="en-US" b="1" dirty="0"/>
              <a:t>クラス１</a:t>
            </a:r>
            <a:r>
              <a:rPr kumimoji="1" lang="ja-JP" altLang="en-US" dirty="0"/>
              <a:t>はいわゆる定型業務の自動化と言われ、今まさに実用段階にある部分です。もともと人がパソコンに向かって行っていた作業をロボットに置き換えます。この段階では、</a:t>
            </a:r>
            <a:r>
              <a:rPr kumimoji="1" lang="ja-JP" altLang="en-US" b="1" dirty="0"/>
              <a:t>人が判断</a:t>
            </a:r>
            <a:r>
              <a:rPr kumimoji="1" lang="ja-JP" altLang="en-US" dirty="0"/>
              <a:t>をします。</a:t>
            </a:r>
          </a:p>
          <a:p>
            <a:r>
              <a:rPr kumimoji="1" lang="ja-JP" altLang="en-US" dirty="0"/>
              <a:t>　次が</a:t>
            </a:r>
            <a:r>
              <a:rPr kumimoji="1" lang="ja-JP" altLang="en-US" b="1" dirty="0"/>
              <a:t>クラス２</a:t>
            </a:r>
            <a:r>
              <a:rPr kumimoji="1" lang="ja-JP" altLang="en-US" dirty="0"/>
              <a:t>という形で、定型業務でない、非定型、例外処理といった作業の自動化を行います。</a:t>
            </a:r>
            <a:r>
              <a:rPr kumimoji="1" lang="ja-JP" altLang="en-US" b="1" dirty="0"/>
              <a:t>クラス１との違いは、</a:t>
            </a:r>
            <a:r>
              <a:rPr kumimoji="1" lang="en-US" altLang="ja-JP" b="1" dirty="0"/>
              <a:t>AI</a:t>
            </a:r>
            <a:r>
              <a:rPr kumimoji="1" lang="ja-JP" altLang="en-US" b="1" dirty="0"/>
              <a:t>を組み合わせることにより、特定業務内でロボットが判断</a:t>
            </a:r>
            <a:r>
              <a:rPr kumimoji="1" lang="ja-JP" altLang="en-US" dirty="0"/>
              <a:t>を行います。</a:t>
            </a:r>
            <a:endParaRPr kumimoji="1" lang="en-US" altLang="ja-JP" dirty="0"/>
          </a:p>
          <a:p>
            <a:r>
              <a:rPr kumimoji="1" lang="ja-JP" altLang="en-US" dirty="0"/>
              <a:t>　そして</a:t>
            </a:r>
            <a:r>
              <a:rPr kumimoji="1" lang="ja-JP" altLang="en-US" b="1" dirty="0"/>
              <a:t>クラス３</a:t>
            </a:r>
            <a:r>
              <a:rPr kumimoji="1" lang="ja-JP" altLang="en-US" dirty="0"/>
              <a:t>では、</a:t>
            </a:r>
            <a:r>
              <a:rPr kumimoji="1" lang="ja-JP" altLang="en-US" b="1" dirty="0"/>
              <a:t>自律的かつ複数業務を組み合わせて仕事を行う、真のデジタル労働者</a:t>
            </a:r>
            <a:r>
              <a:rPr kumimoji="1" lang="ja-JP" altLang="en-US" dirty="0"/>
              <a:t>となります。</a:t>
            </a:r>
            <a:endParaRPr kumimoji="1" lang="en-US" altLang="ja-JP"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11</a:t>
            </a:fld>
            <a:endParaRPr lang="en-US" altLang="ja-JP"/>
          </a:p>
        </p:txBody>
      </p:sp>
    </p:spTree>
    <p:extLst>
      <p:ext uri="{BB962C8B-B14F-4D97-AF65-F5344CB8AC3E}">
        <p14:creationId xmlns:p14="http://schemas.microsoft.com/office/powerpoint/2010/main" val="2420659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endParaRPr lang="de-DE" altLang="ja-JP" dirty="0"/>
          </a:p>
        </p:txBody>
      </p:sp>
    </p:spTree>
    <p:extLst>
      <p:ext uri="{BB962C8B-B14F-4D97-AF65-F5344CB8AC3E}">
        <p14:creationId xmlns:p14="http://schemas.microsoft.com/office/powerpoint/2010/main" val="2824836731"/>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323982138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166661993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91736069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890691786"/>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2.tiff"/><Relationship Id="rId7" Type="http://schemas.openxmlformats.org/officeDocument/2006/relationships/image" Target="../media/image16.tiff"/><Relationship Id="rId12"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tiff"/><Relationship Id="rId11" Type="http://schemas.openxmlformats.org/officeDocument/2006/relationships/image" Target="../media/image18.tiff"/><Relationship Id="rId5" Type="http://schemas.openxmlformats.org/officeDocument/2006/relationships/image" Target="../media/image14.tiff"/><Relationship Id="rId10" Type="http://schemas.openxmlformats.org/officeDocument/2006/relationships/image" Target="../media/image17.tiff"/><Relationship Id="rId4" Type="http://schemas.openxmlformats.org/officeDocument/2006/relationships/image" Target="../media/image13.tiff"/><Relationship Id="rId9"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2B5F1162-15DC-1B45-8BCE-C62EB799DDCB}"/>
              </a:ext>
            </a:extLst>
          </p:cNvPr>
          <p:cNvSpPr/>
          <p:nvPr/>
        </p:nvSpPr>
        <p:spPr>
          <a:xfrm>
            <a:off x="-49427" y="-11502"/>
            <a:ext cx="9242854" cy="686950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529994E4-AB04-A74F-B267-945C27883FB8}"/>
              </a:ext>
            </a:extLst>
          </p:cNvPr>
          <p:cNvPicPr>
            <a:picLocks noChangeAspect="1"/>
          </p:cNvPicPr>
          <p:nvPr/>
        </p:nvPicPr>
        <p:blipFill>
          <a:blip r:embed="rId2"/>
          <a:stretch>
            <a:fillRect/>
          </a:stretch>
        </p:blipFill>
        <p:spPr>
          <a:xfrm>
            <a:off x="4888734" y="3135866"/>
            <a:ext cx="3837023" cy="3434135"/>
          </a:xfrm>
          <a:prstGeom prst="rect">
            <a:avLst/>
          </a:prstGeom>
        </p:spPr>
      </p:pic>
      <p:pic>
        <p:nvPicPr>
          <p:cNvPr id="6" name="図 5">
            <a:extLst>
              <a:ext uri="{FF2B5EF4-FFF2-40B4-BE49-F238E27FC236}">
                <a16:creationId xmlns:a16="http://schemas.microsoft.com/office/drawing/2014/main" id="{1400C70A-340B-AF43-A8EE-73B50B92FF22}"/>
              </a:ext>
            </a:extLst>
          </p:cNvPr>
          <p:cNvPicPr>
            <a:picLocks noChangeAspect="1"/>
          </p:cNvPicPr>
          <p:nvPr/>
        </p:nvPicPr>
        <p:blipFill>
          <a:blip r:embed="rId3"/>
          <a:stretch>
            <a:fillRect/>
          </a:stretch>
        </p:blipFill>
        <p:spPr>
          <a:xfrm>
            <a:off x="628552" y="2111096"/>
            <a:ext cx="2757560" cy="2212942"/>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B5D8E461-C5EE-7A45-9061-591EC653FBFE}"/>
              </a:ext>
            </a:extLst>
          </p:cNvPr>
          <p:cNvPicPr>
            <a:picLocks noChangeAspect="1"/>
          </p:cNvPicPr>
          <p:nvPr/>
        </p:nvPicPr>
        <p:blipFill>
          <a:blip r:embed="rId4"/>
          <a:stretch>
            <a:fillRect/>
          </a:stretch>
        </p:blipFill>
        <p:spPr>
          <a:xfrm>
            <a:off x="777454" y="417144"/>
            <a:ext cx="2459755" cy="3268778"/>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1C363BA2-40B4-A44A-BD97-D91DE5EE7100}"/>
              </a:ext>
            </a:extLst>
          </p:cNvPr>
          <p:cNvSpPr txBox="1"/>
          <p:nvPr/>
        </p:nvSpPr>
        <p:spPr>
          <a:xfrm>
            <a:off x="3523010" y="900463"/>
            <a:ext cx="5384616" cy="1323439"/>
          </a:xfrm>
          <a:prstGeom prst="rect">
            <a:avLst/>
          </a:prstGeom>
          <a:noFill/>
        </p:spPr>
        <p:txBody>
          <a:bodyPr wrap="none" rtlCol="0">
            <a:spAutoFit/>
          </a:bodyPr>
          <a:lstStyle/>
          <a:p>
            <a:r>
              <a:rPr kumimoji="1" lang="en-US" altLang="ja-JP" sz="4000" b="1" dirty="0">
                <a:solidFill>
                  <a:schemeClr val="bg1"/>
                </a:solidFill>
                <a:latin typeface="Meiryo" panose="020B0604030504040204" pitchFamily="34" charset="-128"/>
                <a:ea typeface="Meiryo" panose="020B0604030504040204" pitchFamily="34" charset="-128"/>
              </a:rPr>
              <a:t>RPA</a:t>
            </a:r>
            <a:r>
              <a:rPr kumimoji="1" lang="ja-JP" altLang="en-US" sz="4000">
                <a:solidFill>
                  <a:schemeClr val="bg1"/>
                </a:solidFill>
                <a:latin typeface="Meiryo" panose="020B0604030504040204" pitchFamily="34" charset="-128"/>
                <a:ea typeface="Meiryo" panose="020B0604030504040204" pitchFamily="34" charset="-128"/>
              </a:rPr>
              <a:t>を失敗させるには</a:t>
            </a:r>
            <a:endParaRPr kumimoji="1" lang="en-US" altLang="ja-JP" sz="4000" dirty="0">
              <a:solidFill>
                <a:schemeClr val="bg1"/>
              </a:solidFill>
              <a:latin typeface="Meiryo" panose="020B0604030504040204" pitchFamily="34" charset="-128"/>
              <a:ea typeface="Meiryo" panose="020B0604030504040204" pitchFamily="34" charset="-128"/>
            </a:endParaRPr>
          </a:p>
          <a:p>
            <a:r>
              <a:rPr lang="ja-JP" altLang="en-US" sz="4000">
                <a:solidFill>
                  <a:schemeClr val="bg1"/>
                </a:solidFill>
                <a:latin typeface="Meiryo" panose="020B0604030504040204" pitchFamily="34" charset="-128"/>
                <a:ea typeface="Meiryo" panose="020B0604030504040204" pitchFamily="34" charset="-128"/>
              </a:rPr>
              <a:t>どうすればいいのか？</a:t>
            </a:r>
            <a:endParaRPr kumimoji="1" lang="ja-JP" altLang="en-US" sz="4000">
              <a:solidFill>
                <a:schemeClr val="bg1"/>
              </a:solidFill>
              <a:latin typeface="Meiryo" panose="020B0604030504040204" pitchFamily="34" charset="-128"/>
              <a:ea typeface="Meiryo" panose="020B0604030504040204" pitchFamily="34" charset="-128"/>
            </a:endParaRPr>
          </a:p>
        </p:txBody>
      </p:sp>
      <p:pic>
        <p:nvPicPr>
          <p:cNvPr id="20" name="図 19">
            <a:extLst>
              <a:ext uri="{FF2B5EF4-FFF2-40B4-BE49-F238E27FC236}">
                <a16:creationId xmlns:a16="http://schemas.microsoft.com/office/drawing/2014/main" id="{CA7776D5-1829-FC4D-A1C3-1156A4D1ECBA}"/>
              </a:ext>
            </a:extLst>
          </p:cNvPr>
          <p:cNvPicPr>
            <a:picLocks noChangeAspect="1"/>
          </p:cNvPicPr>
          <p:nvPr/>
        </p:nvPicPr>
        <p:blipFill>
          <a:blip r:embed="rId5"/>
          <a:stretch>
            <a:fillRect/>
          </a:stretch>
        </p:blipFill>
        <p:spPr>
          <a:xfrm>
            <a:off x="777454" y="6322190"/>
            <a:ext cx="2076020" cy="234301"/>
          </a:xfrm>
          <a:prstGeom prst="rect">
            <a:avLst/>
          </a:prstGeom>
        </p:spPr>
      </p:pic>
      <p:pic>
        <p:nvPicPr>
          <p:cNvPr id="22" name="図 21">
            <a:extLst>
              <a:ext uri="{FF2B5EF4-FFF2-40B4-BE49-F238E27FC236}">
                <a16:creationId xmlns:a16="http://schemas.microsoft.com/office/drawing/2014/main" id="{57FD1E79-6D06-1948-B984-331967F55C58}"/>
              </a:ext>
            </a:extLst>
          </p:cNvPr>
          <p:cNvPicPr>
            <a:picLocks noChangeAspect="1"/>
          </p:cNvPicPr>
          <p:nvPr/>
        </p:nvPicPr>
        <p:blipFill>
          <a:blip r:embed="rId6"/>
          <a:stretch>
            <a:fillRect/>
          </a:stretch>
        </p:blipFill>
        <p:spPr>
          <a:xfrm>
            <a:off x="443685" y="6309284"/>
            <a:ext cx="234301" cy="234301"/>
          </a:xfrm>
          <a:prstGeom prst="rect">
            <a:avLst/>
          </a:prstGeom>
        </p:spPr>
      </p:pic>
      <p:sp>
        <p:nvSpPr>
          <p:cNvPr id="23" name="テキスト ボックス 22">
            <a:extLst>
              <a:ext uri="{FF2B5EF4-FFF2-40B4-BE49-F238E27FC236}">
                <a16:creationId xmlns:a16="http://schemas.microsoft.com/office/drawing/2014/main" id="{910AC36F-E73B-1640-88D6-724EEB2003E7}"/>
              </a:ext>
            </a:extLst>
          </p:cNvPr>
          <p:cNvSpPr txBox="1"/>
          <p:nvPr/>
        </p:nvSpPr>
        <p:spPr>
          <a:xfrm>
            <a:off x="374044" y="5808486"/>
            <a:ext cx="1441420" cy="338554"/>
          </a:xfrm>
          <a:prstGeom prst="rect">
            <a:avLst/>
          </a:prstGeom>
          <a:noFill/>
        </p:spPr>
        <p:txBody>
          <a:bodyPr wrap="none" rtlCol="0">
            <a:spAutoFit/>
          </a:bodyPr>
          <a:lstStyle/>
          <a:p>
            <a:r>
              <a:rPr kumimoji="1" lang="en-US" altLang="ja-JP" sz="1600" b="1" dirty="0">
                <a:solidFill>
                  <a:schemeClr val="bg1"/>
                </a:solidFill>
                <a:latin typeface="Meiryo" panose="020B0604030504040204" pitchFamily="34" charset="-128"/>
                <a:ea typeface="Meiryo" panose="020B0604030504040204" pitchFamily="34" charset="-128"/>
              </a:rPr>
              <a:t>2019.07.25</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98847047-6DC9-4F4B-A1F5-16ACA93DF46E}"/>
              </a:ext>
            </a:extLst>
          </p:cNvPr>
          <p:cNvSpPr txBox="1"/>
          <p:nvPr/>
        </p:nvSpPr>
        <p:spPr>
          <a:xfrm>
            <a:off x="4950364" y="2942455"/>
            <a:ext cx="3775393"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でも、やっぱり成功させたい！</a:t>
            </a:r>
            <a:endParaRPr kumimoji="1" lang="ja-JP" altLang="en-US" sz="2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3117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D6FB2BEC-32B8-5149-B782-664F1F618CDF}"/>
              </a:ext>
            </a:extLst>
          </p:cNvPr>
          <p:cNvSpPr/>
          <p:nvPr/>
        </p:nvSpPr>
        <p:spPr>
          <a:xfrm>
            <a:off x="277792" y="1603220"/>
            <a:ext cx="4294206" cy="494239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936056E-40B5-304B-8644-230D34486D9D}"/>
              </a:ext>
            </a:extLst>
          </p:cNvPr>
          <p:cNvSpPr>
            <a:spLocks noGrp="1"/>
          </p:cNvSpPr>
          <p:nvPr>
            <p:ph type="title"/>
          </p:nvPr>
        </p:nvSpPr>
        <p:spPr/>
        <p:txBody>
          <a:bodyPr/>
          <a:lstStyle/>
          <a:p>
            <a:r>
              <a:rPr kumimoji="1" lang="ja-JP" altLang="en-US"/>
              <a:t>一般のシステム開発と</a:t>
            </a:r>
            <a:r>
              <a:rPr kumimoji="1" lang="en-US" altLang="ja-JP" dirty="0"/>
              <a:t>RPA</a:t>
            </a:r>
            <a:r>
              <a:rPr kumimoji="1" lang="ja-JP" altLang="en-US"/>
              <a:t>導入の違い</a:t>
            </a:r>
          </a:p>
        </p:txBody>
      </p:sp>
      <p:sp>
        <p:nvSpPr>
          <p:cNvPr id="3" name="スライド番号プレースホルダー 2">
            <a:extLst>
              <a:ext uri="{FF2B5EF4-FFF2-40B4-BE49-F238E27FC236}">
                <a16:creationId xmlns:a16="http://schemas.microsoft.com/office/drawing/2014/main" id="{A9CE4B36-0FAF-EB4E-B3BB-04B3C0753E06}"/>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a:extLst>
              <a:ext uri="{FF2B5EF4-FFF2-40B4-BE49-F238E27FC236}">
                <a16:creationId xmlns:a16="http://schemas.microsoft.com/office/drawing/2014/main" id="{18BA542E-6BDA-1946-A75D-4C2BF7C615BE}"/>
              </a:ext>
            </a:extLst>
          </p:cNvPr>
          <p:cNvSpPr/>
          <p:nvPr/>
        </p:nvSpPr>
        <p:spPr>
          <a:xfrm>
            <a:off x="695474" y="844925"/>
            <a:ext cx="7753032" cy="6366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既存の業務プロセス</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a:t>
            </a:r>
            <a:r>
              <a:rPr lang="ja-JP" altLang="en-US" sz="2800">
                <a:solidFill>
                  <a:srgbClr val="FFFFFF"/>
                </a:solidFill>
                <a:latin typeface="Meiryo" panose="020B0604030504040204" pitchFamily="34" charset="-128"/>
                <a:ea typeface="Meiryo" panose="020B0604030504040204" pitchFamily="34" charset="-128"/>
                <a:cs typeface="ＭＳ Ｐゴシック"/>
              </a:rPr>
              <a:t>作業手順</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CF7A78CA-190F-7F48-80CC-9603D54399C6}"/>
              </a:ext>
            </a:extLst>
          </p:cNvPr>
          <p:cNvSpPr/>
          <p:nvPr/>
        </p:nvSpPr>
        <p:spPr>
          <a:xfrm>
            <a:off x="695473" y="5415172"/>
            <a:ext cx="3761773" cy="70332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US">
                <a:solidFill>
                  <a:srgbClr val="FFFFFF"/>
                </a:solidFill>
                <a:latin typeface="Meiryo" panose="020B0604030504040204" pitchFamily="34" charset="-128"/>
                <a:ea typeface="Meiryo" panose="020B0604030504040204" pitchFamily="34" charset="-128"/>
                <a:cs typeface="ＭＳ Ｐゴシック"/>
              </a:rPr>
              <a:t>○</a:t>
            </a:r>
            <a:r>
              <a:rPr lang="en-US"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下矢印 11">
            <a:extLst>
              <a:ext uri="{FF2B5EF4-FFF2-40B4-BE49-F238E27FC236}">
                <a16:creationId xmlns:a16="http://schemas.microsoft.com/office/drawing/2014/main" id="{BCD1E349-D1CF-ED46-870C-D18139CC5109}"/>
              </a:ext>
            </a:extLst>
          </p:cNvPr>
          <p:cNvSpPr/>
          <p:nvPr/>
        </p:nvSpPr>
        <p:spPr>
          <a:xfrm>
            <a:off x="2304354" y="1527428"/>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40C31D1-13BF-6141-868C-A61632ABB418}"/>
              </a:ext>
            </a:extLst>
          </p:cNvPr>
          <p:cNvSpPr/>
          <p:nvPr/>
        </p:nvSpPr>
        <p:spPr>
          <a:xfrm>
            <a:off x="695473" y="1815448"/>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効率化や改善をはかるための</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要件や方法を検討</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A52ABCB-F866-974D-BC84-45BF2C826B09}"/>
              </a:ext>
            </a:extLst>
          </p:cNvPr>
          <p:cNvSpPr/>
          <p:nvPr/>
        </p:nvSpPr>
        <p:spPr>
          <a:xfrm>
            <a:off x="695473" y="2671974"/>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新しい業務プロセス</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a:solidFill>
                  <a:srgbClr val="FFFFFF"/>
                </a:solidFill>
                <a:latin typeface="Meiryo" panose="020B0604030504040204" pitchFamily="34" charset="-128"/>
                <a:ea typeface="Meiryo" panose="020B0604030504040204" pitchFamily="34" charset="-128"/>
                <a:cs typeface="ＭＳ Ｐゴシック"/>
              </a:rPr>
              <a:t>作業手順</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を設計</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A8E62C32-9290-2A45-A3B3-72E09025D965}"/>
              </a:ext>
            </a:extLst>
          </p:cNvPr>
          <p:cNvSpPr/>
          <p:nvPr/>
        </p:nvSpPr>
        <p:spPr>
          <a:xfrm>
            <a:off x="695473" y="3528500"/>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システム仕様を策定</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CF35F8-B945-DC41-BF0C-0868DB665C3D}"/>
              </a:ext>
            </a:extLst>
          </p:cNvPr>
          <p:cNvSpPr/>
          <p:nvPr/>
        </p:nvSpPr>
        <p:spPr>
          <a:xfrm>
            <a:off x="695473" y="4385026"/>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システム開発</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9BC3DF8-1756-5F45-869E-DF68A210D124}"/>
              </a:ext>
            </a:extLst>
          </p:cNvPr>
          <p:cNvSpPr txBox="1"/>
          <p:nvPr/>
        </p:nvSpPr>
        <p:spPr>
          <a:xfrm>
            <a:off x="753678" y="6163503"/>
            <a:ext cx="3647153" cy="369332"/>
          </a:xfrm>
          <a:prstGeom prst="rect">
            <a:avLst/>
          </a:prstGeom>
          <a:noFill/>
        </p:spPr>
        <p:txBody>
          <a:bodyPr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システム開発：長期継続的な改善</a:t>
            </a:r>
          </a:p>
        </p:txBody>
      </p:sp>
      <p:sp>
        <p:nvSpPr>
          <p:cNvPr id="18" name="テキスト ボックス 17">
            <a:extLst>
              <a:ext uri="{FF2B5EF4-FFF2-40B4-BE49-F238E27FC236}">
                <a16:creationId xmlns:a16="http://schemas.microsoft.com/office/drawing/2014/main" id="{053BFB53-BAA0-F64E-B728-D6C083E32008}"/>
              </a:ext>
            </a:extLst>
          </p:cNvPr>
          <p:cNvSpPr txBox="1"/>
          <p:nvPr/>
        </p:nvSpPr>
        <p:spPr>
          <a:xfrm>
            <a:off x="233807" y="1814063"/>
            <a:ext cx="461665" cy="3323987"/>
          </a:xfrm>
          <a:prstGeom prst="rect">
            <a:avLst/>
          </a:prstGeom>
          <a:noFill/>
        </p:spPr>
        <p:txBody>
          <a:bodyPr vert="eaVert"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コスト・期間・専門スキル　</a:t>
            </a:r>
            <a:r>
              <a:rPr kumimoji="1" lang="ja-JP" altLang="en-US" b="1">
                <a:solidFill>
                  <a:srgbClr val="009051"/>
                </a:solidFill>
                <a:latin typeface="Meiryo" panose="020B0604030504040204" pitchFamily="34" charset="-128"/>
                <a:ea typeface="Meiryo" panose="020B0604030504040204" pitchFamily="34" charset="-128"/>
              </a:rPr>
              <a:t>大</a:t>
            </a:r>
          </a:p>
        </p:txBody>
      </p:sp>
      <p:grpSp>
        <p:nvGrpSpPr>
          <p:cNvPr id="20" name="グループ化 19">
            <a:extLst>
              <a:ext uri="{FF2B5EF4-FFF2-40B4-BE49-F238E27FC236}">
                <a16:creationId xmlns:a16="http://schemas.microsoft.com/office/drawing/2014/main" id="{649CEAB6-0951-F04A-9B24-B505E41849F0}"/>
              </a:ext>
            </a:extLst>
          </p:cNvPr>
          <p:cNvGrpSpPr/>
          <p:nvPr/>
        </p:nvGrpSpPr>
        <p:grpSpPr>
          <a:xfrm>
            <a:off x="4571999" y="1506925"/>
            <a:ext cx="4340507" cy="5038685"/>
            <a:chOff x="4571999" y="1506925"/>
            <a:chExt cx="4340507" cy="5038685"/>
          </a:xfrm>
        </p:grpSpPr>
        <p:sp>
          <p:nvSpPr>
            <p:cNvPr id="15" name="正方形/長方形 14">
              <a:extLst>
                <a:ext uri="{FF2B5EF4-FFF2-40B4-BE49-F238E27FC236}">
                  <a16:creationId xmlns:a16="http://schemas.microsoft.com/office/drawing/2014/main" id="{7A55CAC0-10AE-C341-A643-4FB18FFE63E5}"/>
                </a:ext>
              </a:extLst>
            </p:cNvPr>
            <p:cNvSpPr/>
            <p:nvPr/>
          </p:nvSpPr>
          <p:spPr>
            <a:xfrm>
              <a:off x="4571999" y="1603220"/>
              <a:ext cx="4340507" cy="494239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0879F6B-5845-C44F-9691-D0F12B7E3B65}"/>
                </a:ext>
              </a:extLst>
            </p:cNvPr>
            <p:cNvSpPr/>
            <p:nvPr/>
          </p:nvSpPr>
          <p:spPr>
            <a:xfrm>
              <a:off x="4686732" y="5428834"/>
              <a:ext cx="3761773" cy="703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
                  <a:solidFill>
                    <a:srgbClr val="FFFFFF"/>
                  </a:solidFill>
                  <a:latin typeface="Meiryo" panose="020B0604030504040204" pitchFamily="34" charset="-128"/>
                  <a:ea typeface="Meiryo" panose="020B0604030504040204" pitchFamily="34" charset="-128"/>
                  <a:cs typeface="ＭＳ Ｐゴシック"/>
                </a:rPr>
                <a:t>Ｘ</a:t>
              </a:r>
              <a:r>
                <a:rPr lang="en"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下矢印 12">
              <a:extLst>
                <a:ext uri="{FF2B5EF4-FFF2-40B4-BE49-F238E27FC236}">
                  <a16:creationId xmlns:a16="http://schemas.microsoft.com/office/drawing/2014/main" id="{3BFD7A53-8CC1-CE4A-8AC2-CB10344C8FA3}"/>
                </a:ext>
              </a:extLst>
            </p:cNvPr>
            <p:cNvSpPr/>
            <p:nvPr/>
          </p:nvSpPr>
          <p:spPr>
            <a:xfrm>
              <a:off x="6295634" y="1506925"/>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9DCC2828-4A82-DD43-8D38-88CBFC0CE628}"/>
                </a:ext>
              </a:extLst>
            </p:cNvPr>
            <p:cNvSpPr/>
            <p:nvPr/>
          </p:nvSpPr>
          <p:spPr>
            <a:xfrm>
              <a:off x="4686732" y="3154113"/>
              <a:ext cx="3761773" cy="7033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作業プロセス生成</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5A3FF207-0FA9-F147-8DF9-CB368A8A5356}"/>
                </a:ext>
              </a:extLst>
            </p:cNvPr>
            <p:cNvSpPr txBox="1"/>
            <p:nvPr/>
          </p:nvSpPr>
          <p:spPr>
            <a:xfrm>
              <a:off x="5213273" y="6163503"/>
              <a:ext cx="2708690" cy="369332"/>
            </a:xfrm>
            <a:prstGeom prst="rect">
              <a:avLst/>
            </a:prstGeom>
            <a:noFill/>
          </p:spPr>
          <p:txBody>
            <a:bodyPr wrap="non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RPA</a:t>
              </a:r>
              <a:r>
                <a:rPr kumimoji="1" lang="ja-JP" altLang="en-US">
                  <a:solidFill>
                    <a:srgbClr val="0432FF"/>
                  </a:solidFill>
                  <a:latin typeface="Meiryo" panose="020B0604030504040204" pitchFamily="34" charset="-128"/>
                  <a:ea typeface="Meiryo" panose="020B0604030504040204" pitchFamily="34" charset="-128"/>
                </a:rPr>
                <a:t>：短期即効的な効果</a:t>
              </a:r>
            </a:p>
          </p:txBody>
        </p:sp>
        <p:sp>
          <p:nvSpPr>
            <p:cNvPr id="19" name="テキスト ボックス 18">
              <a:extLst>
                <a:ext uri="{FF2B5EF4-FFF2-40B4-BE49-F238E27FC236}">
                  <a16:creationId xmlns:a16="http://schemas.microsoft.com/office/drawing/2014/main" id="{D0199191-09F8-DB45-B3D9-62CB0DA4FAE4}"/>
                </a:ext>
              </a:extLst>
            </p:cNvPr>
            <p:cNvSpPr txBox="1"/>
            <p:nvPr/>
          </p:nvSpPr>
          <p:spPr>
            <a:xfrm>
              <a:off x="8450841" y="1814063"/>
              <a:ext cx="461665" cy="3323987"/>
            </a:xfrm>
            <a:prstGeom prst="rect">
              <a:avLst/>
            </a:prstGeom>
            <a:noFill/>
          </p:spPr>
          <p:txBody>
            <a:bodyPr vert="eaVert" wrap="none" rtlCol="0">
              <a:spAutoFit/>
            </a:bodyPr>
            <a:lstStyle/>
            <a:p>
              <a:pPr algn="ctr"/>
              <a:r>
                <a:rPr kumimoji="1" lang="ja-JP" altLang="en-US">
                  <a:solidFill>
                    <a:srgbClr val="0432FF"/>
                  </a:solidFill>
                  <a:latin typeface="Meiryo" panose="020B0604030504040204" pitchFamily="34" charset="-128"/>
                  <a:ea typeface="Meiryo" panose="020B0604030504040204" pitchFamily="34" charset="-128"/>
                </a:rPr>
                <a:t>コスト・期間・専門スキル　</a:t>
              </a:r>
              <a:r>
                <a:rPr kumimoji="1" lang="ja-JP" altLang="en-US" b="1">
                  <a:solidFill>
                    <a:srgbClr val="0432FF"/>
                  </a:solidFill>
                  <a:latin typeface="Meiryo" panose="020B0604030504040204" pitchFamily="34" charset="-128"/>
                  <a:ea typeface="Meiryo" panose="020B0604030504040204" pitchFamily="34" charset="-128"/>
                </a:rPr>
                <a:t>少</a:t>
              </a:r>
            </a:p>
          </p:txBody>
        </p:sp>
      </p:grpSp>
    </p:spTree>
    <p:extLst>
      <p:ext uri="{BB962C8B-B14F-4D97-AF65-F5344CB8AC3E}">
        <p14:creationId xmlns:p14="http://schemas.microsoft.com/office/powerpoint/2010/main" val="32949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91B64616-0275-2043-BC35-FF48AF042E97}"/>
              </a:ext>
            </a:extLst>
          </p:cNvPr>
          <p:cNvSpPr/>
          <p:nvPr/>
        </p:nvSpPr>
        <p:spPr>
          <a:xfrm>
            <a:off x="169862" y="4699404"/>
            <a:ext cx="8610769" cy="1870749"/>
          </a:xfrm>
          <a:prstGeom prst="rect">
            <a:avLst/>
          </a:prstGeom>
          <a:solidFill>
            <a:schemeClr val="tx2">
              <a:lumMod val="60000"/>
              <a:lumOff val="40000"/>
            </a:schemeClr>
          </a:solidFill>
          <a:ln w="57150">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進化の可能性</a:t>
            </a:r>
            <a:endParaRPr kumimoji="1" lang="ja-JP" altLang="en-US" dirty="0"/>
          </a:p>
        </p:txBody>
      </p:sp>
      <p:sp>
        <p:nvSpPr>
          <p:cNvPr id="12" name="スライド番号プレースホルダー 11"/>
          <p:cNvSpPr>
            <a:spLocks noGrp="1"/>
          </p:cNvSpPr>
          <p:nvPr>
            <p:ph type="sldNum" sz="quarter" idx="12"/>
          </p:nvPr>
        </p:nvSpPr>
        <p:spPr/>
        <p:txBody>
          <a:bodyPr/>
          <a:lstStyle/>
          <a:p>
            <a:fld id="{ACA9A8DA-50BF-42A1-A62A-E20118BC7CE9}" type="slidenum">
              <a:rPr lang="de-DE" altLang="ja-JP" smtClean="0"/>
              <a:pPr/>
              <a:t>11</a:t>
            </a:fld>
            <a:endParaRPr lang="de-DE" altLang="ja-JP" dirty="0"/>
          </a:p>
        </p:txBody>
      </p:sp>
      <p:sp>
        <p:nvSpPr>
          <p:cNvPr id="16" name="テキスト ボックス 15"/>
          <p:cNvSpPr txBox="1"/>
          <p:nvPr/>
        </p:nvSpPr>
        <p:spPr>
          <a:xfrm>
            <a:off x="4138612" y="5115116"/>
            <a:ext cx="4669720" cy="738664"/>
          </a:xfrm>
          <a:prstGeom prst="rect">
            <a:avLst/>
          </a:prstGeom>
          <a:noFill/>
        </p:spPr>
        <p:txBody>
          <a:bodyPr wrap="square" rtlCol="0">
            <a:spAutoFit/>
          </a:bodyPr>
          <a:lstStyle/>
          <a:p>
            <a:pPr marL="466725" indent="-285750">
              <a:buFont typeface="Wingdings" pitchFamily="2" charset="2"/>
              <a:buChar char="ü"/>
            </a:pPr>
            <a:r>
              <a:rPr lang="ja-JP" altLang="en-US" sz="1400">
                <a:solidFill>
                  <a:schemeClr val="bg1"/>
                </a:solidFill>
                <a:latin typeface="Meiryo" charset="-128"/>
                <a:ea typeface="Meiryo" charset="-128"/>
                <a:cs typeface="Meiryo" charset="-128"/>
              </a:rPr>
              <a:t>データ入力や複数アプリの連携が必要な定型業務</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教えられた</a:t>
            </a:r>
            <a:r>
              <a:rPr lang="ja-JP" altLang="en-US" sz="1400" dirty="0">
                <a:solidFill>
                  <a:schemeClr val="bg1"/>
                </a:solidFill>
                <a:latin typeface="Meiryo" panose="020B0604030504040204" pitchFamily="34" charset="-128"/>
                <a:ea typeface="Meiryo" panose="020B0604030504040204" pitchFamily="34" charset="-128"/>
              </a:rPr>
              <a:t>手順に従い、特定の単純作業をこなす</a:t>
            </a:r>
            <a:endParaRPr lang="en-US" altLang="ja-JP" sz="1400" dirty="0">
              <a:solidFill>
                <a:schemeClr val="bg1"/>
              </a:solidFill>
              <a:latin typeface="Meiryo" panose="020B0604030504040204" pitchFamily="34" charset="-128"/>
              <a:ea typeface="Meiryo" panose="020B0604030504040204" pitchFamily="34" charset="-128"/>
            </a:endParaRPr>
          </a:p>
          <a:p>
            <a:pPr marL="466725" indent="-285750" algn="l">
              <a:buFont typeface="Wingdings" pitchFamily="2" charset="2"/>
              <a:buChar char="ü"/>
            </a:pPr>
            <a:r>
              <a:rPr lang="ja-JP" altLang="en-US" sz="1400" dirty="0">
                <a:solidFill>
                  <a:schemeClr val="bg1"/>
                </a:solidFill>
                <a:latin typeface="Meiryo" panose="020B0604030504040204" pitchFamily="34" charset="-128"/>
                <a:ea typeface="Meiryo" panose="020B0604030504040204" pitchFamily="34" charset="-128"/>
              </a:rPr>
              <a:t>意思決定が必要な場合は人間が対処する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正方形/長方形 31"/>
          <p:cNvSpPr/>
          <p:nvPr/>
        </p:nvSpPr>
        <p:spPr bwMode="auto">
          <a:xfrm>
            <a:off x="2450311" y="5033472"/>
            <a:ext cx="2177416" cy="90195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情報の入力、取得</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モニタリング</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チェック、転記</a:t>
            </a:r>
            <a:endParaRPr kumimoji="1"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4E528195-4152-BC40-81F9-C30906F820B9}"/>
              </a:ext>
            </a:extLst>
          </p:cNvPr>
          <p:cNvSpPr txBox="1"/>
          <p:nvPr/>
        </p:nvSpPr>
        <p:spPr>
          <a:xfrm>
            <a:off x="252471" y="4849724"/>
            <a:ext cx="3544614" cy="892552"/>
          </a:xfrm>
          <a:prstGeom prst="rect">
            <a:avLst/>
          </a:prstGeom>
          <a:noFill/>
        </p:spPr>
        <p:txBody>
          <a:bodyPr wrap="square" rtlCol="0">
            <a:spAutoFit/>
          </a:bodyPr>
          <a:lstStyle/>
          <a:p>
            <a:r>
              <a:rPr kumimoji="1" lang="en-US" altLang="ja-JP" sz="2000" b="1" dirty="0">
                <a:solidFill>
                  <a:schemeClr val="bg1"/>
                </a:solidFill>
                <a:latin typeface="Meiryo" charset="-128"/>
                <a:ea typeface="Meiryo" charset="-128"/>
                <a:cs typeface="Meiryo" charset="-128"/>
              </a:rPr>
              <a:t>Class 1</a:t>
            </a:r>
            <a:r>
              <a:rPr lang="en-US" altLang="ja-JP" sz="2000" b="1" dirty="0">
                <a:solidFill>
                  <a:schemeClr val="bg1"/>
                </a:solidFill>
                <a:latin typeface="Meiryo" charset="-128"/>
                <a:ea typeface="Meiryo" charset="-128"/>
                <a:cs typeface="Meiryo" charset="-128"/>
              </a:rPr>
              <a:t> : </a:t>
            </a:r>
            <a:r>
              <a:rPr kumimoji="1" lang="en-US" altLang="ja-JP" sz="2000" b="1" dirty="0">
                <a:solidFill>
                  <a:schemeClr val="bg1"/>
                </a:solidFill>
                <a:latin typeface="Meiryo" charset="-128"/>
                <a:ea typeface="Meiryo" charset="-128"/>
                <a:cs typeface="Meiryo" charset="-128"/>
              </a:rPr>
              <a:t>Basic</a:t>
            </a:r>
            <a:r>
              <a:rPr kumimoji="1" lang="ja-JP" altLang="en-US" sz="2000" b="1">
                <a:solidFill>
                  <a:schemeClr val="bg1"/>
                </a:solidFill>
                <a:latin typeface="Meiryo" charset="-128"/>
                <a:ea typeface="Meiryo" charset="-128"/>
                <a:cs typeface="Meiryo" charset="-128"/>
              </a:rPr>
              <a:t>（現状）</a:t>
            </a:r>
            <a:endParaRPr kumimoji="1" lang="en-US" altLang="ja-JP" sz="2000" b="1" dirty="0">
              <a:solidFill>
                <a:schemeClr val="bg1"/>
              </a:solidFill>
              <a:latin typeface="Meiryo" charset="-128"/>
              <a:ea typeface="Meiryo" charset="-128"/>
              <a:cs typeface="Meiryo" charset="-128"/>
            </a:endParaRPr>
          </a:p>
          <a:p>
            <a:r>
              <a:rPr kumimoji="1" lang="ja-JP" altLang="en-US" sz="1600" b="1">
                <a:solidFill>
                  <a:schemeClr val="bg1"/>
                </a:solidFill>
                <a:latin typeface="Meiryo" charset="-128"/>
                <a:ea typeface="Meiryo" charset="-128"/>
                <a:cs typeface="Meiryo" charset="-128"/>
              </a:rPr>
              <a:t>　定型業務の自動化</a:t>
            </a:r>
            <a:endParaRPr kumimoji="1" lang="en-US" altLang="ja-JP" sz="1600" b="1" dirty="0">
              <a:solidFill>
                <a:schemeClr val="bg1"/>
              </a:solidFill>
              <a:latin typeface="Meiryo" charset="-128"/>
              <a:ea typeface="Meiryo"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rPr>
              <a:t>　単純作業の労働者</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22B46B56-D64A-4645-96D6-36A35BDD7A7B}"/>
              </a:ext>
            </a:extLst>
          </p:cNvPr>
          <p:cNvSpPr/>
          <p:nvPr/>
        </p:nvSpPr>
        <p:spPr>
          <a:xfrm>
            <a:off x="2488981" y="6074137"/>
            <a:ext cx="6217772"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a:t>
            </a:r>
            <a:r>
              <a:rPr lang="ja-JP" altLang="en-US" sz="1200" dirty="0">
                <a:solidFill>
                  <a:schemeClr val="bg1"/>
                </a:solidFill>
                <a:latin typeface="Meiryo" charset="-128"/>
                <a:ea typeface="Meiryo" charset="-128"/>
                <a:cs typeface="Meiryo" charset="-128"/>
              </a:rPr>
              <a:t>、人事・経理・総務などの間接部門の事務・管理業務、販売管理や経費処理など</a:t>
            </a:r>
            <a:endParaRPr lang="ja-JP" altLang="en-US" sz="1200" b="0" i="0" dirty="0">
              <a:solidFill>
                <a:schemeClr val="bg1"/>
              </a:solidFill>
              <a:effectLst/>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02E6A2A6-D873-FB47-8B9A-95A15B8FA70C}"/>
              </a:ext>
            </a:extLst>
          </p:cNvPr>
          <p:cNvSpPr/>
          <p:nvPr/>
        </p:nvSpPr>
        <p:spPr>
          <a:xfrm>
            <a:off x="457200" y="5800954"/>
            <a:ext cx="2419003" cy="646331"/>
          </a:xfrm>
          <a:prstGeom prst="rect">
            <a:avLst/>
          </a:prstGeom>
        </p:spPr>
        <p:txBody>
          <a:bodyPr wrap="square">
            <a:spAutoFit/>
          </a:bodyPr>
          <a:lstStyle/>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ルール処理エンジン</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スクリーン収集</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ワークフロー</a:t>
            </a:r>
            <a:endParaRPr lang="en-US" altLang="ja-JP" sz="1200" b="1" dirty="0">
              <a:solidFill>
                <a:schemeClr val="bg1"/>
              </a:solidFill>
              <a:latin typeface="Meiryo" charset="-128"/>
              <a:ea typeface="Meiryo" charset="-128"/>
              <a:cs typeface="Meiryo" charset="-128"/>
            </a:endParaRPr>
          </a:p>
        </p:txBody>
      </p:sp>
      <p:grpSp>
        <p:nvGrpSpPr>
          <p:cNvPr id="4" name="グループ化 3">
            <a:extLst>
              <a:ext uri="{FF2B5EF4-FFF2-40B4-BE49-F238E27FC236}">
                <a16:creationId xmlns:a16="http://schemas.microsoft.com/office/drawing/2014/main" id="{19EA7C5B-416C-024A-8157-852FB77FFBB4}"/>
              </a:ext>
            </a:extLst>
          </p:cNvPr>
          <p:cNvGrpSpPr/>
          <p:nvPr/>
        </p:nvGrpSpPr>
        <p:grpSpPr>
          <a:xfrm>
            <a:off x="169862" y="840043"/>
            <a:ext cx="8638470" cy="1870749"/>
            <a:chOff x="169862" y="840043"/>
            <a:chExt cx="8638470" cy="1870749"/>
          </a:xfrm>
        </p:grpSpPr>
        <p:sp>
          <p:nvSpPr>
            <p:cNvPr id="38" name="正方形/長方形 37">
              <a:extLst>
                <a:ext uri="{FF2B5EF4-FFF2-40B4-BE49-F238E27FC236}">
                  <a16:creationId xmlns:a16="http://schemas.microsoft.com/office/drawing/2014/main" id="{63AF7DAC-F102-5249-9FD0-996D77235407}"/>
                </a:ext>
              </a:extLst>
            </p:cNvPr>
            <p:cNvSpPr/>
            <p:nvPr/>
          </p:nvSpPr>
          <p:spPr>
            <a:xfrm>
              <a:off x="169862" y="840043"/>
              <a:ext cx="8610769" cy="187074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B0220A0D-3A1F-7742-9429-2F060286025E}"/>
                </a:ext>
              </a:extLst>
            </p:cNvPr>
            <p:cNvSpPr txBox="1"/>
            <p:nvPr/>
          </p:nvSpPr>
          <p:spPr bwMode="gray">
            <a:xfrm>
              <a:off x="252470" y="1004540"/>
              <a:ext cx="2947929" cy="1192824"/>
            </a:xfrm>
            <a:prstGeom prst="rect">
              <a:avLst/>
            </a:prstGeom>
            <a:noFill/>
          </p:spPr>
          <p:txBody>
            <a:bodyPr wrap="squar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3 : Cognitive</a:t>
              </a:r>
            </a:p>
            <a:p>
              <a:r>
                <a:rPr lang="ja-JP" altLang="en-US">
                  <a:solidFill>
                    <a:schemeClr val="bg1"/>
                  </a:solidFill>
                  <a:latin typeface="Meiryo" panose="020B0604030504040204" pitchFamily="34" charset="-128"/>
                  <a:ea typeface="Meiryo" panose="020B0604030504040204" pitchFamily="34" charset="-128"/>
                </a:rPr>
                <a:t>　業務</a:t>
              </a:r>
              <a:r>
                <a:rPr lang="ja-JP" altLang="en-US" dirty="0">
                  <a:solidFill>
                    <a:schemeClr val="bg1"/>
                  </a:solidFill>
                  <a:latin typeface="Meiryo" panose="020B0604030504040204" pitchFamily="34" charset="-128"/>
                  <a:ea typeface="Meiryo" panose="020B0604030504040204" pitchFamily="34" charset="-128"/>
                </a:rPr>
                <a:t>の自律的な</a:t>
              </a:r>
              <a:r>
                <a:rPr lang="en-US" altLang="ja-JP" dirty="0">
                  <a:solidFill>
                    <a:schemeClr val="bg1"/>
                  </a:solidFill>
                  <a:latin typeface="Meiryo" panose="020B0604030504040204" pitchFamily="34" charset="-128"/>
                  <a:ea typeface="Meiryo" panose="020B0604030504040204" pitchFamily="34" charset="-128"/>
                </a:rPr>
                <a:t>AI</a:t>
              </a:r>
              <a:r>
                <a:rPr lang="ja-JP" altLang="en-US">
                  <a:solidFill>
                    <a:schemeClr val="bg1"/>
                  </a:solidFill>
                  <a:latin typeface="Meiryo" panose="020B0604030504040204" pitchFamily="34" charset="-128"/>
                  <a:ea typeface="Meiryo" panose="020B0604030504040204" pitchFamily="34" charset="-128"/>
                </a:rPr>
                <a:t>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真のデジタル労働者</a:t>
              </a:r>
              <a:endParaRPr lang="en-US" altLang="ja-JP" dirty="0">
                <a:solidFill>
                  <a:schemeClr val="bg1"/>
                </a:solidFill>
                <a:latin typeface="Meiryo" panose="020B0604030504040204" pitchFamily="34" charset="-128"/>
                <a:ea typeface="Meiryo" panose="020B0604030504040204" pitchFamily="34" charset="-128"/>
              </a:endParaRPr>
            </a:p>
            <a:p>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24163918-E162-074A-A577-667E95699077}"/>
                </a:ext>
              </a:extLst>
            </p:cNvPr>
            <p:cNvSpPr txBox="1"/>
            <p:nvPr/>
          </p:nvSpPr>
          <p:spPr>
            <a:xfrm>
              <a:off x="4222064" y="1004540"/>
              <a:ext cx="4566077" cy="1169551"/>
            </a:xfrm>
            <a:prstGeom prst="rect">
              <a:avLst/>
            </a:prstGeom>
            <a:noFill/>
          </p:spPr>
          <p:txBody>
            <a:bodyPr wrap="square" rtlCol="0">
              <a:spAutoFit/>
            </a:bodyPr>
            <a:lstStyle>
              <a:defPPr>
                <a:defRPr lang="ja-JP"/>
              </a:defPPr>
              <a:lvl1pPr marL="466725" indent="-285750">
                <a:buFont typeface="Wingdings" pitchFamily="2" charset="2"/>
                <a:buChar char="ü"/>
                <a:defRPr sz="1400">
                  <a:solidFill>
                    <a:schemeClr val="bg1"/>
                  </a:solidFill>
                  <a:latin typeface="Meiryo" charset="-128"/>
                  <a:ea typeface="Meiryo" charset="-128"/>
                </a:defRPr>
              </a:lvl1pPr>
            </a:lstStyle>
            <a:p>
              <a:endParaRPr lang="en-US" altLang="ja-JP" dirty="0"/>
            </a:p>
            <a:p>
              <a:r>
                <a:rPr lang="ja-JP" altLang="en-US"/>
                <a:t>大量データを学習して最適判断が必要な業務</a:t>
              </a:r>
              <a:endParaRPr lang="en-US" altLang="ja-JP" dirty="0"/>
            </a:p>
            <a:p>
              <a:r>
                <a:rPr lang="ja-JP" altLang="en-US"/>
                <a:t>目的に沿って自らプロセスを分析・改善</a:t>
              </a:r>
              <a:endParaRPr lang="en-US" altLang="ja-JP" dirty="0"/>
            </a:p>
            <a:p>
              <a:r>
                <a:rPr lang="ja-JP" altLang="en-US"/>
                <a:t>与えられた指示を適切に解釈し時には人や他の</a:t>
              </a:r>
              <a:br>
                <a:rPr lang="en-US" altLang="ja-JP" dirty="0"/>
              </a:br>
              <a:r>
                <a:rPr lang="en-US" altLang="ja-JP" dirty="0"/>
                <a:t>RPA</a:t>
              </a:r>
              <a:r>
                <a:rPr lang="ja-JP" altLang="en-US"/>
                <a:t>と連携しながら、自律的に仕事をこなす</a:t>
              </a:r>
              <a:endParaRPr lang="en-US" altLang="ja-JP" dirty="0"/>
            </a:p>
          </p:txBody>
        </p:sp>
        <p:sp>
          <p:nvSpPr>
            <p:cNvPr id="43" name="正方形/長方形 42">
              <a:extLst>
                <a:ext uri="{FF2B5EF4-FFF2-40B4-BE49-F238E27FC236}">
                  <a16:creationId xmlns:a16="http://schemas.microsoft.com/office/drawing/2014/main" id="{826A96A2-3755-6146-8428-D6A67C4036EE}"/>
                </a:ext>
              </a:extLst>
            </p:cNvPr>
            <p:cNvSpPr/>
            <p:nvPr/>
          </p:nvSpPr>
          <p:spPr bwMode="auto">
            <a:xfrm>
              <a:off x="457200" y="2105031"/>
              <a:ext cx="2083077" cy="461665"/>
            </a:xfrm>
            <a:prstGeom prst="rect">
              <a:avLst/>
            </a:prstGeom>
          </p:spPr>
          <p:txBody>
            <a:bodyPr wrap="square">
              <a:spAutoFit/>
            </a:bodyPr>
            <a:lstStyle/>
            <a:p>
              <a:pPr marL="285750" indent="-285750">
                <a:buFont typeface="Wingdings" pitchFamily="2" charset="2"/>
                <a:buChar char="Ø"/>
              </a:pPr>
              <a:r>
                <a:rPr lang="ja-JP" altLang="en-US" sz="1200" b="1" dirty="0">
                  <a:solidFill>
                    <a:schemeClr val="bg1"/>
                  </a:solidFill>
                  <a:latin typeface="Meiryo" charset="-128"/>
                  <a:ea typeface="Meiryo" charset="-128"/>
                </a:rPr>
                <a:t>高度な分析</a:t>
              </a:r>
              <a:r>
                <a:rPr lang="ja-JP" altLang="en-US" sz="1200" b="1">
                  <a:solidFill>
                    <a:schemeClr val="bg1"/>
                  </a:solidFill>
                  <a:latin typeface="Meiryo" charset="-128"/>
                  <a:ea typeface="Meiryo" charset="-128"/>
                </a:rPr>
                <a:t>、判断</a:t>
              </a:r>
              <a:endParaRPr lang="en-US" altLang="ja-JP" sz="1200" b="1" dirty="0">
                <a:solidFill>
                  <a:schemeClr val="bg1"/>
                </a:solidFill>
                <a:latin typeface="Meiryo" charset="-128"/>
                <a:ea typeface="Meiryo" charset="-128"/>
              </a:endParaRPr>
            </a:p>
            <a:p>
              <a:pPr marL="285750" indent="-285750">
                <a:buFont typeface="Wingdings" pitchFamily="2" charset="2"/>
                <a:buChar char="Ø"/>
              </a:pPr>
              <a:r>
                <a:rPr lang="ja-JP" altLang="en-US" sz="1200" b="1" dirty="0">
                  <a:solidFill>
                    <a:schemeClr val="bg1"/>
                  </a:solidFill>
                  <a:latin typeface="Meiryo" charset="-128"/>
                  <a:ea typeface="Meiryo" charset="-128"/>
                </a:rPr>
                <a:t>自律的な改善、連携</a:t>
              </a:r>
            </a:p>
          </p:txBody>
        </p:sp>
        <p:sp>
          <p:nvSpPr>
            <p:cNvPr id="21" name="正方形/長方形 20">
              <a:extLst>
                <a:ext uri="{FF2B5EF4-FFF2-40B4-BE49-F238E27FC236}">
                  <a16:creationId xmlns:a16="http://schemas.microsoft.com/office/drawing/2014/main" id="{9A2E71BA-D395-6749-A16B-3B72B52CD277}"/>
                </a:ext>
              </a:extLst>
            </p:cNvPr>
            <p:cNvSpPr/>
            <p:nvPr/>
          </p:nvSpPr>
          <p:spPr>
            <a:xfrm>
              <a:off x="2488981" y="1252727"/>
              <a:ext cx="2781288" cy="954107"/>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自然言語処理</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ビッグデータ分析</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機械学習</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個別最適化処理</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F3546F27-EEA1-054A-9C88-22DC637A1ADC}"/>
                </a:ext>
              </a:extLst>
            </p:cNvPr>
            <p:cNvSpPr/>
            <p:nvPr/>
          </p:nvSpPr>
          <p:spPr>
            <a:xfrm>
              <a:off x="2490786" y="2335863"/>
              <a:ext cx="6317546"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例えば、ヘルプデスクや天候に左右される仕入れ管理、経済情勢を加味した経営判断など</a:t>
              </a:r>
              <a:endParaRPr lang="ja-JP" altLang="en-US" sz="1200"/>
            </a:p>
          </p:txBody>
        </p:sp>
        <p:pic>
          <p:nvPicPr>
            <p:cNvPr id="22" name="図 21">
              <a:extLst>
                <a:ext uri="{FF2B5EF4-FFF2-40B4-BE49-F238E27FC236}">
                  <a16:creationId xmlns:a16="http://schemas.microsoft.com/office/drawing/2014/main" id="{62CF63CD-F3B7-7845-9DC7-0A585CCACC26}"/>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906387"/>
              <a:ext cx="493328" cy="449835"/>
            </a:xfrm>
            <a:prstGeom prst="rect">
              <a:avLst/>
            </a:prstGeom>
          </p:spPr>
        </p:pic>
        <p:sp>
          <p:nvSpPr>
            <p:cNvPr id="25" name="テキスト ボックス 24">
              <a:extLst>
                <a:ext uri="{FF2B5EF4-FFF2-40B4-BE49-F238E27FC236}">
                  <a16:creationId xmlns:a16="http://schemas.microsoft.com/office/drawing/2014/main" id="{AB277765-5899-0C49-9C5C-EE3124946D33}"/>
                </a:ext>
              </a:extLst>
            </p:cNvPr>
            <p:cNvSpPr txBox="1"/>
            <p:nvPr/>
          </p:nvSpPr>
          <p:spPr>
            <a:xfrm>
              <a:off x="8287377" y="966086"/>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CA5A8B05-213E-9A4D-8FE3-11085BC3E356}"/>
              </a:ext>
            </a:extLst>
          </p:cNvPr>
          <p:cNvGrpSpPr/>
          <p:nvPr/>
        </p:nvGrpSpPr>
        <p:grpSpPr>
          <a:xfrm>
            <a:off x="169861" y="2763762"/>
            <a:ext cx="8610769" cy="1870749"/>
            <a:chOff x="169861" y="2763762"/>
            <a:chExt cx="8610769" cy="1870749"/>
          </a:xfrm>
        </p:grpSpPr>
        <p:sp>
          <p:nvSpPr>
            <p:cNvPr id="37" name="正方形/長方形 36">
              <a:extLst>
                <a:ext uri="{FF2B5EF4-FFF2-40B4-BE49-F238E27FC236}">
                  <a16:creationId xmlns:a16="http://schemas.microsoft.com/office/drawing/2014/main" id="{2B9A51D4-F2FD-CF47-AA64-E8AA00FD8E6A}"/>
                </a:ext>
              </a:extLst>
            </p:cNvPr>
            <p:cNvSpPr/>
            <p:nvPr/>
          </p:nvSpPr>
          <p:spPr>
            <a:xfrm>
              <a:off x="169861" y="2763762"/>
              <a:ext cx="8610769" cy="187074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0DBACBAE-F5FF-6445-97E6-109EFD493E19}"/>
                </a:ext>
              </a:extLst>
            </p:cNvPr>
            <p:cNvSpPr txBox="1"/>
            <p:nvPr/>
          </p:nvSpPr>
          <p:spPr bwMode="gray">
            <a:xfrm>
              <a:off x="252471" y="2919790"/>
              <a:ext cx="2739853" cy="892552"/>
            </a:xfrm>
            <a:prstGeom prst="rect">
              <a:avLst/>
            </a:prstGeom>
            <a:noFill/>
          </p:spPr>
          <p:txBody>
            <a:bodyPr wrap="non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2 : Enhanced</a:t>
              </a:r>
            </a:p>
            <a:p>
              <a:r>
                <a:rPr lang="ja-JP" altLang="en-US">
                  <a:solidFill>
                    <a:schemeClr val="bg1"/>
                  </a:solidFill>
                  <a:latin typeface="Meiryo" panose="020B0604030504040204" pitchFamily="34" charset="-128"/>
                  <a:ea typeface="Meiryo" panose="020B0604030504040204" pitchFamily="34" charset="-128"/>
                </a:rPr>
                <a:t>　非定型</a:t>
              </a:r>
              <a:r>
                <a:rPr lang="ja-JP" altLang="en-US" dirty="0">
                  <a:solidFill>
                    <a:schemeClr val="bg1"/>
                  </a:solidFill>
                  <a:latin typeface="Meiryo" panose="020B0604030504040204" pitchFamily="34" charset="-128"/>
                  <a:ea typeface="Meiryo" panose="020B0604030504040204" pitchFamily="34" charset="-128"/>
                </a:rPr>
                <a:t>業務</a:t>
              </a:r>
              <a:r>
                <a:rPr lang="ja-JP" altLang="en-US">
                  <a:solidFill>
                    <a:schemeClr val="bg1"/>
                  </a:solidFill>
                  <a:latin typeface="Meiryo" panose="020B0604030504040204" pitchFamily="34" charset="-128"/>
                  <a:ea typeface="Meiryo" panose="020B0604030504040204" pitchFamily="34" charset="-128"/>
                </a:rPr>
                <a:t>の自動化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特定業務の労働者</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EE3C8CF6-F3FE-7E4D-A499-53CD61B38E59}"/>
                </a:ext>
              </a:extLst>
            </p:cNvPr>
            <p:cNvSpPr/>
            <p:nvPr/>
          </p:nvSpPr>
          <p:spPr>
            <a:xfrm>
              <a:off x="457200" y="4083481"/>
              <a:ext cx="1940858" cy="461665"/>
            </a:xfrm>
            <a:prstGeom prst="rect">
              <a:avLst/>
            </a:prstGeom>
          </p:spPr>
          <p:txBody>
            <a:bodyPr wrap="square">
              <a:spAutoFit/>
            </a:bodyPr>
            <a:lstStyle/>
            <a:p>
              <a:pPr marL="285750" indent="-285750">
                <a:buFont typeface="Wingdings" pitchFamily="2" charset="2"/>
                <a:buChar char="Ø"/>
              </a:pPr>
              <a:r>
                <a:rPr lang="ja-JP" altLang="en-US" sz="1200" b="1">
                  <a:solidFill>
                    <a:schemeClr val="bg1"/>
                  </a:solidFill>
                  <a:latin typeface="Meiryo" charset="-128"/>
                  <a:ea typeface="Meiryo" charset="-128"/>
                  <a:cs typeface="Meiryo" charset="-128"/>
                </a:rPr>
                <a:t>構造化されていないデータや知識の処理</a:t>
              </a:r>
              <a:endParaRPr lang="en-US" altLang="ja-JP" sz="1200" b="1" dirty="0">
                <a:solidFill>
                  <a:schemeClr val="bg1"/>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374B761B-9E40-0849-A140-3AFF86C72F73}"/>
                </a:ext>
              </a:extLst>
            </p:cNvPr>
            <p:cNvSpPr/>
            <p:nvPr/>
          </p:nvSpPr>
          <p:spPr bwMode="auto">
            <a:xfrm>
              <a:off x="2446155" y="3182796"/>
              <a:ext cx="4058948" cy="803018"/>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非構造データ</a:t>
              </a:r>
              <a:r>
                <a:rPr lang="ja-JP" altLang="en-US" sz="1400">
                  <a:solidFill>
                    <a:schemeClr val="bg1"/>
                  </a:solidFill>
                  <a:latin typeface="Meiryo" panose="020B0604030504040204" pitchFamily="34" charset="-128"/>
                  <a:ea typeface="Meiryo" panose="020B0604030504040204" pitchFamily="34" charset="-128"/>
                </a:rPr>
                <a:t>の読取</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蓄積データから</a:t>
              </a:r>
              <a:r>
                <a:rPr lang="ja-JP" altLang="en-US" sz="1400">
                  <a:solidFill>
                    <a:schemeClr val="bg1"/>
                  </a:solidFill>
                  <a:latin typeface="Meiryo" panose="020B0604030504040204" pitchFamily="34" charset="-128"/>
                  <a:ea typeface="Meiryo" panose="020B0604030504040204" pitchFamily="34" charset="-128"/>
                </a:rPr>
                <a:t>のルール作成</a:t>
              </a:r>
              <a:endParaRPr lang="ja-JP" altLang="en-US"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知識ベースから</a:t>
              </a:r>
              <a:r>
                <a:rPr lang="ja-JP" altLang="en-US" sz="1400">
                  <a:solidFill>
                    <a:schemeClr val="bg1"/>
                  </a:solidFill>
                  <a:latin typeface="Meiryo" panose="020B0604030504040204" pitchFamily="34" charset="-128"/>
                  <a:ea typeface="Meiryo" panose="020B0604030504040204" pitchFamily="34" charset="-128"/>
                </a:rPr>
                <a:t>の問合わせ</a:t>
              </a:r>
              <a:r>
                <a:rPr lang="ja-JP" altLang="en-US" sz="1400" dirty="0">
                  <a:solidFill>
                    <a:schemeClr val="bg1"/>
                  </a:solidFill>
                  <a:latin typeface="Meiryo" panose="020B0604030504040204" pitchFamily="34" charset="-128"/>
                  <a:ea typeface="Meiryo" panose="020B0604030504040204" pitchFamily="34" charset="-128"/>
                </a:rPr>
                <a:t>回答</a:t>
              </a:r>
            </a:p>
          </p:txBody>
        </p:sp>
        <p:sp>
          <p:nvSpPr>
            <p:cNvPr id="19" name="正方形/長方形 18">
              <a:extLst>
                <a:ext uri="{FF2B5EF4-FFF2-40B4-BE49-F238E27FC236}">
                  <a16:creationId xmlns:a16="http://schemas.microsoft.com/office/drawing/2014/main" id="{5E0B9193-5D94-384A-B4C5-36DDF9A919EE}"/>
                </a:ext>
              </a:extLst>
            </p:cNvPr>
            <p:cNvSpPr/>
            <p:nvPr/>
          </p:nvSpPr>
          <p:spPr>
            <a:xfrm>
              <a:off x="5184736" y="2955099"/>
              <a:ext cx="3495020" cy="1169551"/>
            </a:xfrm>
            <a:prstGeom prst="rect">
              <a:avLst/>
            </a:prstGeom>
            <a:noFill/>
          </p:spPr>
          <p:txBody>
            <a:bodyPr wrap="square" rtlCol="0">
              <a:spAutoFit/>
            </a:bodyPr>
            <a:lstStyle/>
            <a:p>
              <a:pPr marL="466725" indent="-285750">
                <a:buFont typeface="Wingdings" pitchFamily="2" charset="2"/>
                <a:buChar char="ü"/>
              </a:pPr>
              <a:endParaRPr lang="en-US" altLang="ja-JP" sz="1400" dirty="0">
                <a:solidFill>
                  <a:schemeClr val="bg1"/>
                </a:solidFill>
                <a:latin typeface="Meiryo" charset="-128"/>
                <a:ea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cs typeface="Meiryo" charset="-128"/>
                </a:rPr>
                <a:t>非構造化データの収集や分析</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rPr>
                <a:t>自然言語処理やディープラーニングを利用し、非構造データを扱う業務や分析に基づくルールベースの業務</a:t>
              </a:r>
              <a:endParaRPr lang="ja-JP" altLang="en-US" sz="1400" dirty="0">
                <a:solidFill>
                  <a:schemeClr val="bg1"/>
                </a:solidFill>
                <a:latin typeface="Meiryo" charset="-128"/>
                <a:ea typeface="Meiryo" charset="-128"/>
              </a:endParaRPr>
            </a:p>
          </p:txBody>
        </p:sp>
        <p:sp>
          <p:nvSpPr>
            <p:cNvPr id="20" name="正方形/長方形 19">
              <a:extLst>
                <a:ext uri="{FF2B5EF4-FFF2-40B4-BE49-F238E27FC236}">
                  <a16:creationId xmlns:a16="http://schemas.microsoft.com/office/drawing/2014/main" id="{029FF681-5F77-2341-AA3B-D186F1DEC791}"/>
                </a:ext>
              </a:extLst>
            </p:cNvPr>
            <p:cNvSpPr/>
            <p:nvPr/>
          </p:nvSpPr>
          <p:spPr>
            <a:xfrm>
              <a:off x="2488981" y="4143590"/>
              <a:ext cx="6217772" cy="461665"/>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例えば、ログの分析、様々な要因を加味した売上予測、</a:t>
              </a:r>
              <a:r>
                <a:rPr lang="en-US" altLang="ja-JP" sz="1200" dirty="0">
                  <a:solidFill>
                    <a:schemeClr val="bg1"/>
                  </a:solidFill>
                  <a:latin typeface="Meiryo" charset="-128"/>
                  <a:ea typeface="Meiryo" charset="-128"/>
                  <a:cs typeface="Meiryo" charset="-128"/>
                </a:rPr>
                <a:t>Web </a:t>
              </a:r>
              <a:r>
                <a:rPr lang="ja-JP" altLang="en-US" sz="1200">
                  <a:solidFill>
                    <a:schemeClr val="bg1"/>
                  </a:solidFill>
                  <a:latin typeface="Meiryo" charset="-128"/>
                  <a:ea typeface="Meiryo" charset="-128"/>
                  <a:cs typeface="Meiryo" charset="-128"/>
                </a:rPr>
                <a:t>のレコメンド広告などの分析処理など</a:t>
              </a:r>
              <a:endParaRPr lang="ja-JP" altLang="en-US" sz="1200" dirty="0">
                <a:solidFill>
                  <a:schemeClr val="bg1"/>
                </a:solidFill>
                <a:latin typeface="Meiryo" charset="-128"/>
                <a:ea typeface="Meiryo" charset="-128"/>
                <a:cs typeface="Meiryo" charset="-128"/>
              </a:endParaRPr>
            </a:p>
          </p:txBody>
        </p:sp>
        <p:pic>
          <p:nvPicPr>
            <p:cNvPr id="24" name="図 23">
              <a:extLst>
                <a:ext uri="{FF2B5EF4-FFF2-40B4-BE49-F238E27FC236}">
                  <a16:creationId xmlns:a16="http://schemas.microsoft.com/office/drawing/2014/main" id="{4D4509BF-D6F2-DA47-BF1F-8990AA2663A2}"/>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2861602"/>
              <a:ext cx="493328" cy="449835"/>
            </a:xfrm>
            <a:prstGeom prst="rect">
              <a:avLst/>
            </a:prstGeom>
          </p:spPr>
        </p:pic>
        <p:sp>
          <p:nvSpPr>
            <p:cNvPr id="26" name="テキスト ボックス 25">
              <a:extLst>
                <a:ext uri="{FF2B5EF4-FFF2-40B4-BE49-F238E27FC236}">
                  <a16:creationId xmlns:a16="http://schemas.microsoft.com/office/drawing/2014/main" id="{E10FD653-0A97-E24B-80D3-183BAC5FC003}"/>
                </a:ext>
              </a:extLst>
            </p:cNvPr>
            <p:cNvSpPr txBox="1"/>
            <p:nvPr/>
          </p:nvSpPr>
          <p:spPr>
            <a:xfrm>
              <a:off x="8287377" y="2911327"/>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312981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B5C184-AD72-8746-B45E-AAFEC07612FD}"/>
              </a:ext>
            </a:extLst>
          </p:cNvPr>
          <p:cNvSpPr>
            <a:spLocks noGrp="1"/>
          </p:cNvSpPr>
          <p:nvPr>
            <p:ph type="title"/>
          </p:nvPr>
        </p:nvSpPr>
        <p:spPr/>
        <p:txBody>
          <a:bodyPr/>
          <a:lstStyle/>
          <a:p>
            <a:r>
              <a:rPr kumimoji="1" lang="en-US" altLang="ja-JP" dirty="0"/>
              <a:t>AI-OCR</a:t>
            </a:r>
            <a:r>
              <a:rPr kumimoji="1" lang="ja-JP" altLang="en-US"/>
              <a:t>の事例</a:t>
            </a:r>
          </a:p>
        </p:txBody>
      </p:sp>
      <p:sp>
        <p:nvSpPr>
          <p:cNvPr id="3" name="スライド番号プレースホルダー 2">
            <a:extLst>
              <a:ext uri="{FF2B5EF4-FFF2-40B4-BE49-F238E27FC236}">
                <a16:creationId xmlns:a16="http://schemas.microsoft.com/office/drawing/2014/main" id="{C003702F-7912-1B47-9183-072F6F2F3CA1}"/>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a:extLst>
              <a:ext uri="{FF2B5EF4-FFF2-40B4-BE49-F238E27FC236}">
                <a16:creationId xmlns:a16="http://schemas.microsoft.com/office/drawing/2014/main" id="{A2AD5D50-EB6C-4040-8D14-EDB985B33334}"/>
              </a:ext>
            </a:extLst>
          </p:cNvPr>
          <p:cNvPicPr>
            <a:picLocks noChangeAspect="1"/>
          </p:cNvPicPr>
          <p:nvPr/>
        </p:nvPicPr>
        <p:blipFill>
          <a:blip r:embed="rId2"/>
          <a:stretch>
            <a:fillRect/>
          </a:stretch>
        </p:blipFill>
        <p:spPr>
          <a:xfrm>
            <a:off x="830481" y="1043628"/>
            <a:ext cx="7483037" cy="5076953"/>
          </a:xfrm>
          <a:prstGeom prst="rect">
            <a:avLst/>
          </a:prstGeom>
        </p:spPr>
      </p:pic>
      <p:sp>
        <p:nvSpPr>
          <p:cNvPr id="5" name="正方形/長方形 4">
            <a:extLst>
              <a:ext uri="{FF2B5EF4-FFF2-40B4-BE49-F238E27FC236}">
                <a16:creationId xmlns:a16="http://schemas.microsoft.com/office/drawing/2014/main" id="{76421E30-43F4-304B-BDAA-BBCE9D9893CD}"/>
              </a:ext>
            </a:extLst>
          </p:cNvPr>
          <p:cNvSpPr/>
          <p:nvPr/>
        </p:nvSpPr>
        <p:spPr>
          <a:xfrm>
            <a:off x="6305016" y="6078364"/>
            <a:ext cx="2518638" cy="307777"/>
          </a:xfrm>
          <a:prstGeom prst="rect">
            <a:avLst/>
          </a:prstGeom>
        </p:spPr>
        <p:txBody>
          <a:bodyPr wrap="none">
            <a:spAutoFit/>
          </a:bodyPr>
          <a:lstStyle/>
          <a:p>
            <a:r>
              <a:rPr lang="ja-JP" altLang="en-US" sz="1400">
                <a:solidFill>
                  <a:srgbClr val="3B3B3B"/>
                </a:solidFill>
                <a:latin typeface="Hiragino Kaku Gothic ProN" panose="020B0300000000000000" pitchFamily="34" charset="-128"/>
                <a:ea typeface="Hiragino Kaku Gothic ProN" panose="020B0300000000000000" pitchFamily="34" charset="-128"/>
              </a:rPr>
              <a:t>株式会社イージェーワークス</a:t>
            </a:r>
            <a:endParaRPr lang="ja-JP" altLang="en-US" sz="1400"/>
          </a:p>
        </p:txBody>
      </p:sp>
    </p:spTree>
    <p:extLst>
      <p:ext uri="{BB962C8B-B14F-4D97-AF65-F5344CB8AC3E}">
        <p14:creationId xmlns:p14="http://schemas.microsoft.com/office/powerpoint/2010/main" val="31540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D99132-F028-F64C-8BE0-E4C6593C5182}"/>
              </a:ext>
            </a:extLst>
          </p:cNvPr>
          <p:cNvSpPr>
            <a:spLocks noGrp="1"/>
          </p:cNvSpPr>
          <p:nvPr>
            <p:ph type="title"/>
          </p:nvPr>
        </p:nvSpPr>
        <p:spPr/>
        <p:txBody>
          <a:bodyPr/>
          <a:lstStyle/>
          <a:p>
            <a:r>
              <a:rPr kumimoji="1" lang="ja-JP" altLang="en-US"/>
              <a:t>導入上の留意事項</a:t>
            </a:r>
          </a:p>
        </p:txBody>
      </p:sp>
      <p:sp>
        <p:nvSpPr>
          <p:cNvPr id="3" name="スライド番号プレースホルダー 2">
            <a:extLst>
              <a:ext uri="{FF2B5EF4-FFF2-40B4-BE49-F238E27FC236}">
                <a16:creationId xmlns:a16="http://schemas.microsoft.com/office/drawing/2014/main" id="{B724C333-328D-9743-BDBB-3F55DE581460}"/>
              </a:ext>
            </a:extLst>
          </p:cNvPr>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5" name="テキスト ボックス 4">
            <a:extLst>
              <a:ext uri="{FF2B5EF4-FFF2-40B4-BE49-F238E27FC236}">
                <a16:creationId xmlns:a16="http://schemas.microsoft.com/office/drawing/2014/main" id="{19634ECB-4745-7D46-83FE-05DC88F16645}"/>
              </a:ext>
            </a:extLst>
          </p:cNvPr>
          <p:cNvSpPr txBox="1"/>
          <p:nvPr/>
        </p:nvSpPr>
        <p:spPr>
          <a:xfrm>
            <a:off x="513838" y="1095998"/>
            <a:ext cx="8116324" cy="4278094"/>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プログラミングは不要だが、プログラミング・スキルは必要</a:t>
            </a:r>
            <a:endParaRPr kumimoji="1"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業務プロセスの整理と仕様化</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設定ルールや命名ルールの標準化</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処理手順の単純化・リファクタリング</a:t>
            </a:r>
            <a:endParaRPr kumimoji="1" lang="en-US" altLang="ja-JP" sz="1600" dirty="0">
              <a:latin typeface="Meiryo" panose="020B0604030504040204" pitchFamily="34" charset="-128"/>
              <a:ea typeface="Meiryo" panose="020B0604030504040204" pitchFamily="34" charset="-128"/>
            </a:endParaRPr>
          </a:p>
          <a:p>
            <a:r>
              <a:rPr lang="en-US" altLang="ja-JP" sz="2000" b="1" dirty="0">
                <a:latin typeface="Meiryo" panose="020B0604030504040204" pitchFamily="34" charset="-128"/>
                <a:ea typeface="Meiryo" panose="020B0604030504040204" pitchFamily="34" charset="-128"/>
              </a:rPr>
              <a:t>IT</a:t>
            </a:r>
            <a:r>
              <a:rPr lang="ja-JP" altLang="en-US" sz="2000" b="1">
                <a:latin typeface="Meiryo" panose="020B0604030504040204" pitchFamily="34" charset="-128"/>
                <a:ea typeface="Meiryo" panose="020B0604030504040204" pitchFamily="34" charset="-128"/>
              </a:rPr>
              <a:t>部門に作れても、業務部門には作れない（場合もある）</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プログラミングスキルがない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sz="1600" dirty="0">
                <a:latin typeface="Meiryo" panose="020B0604030504040204" pitchFamily="34" charset="-128"/>
                <a:ea typeface="Meiryo" panose="020B0604030504040204" pitchFamily="34" charset="-128"/>
              </a:rPr>
              <a:t>IT</a:t>
            </a:r>
            <a:r>
              <a:rPr lang="ja-JP" altLang="en-US" sz="1600">
                <a:latin typeface="Meiryo" panose="020B0604030504040204" pitchFamily="34" charset="-128"/>
                <a:ea typeface="Meiryo" panose="020B0604030504040204" pitchFamily="34" charset="-128"/>
              </a:rPr>
              <a:t>部門は仕事だが、事業部門は本業ではない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自分の仕事がなくなることへの抵抗</a:t>
            </a:r>
            <a:endParaRPr lang="en-US" altLang="ja-JP" sz="1600"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業務プロセスを知っている人がいなくなればブラックボックス化</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属人化しているので、そのプロセスの目的や前後の段取りが不明</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導入初期には劇的な効果はあっても、効果の継続的拡大は難しい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属人化したプロセスが固定化して業務改善が停滞する</a:t>
            </a:r>
            <a:endParaRPr lang="en-US" altLang="ja-JP" sz="1600"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ロボットの得意・不得意に精通していなければ、効果は限定的</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ロボットの不得意なところに適用しても効果は出ない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業務プロセスやユーザーインターフェイスが変更されても直ぐに対処できない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簡単な機能しか使いこなせなければ、投資対効果を引き出せない</a:t>
            </a:r>
            <a:endParaRPr lang="en-US" altLang="ja-JP" sz="1600" dirty="0">
              <a:latin typeface="Meiryo" panose="020B0604030504040204" pitchFamily="34" charset="-128"/>
              <a:ea typeface="Meiryo" panose="020B0604030504040204" pitchFamily="34" charset="-128"/>
            </a:endParaRPr>
          </a:p>
        </p:txBody>
      </p:sp>
      <p:sp>
        <p:nvSpPr>
          <p:cNvPr id="6" name="四角形吹き出し 5">
            <a:extLst>
              <a:ext uri="{FF2B5EF4-FFF2-40B4-BE49-F238E27FC236}">
                <a16:creationId xmlns:a16="http://schemas.microsoft.com/office/drawing/2014/main" id="{B12FD6CB-A2C7-4C46-B6B2-22F13BB48712}"/>
              </a:ext>
            </a:extLst>
          </p:cNvPr>
          <p:cNvSpPr/>
          <p:nvPr/>
        </p:nvSpPr>
        <p:spPr>
          <a:xfrm>
            <a:off x="1526458" y="5563071"/>
            <a:ext cx="7103704" cy="899651"/>
          </a:xfrm>
          <a:prstGeom prst="wedgeRectCallout">
            <a:avLst>
              <a:gd name="adj1" fmla="val -36763"/>
              <a:gd name="adj2" fmla="val -74386"/>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000250" lvl="4" indent="-171450">
              <a:buFont typeface="Wingdings" pitchFamily="2" charset="2"/>
              <a:buChar char="Ø"/>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判断を必要とするプロセスが多い</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2000250" lvl="4" indent="-171450">
              <a:buFont typeface="Wingdings" pitchFamily="2" charset="2"/>
              <a:buChar char="Ø"/>
            </a:pPr>
            <a:r>
              <a:rPr lang="ja-JP" altLang="en-US" sz="1400">
                <a:solidFill>
                  <a:srgbClr val="FFFFFF"/>
                </a:solidFill>
                <a:latin typeface="Meiryo" panose="020B0604030504040204" pitchFamily="34" charset="-128"/>
                <a:ea typeface="Meiryo" panose="020B0604030504040204" pitchFamily="34" charset="-128"/>
                <a:cs typeface="ＭＳ Ｐゴシック"/>
              </a:rPr>
              <a:t>画面の位置や桁がダイナミックに変わる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2000250" lvl="4" indent="-171450">
              <a:buFont typeface="Wingdings" pitchFamily="2" charset="2"/>
              <a:buChar char="Ø"/>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ルールが曖昧で、画面変更が恣意的または頻繁に行われる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a:extLst>
              <a:ext uri="{FF2B5EF4-FFF2-40B4-BE49-F238E27FC236}">
                <a16:creationId xmlns:a16="http://schemas.microsoft.com/office/drawing/2014/main" id="{58FC25C0-5A66-D045-A522-C065642357CA}"/>
              </a:ext>
            </a:extLst>
          </p:cNvPr>
          <p:cNvSpPr txBox="1"/>
          <p:nvPr/>
        </p:nvSpPr>
        <p:spPr>
          <a:xfrm>
            <a:off x="1850922" y="5658953"/>
            <a:ext cx="1210588" cy="707886"/>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ロボット</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が不得意</a:t>
            </a:r>
          </a:p>
        </p:txBody>
      </p:sp>
      <p:pic>
        <p:nvPicPr>
          <p:cNvPr id="4" name="図 3">
            <a:extLst>
              <a:ext uri="{FF2B5EF4-FFF2-40B4-BE49-F238E27FC236}">
                <a16:creationId xmlns:a16="http://schemas.microsoft.com/office/drawing/2014/main" id="{75F5898F-A961-6542-85FD-E1D01F50FA3F}"/>
              </a:ext>
            </a:extLst>
          </p:cNvPr>
          <p:cNvPicPr>
            <a:picLocks noChangeAspect="1"/>
          </p:cNvPicPr>
          <p:nvPr/>
        </p:nvPicPr>
        <p:blipFill>
          <a:blip r:embed="rId2"/>
          <a:stretch>
            <a:fillRect/>
          </a:stretch>
        </p:blipFill>
        <p:spPr>
          <a:xfrm>
            <a:off x="7649720" y="1095998"/>
            <a:ext cx="1201889" cy="1214030"/>
          </a:xfrm>
          <a:prstGeom prst="rect">
            <a:avLst/>
          </a:prstGeom>
        </p:spPr>
      </p:pic>
      <p:sp>
        <p:nvSpPr>
          <p:cNvPr id="9" name="乗算記号 8">
            <a:extLst>
              <a:ext uri="{FF2B5EF4-FFF2-40B4-BE49-F238E27FC236}">
                <a16:creationId xmlns:a16="http://schemas.microsoft.com/office/drawing/2014/main" id="{A046FE18-CD23-B243-8292-D7FA0CFEECD0}"/>
              </a:ext>
            </a:extLst>
          </p:cNvPr>
          <p:cNvSpPr/>
          <p:nvPr/>
        </p:nvSpPr>
        <p:spPr>
          <a:xfrm>
            <a:off x="7658427" y="953629"/>
            <a:ext cx="1515868" cy="1625737"/>
          </a:xfrm>
          <a:prstGeom prst="mathMultiply">
            <a:avLst>
              <a:gd name="adj1" fmla="val 11432"/>
            </a:avLst>
          </a:prstGeom>
          <a:solidFill>
            <a:srgbClr val="C00000">
              <a:alpha val="4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79567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D99132-F028-F64C-8BE0-E4C6593C5182}"/>
              </a:ext>
            </a:extLst>
          </p:cNvPr>
          <p:cNvSpPr>
            <a:spLocks noGrp="1"/>
          </p:cNvSpPr>
          <p:nvPr>
            <p:ph type="title"/>
          </p:nvPr>
        </p:nvSpPr>
        <p:spPr/>
        <p:txBody>
          <a:bodyPr/>
          <a:lstStyle/>
          <a:p>
            <a:r>
              <a:rPr kumimoji="1" lang="ja-JP" altLang="en-US"/>
              <a:t>成果をあげるための取り組み</a:t>
            </a:r>
          </a:p>
        </p:txBody>
      </p:sp>
      <p:sp>
        <p:nvSpPr>
          <p:cNvPr id="3" name="スライド番号プレースホルダー 2">
            <a:extLst>
              <a:ext uri="{FF2B5EF4-FFF2-40B4-BE49-F238E27FC236}">
                <a16:creationId xmlns:a16="http://schemas.microsoft.com/office/drawing/2014/main" id="{B724C333-328D-9743-BDBB-3F55DE581460}"/>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5" name="テキスト ボックス 4">
            <a:extLst>
              <a:ext uri="{FF2B5EF4-FFF2-40B4-BE49-F238E27FC236}">
                <a16:creationId xmlns:a16="http://schemas.microsoft.com/office/drawing/2014/main" id="{19634ECB-4745-7D46-83FE-05DC88F16645}"/>
              </a:ext>
            </a:extLst>
          </p:cNvPr>
          <p:cNvSpPr txBox="1"/>
          <p:nvPr/>
        </p:nvSpPr>
        <p:spPr>
          <a:xfrm>
            <a:off x="411245" y="2055453"/>
            <a:ext cx="8321509" cy="3231654"/>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ユーザー・</a:t>
            </a:r>
            <a:r>
              <a:rPr kumimoji="1" lang="en-US" altLang="ja-JP" sz="2000" b="1" dirty="0">
                <a:latin typeface="Meiryo" panose="020B0604030504040204" pitchFamily="34" charset="-128"/>
                <a:ea typeface="Meiryo" panose="020B0604030504040204" pitchFamily="34" charset="-128"/>
              </a:rPr>
              <a:t>IT</a:t>
            </a:r>
            <a:r>
              <a:rPr kumimoji="1" lang="ja-JP" altLang="en-US" sz="2000" b="1">
                <a:latin typeface="Meiryo" panose="020B0604030504040204" pitchFamily="34" charset="-128"/>
                <a:ea typeface="Meiryo" panose="020B0604030504040204" pitchFamily="34" charset="-128"/>
              </a:rPr>
              <a:t>部門・ベンダーを交えた推進体制の確立する</a:t>
            </a:r>
            <a:endParaRPr kumimoji="1"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何のために実施するかを明確にしておく</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効果を上げられるところを明確にし、優先順位を決めておく</a:t>
            </a:r>
            <a:endParaRPr kumimoji="1"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最新の情報をアップデートし、最適な適用方法を常に見直す</a:t>
            </a:r>
            <a:endParaRPr kumimoji="1" lang="en-US" altLang="ja-JP" sz="1600"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業務プロセスの棚卸しと改善・廃棄を先行させる</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まずは意味不明・無用と考えられる業務プロセスを徹底して廃棄する</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業務の改善で解決できるところは、それを優先する</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自分たちではどうにもならないことや適用が効果的なところを見つけて適用する</a:t>
            </a:r>
            <a:endParaRPr lang="en-US" altLang="ja-JP" sz="1600" dirty="0">
              <a:latin typeface="Meiryo" panose="020B0604030504040204" pitchFamily="34" charset="-128"/>
              <a:ea typeface="Meiryo" panose="020B0604030504040204" pitchFamily="34" charset="-128"/>
            </a:endParaRPr>
          </a:p>
          <a:p>
            <a:r>
              <a:rPr kumimoji="1" lang="ja-JP" altLang="en-US" sz="2000" b="1">
                <a:latin typeface="Meiryo" panose="020B0604030504040204" pitchFamily="34" charset="-128"/>
                <a:ea typeface="Meiryo" panose="020B0604030504040204" pitchFamily="34" charset="-128"/>
              </a:rPr>
              <a:t>改善のサイクルを継続する</a:t>
            </a:r>
            <a:endParaRPr kumimoji="1"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プロセス・マイニングを併用し、データに基づく課題の洗い出しを行う</a:t>
            </a:r>
            <a:endParaRPr kumimoji="1"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プロセスの可視化ツールとして</a:t>
            </a:r>
            <a:r>
              <a:rPr lang="en-US" altLang="ja-JP" sz="1600" dirty="0">
                <a:latin typeface="Meiryo" panose="020B0604030504040204" pitchFamily="34" charset="-128"/>
                <a:ea typeface="Meiryo" panose="020B0604030504040204" pitchFamily="34" charset="-128"/>
              </a:rPr>
              <a:t>RPA</a:t>
            </a:r>
            <a:r>
              <a:rPr lang="ja-JP" altLang="en-US" sz="1600">
                <a:latin typeface="Meiryo" panose="020B0604030504040204" pitchFamily="34" charset="-128"/>
                <a:ea typeface="Meiryo" panose="020B0604030504040204" pitchFamily="34" charset="-128"/>
              </a:rPr>
              <a:t>を利用し改善ポイントを探る</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en-US" altLang="ja-JP" sz="1600" dirty="0">
                <a:latin typeface="Meiryo" panose="020B0604030504040204" pitchFamily="34" charset="-128"/>
                <a:ea typeface="Meiryo" panose="020B0604030504040204" pitchFamily="34" charset="-128"/>
              </a:rPr>
              <a:t>RPA</a:t>
            </a:r>
            <a:r>
              <a:rPr kumimoji="1" lang="ja-JP" altLang="en-US" sz="1600">
                <a:latin typeface="Meiryo" panose="020B0604030504040204" pitchFamily="34" charset="-128"/>
                <a:ea typeface="Meiryo" panose="020B0604030504040204" pitchFamily="34" charset="-128"/>
              </a:rPr>
              <a:t>だけに解決を頼らず、業務改善や</a:t>
            </a:r>
            <a:r>
              <a:rPr kumimoji="1" lang="en-US" altLang="ja-JP" sz="1600" dirty="0">
                <a:latin typeface="Meiryo" panose="020B0604030504040204" pitchFamily="34" charset="-128"/>
                <a:ea typeface="Meiryo" panose="020B0604030504040204" pitchFamily="34" charset="-128"/>
              </a:rPr>
              <a:t>API</a:t>
            </a:r>
            <a:r>
              <a:rPr kumimoji="1" lang="ja-JP" altLang="en-US" sz="1600">
                <a:latin typeface="Meiryo" panose="020B0604030504040204" pitchFamily="34" charset="-128"/>
                <a:ea typeface="Meiryo" panose="020B0604030504040204" pitchFamily="34" charset="-128"/>
              </a:rPr>
              <a:t>連携の組合せも選択肢にする</a:t>
            </a:r>
            <a:endParaRPr kumimoji="1"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8304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9E15DE-E9C8-3C41-AFBC-61D86A19576E}"/>
              </a:ext>
            </a:extLst>
          </p:cNvPr>
          <p:cNvSpPr>
            <a:spLocks noGrp="1"/>
          </p:cNvSpPr>
          <p:nvPr>
            <p:ph type="title"/>
          </p:nvPr>
        </p:nvSpPr>
        <p:spPr/>
        <p:txBody>
          <a:bodyPr/>
          <a:lstStyle/>
          <a:p>
            <a:r>
              <a:rPr kumimoji="1" lang="en-US" altLang="ja-JP" dirty="0"/>
              <a:t>RPA</a:t>
            </a:r>
            <a:r>
              <a:rPr kumimoji="1" lang="ja-JP" altLang="en-US"/>
              <a:t>の限界</a:t>
            </a:r>
          </a:p>
        </p:txBody>
      </p:sp>
      <p:sp>
        <p:nvSpPr>
          <p:cNvPr id="3" name="スライド番号プレースホルダー 2">
            <a:extLst>
              <a:ext uri="{FF2B5EF4-FFF2-40B4-BE49-F238E27FC236}">
                <a16:creationId xmlns:a16="http://schemas.microsoft.com/office/drawing/2014/main" id="{94EF465A-0524-D94A-A65F-C8DBA5F24303}"/>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正方形/長方形 3">
            <a:extLst>
              <a:ext uri="{FF2B5EF4-FFF2-40B4-BE49-F238E27FC236}">
                <a16:creationId xmlns:a16="http://schemas.microsoft.com/office/drawing/2014/main" id="{634B8E8F-2239-9648-A1C4-40208701DBD9}"/>
              </a:ext>
            </a:extLst>
          </p:cNvPr>
          <p:cNvSpPr/>
          <p:nvPr/>
        </p:nvSpPr>
        <p:spPr>
          <a:xfrm>
            <a:off x="267677" y="924340"/>
            <a:ext cx="8608646" cy="59634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即効性はあるが、抜本的なビジネス・プロセスの改革・改善ではない</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6" name="グループ化 15">
            <a:extLst>
              <a:ext uri="{FF2B5EF4-FFF2-40B4-BE49-F238E27FC236}">
                <a16:creationId xmlns:a16="http://schemas.microsoft.com/office/drawing/2014/main" id="{77642208-10E4-BF47-8649-6AE4EFEB27A5}"/>
              </a:ext>
            </a:extLst>
          </p:cNvPr>
          <p:cNvGrpSpPr/>
          <p:nvPr/>
        </p:nvGrpSpPr>
        <p:grpSpPr>
          <a:xfrm>
            <a:off x="268357" y="1600200"/>
            <a:ext cx="4234069" cy="4820478"/>
            <a:chOff x="268357" y="1600200"/>
            <a:chExt cx="4234069" cy="4820478"/>
          </a:xfrm>
        </p:grpSpPr>
        <p:sp>
          <p:nvSpPr>
            <p:cNvPr id="5" name="正方形/長方形 4">
              <a:extLst>
                <a:ext uri="{FF2B5EF4-FFF2-40B4-BE49-F238E27FC236}">
                  <a16:creationId xmlns:a16="http://schemas.microsoft.com/office/drawing/2014/main" id="{90E9D13F-3928-F146-A2EB-7EDBAE1F8A77}"/>
                </a:ext>
              </a:extLst>
            </p:cNvPr>
            <p:cNvSpPr/>
            <p:nvPr/>
          </p:nvSpPr>
          <p:spPr>
            <a:xfrm>
              <a:off x="268357" y="1600200"/>
              <a:ext cx="4234069" cy="4820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A624676C-3D78-8948-93B2-E54EC30E5881}"/>
                </a:ext>
              </a:extLst>
            </p:cNvPr>
            <p:cNvSpPr txBox="1"/>
            <p:nvPr/>
          </p:nvSpPr>
          <p:spPr>
            <a:xfrm>
              <a:off x="320174" y="1891341"/>
              <a:ext cx="4108817"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作業時間を短縮することはできても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作業内容や手順が変ったわけではない</a:t>
              </a:r>
            </a:p>
          </p:txBody>
        </p:sp>
        <p:sp>
          <p:nvSpPr>
            <p:cNvPr id="8" name="正方形/長方形 7">
              <a:extLst>
                <a:ext uri="{FF2B5EF4-FFF2-40B4-BE49-F238E27FC236}">
                  <a16:creationId xmlns:a16="http://schemas.microsoft.com/office/drawing/2014/main" id="{18E90B3D-D432-3A42-8B61-9BC191D9E441}"/>
                </a:ext>
              </a:extLst>
            </p:cNvPr>
            <p:cNvSpPr/>
            <p:nvPr/>
          </p:nvSpPr>
          <p:spPr>
            <a:xfrm>
              <a:off x="3462193" y="3769655"/>
              <a:ext cx="862186" cy="17956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F87A3227-3977-5D4A-A648-450D4B76E279}"/>
                </a:ext>
              </a:extLst>
            </p:cNvPr>
            <p:cNvSpPr/>
            <p:nvPr/>
          </p:nvSpPr>
          <p:spPr>
            <a:xfrm>
              <a:off x="2432766" y="4511703"/>
              <a:ext cx="862186" cy="10535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E511D9F-8D9E-AA48-B075-073508D61801}"/>
                </a:ext>
              </a:extLst>
            </p:cNvPr>
            <p:cNvSpPr txBox="1"/>
            <p:nvPr/>
          </p:nvSpPr>
          <p:spPr>
            <a:xfrm>
              <a:off x="3457208" y="437869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1" name="テキスト ボックス 10">
              <a:extLst>
                <a:ext uri="{FF2B5EF4-FFF2-40B4-BE49-F238E27FC236}">
                  <a16:creationId xmlns:a16="http://schemas.microsoft.com/office/drawing/2014/main" id="{137B0613-C37E-5742-8116-2B61E0DEE499}"/>
                </a:ext>
              </a:extLst>
            </p:cNvPr>
            <p:cNvSpPr txBox="1"/>
            <p:nvPr/>
          </p:nvSpPr>
          <p:spPr>
            <a:xfrm>
              <a:off x="2430225" y="476544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2" name="正方形/長方形 11">
              <a:extLst>
                <a:ext uri="{FF2B5EF4-FFF2-40B4-BE49-F238E27FC236}">
                  <a16:creationId xmlns:a16="http://schemas.microsoft.com/office/drawing/2014/main" id="{C9E004B7-5BE4-014D-821E-02C1C1D7D1CF}"/>
                </a:ext>
              </a:extLst>
            </p:cNvPr>
            <p:cNvSpPr/>
            <p:nvPr/>
          </p:nvSpPr>
          <p:spPr>
            <a:xfrm>
              <a:off x="2446616" y="3787665"/>
              <a:ext cx="862186" cy="65259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2AB3277-C100-DD49-92E7-3E49FE520636}"/>
                </a:ext>
              </a:extLst>
            </p:cNvPr>
            <p:cNvSpPr txBox="1"/>
            <p:nvPr/>
          </p:nvSpPr>
          <p:spPr>
            <a:xfrm>
              <a:off x="575993" y="3769655"/>
              <a:ext cx="141577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手順の見直し</a:t>
              </a:r>
            </a:p>
          </p:txBody>
        </p:sp>
        <p:sp>
          <p:nvSpPr>
            <p:cNvPr id="14" name="テキスト ボックス 13">
              <a:extLst>
                <a:ext uri="{FF2B5EF4-FFF2-40B4-BE49-F238E27FC236}">
                  <a16:creationId xmlns:a16="http://schemas.microsoft.com/office/drawing/2014/main" id="{A219649A-B88C-594F-9455-DCCB2A5B0916}"/>
                </a:ext>
              </a:extLst>
            </p:cNvPr>
            <p:cNvSpPr txBox="1"/>
            <p:nvPr/>
          </p:nvSpPr>
          <p:spPr>
            <a:xfrm>
              <a:off x="2415060" y="3889113"/>
              <a:ext cx="902811" cy="584775"/>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創出した</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a:solidFill>
                    <a:srgbClr val="0432FF"/>
                  </a:solidFill>
                  <a:latin typeface="Meiryo" panose="020B0604030504040204" pitchFamily="34" charset="-128"/>
                  <a:ea typeface="Meiryo" panose="020B0604030504040204" pitchFamily="34" charset="-128"/>
                </a:rPr>
                <a:t>時間</a:t>
              </a:r>
            </a:p>
          </p:txBody>
        </p:sp>
        <p:sp>
          <p:nvSpPr>
            <p:cNvPr id="15" name="テキスト ボックス 14">
              <a:extLst>
                <a:ext uri="{FF2B5EF4-FFF2-40B4-BE49-F238E27FC236}">
                  <a16:creationId xmlns:a16="http://schemas.microsoft.com/office/drawing/2014/main" id="{28DAC52A-E7BA-B54A-852E-4427B11F70C1}"/>
                </a:ext>
              </a:extLst>
            </p:cNvPr>
            <p:cNvSpPr txBox="1"/>
            <p:nvPr/>
          </p:nvSpPr>
          <p:spPr>
            <a:xfrm>
              <a:off x="678585" y="4660932"/>
              <a:ext cx="121058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手順の改革</a:t>
              </a:r>
            </a:p>
          </p:txBody>
        </p:sp>
        <p:sp>
          <p:nvSpPr>
            <p:cNvPr id="17" name="下矢印 16">
              <a:extLst>
                <a:ext uri="{FF2B5EF4-FFF2-40B4-BE49-F238E27FC236}">
                  <a16:creationId xmlns:a16="http://schemas.microsoft.com/office/drawing/2014/main" id="{60E95C67-6FF4-EF48-8F6F-C1E312DFA069}"/>
                </a:ext>
              </a:extLst>
            </p:cNvPr>
            <p:cNvSpPr/>
            <p:nvPr/>
          </p:nvSpPr>
          <p:spPr>
            <a:xfrm>
              <a:off x="988699" y="4326179"/>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a:extLst>
                <a:ext uri="{FF2B5EF4-FFF2-40B4-BE49-F238E27FC236}">
                  <a16:creationId xmlns:a16="http://schemas.microsoft.com/office/drawing/2014/main" id="{9707C3C8-A596-3448-A9A1-4D600C0F0EEF}"/>
                </a:ext>
              </a:extLst>
            </p:cNvPr>
            <p:cNvSpPr/>
            <p:nvPr/>
          </p:nvSpPr>
          <p:spPr>
            <a:xfrm rot="5400000">
              <a:off x="1825882" y="3957282"/>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7E96298-3B3B-A845-B4ED-AA7EDFE8C331}"/>
                </a:ext>
              </a:extLst>
            </p:cNvPr>
            <p:cNvSpPr txBox="1"/>
            <p:nvPr/>
          </p:nvSpPr>
          <p:spPr>
            <a:xfrm>
              <a:off x="435591" y="5820504"/>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真の「働き方改革」の実現</a:t>
              </a:r>
            </a:p>
          </p:txBody>
        </p:sp>
        <p:sp>
          <p:nvSpPr>
            <p:cNvPr id="23" name="テキスト ボックス 22">
              <a:extLst>
                <a:ext uri="{FF2B5EF4-FFF2-40B4-BE49-F238E27FC236}">
                  <a16:creationId xmlns:a16="http://schemas.microsoft.com/office/drawing/2014/main" id="{27599D5E-1015-4549-8541-20A5B8895B43}"/>
                </a:ext>
              </a:extLst>
            </p:cNvPr>
            <p:cNvSpPr txBox="1"/>
            <p:nvPr/>
          </p:nvSpPr>
          <p:spPr>
            <a:xfrm>
              <a:off x="792642" y="3176895"/>
              <a:ext cx="318548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業務改革・働き方改革の停滞</a:t>
              </a:r>
            </a:p>
          </p:txBody>
        </p:sp>
        <p:sp>
          <p:nvSpPr>
            <p:cNvPr id="24" name="下矢印 23">
              <a:extLst>
                <a:ext uri="{FF2B5EF4-FFF2-40B4-BE49-F238E27FC236}">
                  <a16:creationId xmlns:a16="http://schemas.microsoft.com/office/drawing/2014/main" id="{00F448C1-630D-424C-9736-05F041FFBF57}"/>
                </a:ext>
              </a:extLst>
            </p:cNvPr>
            <p:cNvSpPr/>
            <p:nvPr/>
          </p:nvSpPr>
          <p:spPr>
            <a:xfrm>
              <a:off x="1804180" y="2684585"/>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曲線コネクタ 64">
              <a:extLst>
                <a:ext uri="{FF2B5EF4-FFF2-40B4-BE49-F238E27FC236}">
                  <a16:creationId xmlns:a16="http://schemas.microsoft.com/office/drawing/2014/main" id="{7259C06C-4657-A546-9E0C-E097C5F86A9A}"/>
                </a:ext>
              </a:extLst>
            </p:cNvPr>
            <p:cNvCxnSpPr>
              <a:cxnSpLocks/>
              <a:stCxn id="15" idx="2"/>
              <a:endCxn id="11" idx="1"/>
            </p:cNvCxnSpPr>
            <p:nvPr/>
          </p:nvCxnSpPr>
          <p:spPr>
            <a:xfrm rot="5400000" flipH="1" flipV="1">
              <a:off x="1778503" y="4593986"/>
              <a:ext cx="157097" cy="1146346"/>
            </a:xfrm>
            <a:prstGeom prst="curvedConnector4">
              <a:avLst>
                <a:gd name="adj1" fmla="val -145515"/>
                <a:gd name="adj2" fmla="val 76401"/>
              </a:avLst>
            </a:prstGeom>
            <a:ln w="38100">
              <a:solidFill>
                <a:schemeClr val="bg1"/>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5FF7EF86-39C1-C64A-BF27-975F80B2396F}"/>
                </a:ext>
              </a:extLst>
            </p:cNvPr>
            <p:cNvSpPr txBox="1"/>
            <p:nvPr/>
          </p:nvSpPr>
          <p:spPr>
            <a:xfrm>
              <a:off x="2584259" y="352272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DBF2D32D-7C30-6144-92D6-585FBAAE0706}"/>
              </a:ext>
            </a:extLst>
          </p:cNvPr>
          <p:cNvGrpSpPr/>
          <p:nvPr/>
        </p:nvGrpSpPr>
        <p:grpSpPr>
          <a:xfrm>
            <a:off x="4642254" y="1600200"/>
            <a:ext cx="4234069" cy="4820478"/>
            <a:chOff x="4642254" y="1600200"/>
            <a:chExt cx="4234069" cy="4820478"/>
          </a:xfrm>
        </p:grpSpPr>
        <p:sp>
          <p:nvSpPr>
            <p:cNvPr id="6" name="正方形/長方形 5">
              <a:extLst>
                <a:ext uri="{FF2B5EF4-FFF2-40B4-BE49-F238E27FC236}">
                  <a16:creationId xmlns:a16="http://schemas.microsoft.com/office/drawing/2014/main" id="{E55C1EE0-598D-2843-AE21-21A9228CC908}"/>
                </a:ext>
              </a:extLst>
            </p:cNvPr>
            <p:cNvSpPr/>
            <p:nvPr/>
          </p:nvSpPr>
          <p:spPr>
            <a:xfrm>
              <a:off x="4642254" y="1600200"/>
              <a:ext cx="4234069" cy="48204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903473A6-7D54-2943-8845-A94341D74E85}"/>
                </a:ext>
              </a:extLst>
            </p:cNvPr>
            <p:cNvSpPr txBox="1"/>
            <p:nvPr/>
          </p:nvSpPr>
          <p:spPr>
            <a:xfrm>
              <a:off x="4743241" y="1712540"/>
              <a:ext cx="4108817" cy="92333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システム間操作連携は自動化</a:t>
              </a:r>
              <a:r>
                <a:rPr lang="ja-JP" altLang="en-US">
                  <a:solidFill>
                    <a:schemeClr val="bg1"/>
                  </a:solidFill>
                  <a:latin typeface="Meiryo" panose="020B0604030504040204" pitchFamily="34" charset="-128"/>
                  <a:ea typeface="Meiryo" panose="020B0604030504040204" pitchFamily="34" charset="-128"/>
                </a:rPr>
                <a:t>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システム・プロセスやデータベースの</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連係・統合が実現できたわけではない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2124D53-80D4-1D4B-B655-BBE3BD9B7A5B}"/>
                </a:ext>
              </a:extLst>
            </p:cNvPr>
            <p:cNvSpPr txBox="1"/>
            <p:nvPr/>
          </p:nvSpPr>
          <p:spPr>
            <a:xfrm>
              <a:off x="4669660" y="5820504"/>
              <a:ext cx="418576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時代に即したシステムの実現</a:t>
              </a:r>
            </a:p>
          </p:txBody>
        </p:sp>
        <p:sp>
          <p:nvSpPr>
            <p:cNvPr id="27" name="テキスト ボックス 26">
              <a:extLst>
                <a:ext uri="{FF2B5EF4-FFF2-40B4-BE49-F238E27FC236}">
                  <a16:creationId xmlns:a16="http://schemas.microsoft.com/office/drawing/2014/main" id="{B392A0AF-D895-4A4A-95E1-DD62A4B79771}"/>
                </a:ext>
              </a:extLst>
            </p:cNvPr>
            <p:cNvSpPr txBox="1"/>
            <p:nvPr/>
          </p:nvSpPr>
          <p:spPr>
            <a:xfrm>
              <a:off x="4724010" y="3021896"/>
              <a:ext cx="4147289"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古いシステムのまま塩漬け</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システムの刷新や攻めの</a:t>
              </a:r>
              <a:r>
                <a:rPr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実現を阻害</a:t>
              </a:r>
            </a:p>
          </p:txBody>
        </p:sp>
        <p:sp>
          <p:nvSpPr>
            <p:cNvPr id="28" name="下矢印 27">
              <a:extLst>
                <a:ext uri="{FF2B5EF4-FFF2-40B4-BE49-F238E27FC236}">
                  <a16:creationId xmlns:a16="http://schemas.microsoft.com/office/drawing/2014/main" id="{2AC04955-0B36-3949-9D5C-F16421890E84}"/>
                </a:ext>
              </a:extLst>
            </p:cNvPr>
            <p:cNvSpPr/>
            <p:nvPr/>
          </p:nvSpPr>
          <p:spPr>
            <a:xfrm>
              <a:off x="6226753" y="2682032"/>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538F145E-78ED-9C47-A8D3-37176D928CF7}"/>
                </a:ext>
              </a:extLst>
            </p:cNvPr>
            <p:cNvSpPr/>
            <p:nvPr/>
          </p:nvSpPr>
          <p:spPr>
            <a:xfrm>
              <a:off x="533333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76F5CA6A-EB9A-FC4A-957B-9B12A5292D46}"/>
                </a:ext>
              </a:extLst>
            </p:cNvPr>
            <p:cNvSpPr/>
            <p:nvPr/>
          </p:nvSpPr>
          <p:spPr>
            <a:xfrm>
              <a:off x="594266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59486B1B-4409-824D-9E73-548A1F267D4F}"/>
                </a:ext>
              </a:extLst>
            </p:cNvPr>
            <p:cNvSpPr/>
            <p:nvPr/>
          </p:nvSpPr>
          <p:spPr>
            <a:xfrm>
              <a:off x="6553084" y="4061965"/>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895EB453-8A24-2646-A971-CBDC6D48BBDB}"/>
                </a:ext>
              </a:extLst>
            </p:cNvPr>
            <p:cNvSpPr/>
            <p:nvPr/>
          </p:nvSpPr>
          <p:spPr>
            <a:xfrm>
              <a:off x="7162414"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882CAC15-8F6E-0E4F-9FBA-AFD9819B4E9F}"/>
                </a:ext>
              </a:extLst>
            </p:cNvPr>
            <p:cNvSpPr/>
            <p:nvPr/>
          </p:nvSpPr>
          <p:spPr>
            <a:xfrm>
              <a:off x="7754481"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柱 34">
              <a:extLst>
                <a:ext uri="{FF2B5EF4-FFF2-40B4-BE49-F238E27FC236}">
                  <a16:creationId xmlns:a16="http://schemas.microsoft.com/office/drawing/2014/main" id="{8A9F1078-28C9-2346-A1B5-0CAB8DF62530}"/>
                </a:ext>
              </a:extLst>
            </p:cNvPr>
            <p:cNvSpPr/>
            <p:nvPr/>
          </p:nvSpPr>
          <p:spPr>
            <a:xfrm>
              <a:off x="5333333"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柱 35">
              <a:extLst>
                <a:ext uri="{FF2B5EF4-FFF2-40B4-BE49-F238E27FC236}">
                  <a16:creationId xmlns:a16="http://schemas.microsoft.com/office/drawing/2014/main" id="{5A9F358C-4198-5A4B-85DC-C0B6354FACA9}"/>
                </a:ext>
              </a:extLst>
            </p:cNvPr>
            <p:cNvSpPr/>
            <p:nvPr/>
          </p:nvSpPr>
          <p:spPr>
            <a:xfrm>
              <a:off x="5949559"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柱 36">
              <a:extLst>
                <a:ext uri="{FF2B5EF4-FFF2-40B4-BE49-F238E27FC236}">
                  <a16:creationId xmlns:a16="http://schemas.microsoft.com/office/drawing/2014/main" id="{288EA3D0-3822-DF44-BD87-E6298E9BCC75}"/>
                </a:ext>
              </a:extLst>
            </p:cNvPr>
            <p:cNvSpPr/>
            <p:nvPr/>
          </p:nvSpPr>
          <p:spPr>
            <a:xfrm>
              <a:off x="6553084"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柱 37">
              <a:extLst>
                <a:ext uri="{FF2B5EF4-FFF2-40B4-BE49-F238E27FC236}">
                  <a16:creationId xmlns:a16="http://schemas.microsoft.com/office/drawing/2014/main" id="{5896FE28-4802-FD4F-95D2-D67C15BEFC1B}"/>
                </a:ext>
              </a:extLst>
            </p:cNvPr>
            <p:cNvSpPr/>
            <p:nvPr/>
          </p:nvSpPr>
          <p:spPr>
            <a:xfrm>
              <a:off x="7169310"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柱 38">
              <a:extLst>
                <a:ext uri="{FF2B5EF4-FFF2-40B4-BE49-F238E27FC236}">
                  <a16:creationId xmlns:a16="http://schemas.microsoft.com/office/drawing/2014/main" id="{913EA9AA-F357-0243-8D85-9F0A6E56CCB9}"/>
                </a:ext>
              </a:extLst>
            </p:cNvPr>
            <p:cNvSpPr/>
            <p:nvPr/>
          </p:nvSpPr>
          <p:spPr>
            <a:xfrm>
              <a:off x="7744171"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柱 39">
              <a:extLst>
                <a:ext uri="{FF2B5EF4-FFF2-40B4-BE49-F238E27FC236}">
                  <a16:creationId xmlns:a16="http://schemas.microsoft.com/office/drawing/2014/main" id="{582E082F-595E-7A40-B0C5-008C7249D752}"/>
                </a:ext>
              </a:extLst>
            </p:cNvPr>
            <p:cNvSpPr/>
            <p:nvPr/>
          </p:nvSpPr>
          <p:spPr>
            <a:xfrm>
              <a:off x="5942663" y="4870330"/>
              <a:ext cx="1719562" cy="278309"/>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5F098CD6-330A-6E45-A442-306F7187BFC5}"/>
                </a:ext>
              </a:extLst>
            </p:cNvPr>
            <p:cNvSpPr/>
            <p:nvPr/>
          </p:nvSpPr>
          <p:spPr>
            <a:xfrm>
              <a:off x="532339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A4E83DDA-07E6-E148-9758-3DAA3F916D27}"/>
                </a:ext>
              </a:extLst>
            </p:cNvPr>
            <p:cNvSpPr/>
            <p:nvPr/>
          </p:nvSpPr>
          <p:spPr>
            <a:xfrm>
              <a:off x="593272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02485A18-A377-BB4C-9FFA-3472FDED91A0}"/>
                </a:ext>
              </a:extLst>
            </p:cNvPr>
            <p:cNvSpPr/>
            <p:nvPr/>
          </p:nvSpPr>
          <p:spPr>
            <a:xfrm>
              <a:off x="6543145" y="523968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0E0300-96E5-CB45-B9AA-B18CED2D9E13}"/>
                </a:ext>
              </a:extLst>
            </p:cNvPr>
            <p:cNvSpPr/>
            <p:nvPr/>
          </p:nvSpPr>
          <p:spPr>
            <a:xfrm>
              <a:off x="7152475"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5DDD6D45-DAC2-934A-B320-3EEE6CC55983}"/>
                </a:ext>
              </a:extLst>
            </p:cNvPr>
            <p:cNvSpPr/>
            <p:nvPr/>
          </p:nvSpPr>
          <p:spPr>
            <a:xfrm>
              <a:off x="7744542"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曲線コネクタ 46">
              <a:extLst>
                <a:ext uri="{FF2B5EF4-FFF2-40B4-BE49-F238E27FC236}">
                  <a16:creationId xmlns:a16="http://schemas.microsoft.com/office/drawing/2014/main" id="{0389E6B9-90CC-394E-8E14-896C0BB20C63}"/>
                </a:ext>
              </a:extLst>
            </p:cNvPr>
            <p:cNvCxnSpPr>
              <a:cxnSpLocks/>
              <a:stCxn id="29" idx="2"/>
              <a:endCxn id="31" idx="2"/>
            </p:cNvCxnSpPr>
            <p:nvPr/>
          </p:nvCxnSpPr>
          <p:spPr>
            <a:xfrm rot="16200000" flipH="1">
              <a:off x="5892873" y="4092190"/>
              <a:ext cx="12700" cy="609330"/>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曲線コネクタ 50">
              <a:extLst>
                <a:ext uri="{FF2B5EF4-FFF2-40B4-BE49-F238E27FC236}">
                  <a16:creationId xmlns:a16="http://schemas.microsoft.com/office/drawing/2014/main" id="{7B92176F-DA45-474D-A7C6-CEF51E6FFCD0}"/>
                </a:ext>
              </a:extLst>
            </p:cNvPr>
            <p:cNvCxnSpPr>
              <a:cxnSpLocks/>
              <a:stCxn id="31" idx="2"/>
              <a:endCxn id="32" idx="2"/>
            </p:cNvCxnSpPr>
            <p:nvPr/>
          </p:nvCxnSpPr>
          <p:spPr>
            <a:xfrm rot="5400000" flipH="1" flipV="1">
              <a:off x="6498099" y="4086996"/>
              <a:ext cx="9297" cy="610421"/>
            </a:xfrm>
            <a:prstGeom prst="curvedConnector3">
              <a:avLst>
                <a:gd name="adj1" fmla="val -24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曲線コネクタ 53">
              <a:extLst>
                <a:ext uri="{FF2B5EF4-FFF2-40B4-BE49-F238E27FC236}">
                  <a16:creationId xmlns:a16="http://schemas.microsoft.com/office/drawing/2014/main" id="{FB596322-1887-0040-8564-B35AB2F3FC8A}"/>
                </a:ext>
              </a:extLst>
            </p:cNvPr>
            <p:cNvCxnSpPr>
              <a:cxnSpLocks/>
              <a:stCxn id="32" idx="2"/>
              <a:endCxn id="33" idx="2"/>
            </p:cNvCxnSpPr>
            <p:nvPr/>
          </p:nvCxnSpPr>
          <p:spPr>
            <a:xfrm rot="16200000" flipH="1">
              <a:off x="7107976" y="4087541"/>
              <a:ext cx="9297" cy="609330"/>
            </a:xfrm>
            <a:prstGeom prst="curvedConnector3">
              <a:avLst>
                <a:gd name="adj1" fmla="val 25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F699E1D8-7CE5-234D-8B4F-D280E6145EB6}"/>
                </a:ext>
              </a:extLst>
            </p:cNvPr>
            <p:cNvCxnSpPr>
              <a:cxnSpLocks/>
              <a:stCxn id="33" idx="2"/>
              <a:endCxn id="34" idx="2"/>
            </p:cNvCxnSpPr>
            <p:nvPr/>
          </p:nvCxnSpPr>
          <p:spPr>
            <a:xfrm rot="16200000" flipH="1">
              <a:off x="7713322" y="4100821"/>
              <a:ext cx="12700" cy="592067"/>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883443AD-17EA-2540-B0C9-3A44C123B422}"/>
                </a:ext>
              </a:extLst>
            </p:cNvPr>
            <p:cNvCxnSpPr>
              <a:stCxn id="41" idx="1"/>
              <a:endCxn id="45" idx="3"/>
            </p:cNvCxnSpPr>
            <p:nvPr/>
          </p:nvCxnSpPr>
          <p:spPr>
            <a:xfrm>
              <a:off x="5323394" y="5411776"/>
              <a:ext cx="2930898"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4" name="下矢印 63">
              <a:extLst>
                <a:ext uri="{FF2B5EF4-FFF2-40B4-BE49-F238E27FC236}">
                  <a16:creationId xmlns:a16="http://schemas.microsoft.com/office/drawing/2014/main" id="{26436846-A67F-104D-AC9B-4D3674C3889A}"/>
                </a:ext>
              </a:extLst>
            </p:cNvPr>
            <p:cNvSpPr/>
            <p:nvPr/>
          </p:nvSpPr>
          <p:spPr>
            <a:xfrm>
              <a:off x="6485038" y="4634292"/>
              <a:ext cx="595668" cy="15385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EE58560E-5B5C-344B-9EF6-43A1E5E4D94E}"/>
                </a:ext>
              </a:extLst>
            </p:cNvPr>
            <p:cNvSpPr txBox="1"/>
            <p:nvPr/>
          </p:nvSpPr>
          <p:spPr>
            <a:xfrm>
              <a:off x="5228068" y="455639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0672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954BCF6A-4FF6-9D4F-B7E0-10AEDCC61AA7}"/>
              </a:ext>
            </a:extLst>
          </p:cNvPr>
          <p:cNvSpPr/>
          <p:nvPr/>
        </p:nvSpPr>
        <p:spPr>
          <a:xfrm>
            <a:off x="5201235" y="4899767"/>
            <a:ext cx="471482" cy="45697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BDC20E6D-35D8-6646-B139-1EDABF59DA77}"/>
              </a:ext>
            </a:extLst>
          </p:cNvPr>
          <p:cNvSpPr>
            <a:spLocks noGrp="1"/>
          </p:cNvSpPr>
          <p:nvPr>
            <p:ph type="title"/>
          </p:nvPr>
        </p:nvSpPr>
        <p:spPr/>
        <p:txBody>
          <a:bodyPr/>
          <a:lstStyle/>
          <a:p>
            <a:r>
              <a:rPr kumimoji="1" lang="en-US" altLang="ja-JP" dirty="0"/>
              <a:t>RPA</a:t>
            </a:r>
            <a:r>
              <a:rPr kumimoji="1" lang="ja-JP" altLang="en-US"/>
              <a:t>を成功させる導入プロセス</a:t>
            </a:r>
          </a:p>
        </p:txBody>
      </p:sp>
      <p:sp>
        <p:nvSpPr>
          <p:cNvPr id="3" name="スライド番号プレースホルダー 2">
            <a:extLst>
              <a:ext uri="{FF2B5EF4-FFF2-40B4-BE49-F238E27FC236}">
                <a16:creationId xmlns:a16="http://schemas.microsoft.com/office/drawing/2014/main" id="{56982E72-2D5E-7044-99A1-EC1E52F3C709}"/>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a:extLst>
              <a:ext uri="{FF2B5EF4-FFF2-40B4-BE49-F238E27FC236}">
                <a16:creationId xmlns:a16="http://schemas.microsoft.com/office/drawing/2014/main" id="{EA4E54B4-B9A8-A640-8488-6FF0C7B80058}"/>
              </a:ext>
            </a:extLst>
          </p:cNvPr>
          <p:cNvSpPr/>
          <p:nvPr/>
        </p:nvSpPr>
        <p:spPr>
          <a:xfrm>
            <a:off x="3986677" y="1701515"/>
            <a:ext cx="2900598" cy="7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業務のムダを洗い出す</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D7FDC4AC-C27B-B241-96DD-C5FA9043D2D4}"/>
              </a:ext>
            </a:extLst>
          </p:cNvPr>
          <p:cNvSpPr/>
          <p:nvPr/>
        </p:nvSpPr>
        <p:spPr>
          <a:xfrm>
            <a:off x="562135" y="1701514"/>
            <a:ext cx="2900597" cy="76449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ムダな業務は廃止する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B055B945-EBFC-144E-B94A-99B18E48221D}"/>
              </a:ext>
            </a:extLst>
          </p:cNvPr>
          <p:cNvSpPr/>
          <p:nvPr/>
        </p:nvSpPr>
        <p:spPr>
          <a:xfrm>
            <a:off x="3986678" y="2988750"/>
            <a:ext cx="2900597" cy="7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業務を最適化する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5EC1B1C9-A71A-DA47-AED0-3C1C25EBCD50}"/>
              </a:ext>
            </a:extLst>
          </p:cNvPr>
          <p:cNvSpPr/>
          <p:nvPr/>
        </p:nvSpPr>
        <p:spPr>
          <a:xfrm>
            <a:off x="2483915" y="4377031"/>
            <a:ext cx="2900597" cy="764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を適用する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0E87361C-4AC5-6C4E-A04B-692F082BC364}"/>
              </a:ext>
            </a:extLst>
          </p:cNvPr>
          <p:cNvSpPr/>
          <p:nvPr/>
        </p:nvSpPr>
        <p:spPr>
          <a:xfrm>
            <a:off x="5541907" y="4377031"/>
            <a:ext cx="2900597" cy="76449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人手で行う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 name="直線矢印コネクタ 9">
            <a:extLst>
              <a:ext uri="{FF2B5EF4-FFF2-40B4-BE49-F238E27FC236}">
                <a16:creationId xmlns:a16="http://schemas.microsoft.com/office/drawing/2014/main" id="{CF08E256-CE51-E048-ABC0-1C9655B8DB38}"/>
              </a:ext>
            </a:extLst>
          </p:cNvPr>
          <p:cNvCxnSpPr>
            <a:cxnSpLocks/>
            <a:stCxn id="4" idx="2"/>
            <a:endCxn id="6" idx="0"/>
          </p:cNvCxnSpPr>
          <p:nvPr/>
        </p:nvCxnSpPr>
        <p:spPr>
          <a:xfrm>
            <a:off x="5436976" y="2466014"/>
            <a:ext cx="1" cy="522736"/>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BE8AF36C-1715-B640-B6A4-7FA3F0623C57}"/>
              </a:ext>
            </a:extLst>
          </p:cNvPr>
          <p:cNvCxnSpPr>
            <a:cxnSpLocks/>
            <a:stCxn id="6" idx="2"/>
            <a:endCxn id="8" idx="0"/>
          </p:cNvCxnSpPr>
          <p:nvPr/>
        </p:nvCxnSpPr>
        <p:spPr>
          <a:xfrm>
            <a:off x="5436977" y="3753249"/>
            <a:ext cx="1555229" cy="623782"/>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ACFF93E9-94E7-AF4C-8A81-6CEAD59FF94E}"/>
              </a:ext>
            </a:extLst>
          </p:cNvPr>
          <p:cNvCxnSpPr>
            <a:cxnSpLocks/>
            <a:stCxn id="6" idx="2"/>
            <a:endCxn id="7" idx="0"/>
          </p:cNvCxnSpPr>
          <p:nvPr/>
        </p:nvCxnSpPr>
        <p:spPr>
          <a:xfrm flipH="1">
            <a:off x="3934214" y="3753249"/>
            <a:ext cx="1502763" cy="623782"/>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BC180123-8E25-5240-9E76-805735DDA141}"/>
              </a:ext>
            </a:extLst>
          </p:cNvPr>
          <p:cNvCxnSpPr>
            <a:cxnSpLocks/>
            <a:stCxn id="4" idx="1"/>
            <a:endCxn id="5" idx="3"/>
          </p:cNvCxnSpPr>
          <p:nvPr/>
        </p:nvCxnSpPr>
        <p:spPr>
          <a:xfrm flipH="1" flipV="1">
            <a:off x="3462732" y="2083764"/>
            <a:ext cx="523945" cy="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カギ線コネクタ 27">
            <a:extLst>
              <a:ext uri="{FF2B5EF4-FFF2-40B4-BE49-F238E27FC236}">
                <a16:creationId xmlns:a16="http://schemas.microsoft.com/office/drawing/2014/main" id="{C31B5A96-91A4-6842-99DA-94610FC2635E}"/>
              </a:ext>
            </a:extLst>
          </p:cNvPr>
          <p:cNvCxnSpPr>
            <a:cxnSpLocks/>
            <a:stCxn id="52" idx="2"/>
            <a:endCxn id="4" idx="3"/>
          </p:cNvCxnSpPr>
          <p:nvPr/>
        </p:nvCxnSpPr>
        <p:spPr>
          <a:xfrm rot="5400000" flipH="1" flipV="1">
            <a:off x="4525638" y="2995102"/>
            <a:ext cx="3272974" cy="1450299"/>
          </a:xfrm>
          <a:prstGeom prst="bentConnector4">
            <a:avLst>
              <a:gd name="adj1" fmla="val -18892"/>
              <a:gd name="adj2" fmla="val 218088"/>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48" name="カギ線コネクタ 47">
            <a:extLst>
              <a:ext uri="{FF2B5EF4-FFF2-40B4-BE49-F238E27FC236}">
                <a16:creationId xmlns:a16="http://schemas.microsoft.com/office/drawing/2014/main" id="{1DE07C7A-687D-3345-B4CE-C972DDA5333F}"/>
              </a:ext>
            </a:extLst>
          </p:cNvPr>
          <p:cNvCxnSpPr>
            <a:stCxn id="7" idx="2"/>
            <a:endCxn id="8" idx="2"/>
          </p:cNvCxnSpPr>
          <p:nvPr/>
        </p:nvCxnSpPr>
        <p:spPr>
          <a:xfrm rot="16200000" flipH="1">
            <a:off x="5463210" y="3612534"/>
            <a:ext cx="12700" cy="3057992"/>
          </a:xfrm>
          <a:prstGeom prst="bentConnector3">
            <a:avLst>
              <a:gd name="adj1" fmla="val 1800000"/>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6294D294-7D8C-7C43-B544-90EAF4F2AE77}"/>
              </a:ext>
            </a:extLst>
          </p:cNvPr>
          <p:cNvSpPr txBox="1"/>
          <p:nvPr/>
        </p:nvSpPr>
        <p:spPr>
          <a:xfrm>
            <a:off x="7148457" y="5565257"/>
            <a:ext cx="146706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改善の継続</a:t>
            </a:r>
          </a:p>
        </p:txBody>
      </p:sp>
    </p:spTree>
    <p:extLst>
      <p:ext uri="{BB962C8B-B14F-4D97-AF65-F5344CB8AC3E}">
        <p14:creationId xmlns:p14="http://schemas.microsoft.com/office/powerpoint/2010/main" val="33736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268AE1A-AD49-E04B-8D43-7D090EDE0F36}"/>
              </a:ext>
            </a:extLst>
          </p:cNvPr>
          <p:cNvPicPr>
            <a:picLocks noChangeAspect="1"/>
          </p:cNvPicPr>
          <p:nvPr/>
        </p:nvPicPr>
        <p:blipFill>
          <a:blip r:embed="rId2"/>
          <a:stretch>
            <a:fillRect/>
          </a:stretch>
        </p:blipFill>
        <p:spPr>
          <a:xfrm>
            <a:off x="2013593" y="2587532"/>
            <a:ext cx="3238793" cy="335938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0FC01BB1-92B4-4341-B6B7-97BA19927B7F}"/>
              </a:ext>
            </a:extLst>
          </p:cNvPr>
          <p:cNvSpPr>
            <a:spLocks noGrp="1"/>
          </p:cNvSpPr>
          <p:nvPr>
            <p:ph type="title"/>
          </p:nvPr>
        </p:nvSpPr>
        <p:spPr/>
        <p:txBody>
          <a:bodyPr/>
          <a:lstStyle/>
          <a:p>
            <a:r>
              <a:rPr kumimoji="1" lang="ja-JP" altLang="en-US"/>
              <a:t>プロセス・マイニングと</a:t>
            </a:r>
            <a:r>
              <a:rPr kumimoji="1" lang="en-US" altLang="ja-JP" dirty="0"/>
              <a:t>RPA</a:t>
            </a:r>
            <a:endParaRPr kumimoji="1" lang="ja-JP" altLang="en-US"/>
          </a:p>
        </p:txBody>
      </p:sp>
      <p:sp>
        <p:nvSpPr>
          <p:cNvPr id="3" name="スライド番号プレースホルダー 2">
            <a:extLst>
              <a:ext uri="{FF2B5EF4-FFF2-40B4-BE49-F238E27FC236}">
                <a16:creationId xmlns:a16="http://schemas.microsoft.com/office/drawing/2014/main" id="{E94F27D7-FD3B-0949-BD25-7C6A30D085BD}"/>
              </a:ext>
            </a:extLst>
          </p:cNvPr>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4" name="図 3">
            <a:extLst>
              <a:ext uri="{FF2B5EF4-FFF2-40B4-BE49-F238E27FC236}">
                <a16:creationId xmlns:a16="http://schemas.microsoft.com/office/drawing/2014/main" id="{519408EC-59E1-854A-80B8-9871668BA084}"/>
              </a:ext>
            </a:extLst>
          </p:cNvPr>
          <p:cNvPicPr>
            <a:picLocks noChangeAspect="1"/>
          </p:cNvPicPr>
          <p:nvPr/>
        </p:nvPicPr>
        <p:blipFill>
          <a:blip r:embed="rId3"/>
          <a:stretch>
            <a:fillRect/>
          </a:stretch>
        </p:blipFill>
        <p:spPr>
          <a:xfrm>
            <a:off x="419297" y="2515486"/>
            <a:ext cx="3427787" cy="258861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7D40075F-6BC8-234D-B597-1221704FBE51}"/>
              </a:ext>
            </a:extLst>
          </p:cNvPr>
          <p:cNvPicPr>
            <a:picLocks noChangeAspect="1"/>
          </p:cNvPicPr>
          <p:nvPr/>
        </p:nvPicPr>
        <p:blipFill>
          <a:blip r:embed="rId4"/>
          <a:stretch>
            <a:fillRect/>
          </a:stretch>
        </p:blipFill>
        <p:spPr>
          <a:xfrm>
            <a:off x="748984" y="4267225"/>
            <a:ext cx="3376525" cy="224375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AAF80B8F-E8DC-7648-B1E8-1834A40E9D5E}"/>
              </a:ext>
            </a:extLst>
          </p:cNvPr>
          <p:cNvSpPr/>
          <p:nvPr/>
        </p:nvSpPr>
        <p:spPr>
          <a:xfrm>
            <a:off x="314964" y="944499"/>
            <a:ext cx="5181979" cy="1600438"/>
          </a:xfrm>
          <a:prstGeom prst="rect">
            <a:avLst/>
          </a:prstGeom>
        </p:spPr>
        <p:txBody>
          <a:bodyPr wrap="square">
            <a:spAutoFit/>
          </a:bodyPr>
          <a:lstStyle/>
          <a:p>
            <a:pPr algn="ctr"/>
            <a:r>
              <a:rPr lang="ja-JP" altLang="en-US" sz="2800" b="1">
                <a:solidFill>
                  <a:srgbClr val="333333"/>
                </a:solidFill>
                <a:latin typeface="Meiryo" panose="020B0604030504040204" pitchFamily="34" charset="-128"/>
                <a:ea typeface="Meiryo" panose="020B0604030504040204" pitchFamily="34" charset="-128"/>
              </a:rPr>
              <a:t>プロセスマイニング・システム</a:t>
            </a:r>
            <a:endParaRPr lang="en-US" altLang="ja-JP" sz="2800" b="1" dirty="0">
              <a:solidFill>
                <a:srgbClr val="333333"/>
              </a:solidFill>
              <a:latin typeface="Meiryo" panose="020B0604030504040204" pitchFamily="34" charset="-128"/>
              <a:ea typeface="Meiryo" panose="020B0604030504040204" pitchFamily="34" charset="-128"/>
            </a:endParaRPr>
          </a:p>
          <a:p>
            <a:r>
              <a:rPr lang="ja-JP" altLang="en-US" sz="1400">
                <a:solidFill>
                  <a:srgbClr val="333333"/>
                </a:solidFill>
                <a:latin typeface="Meiryo" panose="020B0604030504040204" pitchFamily="34" charset="-128"/>
                <a:ea typeface="Meiryo" panose="020B0604030504040204" pitchFamily="34" charset="-128"/>
              </a:rPr>
              <a:t>従業員が業務を遂行する際に利用する</a:t>
            </a:r>
            <a:r>
              <a:rPr lang="en-US" altLang="ja-JP" sz="1400" dirty="0">
                <a:solidFill>
                  <a:srgbClr val="333333"/>
                </a:solidFill>
                <a:latin typeface="Meiryo" panose="020B0604030504040204" pitchFamily="34" charset="-128"/>
                <a:ea typeface="Meiryo" panose="020B0604030504040204" pitchFamily="34" charset="-128"/>
              </a:rPr>
              <a:t>ERP</a:t>
            </a:r>
            <a:r>
              <a:rPr lang="ja-JP" altLang="en-US" sz="1400">
                <a:solidFill>
                  <a:srgbClr val="333333"/>
                </a:solidFill>
                <a:latin typeface="Meiryo" panose="020B0604030504040204" pitchFamily="34" charset="-128"/>
                <a:ea typeface="Meiryo" panose="020B0604030504040204" pitchFamily="34" charset="-128"/>
              </a:rPr>
              <a:t>や</a:t>
            </a:r>
            <a:r>
              <a:rPr lang="en-US" altLang="ja-JP" sz="1400" dirty="0">
                <a:solidFill>
                  <a:srgbClr val="333333"/>
                </a:solidFill>
                <a:latin typeface="Meiryo" panose="020B0604030504040204" pitchFamily="34" charset="-128"/>
                <a:ea typeface="Meiryo" panose="020B0604030504040204" pitchFamily="34" charset="-128"/>
              </a:rPr>
              <a:t>CRM</a:t>
            </a:r>
            <a:r>
              <a:rPr lang="ja-JP" altLang="en-US" sz="1400">
                <a:solidFill>
                  <a:srgbClr val="333333"/>
                </a:solidFill>
                <a:latin typeface="Meiryo" panose="020B0604030504040204" pitchFamily="34" charset="-128"/>
                <a:ea typeface="Meiryo" panose="020B0604030504040204" pitchFamily="34" charset="-128"/>
              </a:rPr>
              <a:t>、</a:t>
            </a:r>
            <a:r>
              <a:rPr lang="en-US" altLang="ja-JP" sz="1400" dirty="0">
                <a:solidFill>
                  <a:srgbClr val="333333"/>
                </a:solidFill>
                <a:latin typeface="Meiryo" panose="020B0604030504040204" pitchFamily="34" charset="-128"/>
                <a:ea typeface="Meiryo" panose="020B0604030504040204" pitchFamily="34" charset="-128"/>
              </a:rPr>
              <a:t>SFA</a:t>
            </a:r>
            <a:r>
              <a:rPr lang="ja-JP" altLang="en-US" sz="1400">
                <a:solidFill>
                  <a:srgbClr val="333333"/>
                </a:solidFill>
                <a:latin typeface="Meiryo" panose="020B0604030504040204" pitchFamily="34" charset="-128"/>
                <a:ea typeface="Meiryo" panose="020B0604030504040204" pitchFamily="34" charset="-128"/>
              </a:rPr>
              <a:t>といった業務システム内に記録されているイベントログデータを収集し、内容を分析することで、実際に行われている業務のプロセスを「プロセスモデル」として、フローチャートの形で図示てくれるツール。</a:t>
            </a:r>
            <a:endParaRPr lang="ja-JP" altLang="en-US" sz="1400" b="0" i="0">
              <a:solidFill>
                <a:srgbClr val="333333"/>
              </a:solidFill>
              <a:effectLst/>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40718CE1-4341-2F40-9F0F-5AD3DEA47FBB}"/>
              </a:ext>
            </a:extLst>
          </p:cNvPr>
          <p:cNvPicPr>
            <a:picLocks noChangeAspect="1"/>
          </p:cNvPicPr>
          <p:nvPr/>
        </p:nvPicPr>
        <p:blipFill>
          <a:blip r:embed="rId5"/>
          <a:stretch>
            <a:fillRect/>
          </a:stretch>
        </p:blipFill>
        <p:spPr>
          <a:xfrm>
            <a:off x="5967143" y="3705870"/>
            <a:ext cx="2757560" cy="221294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B7D7012D-44B0-7047-B327-555B9964A33D}"/>
              </a:ext>
            </a:extLst>
          </p:cNvPr>
          <p:cNvPicPr>
            <a:picLocks noChangeAspect="1"/>
          </p:cNvPicPr>
          <p:nvPr/>
        </p:nvPicPr>
        <p:blipFill>
          <a:blip r:embed="rId6"/>
          <a:stretch>
            <a:fillRect/>
          </a:stretch>
        </p:blipFill>
        <p:spPr>
          <a:xfrm>
            <a:off x="6116045" y="1423749"/>
            <a:ext cx="2459755" cy="3268778"/>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362D6795-C48C-574F-87DE-8CA8B6B07C47}"/>
              </a:ext>
            </a:extLst>
          </p:cNvPr>
          <p:cNvSpPr txBox="1"/>
          <p:nvPr/>
        </p:nvSpPr>
        <p:spPr>
          <a:xfrm>
            <a:off x="6738495" y="4594420"/>
            <a:ext cx="1373773"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RPA</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1" name="三角形 10">
            <a:extLst>
              <a:ext uri="{FF2B5EF4-FFF2-40B4-BE49-F238E27FC236}">
                <a16:creationId xmlns:a16="http://schemas.microsoft.com/office/drawing/2014/main" id="{B9845355-9378-4145-B161-71F30FCDD138}"/>
              </a:ext>
            </a:extLst>
          </p:cNvPr>
          <p:cNvSpPr/>
          <p:nvPr/>
        </p:nvSpPr>
        <p:spPr>
          <a:xfrm rot="5400000">
            <a:off x="4851713" y="3068327"/>
            <a:ext cx="1784602" cy="533280"/>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8811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66589" y="3125337"/>
            <a:ext cx="5610831" cy="461665"/>
          </a:xfrm>
          <a:prstGeom prst="rect">
            <a:avLst/>
          </a:prstGeom>
        </p:spPr>
        <p:txBody>
          <a:bodyPr wrap="none">
            <a:spAutoFit/>
          </a:bodyPr>
          <a:lstStyle/>
          <a:p>
            <a:pPr algn="ctr"/>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a:solidFill>
                  <a:schemeClr val="tx1">
                    <a:lumMod val="50000"/>
                    <a:lumOff val="50000"/>
                  </a:schemeClr>
                </a:solidFill>
                <a:latin typeface="Meiryo" charset="-128"/>
                <a:ea typeface="Meiryo" charset="-128"/>
                <a:cs typeface="Meiryo" charset="-128"/>
              </a:rPr>
              <a:t>/</a:t>
            </a:r>
            <a:r>
              <a:rPr lang="en-US" altLang="ja-JP" sz="2400" dirty="0" err="1">
                <a:solidFill>
                  <a:schemeClr val="tx1">
                    <a:lumMod val="50000"/>
                    <a:lumOff val="50000"/>
                  </a:schemeClr>
                </a:solidFill>
                <a:latin typeface="Meiryo" charset="-128"/>
                <a:ea typeface="Meiryo" charset="-128"/>
                <a:cs typeface="Meiryo" charset="-128"/>
              </a:rPr>
              <a:t>rpa</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dirty="0">
                <a:solidFill>
                  <a:srgbClr val="FF0000"/>
                </a:solidFill>
                <a:latin typeface="Meiryo" charset="-128"/>
                <a:ea typeface="Meiryo" charset="-128"/>
                <a:cs typeface="Meiryo" charset="-128"/>
              </a:rPr>
              <a:t>9</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7</a:t>
            </a:r>
            <a:r>
              <a:rPr lang="ja-JP" altLang="en-US" sz="2400">
                <a:solidFill>
                  <a:srgbClr val="FF0000"/>
                </a:solidFill>
                <a:latin typeface="Meiryo" charset="-128"/>
                <a:ea typeface="Meiryo" charset="-128"/>
                <a:cs typeface="Meiryo" charset="-128"/>
              </a:rPr>
              <a:t>月</a:t>
            </a:r>
            <a:r>
              <a:rPr lang="en-US" altLang="ja-JP" sz="2400">
                <a:solidFill>
                  <a:srgbClr val="FF0000"/>
                </a:solidFill>
                <a:latin typeface="Meiryo" charset="-128"/>
                <a:ea typeface="Meiryo" charset="-128"/>
                <a:cs typeface="Meiryo" charset="-128"/>
              </a:rPr>
              <a:t>26</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967479"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0725</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209791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RPA</a:t>
            </a:r>
            <a:r>
              <a:rPr kumimoji="1" lang="ja-JP" altLang="en-US"/>
              <a:t>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grpSp>
        <p:nvGrpSpPr>
          <p:cNvPr id="4" name="図形グループ 3"/>
          <p:cNvGrpSpPr/>
          <p:nvPr/>
        </p:nvGrpSpPr>
        <p:grpSpPr>
          <a:xfrm>
            <a:off x="238366" y="2160728"/>
            <a:ext cx="3909000" cy="4124578"/>
            <a:chOff x="2667295" y="1059799"/>
            <a:chExt cx="681672" cy="722281"/>
          </a:xfrm>
        </p:grpSpPr>
        <p:sp>
          <p:nvSpPr>
            <p:cNvPr id="5" name="角丸四角形 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7" name="正方形/長方形 6"/>
          <p:cNvSpPr/>
          <p:nvPr/>
        </p:nvSpPr>
        <p:spPr>
          <a:xfrm>
            <a:off x="696967" y="2688805"/>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データ収集</a:t>
            </a:r>
            <a:endParaRPr kumimoji="1" lang="en-US" altLang="ja-JP" sz="1200" b="1" dirty="0">
              <a:solidFill>
                <a:srgbClr val="FFFFFF"/>
              </a:solidFill>
              <a:latin typeface="Meiryo" charset="-128"/>
              <a:ea typeface="Meiryo" charset="-128"/>
              <a:cs typeface="Meiryo" charset="-128"/>
            </a:endParaRPr>
          </a:p>
          <a:p>
            <a:r>
              <a:rPr lang="en-US" altLang="ja-JP" sz="800" dirty="0">
                <a:solidFill>
                  <a:srgbClr val="FFFFFF"/>
                </a:solidFill>
                <a:latin typeface="Meiryo" charset="-128"/>
                <a:ea typeface="Meiryo" charset="-128"/>
                <a:cs typeface="Meiryo" charset="-128"/>
              </a:rPr>
              <a:t>Web</a:t>
            </a:r>
            <a:r>
              <a:rPr lang="ja-JP" altLang="en-US" sz="800" dirty="0">
                <a:solidFill>
                  <a:srgbClr val="FFFFFF"/>
                </a:solidFill>
                <a:latin typeface="Meiryo" charset="-128"/>
                <a:ea typeface="Meiryo" charset="-128"/>
                <a:cs typeface="Meiryo" charset="-128"/>
              </a:rPr>
              <a:t>ページに表示された申請書の項目別に文字や数字を読みとる。</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2596795" y="2688806"/>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データ入力</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読み取ったデータを他アプリケーション画面に転記・入力する。</a:t>
            </a:r>
            <a:endParaRPr kumimoji="1" lang="ja-JP" altLang="en-US" sz="800" dirty="0">
              <a:solidFill>
                <a:srgbClr val="FFFFFF"/>
              </a:solidFill>
              <a:latin typeface="Meiryo" charset="-128"/>
              <a:ea typeface="Meiryo" charset="-128"/>
              <a:cs typeface="Meiryo" charset="-128"/>
            </a:endParaRPr>
          </a:p>
        </p:txBody>
      </p:sp>
      <p:sp>
        <p:nvSpPr>
          <p:cNvPr id="9" name="正方形/長方形 8"/>
          <p:cNvSpPr/>
          <p:nvPr/>
        </p:nvSpPr>
        <p:spPr>
          <a:xfrm>
            <a:off x="1649661" y="3846515"/>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データ登録</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入力修了後、他のアブケーションで関連データを検索、該当すればそれを追記して登録する。</a:t>
            </a:r>
            <a:endParaRPr kumimoji="1" lang="ja-JP" altLang="en-US" sz="800" dirty="0">
              <a:solidFill>
                <a:srgbClr val="FFFFFF"/>
              </a:solidFill>
              <a:latin typeface="Meiryo" charset="-128"/>
              <a:ea typeface="Meiryo" charset="-128"/>
              <a:cs typeface="Meiryo" charset="-128"/>
            </a:endParaRPr>
          </a:p>
        </p:txBody>
      </p:sp>
      <p:cxnSp>
        <p:nvCxnSpPr>
          <p:cNvPr id="11" name="直線矢印コネクタ 10"/>
          <p:cNvCxnSpPr>
            <a:stCxn id="7" idx="3"/>
          </p:cNvCxnSpPr>
          <p:nvPr/>
        </p:nvCxnSpPr>
        <p:spPr>
          <a:xfrm flipV="1">
            <a:off x="1815915" y="3126125"/>
            <a:ext cx="780880" cy="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曲線コネクタ 12"/>
          <p:cNvCxnSpPr>
            <a:stCxn id="8" idx="2"/>
            <a:endCxn id="9" idx="3"/>
          </p:cNvCxnSpPr>
          <p:nvPr/>
        </p:nvCxnSpPr>
        <p:spPr>
          <a:xfrm rot="5400000">
            <a:off x="2602245" y="3729811"/>
            <a:ext cx="720389" cy="38766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曲線コネクタ 13"/>
          <p:cNvCxnSpPr>
            <a:stCxn id="9" idx="1"/>
            <a:endCxn id="7" idx="2"/>
          </p:cNvCxnSpPr>
          <p:nvPr/>
        </p:nvCxnSpPr>
        <p:spPr>
          <a:xfrm rot="10800000">
            <a:off x="1256441" y="3563446"/>
            <a:ext cx="393220" cy="720390"/>
          </a:xfrm>
          <a:prstGeom prst="curvedConnector2">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615381" y="3993834"/>
            <a:ext cx="800219" cy="276999"/>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次</a:t>
            </a:r>
            <a:r>
              <a:rPr kumimoji="1" lang="ja-JP" altLang="en-US" sz="1200">
                <a:solidFill>
                  <a:schemeClr val="accent6">
                    <a:lumMod val="75000"/>
                  </a:schemeClr>
                </a:solidFill>
                <a:latin typeface="Meiryo" charset="-128"/>
                <a:ea typeface="Meiryo" charset="-128"/>
                <a:cs typeface="Meiryo" charset="-128"/>
              </a:rPr>
              <a:t>を処理</a:t>
            </a:r>
            <a:endParaRPr kumimoji="1" lang="ja-JP" altLang="en-US" sz="1200" dirty="0">
              <a:solidFill>
                <a:schemeClr val="accent6">
                  <a:lumMod val="75000"/>
                </a:schemeClr>
              </a:solidFill>
              <a:latin typeface="Meiryo" charset="-128"/>
              <a:ea typeface="Meiryo" charset="-128"/>
              <a:cs typeface="Meiryo" charset="-128"/>
            </a:endParaRPr>
          </a:p>
        </p:txBody>
      </p:sp>
      <p:sp>
        <p:nvSpPr>
          <p:cNvPr id="19" name="正方形/長方形 18"/>
          <p:cNvSpPr/>
          <p:nvPr/>
        </p:nvSpPr>
        <p:spPr>
          <a:xfrm>
            <a:off x="3073231" y="4357680"/>
            <a:ext cx="637094" cy="3634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他アプリ</a:t>
            </a:r>
            <a:endParaRPr kumimoji="1" lang="en-US" altLang="ja-JP" sz="800" b="1" dirty="0">
              <a:solidFill>
                <a:srgbClr val="FFFFFF"/>
              </a:solidFill>
              <a:latin typeface="Meiryo" charset="-128"/>
              <a:ea typeface="Meiryo" charset="-128"/>
              <a:cs typeface="Meiryo" charset="-128"/>
            </a:endParaRPr>
          </a:p>
          <a:p>
            <a:pPr algn="ctr"/>
            <a:r>
              <a:rPr kumimoji="1" lang="ja-JP" altLang="en-US" sz="800" b="1" dirty="0">
                <a:solidFill>
                  <a:srgbClr val="FFFFFF"/>
                </a:solidFill>
                <a:latin typeface="Meiryo" charset="-128"/>
                <a:ea typeface="Meiryo" charset="-128"/>
                <a:cs typeface="Meiryo" charset="-128"/>
              </a:rPr>
              <a:t>を確認</a:t>
            </a:r>
            <a:endParaRPr kumimoji="1" lang="ja-JP" altLang="en-US" sz="800" dirty="0">
              <a:solidFill>
                <a:srgbClr val="FFFFFF"/>
              </a:solidFill>
              <a:latin typeface="Meiryo" charset="-128"/>
              <a:ea typeface="Meiryo" charset="-128"/>
              <a:cs typeface="Meiryo" charset="-128"/>
            </a:endParaRPr>
          </a:p>
        </p:txBody>
      </p:sp>
      <p:cxnSp>
        <p:nvCxnSpPr>
          <p:cNvPr id="21" name="直線矢印コネクタ 20"/>
          <p:cNvCxnSpPr/>
          <p:nvPr/>
        </p:nvCxnSpPr>
        <p:spPr>
          <a:xfrm flipV="1">
            <a:off x="2768609" y="4561015"/>
            <a:ext cx="304622" cy="1"/>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4603003" y="2435356"/>
            <a:ext cx="4200501" cy="2664296"/>
          </a:xfrm>
          <a:prstGeom prst="rect">
            <a:avLst/>
          </a:pr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928089" y="2943893"/>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収集</a:t>
            </a:r>
          </a:p>
        </p:txBody>
      </p:sp>
      <p:sp>
        <p:nvSpPr>
          <p:cNvPr id="26" name="フローチャート: 判断 25"/>
          <p:cNvSpPr/>
          <p:nvPr/>
        </p:nvSpPr>
        <p:spPr>
          <a:xfrm>
            <a:off x="5653091" y="2941598"/>
            <a:ext cx="524063" cy="392678"/>
          </a:xfrm>
          <a:prstGeom prst="flowChartDecisi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5713050" y="3032510"/>
            <a:ext cx="389850" cy="215444"/>
          </a:xfrm>
          <a:prstGeom prst="rect">
            <a:avLst/>
          </a:prstGeom>
        </p:spPr>
        <p:txBody>
          <a:bodyPr wrap="none">
            <a:spAutoFit/>
          </a:bodyPr>
          <a:lstStyle/>
          <a:p>
            <a:pPr algn="ctr"/>
            <a:r>
              <a:rPr lang="ja-JP" altLang="en-US" sz="800">
                <a:solidFill>
                  <a:srgbClr val="FFFFFF"/>
                </a:solidFill>
                <a:latin typeface="Meiryo" charset="-128"/>
                <a:ea typeface="Meiryo" charset="-128"/>
                <a:cs typeface="Meiryo" charset="-128"/>
              </a:rPr>
              <a:t>確認</a:t>
            </a:r>
            <a:endParaRPr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5657142" y="3510458"/>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ルール変更</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6379575" y="2935831"/>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入力</a:t>
            </a:r>
          </a:p>
        </p:txBody>
      </p:sp>
      <p:sp>
        <p:nvSpPr>
          <p:cNvPr id="30" name="正方形/長方形 29"/>
          <p:cNvSpPr/>
          <p:nvPr/>
        </p:nvSpPr>
        <p:spPr>
          <a:xfrm>
            <a:off x="7902973" y="2943893"/>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登録</a:t>
            </a:r>
          </a:p>
        </p:txBody>
      </p:sp>
      <p:sp>
        <p:nvSpPr>
          <p:cNvPr id="31" name="正方形/長方形 30"/>
          <p:cNvSpPr/>
          <p:nvPr/>
        </p:nvSpPr>
        <p:spPr>
          <a:xfrm>
            <a:off x="7141274" y="2935831"/>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照合</a:t>
            </a:r>
          </a:p>
        </p:txBody>
      </p:sp>
      <p:cxnSp>
        <p:nvCxnSpPr>
          <p:cNvPr id="33" name="直線矢印コネクタ 32"/>
          <p:cNvCxnSpPr>
            <a:stCxn id="25" idx="3"/>
            <a:endCxn id="26" idx="1"/>
          </p:cNvCxnSpPr>
          <p:nvPr/>
        </p:nvCxnSpPr>
        <p:spPr>
          <a:xfrm flipV="1">
            <a:off x="5448101" y="3137937"/>
            <a:ext cx="204990" cy="22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a:stCxn id="26" idx="3"/>
            <a:endCxn id="29" idx="1"/>
          </p:cNvCxnSpPr>
          <p:nvPr/>
        </p:nvCxnSpPr>
        <p:spPr>
          <a:xfrm flipV="1">
            <a:off x="6177154" y="3132170"/>
            <a:ext cx="202421" cy="57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a:stCxn id="29" idx="3"/>
            <a:endCxn id="31" idx="1"/>
          </p:cNvCxnSpPr>
          <p:nvPr/>
        </p:nvCxnSpPr>
        <p:spPr>
          <a:xfrm>
            <a:off x="6899587" y="3132170"/>
            <a:ext cx="241687"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31" idx="3"/>
            <a:endCxn id="30" idx="1"/>
          </p:cNvCxnSpPr>
          <p:nvPr/>
        </p:nvCxnSpPr>
        <p:spPr>
          <a:xfrm>
            <a:off x="7661286" y="3132170"/>
            <a:ext cx="241687" cy="806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6" idx="2"/>
            <a:endCxn id="28" idx="0"/>
          </p:cNvCxnSpPr>
          <p:nvPr/>
        </p:nvCxnSpPr>
        <p:spPr>
          <a:xfrm>
            <a:off x="5915123" y="3334276"/>
            <a:ext cx="2025" cy="17618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カギ線コネクタ 49"/>
          <p:cNvCxnSpPr>
            <a:stCxn id="28" idx="1"/>
            <a:endCxn id="25" idx="2"/>
          </p:cNvCxnSpPr>
          <p:nvPr/>
        </p:nvCxnSpPr>
        <p:spPr>
          <a:xfrm rot="10800000">
            <a:off x="5188096" y="3336571"/>
            <a:ext cx="469047" cy="370226"/>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カギ線コネクタ 50"/>
          <p:cNvCxnSpPr>
            <a:stCxn id="30" idx="0"/>
            <a:endCxn id="25" idx="0"/>
          </p:cNvCxnSpPr>
          <p:nvPr/>
        </p:nvCxnSpPr>
        <p:spPr>
          <a:xfrm rot="16200000" flipV="1">
            <a:off x="6675537" y="1456451"/>
            <a:ext cx="12700" cy="2974884"/>
          </a:xfrm>
          <a:prstGeom prst="bentConnector3">
            <a:avLst>
              <a:gd name="adj1" fmla="val 1800000"/>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4843163" y="4162289"/>
            <a:ext cx="3763860" cy="830997"/>
          </a:xfrm>
          <a:prstGeom prst="rect">
            <a:avLst/>
          </a:prstGeom>
          <a:noFill/>
        </p:spPr>
        <p:txBody>
          <a:bodyPr wrap="square" rtlCol="0">
            <a:spAutoFit/>
          </a:bodyPr>
          <a:lstStyle/>
          <a:p>
            <a:pPr marL="171450" indent="-171450">
              <a:buFont typeface="Wingdings" charset="2"/>
              <a:buChar char="Ø"/>
            </a:pPr>
            <a:r>
              <a:rPr kumimoji="1" lang="ja-JP" altLang="en-US" sz="1200" dirty="0">
                <a:solidFill>
                  <a:srgbClr val="0432FF"/>
                </a:solidFill>
                <a:latin typeface="Meiryo" charset="-128"/>
                <a:ea typeface="Meiryo" charset="-128"/>
                <a:cs typeface="Meiryo" charset="-128"/>
              </a:rPr>
              <a:t>複数のアプリケーションや画面</a:t>
            </a:r>
            <a:r>
              <a:rPr lang="ja-JP" altLang="en-US" sz="1200" dirty="0">
                <a:solidFill>
                  <a:srgbClr val="0432FF"/>
                </a:solidFill>
                <a:latin typeface="Meiryo" charset="-128"/>
                <a:ea typeface="Meiryo" charset="-128"/>
                <a:cs typeface="Meiryo" charset="-128"/>
              </a:rPr>
              <a:t>を連係させておこなう操作手順</a:t>
            </a:r>
            <a:r>
              <a:rPr kumimoji="1" lang="ja-JP" altLang="en-US" sz="1200" dirty="0">
                <a:solidFill>
                  <a:srgbClr val="0432FF"/>
                </a:solidFill>
                <a:latin typeface="Meiryo" charset="-128"/>
                <a:ea typeface="Meiryo" charset="-128"/>
                <a:cs typeface="Meiryo" charset="-128"/>
              </a:rPr>
              <a:t>を登録</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その手順に従い、人間に代わって作業</a:t>
            </a:r>
            <a:r>
              <a:rPr lang="ja-JP" altLang="en-US" sz="1200">
                <a:solidFill>
                  <a:srgbClr val="0432FF"/>
                </a:solidFill>
                <a:latin typeface="Meiryo" charset="-128"/>
                <a:ea typeface="Meiryo" charset="-128"/>
                <a:cs typeface="Meiryo" charset="-128"/>
              </a:rPr>
              <a:t>をおこなう</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200">
                <a:solidFill>
                  <a:srgbClr val="0432FF"/>
                </a:solidFill>
                <a:latin typeface="Meiryo" charset="-128"/>
                <a:ea typeface="Meiryo" charset="-128"/>
                <a:cs typeface="Meiryo" charset="-128"/>
              </a:rPr>
              <a:t>定型</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単純</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反復</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大量の作業にて効果絶大</a:t>
            </a:r>
            <a:endParaRPr kumimoji="1" lang="en-US" altLang="ja-JP" sz="1200" dirty="0">
              <a:solidFill>
                <a:srgbClr val="0432FF"/>
              </a:solidFill>
              <a:latin typeface="Meiryo" charset="-128"/>
              <a:ea typeface="Meiryo" charset="-128"/>
              <a:cs typeface="Meiryo" charset="-128"/>
            </a:endParaRPr>
          </a:p>
        </p:txBody>
      </p:sp>
      <p:sp>
        <p:nvSpPr>
          <p:cNvPr id="55" name="フリーフォーム 54"/>
          <p:cNvSpPr/>
          <p:nvPr/>
        </p:nvSpPr>
        <p:spPr>
          <a:xfrm>
            <a:off x="3513447" y="2430095"/>
            <a:ext cx="1098625" cy="2669557"/>
          </a:xfrm>
          <a:custGeom>
            <a:avLst/>
            <a:gdLst>
              <a:gd name="connsiteX0" fmla="*/ 1018728 w 1024864"/>
              <a:gd name="connsiteY0" fmla="*/ 0 h 2669557"/>
              <a:gd name="connsiteX1" fmla="*/ 1024864 w 1024864"/>
              <a:gd name="connsiteY1" fmla="*/ 2669557 h 2669557"/>
              <a:gd name="connsiteX2" fmla="*/ 0 w 1024864"/>
              <a:gd name="connsiteY2" fmla="*/ 1521954 h 2669557"/>
              <a:gd name="connsiteX3" fmla="*/ 1018728 w 1024864"/>
              <a:gd name="connsiteY3" fmla="*/ 0 h 2669557"/>
            </a:gdLst>
            <a:ahLst/>
            <a:cxnLst>
              <a:cxn ang="0">
                <a:pos x="connsiteX0" y="connsiteY0"/>
              </a:cxn>
              <a:cxn ang="0">
                <a:pos x="connsiteX1" y="connsiteY1"/>
              </a:cxn>
              <a:cxn ang="0">
                <a:pos x="connsiteX2" y="connsiteY2"/>
              </a:cxn>
              <a:cxn ang="0">
                <a:pos x="connsiteX3" y="connsiteY3"/>
              </a:cxn>
            </a:cxnLst>
            <a:rect l="l" t="t" r="r" b="b"/>
            <a:pathLst>
              <a:path w="1024864" h="2669557">
                <a:moveTo>
                  <a:pt x="1018728" y="0"/>
                </a:moveTo>
                <a:cubicBezTo>
                  <a:pt x="1020773" y="889852"/>
                  <a:pt x="1022819" y="1779705"/>
                  <a:pt x="1024864" y="2669557"/>
                </a:cubicBezTo>
                <a:lnTo>
                  <a:pt x="0" y="1521954"/>
                </a:lnTo>
                <a:lnTo>
                  <a:pt x="1018728" y="0"/>
                </a:lnTo>
                <a:close/>
              </a:path>
            </a:pathLst>
          </a:cu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4398531" y="3477911"/>
            <a:ext cx="559062" cy="633031"/>
            <a:chOff x="4267298" y="1982865"/>
            <a:chExt cx="710637" cy="984988"/>
          </a:xfrm>
        </p:grpSpPr>
        <p:sp>
          <p:nvSpPr>
            <p:cNvPr id="56" name="フローチャート: 論理積ゲート 55"/>
            <p:cNvSpPr/>
            <p:nvPr/>
          </p:nvSpPr>
          <p:spPr>
            <a:xfrm rot="16200000">
              <a:off x="4416640" y="1972818"/>
              <a:ext cx="411953" cy="432048"/>
            </a:xfrm>
            <a:prstGeom prst="flowChartDelay">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406593" y="2423481"/>
              <a:ext cx="432048" cy="32834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4475399"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663176"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角丸四角形 59"/>
            <p:cNvSpPr/>
            <p:nvPr/>
          </p:nvSpPr>
          <p:spPr>
            <a:xfrm rot="17595143">
              <a:off x="4159286" y="2535999"/>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角丸四角形 60"/>
            <p:cNvSpPr/>
            <p:nvPr/>
          </p:nvSpPr>
          <p:spPr>
            <a:xfrm rot="17595143">
              <a:off x="4797915" y="2329610"/>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4463471" y="21090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p:cNvSpPr/>
            <p:nvPr/>
          </p:nvSpPr>
          <p:spPr>
            <a:xfrm>
              <a:off x="4615871" y="21125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テキスト ボックス 64"/>
          <p:cNvSpPr txBox="1"/>
          <p:nvPr/>
        </p:nvSpPr>
        <p:spPr>
          <a:xfrm>
            <a:off x="4469821" y="3776255"/>
            <a:ext cx="407484" cy="215444"/>
          </a:xfrm>
          <a:prstGeom prst="rect">
            <a:avLst/>
          </a:prstGeom>
          <a:noFill/>
        </p:spPr>
        <p:txBody>
          <a:bodyPr wrap="none" rtlCol="0">
            <a:spAutoFit/>
          </a:bodyPr>
          <a:lstStyle/>
          <a:p>
            <a:r>
              <a:rPr kumimoji="1" lang="en-US" altLang="ja-JP" sz="800" b="1">
                <a:solidFill>
                  <a:schemeClr val="bg1"/>
                </a:solidFill>
                <a:latin typeface="Meiryo" charset="-128"/>
                <a:ea typeface="Meiryo" charset="-128"/>
                <a:cs typeface="Meiryo" charset="-128"/>
              </a:rPr>
              <a:t>RPA</a:t>
            </a:r>
            <a:endParaRPr kumimoji="1" lang="ja-JP" altLang="en-US" sz="800" b="1" dirty="0">
              <a:solidFill>
                <a:schemeClr val="bg1"/>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6B7DD0FE-8B32-8241-AA91-0805CBCB8DF2}"/>
              </a:ext>
            </a:extLst>
          </p:cNvPr>
          <p:cNvSpPr/>
          <p:nvPr/>
        </p:nvSpPr>
        <p:spPr>
          <a:xfrm>
            <a:off x="0" y="894194"/>
            <a:ext cx="9144000" cy="1323439"/>
          </a:xfrm>
          <a:prstGeom prst="rect">
            <a:avLst/>
          </a:prstGeom>
        </p:spPr>
        <p:txBody>
          <a:bodyPr wrap="square">
            <a:spAutoFit/>
          </a:bodyPr>
          <a:lstStyle/>
          <a:p>
            <a:pPr algn="ctr"/>
            <a:r>
              <a:rPr lang="en-US" altLang="ja-JP" sz="2800" b="1" dirty="0">
                <a:solidFill>
                  <a:srgbClr val="0070C0"/>
                </a:solidFill>
                <a:latin typeface="Meiryo" panose="020B0604030504040204" pitchFamily="34" charset="-128"/>
                <a:ea typeface="Meiryo" panose="020B0604030504040204" pitchFamily="34" charset="-128"/>
              </a:rPr>
              <a:t>PC</a:t>
            </a:r>
            <a:r>
              <a:rPr lang="ja-JP" altLang="en-US" sz="2800" b="1">
                <a:solidFill>
                  <a:srgbClr val="0070C0"/>
                </a:solidFill>
                <a:latin typeface="Meiryo" panose="020B0604030504040204" pitchFamily="34" charset="-128"/>
                <a:ea typeface="Meiryo" panose="020B0604030504040204" pitchFamily="34" charset="-128"/>
              </a:rPr>
              <a:t>（マウスとキーボード）操作の自動化ツール</a:t>
            </a:r>
            <a:endParaRPr lang="en-US" altLang="ja-JP" sz="2800" b="1" dirty="0">
              <a:solidFill>
                <a:srgbClr val="0070C0"/>
              </a:solidFill>
              <a:latin typeface="Meiryo" panose="020B0604030504040204" pitchFamily="34" charset="-128"/>
              <a:ea typeface="Meiryo" panose="020B0604030504040204" pitchFamily="34" charset="-128"/>
            </a:endParaRPr>
          </a:p>
          <a:p>
            <a:pPr algn="ctr"/>
            <a:endParaRPr lang="en-US" altLang="ja-JP" sz="800" b="1" u="sng" dirty="0">
              <a:solidFill>
                <a:srgbClr val="0070C0"/>
              </a:solidFill>
              <a:latin typeface="Meiryo" panose="020B0604030504040204" pitchFamily="34" charset="-128"/>
              <a:ea typeface="Meiryo" panose="020B0604030504040204" pitchFamily="34" charset="-128"/>
            </a:endParaRPr>
          </a:p>
          <a:p>
            <a:pPr algn="ctr"/>
            <a:r>
              <a:rPr lang="ja-JP" altLang="en-US" sz="1600" b="1" u="sng">
                <a:solidFill>
                  <a:srgbClr val="0070C0"/>
                </a:solidFill>
                <a:latin typeface="Meiryo" panose="020B0604030504040204" pitchFamily="34" charset="-128"/>
                <a:ea typeface="Meiryo" panose="020B0604030504040204" pitchFamily="34" charset="-128"/>
              </a:rPr>
              <a:t>R</a:t>
            </a:r>
            <a:r>
              <a:rPr lang="ja-JP" altLang="en-US" sz="1600">
                <a:solidFill>
                  <a:srgbClr val="0070C0"/>
                </a:solidFill>
                <a:latin typeface="Meiryo" panose="020B0604030504040204" pitchFamily="34" charset="-128"/>
                <a:ea typeface="Meiryo" panose="020B0604030504040204" pitchFamily="34" charset="-128"/>
              </a:rPr>
              <a:t>obotic </a:t>
            </a:r>
            <a:r>
              <a:rPr lang="ja-JP" altLang="en-US" sz="1600" b="1" u="sng">
                <a:solidFill>
                  <a:srgbClr val="0070C0"/>
                </a:solidFill>
                <a:latin typeface="Meiryo" panose="020B0604030504040204" pitchFamily="34" charset="-128"/>
                <a:ea typeface="Meiryo" panose="020B0604030504040204" pitchFamily="34" charset="-128"/>
              </a:rPr>
              <a:t>P</a:t>
            </a:r>
            <a:r>
              <a:rPr lang="ja-JP" altLang="en-US" sz="1600">
                <a:solidFill>
                  <a:srgbClr val="0070C0"/>
                </a:solidFill>
                <a:latin typeface="Meiryo" panose="020B0604030504040204" pitchFamily="34" charset="-128"/>
                <a:ea typeface="Meiryo" panose="020B0604030504040204" pitchFamily="34" charset="-128"/>
              </a:rPr>
              <a:t>rocess </a:t>
            </a:r>
            <a:r>
              <a:rPr lang="ja-JP" altLang="en-US" sz="1600" b="1" u="sng">
                <a:solidFill>
                  <a:srgbClr val="0070C0"/>
                </a:solidFill>
                <a:latin typeface="Meiryo" panose="020B0604030504040204" pitchFamily="34" charset="-128"/>
                <a:ea typeface="Meiryo" panose="020B0604030504040204" pitchFamily="34" charset="-128"/>
              </a:rPr>
              <a:t>A</a:t>
            </a:r>
            <a:r>
              <a:rPr lang="ja-JP" altLang="en-US" sz="1600">
                <a:solidFill>
                  <a:srgbClr val="0070C0"/>
                </a:solidFill>
                <a:latin typeface="Meiryo" panose="020B0604030504040204" pitchFamily="34" charset="-128"/>
                <a:ea typeface="Meiryo" panose="020B0604030504040204" pitchFamily="34" charset="-128"/>
              </a:rPr>
              <a:t>utomation（</a:t>
            </a:r>
            <a:r>
              <a:rPr lang="en-US" altLang="ja-JP" sz="1600" b="1" dirty="0">
                <a:solidFill>
                  <a:srgbClr val="0070C0"/>
                </a:solidFill>
                <a:latin typeface="Meiryo" panose="020B0604030504040204" pitchFamily="34" charset="-128"/>
                <a:ea typeface="Meiryo" panose="020B0604030504040204" pitchFamily="34" charset="-128"/>
              </a:rPr>
              <a:t>RPA</a:t>
            </a:r>
            <a:r>
              <a:rPr lang="ja-JP" altLang="en-US" sz="1600">
                <a:solidFill>
                  <a:srgbClr val="0070C0"/>
                </a:solidFill>
                <a:latin typeface="Meiryo" panose="020B0604030504040204" pitchFamily="34" charset="-128"/>
                <a:ea typeface="Meiryo" panose="020B0604030504040204" pitchFamily="34" charset="-128"/>
              </a:rPr>
              <a:t>／ロボティック・プロセス・オートメーション）</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コピペや転記、照合や入力などのキーボード、マウスを操作して行う作業を自動化するソフトウェア</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「ロボット」と呼ばれるソフトウェアが、人力で行っていた作業を代行する</a:t>
            </a:r>
          </a:p>
        </p:txBody>
      </p:sp>
      <p:pic>
        <p:nvPicPr>
          <p:cNvPr id="22" name="図 21">
            <a:extLst>
              <a:ext uri="{FF2B5EF4-FFF2-40B4-BE49-F238E27FC236}">
                <a16:creationId xmlns:a16="http://schemas.microsoft.com/office/drawing/2014/main" id="{72ED123A-D0CE-DB45-818B-C60E67BE8B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58678" y="5090504"/>
            <a:ext cx="1288649" cy="1288649"/>
          </a:xfrm>
          <a:prstGeom prst="rect">
            <a:avLst/>
          </a:prstGeom>
        </p:spPr>
      </p:pic>
    </p:spTree>
    <p:extLst>
      <p:ext uri="{BB962C8B-B14F-4D97-AF65-F5344CB8AC3E}">
        <p14:creationId xmlns:p14="http://schemas.microsoft.com/office/powerpoint/2010/main" val="240884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A68F3B-67F1-9544-B659-DFD600EFA463}"/>
              </a:ext>
            </a:extLst>
          </p:cNvPr>
          <p:cNvSpPr>
            <a:spLocks noGrp="1"/>
          </p:cNvSpPr>
          <p:nvPr>
            <p:ph type="title"/>
          </p:nvPr>
        </p:nvSpPr>
        <p:spPr/>
        <p:txBody>
          <a:bodyPr/>
          <a:lstStyle/>
          <a:p>
            <a:r>
              <a:rPr lang="ja-JP" altLang="en-US"/>
              <a:t>対象となる業務</a:t>
            </a:r>
            <a:endParaRPr kumimoji="1" lang="ja-JP" altLang="en-US"/>
          </a:p>
        </p:txBody>
      </p:sp>
      <p:sp>
        <p:nvSpPr>
          <p:cNvPr id="3" name="スライド番号プレースホルダー 2">
            <a:extLst>
              <a:ext uri="{FF2B5EF4-FFF2-40B4-BE49-F238E27FC236}">
                <a16:creationId xmlns:a16="http://schemas.microsoft.com/office/drawing/2014/main" id="{C0B83CFA-6002-D54D-9D02-D38A9C2EDAA4}"/>
              </a:ext>
            </a:extLst>
          </p:cNvPr>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4" name="図 3">
            <a:extLst>
              <a:ext uri="{FF2B5EF4-FFF2-40B4-BE49-F238E27FC236}">
                <a16:creationId xmlns:a16="http://schemas.microsoft.com/office/drawing/2014/main" id="{53C5EC96-8FB2-4E47-BDB1-66888084BF2F}"/>
              </a:ext>
            </a:extLst>
          </p:cNvPr>
          <p:cNvPicPr>
            <a:picLocks noChangeAspect="1"/>
          </p:cNvPicPr>
          <p:nvPr/>
        </p:nvPicPr>
        <p:blipFill>
          <a:blip r:embed="rId2"/>
          <a:stretch>
            <a:fillRect/>
          </a:stretch>
        </p:blipFill>
        <p:spPr>
          <a:xfrm>
            <a:off x="4985839" y="3217567"/>
            <a:ext cx="3837023" cy="3434135"/>
          </a:xfrm>
          <a:prstGeom prst="rect">
            <a:avLst/>
          </a:prstGeom>
        </p:spPr>
      </p:pic>
      <p:sp>
        <p:nvSpPr>
          <p:cNvPr id="5" name="テキスト ボックス 4">
            <a:extLst>
              <a:ext uri="{FF2B5EF4-FFF2-40B4-BE49-F238E27FC236}">
                <a16:creationId xmlns:a16="http://schemas.microsoft.com/office/drawing/2014/main" id="{A99D5F42-DA8A-C344-B597-5F76EC08AFAF}"/>
              </a:ext>
            </a:extLst>
          </p:cNvPr>
          <p:cNvSpPr txBox="1"/>
          <p:nvPr/>
        </p:nvSpPr>
        <p:spPr>
          <a:xfrm>
            <a:off x="1284080" y="2230735"/>
            <a:ext cx="6575839" cy="2246769"/>
          </a:xfrm>
          <a:prstGeom prst="rect">
            <a:avLst/>
          </a:prstGeom>
          <a:noFill/>
        </p:spPr>
        <p:txBody>
          <a:bodyPr wrap="none" rtlCol="0">
            <a:spAutoFit/>
          </a:bodyPr>
          <a:lstStyle/>
          <a:p>
            <a:pPr marL="457200" indent="-457200">
              <a:buFont typeface="Wingdings" pitchFamily="2" charset="2"/>
              <a:buChar char="ü"/>
            </a:pPr>
            <a:r>
              <a:rPr lang="ja-JP" altLang="en-US" sz="2000">
                <a:solidFill>
                  <a:schemeClr val="accent6">
                    <a:lumMod val="50000"/>
                  </a:schemeClr>
                </a:solidFill>
                <a:latin typeface="Meiryo" panose="020B0604030504040204" pitchFamily="34" charset="-128"/>
                <a:ea typeface="Meiryo" panose="020B0604030504040204" pitchFamily="34" charset="-128"/>
              </a:rPr>
              <a:t>紙の伝票を</a:t>
            </a:r>
            <a:r>
              <a:rPr lang="en-US" altLang="ja-JP" sz="2000" dirty="0">
                <a:solidFill>
                  <a:schemeClr val="accent6">
                    <a:lumMod val="50000"/>
                  </a:schemeClr>
                </a:solidFill>
                <a:latin typeface="Meiryo" panose="020B0604030504040204" pitchFamily="34" charset="-128"/>
                <a:ea typeface="Meiryo" panose="020B0604030504040204" pitchFamily="34" charset="-128"/>
              </a:rPr>
              <a:t>OCR</a:t>
            </a:r>
            <a:r>
              <a:rPr lang="ja-JP" altLang="en-US" sz="2000">
                <a:solidFill>
                  <a:schemeClr val="accent6">
                    <a:lumMod val="50000"/>
                  </a:schemeClr>
                </a:solidFill>
                <a:latin typeface="Meiryo" panose="020B0604030504040204" pitchFamily="34" charset="-128"/>
                <a:ea typeface="Meiryo" panose="020B0604030504040204" pitchFamily="34" charset="-128"/>
              </a:rPr>
              <a:t>で読み込みシステムに登録する作業</a:t>
            </a:r>
            <a:endParaRPr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000">
                <a:solidFill>
                  <a:schemeClr val="accent6">
                    <a:lumMod val="50000"/>
                  </a:schemeClr>
                </a:solidFill>
                <a:latin typeface="Meiryo" panose="020B0604030504040204" pitchFamily="34" charset="-128"/>
                <a:ea typeface="Meiryo" panose="020B0604030504040204" pitchFamily="34" charset="-128"/>
              </a:rPr>
              <a:t>複数システムにまたがるデータの集計・資料作成</a:t>
            </a:r>
            <a:endParaRPr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000">
                <a:solidFill>
                  <a:schemeClr val="accent6">
                    <a:lumMod val="50000"/>
                  </a:schemeClr>
                </a:solidFill>
                <a:latin typeface="Meiryo" panose="020B0604030504040204" pitchFamily="34" charset="-128"/>
                <a:ea typeface="Meiryo" panose="020B0604030504040204" pitchFamily="34" charset="-128"/>
              </a:rPr>
              <a:t>サーバーと</a:t>
            </a:r>
            <a:r>
              <a:rPr lang="en-US" altLang="ja-JP" sz="2000" dirty="0">
                <a:solidFill>
                  <a:schemeClr val="accent6">
                    <a:lumMod val="50000"/>
                  </a:schemeClr>
                </a:solidFill>
                <a:latin typeface="Meiryo" panose="020B0604030504040204" pitchFamily="34" charset="-128"/>
                <a:ea typeface="Meiryo" panose="020B0604030504040204" pitchFamily="34" charset="-128"/>
              </a:rPr>
              <a:t>PC</a:t>
            </a:r>
            <a:r>
              <a:rPr lang="ja-JP" altLang="en-US" sz="2000">
                <a:solidFill>
                  <a:schemeClr val="accent6">
                    <a:lumMod val="50000"/>
                  </a:schemeClr>
                </a:solidFill>
                <a:latin typeface="Meiryo" panose="020B0604030504040204" pitchFamily="34" charset="-128"/>
                <a:ea typeface="Meiryo" panose="020B0604030504040204" pitchFamily="34" charset="-128"/>
              </a:rPr>
              <a:t>にまたがるデータ入力作業</a:t>
            </a:r>
            <a:endParaRPr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000">
                <a:solidFill>
                  <a:schemeClr val="accent6">
                    <a:lumMod val="50000"/>
                  </a:schemeClr>
                </a:solidFill>
                <a:latin typeface="Meiryo" panose="020B0604030504040204" pitchFamily="34" charset="-128"/>
                <a:ea typeface="Meiryo" panose="020B0604030504040204" pitchFamily="34" charset="-128"/>
              </a:rPr>
              <a:t>商品や顧客などのマスター・データ登録</a:t>
            </a:r>
            <a:endParaRPr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000">
                <a:solidFill>
                  <a:schemeClr val="accent6">
                    <a:lumMod val="50000"/>
                  </a:schemeClr>
                </a:solidFill>
                <a:latin typeface="Meiryo" panose="020B0604030504040204" pitchFamily="34" charset="-128"/>
                <a:ea typeface="Meiryo" panose="020B0604030504040204" pitchFamily="34" charset="-128"/>
              </a:rPr>
              <a:t>競合他社の動向や商品等の</a:t>
            </a:r>
            <a:r>
              <a:rPr lang="en-US" altLang="ja-JP" sz="2000" dirty="0">
                <a:solidFill>
                  <a:schemeClr val="accent6">
                    <a:lumMod val="50000"/>
                  </a:schemeClr>
                </a:solidFill>
                <a:latin typeface="Meiryo" panose="020B0604030504040204" pitchFamily="34" charset="-128"/>
                <a:ea typeface="Meiryo" panose="020B0604030504040204" pitchFamily="34" charset="-128"/>
              </a:rPr>
              <a:t>Web</a:t>
            </a:r>
            <a:r>
              <a:rPr lang="ja-JP" altLang="en-US" sz="2000">
                <a:solidFill>
                  <a:schemeClr val="accent6">
                    <a:lumMod val="50000"/>
                  </a:schemeClr>
                </a:solidFill>
                <a:latin typeface="Meiryo" panose="020B0604030504040204" pitchFamily="34" charset="-128"/>
                <a:ea typeface="Meiryo" panose="020B0604030504040204" pitchFamily="34" charset="-128"/>
              </a:rPr>
              <a:t>調査</a:t>
            </a:r>
            <a:endParaRPr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000">
                <a:solidFill>
                  <a:schemeClr val="accent6">
                    <a:lumMod val="50000"/>
                  </a:schemeClr>
                </a:solidFill>
                <a:latin typeface="Meiryo" panose="020B0604030504040204" pitchFamily="34" charset="-128"/>
                <a:ea typeface="Meiryo" panose="020B0604030504040204" pitchFamily="34" charset="-128"/>
              </a:rPr>
              <a:t>販売や経理などの事務作業</a:t>
            </a:r>
            <a:endParaRPr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kumimoji="1" lang="ja-JP" altLang="en-US" sz="2000">
                <a:solidFill>
                  <a:schemeClr val="accent6">
                    <a:lumMod val="50000"/>
                  </a:schemeClr>
                </a:solidFill>
                <a:latin typeface="Meiryo" panose="020B0604030504040204" pitchFamily="34" charset="-128"/>
                <a:ea typeface="Meiryo" panose="020B0604030504040204" pitchFamily="34" charset="-128"/>
              </a:rPr>
              <a:t>など</a:t>
            </a:r>
          </a:p>
        </p:txBody>
      </p:sp>
      <p:sp>
        <p:nvSpPr>
          <p:cNvPr id="6" name="正方形/長方形 5">
            <a:extLst>
              <a:ext uri="{FF2B5EF4-FFF2-40B4-BE49-F238E27FC236}">
                <a16:creationId xmlns:a16="http://schemas.microsoft.com/office/drawing/2014/main" id="{D6846F60-F3ED-2B4E-ABC7-E6213B305E11}"/>
              </a:ext>
            </a:extLst>
          </p:cNvPr>
          <p:cNvSpPr/>
          <p:nvPr/>
        </p:nvSpPr>
        <p:spPr>
          <a:xfrm>
            <a:off x="1248013" y="1262192"/>
            <a:ext cx="6647974" cy="830997"/>
          </a:xfrm>
          <a:prstGeom prst="rect">
            <a:avLst/>
          </a:prstGeom>
        </p:spPr>
        <p:txBody>
          <a:bodyPr wrap="none">
            <a:spAutoFit/>
          </a:bodyPr>
          <a:lstStyle/>
          <a:p>
            <a:pPr algn="ctr"/>
            <a:r>
              <a:rPr lang="ja-JP" altLang="en-US" sz="4800" b="1">
                <a:solidFill>
                  <a:srgbClr val="FF0000"/>
                </a:solidFill>
                <a:latin typeface="Meiryo" panose="020B0604030504040204" pitchFamily="34" charset="-128"/>
                <a:ea typeface="Meiryo" panose="020B0604030504040204" pitchFamily="34" charset="-128"/>
                <a:cs typeface="ＭＳ Ｐゴシック"/>
              </a:rPr>
              <a:t>定型</a:t>
            </a:r>
            <a:r>
              <a:rPr lang="en-US" altLang="ja-JP" sz="4800" b="1" dirty="0">
                <a:solidFill>
                  <a:srgbClr val="FF0000"/>
                </a:solidFill>
                <a:latin typeface="Meiryo" panose="020B0604030504040204" pitchFamily="34" charset="-128"/>
                <a:ea typeface="Meiryo" panose="020B0604030504040204" pitchFamily="34" charset="-128"/>
                <a:cs typeface="ＭＳ Ｐゴシック"/>
              </a:rPr>
              <a:t>×</a:t>
            </a:r>
            <a:r>
              <a:rPr lang="ja-JP" altLang="en-US" sz="4800" b="1">
                <a:solidFill>
                  <a:srgbClr val="FF0000"/>
                </a:solidFill>
                <a:latin typeface="Meiryo" panose="020B0604030504040204" pitchFamily="34" charset="-128"/>
                <a:ea typeface="Meiryo" panose="020B0604030504040204" pitchFamily="34" charset="-128"/>
                <a:cs typeface="ＭＳ Ｐゴシック"/>
              </a:rPr>
              <a:t>単純</a:t>
            </a:r>
            <a:r>
              <a:rPr lang="en-US" altLang="ja-JP" sz="4800" b="1" dirty="0">
                <a:solidFill>
                  <a:srgbClr val="FF0000"/>
                </a:solidFill>
                <a:latin typeface="Meiryo" panose="020B0604030504040204" pitchFamily="34" charset="-128"/>
                <a:ea typeface="Meiryo" panose="020B0604030504040204" pitchFamily="34" charset="-128"/>
                <a:cs typeface="ＭＳ Ｐゴシック"/>
              </a:rPr>
              <a:t>×</a:t>
            </a:r>
            <a:r>
              <a:rPr lang="ja-JP" altLang="en-US" sz="4800" b="1">
                <a:solidFill>
                  <a:srgbClr val="FF0000"/>
                </a:solidFill>
                <a:latin typeface="Meiryo" panose="020B0604030504040204" pitchFamily="34" charset="-128"/>
                <a:ea typeface="Meiryo" panose="020B0604030504040204" pitchFamily="34" charset="-128"/>
                <a:cs typeface="ＭＳ Ｐゴシック"/>
              </a:rPr>
              <a:t>反復</a:t>
            </a:r>
            <a:r>
              <a:rPr lang="en-US" altLang="ja-JP" sz="4800" b="1" dirty="0">
                <a:solidFill>
                  <a:srgbClr val="FF0000"/>
                </a:solidFill>
                <a:latin typeface="Meiryo" panose="020B0604030504040204" pitchFamily="34" charset="-128"/>
                <a:ea typeface="Meiryo" panose="020B0604030504040204" pitchFamily="34" charset="-128"/>
                <a:cs typeface="ＭＳ Ｐゴシック"/>
              </a:rPr>
              <a:t>×</a:t>
            </a:r>
            <a:r>
              <a:rPr lang="ja-JP" altLang="en-US" sz="4800" b="1">
                <a:solidFill>
                  <a:srgbClr val="FF0000"/>
                </a:solidFill>
                <a:latin typeface="Meiryo" panose="020B0604030504040204" pitchFamily="34" charset="-128"/>
                <a:ea typeface="Meiryo" panose="020B0604030504040204" pitchFamily="34" charset="-128"/>
                <a:cs typeface="ＭＳ Ｐゴシック"/>
              </a:rPr>
              <a:t>大量</a:t>
            </a:r>
            <a:endParaRPr lang="en-US" altLang="ja-JP" sz="4800" b="1" dirty="0">
              <a:solidFill>
                <a:srgbClr val="FF0000"/>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50478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152552-03A8-0C4F-BE49-048F1A6CCFAB}"/>
              </a:ext>
            </a:extLst>
          </p:cNvPr>
          <p:cNvSpPr>
            <a:spLocks noGrp="1"/>
          </p:cNvSpPr>
          <p:nvPr>
            <p:ph type="title"/>
          </p:nvPr>
        </p:nvSpPr>
        <p:spPr/>
        <p:txBody>
          <a:bodyPr/>
          <a:lstStyle/>
          <a:p>
            <a:r>
              <a:rPr lang="ja-JP" altLang="ja-JP"/>
              <a:t>事例：</a:t>
            </a:r>
            <a:r>
              <a:rPr lang="en-US" altLang="ja-JP" dirty="0"/>
              <a:t>RPA</a:t>
            </a:r>
            <a:r>
              <a:rPr lang="ja-JP" altLang="ja-JP"/>
              <a:t>導入における業務の流れ</a:t>
            </a:r>
          </a:p>
        </p:txBody>
      </p:sp>
      <p:sp>
        <p:nvSpPr>
          <p:cNvPr id="3" name="スライド番号プレースホルダー 2">
            <a:extLst>
              <a:ext uri="{FF2B5EF4-FFF2-40B4-BE49-F238E27FC236}">
                <a16:creationId xmlns:a16="http://schemas.microsoft.com/office/drawing/2014/main" id="{0767839D-62DE-5D43-B710-C4DEEB6BB470}"/>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a:t>
            </a:fld>
            <a:endParaRPr kumimoji="1" lang="ja-JP" altLang="en-US"/>
          </a:p>
        </p:txBody>
      </p:sp>
      <p:sp>
        <p:nvSpPr>
          <p:cNvPr id="4" name="正方形/長方形 3">
            <a:extLst>
              <a:ext uri="{FF2B5EF4-FFF2-40B4-BE49-F238E27FC236}">
                <a16:creationId xmlns:a16="http://schemas.microsoft.com/office/drawing/2014/main" id="{98040211-7AF3-9643-8D9D-AD33C12BC76A}"/>
              </a:ext>
            </a:extLst>
          </p:cNvPr>
          <p:cNvSpPr/>
          <p:nvPr/>
        </p:nvSpPr>
        <p:spPr>
          <a:xfrm>
            <a:off x="457200" y="1001812"/>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店舗</a:t>
            </a:r>
            <a:endParaRPr kumimoji="1" lang="ja-JP" altLang="en-US" sz="8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0FD96A1-34E6-0C41-9E19-24C015DD9B86}"/>
              </a:ext>
            </a:extLst>
          </p:cNvPr>
          <p:cNvSpPr/>
          <p:nvPr/>
        </p:nvSpPr>
        <p:spPr>
          <a:xfrm>
            <a:off x="457199" y="1543057"/>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B7BD73B-9914-AA4E-B045-E43C30A65ED9}"/>
              </a:ext>
            </a:extLst>
          </p:cNvPr>
          <p:cNvSpPr/>
          <p:nvPr/>
        </p:nvSpPr>
        <p:spPr>
          <a:xfrm>
            <a:off x="457198" y="2085999"/>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4E79B4F-79BE-E34A-892B-3241E7C5E7BF}"/>
              </a:ext>
            </a:extLst>
          </p:cNvPr>
          <p:cNvSpPr/>
          <p:nvPr/>
        </p:nvSpPr>
        <p:spPr>
          <a:xfrm>
            <a:off x="457197" y="2998701"/>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5192E5F-E2E5-7648-A1F4-090D2F030D67}"/>
              </a:ext>
            </a:extLst>
          </p:cNvPr>
          <p:cNvSpPr txBox="1"/>
          <p:nvPr/>
        </p:nvSpPr>
        <p:spPr>
          <a:xfrm>
            <a:off x="457197" y="2560119"/>
            <a:ext cx="461665" cy="438582"/>
          </a:xfrm>
          <a:prstGeom prst="rect">
            <a:avLst/>
          </a:prstGeom>
          <a:noFill/>
        </p:spPr>
        <p:txBody>
          <a:bodyPr vert="eaVert" wrap="none" rtlCol="0">
            <a:spAutoFit/>
          </a:bodyPr>
          <a:lstStyle/>
          <a:p>
            <a:r>
              <a:rPr kumimoji="1" lang="ja-JP" altLang="en-US">
                <a:solidFill>
                  <a:schemeClr val="accent3">
                    <a:lumMod val="75000"/>
                  </a:schemeClr>
                </a:solidFill>
              </a:rPr>
              <a:t>・・・</a:t>
            </a:r>
          </a:p>
        </p:txBody>
      </p:sp>
      <p:sp>
        <p:nvSpPr>
          <p:cNvPr id="11" name="角丸四角形 10">
            <a:extLst>
              <a:ext uri="{FF2B5EF4-FFF2-40B4-BE49-F238E27FC236}">
                <a16:creationId xmlns:a16="http://schemas.microsoft.com/office/drawing/2014/main" id="{7F44CFBF-260E-D04D-839F-20067C0D1CB0}"/>
              </a:ext>
            </a:extLst>
          </p:cNvPr>
          <p:cNvSpPr/>
          <p:nvPr/>
        </p:nvSpPr>
        <p:spPr>
          <a:xfrm>
            <a:off x="1221468" y="1312792"/>
            <a:ext cx="450477" cy="1546413"/>
          </a:xfrm>
          <a:prstGeom prst="roundRect">
            <a:avLst>
              <a:gd name="adj" fmla="val 5000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FAX</a:t>
            </a:r>
          </a:p>
        </p:txBody>
      </p:sp>
      <p:pic>
        <p:nvPicPr>
          <p:cNvPr id="22" name="図 21">
            <a:extLst>
              <a:ext uri="{FF2B5EF4-FFF2-40B4-BE49-F238E27FC236}">
                <a16:creationId xmlns:a16="http://schemas.microsoft.com/office/drawing/2014/main" id="{85277328-F3F3-C04F-B3CF-A5BBAC6973D9}"/>
              </a:ext>
            </a:extLst>
          </p:cNvPr>
          <p:cNvPicPr>
            <a:picLocks noChangeAspect="1"/>
          </p:cNvPicPr>
          <p:nvPr/>
        </p:nvPicPr>
        <p:blipFill>
          <a:blip r:embed="rId3"/>
          <a:stretch>
            <a:fillRect/>
          </a:stretch>
        </p:blipFill>
        <p:spPr>
          <a:xfrm flipH="1">
            <a:off x="3457418" y="1029509"/>
            <a:ext cx="465053" cy="416222"/>
          </a:xfrm>
          <a:prstGeom prst="rect">
            <a:avLst/>
          </a:prstGeom>
        </p:spPr>
      </p:pic>
      <p:pic>
        <p:nvPicPr>
          <p:cNvPr id="23" name="図 22">
            <a:extLst>
              <a:ext uri="{FF2B5EF4-FFF2-40B4-BE49-F238E27FC236}">
                <a16:creationId xmlns:a16="http://schemas.microsoft.com/office/drawing/2014/main" id="{00214764-681A-0F40-B5DA-11F7FD08FD21}"/>
              </a:ext>
            </a:extLst>
          </p:cNvPr>
          <p:cNvPicPr>
            <a:picLocks noChangeAspect="1"/>
          </p:cNvPicPr>
          <p:nvPr/>
        </p:nvPicPr>
        <p:blipFill>
          <a:blip r:embed="rId3"/>
          <a:stretch>
            <a:fillRect/>
          </a:stretch>
        </p:blipFill>
        <p:spPr>
          <a:xfrm flipH="1">
            <a:off x="3457418" y="1573780"/>
            <a:ext cx="465053" cy="416222"/>
          </a:xfrm>
          <a:prstGeom prst="rect">
            <a:avLst/>
          </a:prstGeom>
        </p:spPr>
      </p:pic>
      <p:pic>
        <p:nvPicPr>
          <p:cNvPr id="24" name="図 23">
            <a:extLst>
              <a:ext uri="{FF2B5EF4-FFF2-40B4-BE49-F238E27FC236}">
                <a16:creationId xmlns:a16="http://schemas.microsoft.com/office/drawing/2014/main" id="{9A3F5E6F-03C8-474A-9CE0-2EDE09C313F3}"/>
              </a:ext>
            </a:extLst>
          </p:cNvPr>
          <p:cNvPicPr>
            <a:picLocks noChangeAspect="1"/>
          </p:cNvPicPr>
          <p:nvPr/>
        </p:nvPicPr>
        <p:blipFill>
          <a:blip r:embed="rId3"/>
          <a:stretch>
            <a:fillRect/>
          </a:stretch>
        </p:blipFill>
        <p:spPr>
          <a:xfrm flipH="1">
            <a:off x="3476285" y="2118051"/>
            <a:ext cx="465053" cy="416222"/>
          </a:xfrm>
          <a:prstGeom prst="rect">
            <a:avLst/>
          </a:prstGeom>
        </p:spPr>
      </p:pic>
      <p:pic>
        <p:nvPicPr>
          <p:cNvPr id="26" name="図 25">
            <a:extLst>
              <a:ext uri="{FF2B5EF4-FFF2-40B4-BE49-F238E27FC236}">
                <a16:creationId xmlns:a16="http://schemas.microsoft.com/office/drawing/2014/main" id="{3853F7CA-F380-7A47-A018-D3CFADB7618B}"/>
              </a:ext>
            </a:extLst>
          </p:cNvPr>
          <p:cNvPicPr>
            <a:picLocks noChangeAspect="1"/>
          </p:cNvPicPr>
          <p:nvPr/>
        </p:nvPicPr>
        <p:blipFill>
          <a:blip r:embed="rId3"/>
          <a:stretch>
            <a:fillRect/>
          </a:stretch>
        </p:blipFill>
        <p:spPr>
          <a:xfrm flipH="1">
            <a:off x="3457418" y="3033423"/>
            <a:ext cx="465053" cy="416222"/>
          </a:xfrm>
          <a:prstGeom prst="rect">
            <a:avLst/>
          </a:prstGeom>
        </p:spPr>
      </p:pic>
      <p:sp>
        <p:nvSpPr>
          <p:cNvPr id="27" name="テキスト ボックス 26">
            <a:extLst>
              <a:ext uri="{FF2B5EF4-FFF2-40B4-BE49-F238E27FC236}">
                <a16:creationId xmlns:a16="http://schemas.microsoft.com/office/drawing/2014/main" id="{3210233D-9D1E-BE4D-B96A-60DAF649F338}"/>
              </a:ext>
            </a:extLst>
          </p:cNvPr>
          <p:cNvSpPr txBox="1"/>
          <p:nvPr/>
        </p:nvSpPr>
        <p:spPr>
          <a:xfrm>
            <a:off x="3473489" y="2573715"/>
            <a:ext cx="461665" cy="438582"/>
          </a:xfrm>
          <a:prstGeom prst="rect">
            <a:avLst/>
          </a:prstGeom>
          <a:noFill/>
        </p:spPr>
        <p:txBody>
          <a:bodyPr vert="eaVert" wrap="none" rtlCol="0">
            <a:spAutoFit/>
          </a:bodyPr>
          <a:lstStyle/>
          <a:p>
            <a:r>
              <a:rPr kumimoji="1" lang="ja-JP" altLang="en-US"/>
              <a:t>・・・</a:t>
            </a:r>
          </a:p>
        </p:txBody>
      </p:sp>
      <p:sp>
        <p:nvSpPr>
          <p:cNvPr id="28" name="円柱 27">
            <a:extLst>
              <a:ext uri="{FF2B5EF4-FFF2-40B4-BE49-F238E27FC236}">
                <a16:creationId xmlns:a16="http://schemas.microsoft.com/office/drawing/2014/main" id="{E61856AB-04BC-1443-81A4-A5AB26A46262}"/>
              </a:ext>
            </a:extLst>
          </p:cNvPr>
          <p:cNvSpPr/>
          <p:nvPr/>
        </p:nvSpPr>
        <p:spPr>
          <a:xfrm>
            <a:off x="4515249" y="1637333"/>
            <a:ext cx="578223" cy="806824"/>
          </a:xfrm>
          <a:prstGeom prst="can">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a:extLst>
              <a:ext uri="{FF2B5EF4-FFF2-40B4-BE49-F238E27FC236}">
                <a16:creationId xmlns:a16="http://schemas.microsoft.com/office/drawing/2014/main" id="{26A83B03-EA72-CA4E-A3BA-ADFE09554ACA}"/>
              </a:ext>
            </a:extLst>
          </p:cNvPr>
          <p:cNvPicPr>
            <a:picLocks noChangeAspect="1"/>
          </p:cNvPicPr>
          <p:nvPr/>
        </p:nvPicPr>
        <p:blipFill>
          <a:blip r:embed="rId4"/>
          <a:stretch>
            <a:fillRect/>
          </a:stretch>
        </p:blipFill>
        <p:spPr>
          <a:xfrm>
            <a:off x="1930797" y="1597244"/>
            <a:ext cx="926357" cy="831405"/>
          </a:xfrm>
          <a:prstGeom prst="rect">
            <a:avLst/>
          </a:prstGeom>
        </p:spPr>
      </p:pic>
      <p:pic>
        <p:nvPicPr>
          <p:cNvPr id="50" name="図 49">
            <a:extLst>
              <a:ext uri="{FF2B5EF4-FFF2-40B4-BE49-F238E27FC236}">
                <a16:creationId xmlns:a16="http://schemas.microsoft.com/office/drawing/2014/main" id="{DA043BD1-CAF0-D84A-B714-7E3E76BAEA28}"/>
              </a:ext>
            </a:extLst>
          </p:cNvPr>
          <p:cNvPicPr>
            <a:picLocks noChangeAspect="1"/>
          </p:cNvPicPr>
          <p:nvPr/>
        </p:nvPicPr>
        <p:blipFill>
          <a:blip r:embed="rId5"/>
          <a:stretch>
            <a:fillRect/>
          </a:stretch>
        </p:blipFill>
        <p:spPr>
          <a:xfrm>
            <a:off x="6135371" y="1588228"/>
            <a:ext cx="882502" cy="882502"/>
          </a:xfrm>
          <a:prstGeom prst="rect">
            <a:avLst/>
          </a:prstGeom>
        </p:spPr>
      </p:pic>
      <p:cxnSp>
        <p:nvCxnSpPr>
          <p:cNvPr id="53" name="直線コネクタ 52">
            <a:extLst>
              <a:ext uri="{FF2B5EF4-FFF2-40B4-BE49-F238E27FC236}">
                <a16:creationId xmlns:a16="http://schemas.microsoft.com/office/drawing/2014/main" id="{EDE3C4B6-FB77-2C4F-950A-CC239AA7055F}"/>
              </a:ext>
            </a:extLst>
          </p:cNvPr>
          <p:cNvCxnSpPr>
            <a:stCxn id="4" idx="3"/>
            <a:endCxn id="11" idx="1"/>
          </p:cNvCxnSpPr>
          <p:nvPr/>
        </p:nvCxnSpPr>
        <p:spPr>
          <a:xfrm>
            <a:off x="900953" y="1227050"/>
            <a:ext cx="320515" cy="858949"/>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a:extLst>
              <a:ext uri="{FF2B5EF4-FFF2-40B4-BE49-F238E27FC236}">
                <a16:creationId xmlns:a16="http://schemas.microsoft.com/office/drawing/2014/main" id="{26C9351F-F347-BA4C-A29E-FCCC784B5C8D}"/>
              </a:ext>
            </a:extLst>
          </p:cNvPr>
          <p:cNvCxnSpPr>
            <a:cxnSpLocks/>
            <a:stCxn id="5" idx="3"/>
            <a:endCxn id="11" idx="1"/>
          </p:cNvCxnSpPr>
          <p:nvPr/>
        </p:nvCxnSpPr>
        <p:spPr>
          <a:xfrm>
            <a:off x="900952" y="1768295"/>
            <a:ext cx="320516" cy="317704"/>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C8701E0F-564D-514A-9A05-1037B851E906}"/>
              </a:ext>
            </a:extLst>
          </p:cNvPr>
          <p:cNvCxnSpPr>
            <a:cxnSpLocks/>
            <a:stCxn id="6" idx="3"/>
            <a:endCxn id="11" idx="1"/>
          </p:cNvCxnSpPr>
          <p:nvPr/>
        </p:nvCxnSpPr>
        <p:spPr>
          <a:xfrm flipV="1">
            <a:off x="900951" y="2085999"/>
            <a:ext cx="320517" cy="225238"/>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8E85788C-1A8F-8144-A9F5-58A33D3006BC}"/>
              </a:ext>
            </a:extLst>
          </p:cNvPr>
          <p:cNvCxnSpPr>
            <a:cxnSpLocks/>
            <a:stCxn id="7" idx="3"/>
            <a:endCxn id="11" idx="1"/>
          </p:cNvCxnSpPr>
          <p:nvPr/>
        </p:nvCxnSpPr>
        <p:spPr>
          <a:xfrm flipV="1">
            <a:off x="900950" y="2085999"/>
            <a:ext cx="320518" cy="1137940"/>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sp>
        <p:nvSpPr>
          <p:cNvPr id="76" name="テキスト ボックス 75">
            <a:extLst>
              <a:ext uri="{FF2B5EF4-FFF2-40B4-BE49-F238E27FC236}">
                <a16:creationId xmlns:a16="http://schemas.microsoft.com/office/drawing/2014/main" id="{6A6D74A6-55B0-9143-8389-C4B1546B448C}"/>
              </a:ext>
            </a:extLst>
          </p:cNvPr>
          <p:cNvSpPr txBox="1"/>
          <p:nvPr/>
        </p:nvSpPr>
        <p:spPr>
          <a:xfrm>
            <a:off x="1980415" y="2533208"/>
            <a:ext cx="944489" cy="246221"/>
          </a:xfrm>
          <a:prstGeom prst="rect">
            <a:avLst/>
          </a:prstGeom>
          <a:noFill/>
        </p:spPr>
        <p:txBody>
          <a:bodyPr wrap="none" rtlCol="0">
            <a:spAutoFit/>
          </a:bodyPr>
          <a:lstStyle/>
          <a:p>
            <a:pPr algn="ctr"/>
            <a:r>
              <a:rPr lang="en-US" altLang="ja-JP" sz="1000" dirty="0">
                <a:solidFill>
                  <a:schemeClr val="tx1">
                    <a:lumMod val="65000"/>
                    <a:lumOff val="35000"/>
                  </a:schemeClr>
                </a:solidFill>
                <a:latin typeface="Meiryo" panose="020B0604030504040204" pitchFamily="34" charset="-128"/>
                <a:ea typeface="Meiryo" panose="020B0604030504040204" pitchFamily="34" charset="-128"/>
              </a:rPr>
              <a:t>FAX</a:t>
            </a:r>
            <a:r>
              <a:rPr lang="ja-JP" altLang="en-US" sz="1000">
                <a:solidFill>
                  <a:schemeClr val="tx1">
                    <a:lumMod val="65000"/>
                    <a:lumOff val="35000"/>
                  </a:schemeClr>
                </a:solidFill>
                <a:latin typeface="Meiryo" panose="020B0604030504040204" pitchFamily="34" charset="-128"/>
                <a:ea typeface="Meiryo" panose="020B0604030504040204" pitchFamily="34" charset="-128"/>
              </a:rPr>
              <a:t>プリント</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77" name="右矢印 76">
            <a:extLst>
              <a:ext uri="{FF2B5EF4-FFF2-40B4-BE49-F238E27FC236}">
                <a16:creationId xmlns:a16="http://schemas.microsoft.com/office/drawing/2014/main" id="{2B7C2F81-83A5-5E45-9650-2064EC4700CA}"/>
              </a:ext>
            </a:extLst>
          </p:cNvPr>
          <p:cNvSpPr/>
          <p:nvPr/>
        </p:nvSpPr>
        <p:spPr>
          <a:xfrm>
            <a:off x="1768288" y="1835530"/>
            <a:ext cx="212127" cy="3966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矢印コネクタ 80">
            <a:extLst>
              <a:ext uri="{FF2B5EF4-FFF2-40B4-BE49-F238E27FC236}">
                <a16:creationId xmlns:a16="http://schemas.microsoft.com/office/drawing/2014/main" id="{2B48F49A-CD07-0246-86E3-5E7622F235B2}"/>
              </a:ext>
            </a:extLst>
          </p:cNvPr>
          <p:cNvCxnSpPr>
            <a:stCxn id="39" idx="3"/>
            <a:endCxn id="22" idx="3"/>
          </p:cNvCxnSpPr>
          <p:nvPr/>
        </p:nvCxnSpPr>
        <p:spPr>
          <a:xfrm flipV="1">
            <a:off x="2857154" y="1237620"/>
            <a:ext cx="600264" cy="775327"/>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7B6D60EB-35E1-A148-B7C1-C80EB713684F}"/>
              </a:ext>
            </a:extLst>
          </p:cNvPr>
          <p:cNvCxnSpPr>
            <a:cxnSpLocks/>
            <a:stCxn id="39" idx="3"/>
            <a:endCxn id="23" idx="3"/>
          </p:cNvCxnSpPr>
          <p:nvPr/>
        </p:nvCxnSpPr>
        <p:spPr>
          <a:xfrm flipV="1">
            <a:off x="2857154" y="1781891"/>
            <a:ext cx="600264" cy="231056"/>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a:extLst>
              <a:ext uri="{FF2B5EF4-FFF2-40B4-BE49-F238E27FC236}">
                <a16:creationId xmlns:a16="http://schemas.microsoft.com/office/drawing/2014/main" id="{64811CDD-3FFE-CF46-8A85-E2E50582DB09}"/>
              </a:ext>
            </a:extLst>
          </p:cNvPr>
          <p:cNvCxnSpPr>
            <a:cxnSpLocks/>
            <a:stCxn id="39" idx="3"/>
            <a:endCxn id="24" idx="3"/>
          </p:cNvCxnSpPr>
          <p:nvPr/>
        </p:nvCxnSpPr>
        <p:spPr>
          <a:xfrm>
            <a:off x="2857154" y="2012947"/>
            <a:ext cx="619131" cy="313215"/>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27026A4A-5663-0F4B-A1AA-1C018D74F0C3}"/>
              </a:ext>
            </a:extLst>
          </p:cNvPr>
          <p:cNvCxnSpPr>
            <a:cxnSpLocks/>
            <a:stCxn id="39" idx="3"/>
            <a:endCxn id="26" idx="3"/>
          </p:cNvCxnSpPr>
          <p:nvPr/>
        </p:nvCxnSpPr>
        <p:spPr>
          <a:xfrm>
            <a:off x="2857154" y="2012947"/>
            <a:ext cx="600264" cy="1228587"/>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a:extLst>
              <a:ext uri="{FF2B5EF4-FFF2-40B4-BE49-F238E27FC236}">
                <a16:creationId xmlns:a16="http://schemas.microsoft.com/office/drawing/2014/main" id="{D67D2359-1F4A-374E-B006-008AA6F1D0C7}"/>
              </a:ext>
            </a:extLst>
          </p:cNvPr>
          <p:cNvCxnSpPr>
            <a:cxnSpLocks/>
            <a:stCxn id="22" idx="1"/>
            <a:endCxn id="28" idx="2"/>
          </p:cNvCxnSpPr>
          <p:nvPr/>
        </p:nvCxnSpPr>
        <p:spPr>
          <a:xfrm>
            <a:off x="3922471" y="1237620"/>
            <a:ext cx="592778" cy="803125"/>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a:extLst>
              <a:ext uri="{FF2B5EF4-FFF2-40B4-BE49-F238E27FC236}">
                <a16:creationId xmlns:a16="http://schemas.microsoft.com/office/drawing/2014/main" id="{A2F674F0-9492-DB43-BF5F-8731A4C9EA0C}"/>
              </a:ext>
            </a:extLst>
          </p:cNvPr>
          <p:cNvCxnSpPr>
            <a:cxnSpLocks/>
            <a:stCxn id="23" idx="1"/>
            <a:endCxn id="28" idx="2"/>
          </p:cNvCxnSpPr>
          <p:nvPr/>
        </p:nvCxnSpPr>
        <p:spPr>
          <a:xfrm>
            <a:off x="3922471" y="1781891"/>
            <a:ext cx="592778" cy="258854"/>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BD779CAB-2379-C049-92FA-A00F99EC96B0}"/>
              </a:ext>
            </a:extLst>
          </p:cNvPr>
          <p:cNvCxnSpPr>
            <a:cxnSpLocks/>
            <a:stCxn id="24" idx="1"/>
            <a:endCxn id="28" idx="2"/>
          </p:cNvCxnSpPr>
          <p:nvPr/>
        </p:nvCxnSpPr>
        <p:spPr>
          <a:xfrm flipV="1">
            <a:off x="3941338" y="2040745"/>
            <a:ext cx="573911" cy="285417"/>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5" name="直線矢印コネクタ 94">
            <a:extLst>
              <a:ext uri="{FF2B5EF4-FFF2-40B4-BE49-F238E27FC236}">
                <a16:creationId xmlns:a16="http://schemas.microsoft.com/office/drawing/2014/main" id="{B381E866-896E-A648-A9A8-44627E5792F4}"/>
              </a:ext>
            </a:extLst>
          </p:cNvPr>
          <p:cNvCxnSpPr>
            <a:cxnSpLocks/>
            <a:stCxn id="26" idx="1"/>
            <a:endCxn id="28" idx="2"/>
          </p:cNvCxnSpPr>
          <p:nvPr/>
        </p:nvCxnSpPr>
        <p:spPr>
          <a:xfrm flipV="1">
            <a:off x="3922471" y="2040745"/>
            <a:ext cx="592778" cy="1200789"/>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9" name="図 28">
            <a:extLst>
              <a:ext uri="{FF2B5EF4-FFF2-40B4-BE49-F238E27FC236}">
                <a16:creationId xmlns:a16="http://schemas.microsoft.com/office/drawing/2014/main" id="{ED683DD0-5ED2-734F-8079-BAFCFF506FEB}"/>
              </a:ext>
            </a:extLst>
          </p:cNvPr>
          <p:cNvPicPr>
            <a:picLocks noChangeAspect="1"/>
          </p:cNvPicPr>
          <p:nvPr/>
        </p:nvPicPr>
        <p:blipFill>
          <a:blip r:embed="rId6"/>
          <a:stretch>
            <a:fillRect/>
          </a:stretch>
        </p:blipFill>
        <p:spPr>
          <a:xfrm>
            <a:off x="4194868" y="2150598"/>
            <a:ext cx="578223" cy="671485"/>
          </a:xfrm>
          <a:prstGeom prst="rect">
            <a:avLst/>
          </a:prstGeom>
        </p:spPr>
      </p:pic>
      <p:sp>
        <p:nvSpPr>
          <p:cNvPr id="110" name="右矢印 109">
            <a:extLst>
              <a:ext uri="{FF2B5EF4-FFF2-40B4-BE49-F238E27FC236}">
                <a16:creationId xmlns:a16="http://schemas.microsoft.com/office/drawing/2014/main" id="{4096E303-D0D0-8D46-A7A2-771C3B907203}"/>
              </a:ext>
            </a:extLst>
          </p:cNvPr>
          <p:cNvSpPr/>
          <p:nvPr/>
        </p:nvSpPr>
        <p:spPr>
          <a:xfrm>
            <a:off x="5377708" y="1831135"/>
            <a:ext cx="555936" cy="3966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2E19CD9F-4770-374F-9505-841B794033EC}"/>
              </a:ext>
            </a:extLst>
          </p:cNvPr>
          <p:cNvSpPr txBox="1"/>
          <p:nvPr/>
        </p:nvSpPr>
        <p:spPr>
          <a:xfrm>
            <a:off x="4350753" y="1373310"/>
            <a:ext cx="954108" cy="246221"/>
          </a:xfrm>
          <a:prstGeom prst="rect">
            <a:avLst/>
          </a:prstGeom>
          <a:noFill/>
        </p:spPr>
        <p:txBody>
          <a:bodyPr wrap="none" rtlCol="0">
            <a:spAutoFit/>
          </a:bodyPr>
          <a:lstStyle/>
          <a:p>
            <a:pPr algn="ctr"/>
            <a:r>
              <a:rPr lang="ja-JP" altLang="en-US" sz="1000">
                <a:solidFill>
                  <a:srgbClr val="7030A0"/>
                </a:solidFill>
                <a:latin typeface="Meiryo" panose="020B0604030504040204" pitchFamily="34" charset="-128"/>
                <a:ea typeface="Meiryo" panose="020B0604030504040204" pitchFamily="34" charset="-128"/>
              </a:rPr>
              <a:t>仕訳ファイル</a:t>
            </a:r>
            <a:endParaRPr kumimoji="1" lang="ja-JP" altLang="en-US" sz="1000">
              <a:solidFill>
                <a:srgbClr val="7030A0"/>
              </a:solidFill>
              <a:latin typeface="Meiryo" panose="020B0604030504040204" pitchFamily="34" charset="-128"/>
              <a:ea typeface="Meiryo" panose="020B0604030504040204" pitchFamily="34" charset="-128"/>
            </a:endParaRPr>
          </a:p>
        </p:txBody>
      </p:sp>
      <p:pic>
        <p:nvPicPr>
          <p:cNvPr id="117" name="図 116">
            <a:extLst>
              <a:ext uri="{FF2B5EF4-FFF2-40B4-BE49-F238E27FC236}">
                <a16:creationId xmlns:a16="http://schemas.microsoft.com/office/drawing/2014/main" id="{6EA72011-68DB-0440-B173-E4E807161FA7}"/>
              </a:ext>
            </a:extLst>
          </p:cNvPr>
          <p:cNvPicPr>
            <a:picLocks noChangeAspect="1"/>
          </p:cNvPicPr>
          <p:nvPr/>
        </p:nvPicPr>
        <p:blipFill>
          <a:blip r:embed="rId7"/>
          <a:stretch>
            <a:fillRect/>
          </a:stretch>
        </p:blipFill>
        <p:spPr>
          <a:xfrm>
            <a:off x="4847714" y="1550853"/>
            <a:ext cx="496982" cy="416222"/>
          </a:xfrm>
          <a:prstGeom prst="rect">
            <a:avLst/>
          </a:prstGeom>
        </p:spPr>
      </p:pic>
      <p:sp>
        <p:nvSpPr>
          <p:cNvPr id="122" name="正方形/長方形 121">
            <a:extLst>
              <a:ext uri="{FF2B5EF4-FFF2-40B4-BE49-F238E27FC236}">
                <a16:creationId xmlns:a16="http://schemas.microsoft.com/office/drawing/2014/main" id="{F93541FF-5E89-5C4E-9C06-C8775AB69CBC}"/>
              </a:ext>
            </a:extLst>
          </p:cNvPr>
          <p:cNvSpPr/>
          <p:nvPr/>
        </p:nvSpPr>
        <p:spPr>
          <a:xfrm>
            <a:off x="8085474" y="1001812"/>
            <a:ext cx="443753" cy="244736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ＭＳ Ｐゴシック"/>
                <a:ea typeface="ＭＳ Ｐゴシック"/>
                <a:cs typeface="ＭＳ Ｐゴシック"/>
              </a:rPr>
              <a:t>購買発注システム</a:t>
            </a:r>
            <a:endParaRPr kumimoji="1" lang="ja-JP" altLang="en-US" sz="1200" dirty="0">
              <a:solidFill>
                <a:srgbClr val="FFFFFF"/>
              </a:solidFill>
              <a:latin typeface="ＭＳ Ｐゴシック"/>
              <a:ea typeface="ＭＳ Ｐゴシック"/>
              <a:cs typeface="ＭＳ Ｐゴシック"/>
            </a:endParaRPr>
          </a:p>
        </p:txBody>
      </p:sp>
      <p:sp>
        <p:nvSpPr>
          <p:cNvPr id="123" name="右矢印 122">
            <a:extLst>
              <a:ext uri="{FF2B5EF4-FFF2-40B4-BE49-F238E27FC236}">
                <a16:creationId xmlns:a16="http://schemas.microsoft.com/office/drawing/2014/main" id="{A7957CA9-13B9-E347-AC7A-A752D48EF50C}"/>
              </a:ext>
            </a:extLst>
          </p:cNvPr>
          <p:cNvSpPr/>
          <p:nvPr/>
        </p:nvSpPr>
        <p:spPr>
          <a:xfrm>
            <a:off x="7283091" y="1810351"/>
            <a:ext cx="555936" cy="3966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テキスト ボックス 124">
            <a:extLst>
              <a:ext uri="{FF2B5EF4-FFF2-40B4-BE49-F238E27FC236}">
                <a16:creationId xmlns:a16="http://schemas.microsoft.com/office/drawing/2014/main" id="{A35ED518-C4FB-3F48-B7B9-D3086E1F2548}"/>
              </a:ext>
            </a:extLst>
          </p:cNvPr>
          <p:cNvSpPr txBox="1"/>
          <p:nvPr/>
        </p:nvSpPr>
        <p:spPr>
          <a:xfrm>
            <a:off x="375123" y="730667"/>
            <a:ext cx="543739"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現行</a:t>
            </a:r>
          </a:p>
        </p:txBody>
      </p:sp>
      <p:cxnSp>
        <p:nvCxnSpPr>
          <p:cNvPr id="128" name="直線コネクタ 127">
            <a:extLst>
              <a:ext uri="{FF2B5EF4-FFF2-40B4-BE49-F238E27FC236}">
                <a16:creationId xmlns:a16="http://schemas.microsoft.com/office/drawing/2014/main" id="{1B22D9F3-FAD6-B44D-B42B-FDAD2505B69F}"/>
              </a:ext>
            </a:extLst>
          </p:cNvPr>
          <p:cNvCxnSpPr>
            <a:stCxn id="125" idx="3"/>
          </p:cNvCxnSpPr>
          <p:nvPr/>
        </p:nvCxnSpPr>
        <p:spPr>
          <a:xfrm flipV="1">
            <a:off x="918862" y="884555"/>
            <a:ext cx="7610365" cy="1"/>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1" name="テキスト ボックス 130">
            <a:extLst>
              <a:ext uri="{FF2B5EF4-FFF2-40B4-BE49-F238E27FC236}">
                <a16:creationId xmlns:a16="http://schemas.microsoft.com/office/drawing/2014/main" id="{4848C647-8417-064B-9B6D-8A86A8A5B053}"/>
              </a:ext>
            </a:extLst>
          </p:cNvPr>
          <p:cNvSpPr txBox="1"/>
          <p:nvPr/>
        </p:nvSpPr>
        <p:spPr>
          <a:xfrm>
            <a:off x="6315646" y="1003920"/>
            <a:ext cx="1646605" cy="338554"/>
          </a:xfrm>
          <a:prstGeom prst="rect">
            <a:avLst/>
          </a:prstGeom>
          <a:noFill/>
        </p:spPr>
        <p:txBody>
          <a:bodyPr wrap="none" rtlCol="0">
            <a:spAutoFit/>
          </a:bodyPr>
          <a:lstStyle/>
          <a:p>
            <a:pPr algn="r"/>
            <a:r>
              <a:rPr kumimoji="1" lang="en-US" altLang="ja-JP" sz="1600" dirty="0">
                <a:solidFill>
                  <a:schemeClr val="tx1">
                    <a:lumMod val="50000"/>
                    <a:lumOff val="50000"/>
                  </a:schemeClr>
                </a:solidFill>
                <a:latin typeface="Meiryo" panose="020B0604030504040204" pitchFamily="34" charset="-128"/>
                <a:ea typeface="Meiryo" panose="020B0604030504040204" pitchFamily="34" charset="-128"/>
              </a:rPr>
              <a:t>10</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人・</a:t>
            </a:r>
            <a:r>
              <a:rPr kumimoji="1" lang="en-US" altLang="ja-JP" sz="1600" dirty="0">
                <a:solidFill>
                  <a:schemeClr val="tx1">
                    <a:lumMod val="50000"/>
                    <a:lumOff val="50000"/>
                  </a:schemeClr>
                </a:solidFill>
                <a:latin typeface="Meiryo" panose="020B0604030504040204" pitchFamily="34" charset="-128"/>
                <a:ea typeface="Meiryo" panose="020B0604030504040204" pitchFamily="34" charset="-128"/>
              </a:rPr>
              <a:t>400</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時間</a:t>
            </a:r>
          </a:p>
        </p:txBody>
      </p:sp>
      <p:grpSp>
        <p:nvGrpSpPr>
          <p:cNvPr id="8" name="グループ化 7">
            <a:extLst>
              <a:ext uri="{FF2B5EF4-FFF2-40B4-BE49-F238E27FC236}">
                <a16:creationId xmlns:a16="http://schemas.microsoft.com/office/drawing/2014/main" id="{1D88039D-B07D-8B46-9844-3CC1E1C91A1A}"/>
              </a:ext>
            </a:extLst>
          </p:cNvPr>
          <p:cNvGrpSpPr/>
          <p:nvPr/>
        </p:nvGrpSpPr>
        <p:grpSpPr>
          <a:xfrm>
            <a:off x="375123" y="3530977"/>
            <a:ext cx="8154104" cy="3038983"/>
            <a:chOff x="375123" y="3530977"/>
            <a:chExt cx="8154104" cy="3038983"/>
          </a:xfrm>
        </p:grpSpPr>
        <p:sp>
          <p:nvSpPr>
            <p:cNvPr id="31" name="正方形/長方形 30">
              <a:extLst>
                <a:ext uri="{FF2B5EF4-FFF2-40B4-BE49-F238E27FC236}">
                  <a16:creationId xmlns:a16="http://schemas.microsoft.com/office/drawing/2014/main" id="{AF93F346-8EEC-A84E-AB02-44729CFBC930}"/>
                </a:ext>
              </a:extLst>
            </p:cNvPr>
            <p:cNvSpPr/>
            <p:nvPr/>
          </p:nvSpPr>
          <p:spPr>
            <a:xfrm>
              <a:off x="457200" y="4101515"/>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店舗</a:t>
              </a: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B14AF908-FA47-6B4A-8332-D9853197B205}"/>
                </a:ext>
              </a:extLst>
            </p:cNvPr>
            <p:cNvSpPr/>
            <p:nvPr/>
          </p:nvSpPr>
          <p:spPr>
            <a:xfrm>
              <a:off x="457199" y="4642760"/>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F17BAC5E-A5E8-424A-8805-232EC271C44D}"/>
                </a:ext>
              </a:extLst>
            </p:cNvPr>
            <p:cNvSpPr/>
            <p:nvPr/>
          </p:nvSpPr>
          <p:spPr>
            <a:xfrm>
              <a:off x="457198" y="5185702"/>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3134960-E514-F741-B348-1C19843D498E}"/>
                </a:ext>
              </a:extLst>
            </p:cNvPr>
            <p:cNvSpPr/>
            <p:nvPr/>
          </p:nvSpPr>
          <p:spPr>
            <a:xfrm>
              <a:off x="457197" y="6098404"/>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DC74ED11-BFCD-094D-82CD-AB6BC3D7247A}"/>
                </a:ext>
              </a:extLst>
            </p:cNvPr>
            <p:cNvSpPr txBox="1"/>
            <p:nvPr/>
          </p:nvSpPr>
          <p:spPr>
            <a:xfrm>
              <a:off x="457197" y="5659822"/>
              <a:ext cx="461665" cy="438582"/>
            </a:xfrm>
            <a:prstGeom prst="rect">
              <a:avLst/>
            </a:prstGeom>
            <a:noFill/>
          </p:spPr>
          <p:txBody>
            <a:bodyPr vert="eaVert" wrap="none" rtlCol="0">
              <a:spAutoFit/>
            </a:bodyPr>
            <a:lstStyle/>
            <a:p>
              <a:r>
                <a:rPr kumimoji="1" lang="ja-JP" altLang="en-US">
                  <a:solidFill>
                    <a:schemeClr val="accent3">
                      <a:lumMod val="75000"/>
                    </a:schemeClr>
                  </a:solidFill>
                </a:rPr>
                <a:t>・・・</a:t>
              </a:r>
            </a:p>
          </p:txBody>
        </p:sp>
        <p:sp>
          <p:nvSpPr>
            <p:cNvPr id="36" name="角丸四角形 35">
              <a:extLst>
                <a:ext uri="{FF2B5EF4-FFF2-40B4-BE49-F238E27FC236}">
                  <a16:creationId xmlns:a16="http://schemas.microsoft.com/office/drawing/2014/main" id="{49D2887B-BCDB-9948-917E-E01FB579C408}"/>
                </a:ext>
              </a:extLst>
            </p:cNvPr>
            <p:cNvSpPr/>
            <p:nvPr/>
          </p:nvSpPr>
          <p:spPr>
            <a:xfrm>
              <a:off x="1221468" y="4412495"/>
              <a:ext cx="450477" cy="1546413"/>
            </a:xfrm>
            <a:prstGeom prst="roundRect">
              <a:avLst>
                <a:gd name="adj" fmla="val 5000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FAX</a:t>
              </a:r>
            </a:p>
          </p:txBody>
        </p:sp>
        <p:sp>
          <p:nvSpPr>
            <p:cNvPr id="37" name="円柱 36">
              <a:extLst>
                <a:ext uri="{FF2B5EF4-FFF2-40B4-BE49-F238E27FC236}">
                  <a16:creationId xmlns:a16="http://schemas.microsoft.com/office/drawing/2014/main" id="{4D4FBAD8-49AD-274E-9B26-44BD43D6E702}"/>
                </a:ext>
              </a:extLst>
            </p:cNvPr>
            <p:cNvSpPr/>
            <p:nvPr/>
          </p:nvSpPr>
          <p:spPr>
            <a:xfrm>
              <a:off x="4518682" y="4782289"/>
              <a:ext cx="578223" cy="806824"/>
            </a:xfrm>
            <a:prstGeom prst="can">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柱 39">
              <a:extLst>
                <a:ext uri="{FF2B5EF4-FFF2-40B4-BE49-F238E27FC236}">
                  <a16:creationId xmlns:a16="http://schemas.microsoft.com/office/drawing/2014/main" id="{5F269DF2-06FA-054C-B5FF-7BFFFC26AA36}"/>
                </a:ext>
              </a:extLst>
            </p:cNvPr>
            <p:cNvSpPr/>
            <p:nvPr/>
          </p:nvSpPr>
          <p:spPr>
            <a:xfrm>
              <a:off x="2104863" y="4809184"/>
              <a:ext cx="578223" cy="8068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グループ化 48">
              <a:extLst>
                <a:ext uri="{FF2B5EF4-FFF2-40B4-BE49-F238E27FC236}">
                  <a16:creationId xmlns:a16="http://schemas.microsoft.com/office/drawing/2014/main" id="{033E4EB8-1E21-EC41-AF97-2B388ADEE12F}"/>
                </a:ext>
              </a:extLst>
            </p:cNvPr>
            <p:cNvGrpSpPr/>
            <p:nvPr/>
          </p:nvGrpSpPr>
          <p:grpSpPr>
            <a:xfrm>
              <a:off x="6039456" y="4696574"/>
              <a:ext cx="1074332" cy="907094"/>
              <a:chOff x="1181362" y="3857004"/>
              <a:chExt cx="2388178" cy="2243807"/>
            </a:xfrm>
          </p:grpSpPr>
          <p:pic>
            <p:nvPicPr>
              <p:cNvPr id="43" name="図 42">
                <a:extLst>
                  <a:ext uri="{FF2B5EF4-FFF2-40B4-BE49-F238E27FC236}">
                    <a16:creationId xmlns:a16="http://schemas.microsoft.com/office/drawing/2014/main" id="{D4B16F21-DC98-A34D-BACB-6706661AFEAC}"/>
                  </a:ext>
                </a:extLst>
              </p:cNvPr>
              <p:cNvPicPr>
                <a:picLocks noChangeAspect="1"/>
              </p:cNvPicPr>
              <p:nvPr/>
            </p:nvPicPr>
            <p:blipFill>
              <a:blip r:embed="rId8"/>
              <a:stretch>
                <a:fillRect/>
              </a:stretch>
            </p:blipFill>
            <p:spPr>
              <a:xfrm>
                <a:off x="1181362" y="4184298"/>
                <a:ext cx="2388178" cy="1916513"/>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598302B8-5F04-A744-BE5B-DC045C0BA66E}"/>
                  </a:ext>
                </a:extLst>
              </p:cNvPr>
              <p:cNvPicPr>
                <a:picLocks noChangeAspect="1"/>
              </p:cNvPicPr>
              <p:nvPr/>
            </p:nvPicPr>
            <p:blipFill>
              <a:blip r:embed="rId9"/>
              <a:stretch>
                <a:fillRect/>
              </a:stretch>
            </p:blipFill>
            <p:spPr>
              <a:xfrm>
                <a:off x="1739347" y="3857004"/>
                <a:ext cx="1272209" cy="1690643"/>
              </a:xfrm>
              <a:prstGeom prst="rect">
                <a:avLst/>
              </a:prstGeom>
              <a:effectLst>
                <a:outerShdw blurRad="50800" dist="38100" dir="2700000" algn="tl" rotWithShape="0">
                  <a:prstClr val="black">
                    <a:alpha val="40000"/>
                  </a:prstClr>
                </a:outerShdw>
              </a:effectLst>
            </p:spPr>
          </p:pic>
        </p:grpSp>
        <p:pic>
          <p:nvPicPr>
            <p:cNvPr id="51" name="図 50">
              <a:extLst>
                <a:ext uri="{FF2B5EF4-FFF2-40B4-BE49-F238E27FC236}">
                  <a16:creationId xmlns:a16="http://schemas.microsoft.com/office/drawing/2014/main" id="{92EF580E-67CF-2142-9941-6F559E1820EF}"/>
                </a:ext>
              </a:extLst>
            </p:cNvPr>
            <p:cNvPicPr>
              <a:picLocks noChangeAspect="1"/>
            </p:cNvPicPr>
            <p:nvPr/>
          </p:nvPicPr>
          <p:blipFill>
            <a:blip r:embed="rId10"/>
            <a:stretch>
              <a:fillRect/>
            </a:stretch>
          </p:blipFill>
          <p:spPr>
            <a:xfrm>
              <a:off x="5151664" y="5682168"/>
              <a:ext cx="887792" cy="887792"/>
            </a:xfrm>
            <a:prstGeom prst="rect">
              <a:avLst/>
            </a:prstGeom>
          </p:spPr>
        </p:pic>
        <p:cxnSp>
          <p:nvCxnSpPr>
            <p:cNvPr id="63" name="直線コネクタ 62">
              <a:extLst>
                <a:ext uri="{FF2B5EF4-FFF2-40B4-BE49-F238E27FC236}">
                  <a16:creationId xmlns:a16="http://schemas.microsoft.com/office/drawing/2014/main" id="{4D8A7EC2-D9F0-CB42-941E-439E49B92026}"/>
                </a:ext>
              </a:extLst>
            </p:cNvPr>
            <p:cNvCxnSpPr>
              <a:cxnSpLocks/>
              <a:stCxn id="31" idx="3"/>
              <a:endCxn id="36" idx="1"/>
            </p:cNvCxnSpPr>
            <p:nvPr/>
          </p:nvCxnSpPr>
          <p:spPr>
            <a:xfrm>
              <a:off x="900953" y="4326753"/>
              <a:ext cx="320515" cy="858949"/>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4" name="直線コネクタ 63">
              <a:extLst>
                <a:ext uri="{FF2B5EF4-FFF2-40B4-BE49-F238E27FC236}">
                  <a16:creationId xmlns:a16="http://schemas.microsoft.com/office/drawing/2014/main" id="{A1FA39B6-7530-504A-8C30-CCB07C98F9DE}"/>
                </a:ext>
              </a:extLst>
            </p:cNvPr>
            <p:cNvCxnSpPr>
              <a:cxnSpLocks/>
              <a:stCxn id="32" idx="3"/>
              <a:endCxn id="36" idx="1"/>
            </p:cNvCxnSpPr>
            <p:nvPr/>
          </p:nvCxnSpPr>
          <p:spPr>
            <a:xfrm>
              <a:off x="900952" y="4867998"/>
              <a:ext cx="320516" cy="317704"/>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3C4180EA-027B-A447-99BD-96898BC126B4}"/>
                </a:ext>
              </a:extLst>
            </p:cNvPr>
            <p:cNvCxnSpPr>
              <a:cxnSpLocks/>
              <a:stCxn id="33" idx="3"/>
              <a:endCxn id="36" idx="1"/>
            </p:cNvCxnSpPr>
            <p:nvPr/>
          </p:nvCxnSpPr>
          <p:spPr>
            <a:xfrm flipV="1">
              <a:off x="900951" y="5185702"/>
              <a:ext cx="320517" cy="225238"/>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F003829D-AD4C-CC46-B7D1-DC2DAEEA2CB9}"/>
                </a:ext>
              </a:extLst>
            </p:cNvPr>
            <p:cNvCxnSpPr>
              <a:cxnSpLocks/>
              <a:stCxn id="34" idx="3"/>
              <a:endCxn id="36" idx="1"/>
            </p:cNvCxnSpPr>
            <p:nvPr/>
          </p:nvCxnSpPr>
          <p:spPr>
            <a:xfrm flipV="1">
              <a:off x="900950" y="5185702"/>
              <a:ext cx="320518" cy="1137940"/>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sp>
          <p:nvSpPr>
            <p:cNvPr id="75" name="テキスト ボックス 74">
              <a:extLst>
                <a:ext uri="{FF2B5EF4-FFF2-40B4-BE49-F238E27FC236}">
                  <a16:creationId xmlns:a16="http://schemas.microsoft.com/office/drawing/2014/main" id="{103B4D87-5B02-A94A-A3FC-A048FE405535}"/>
                </a:ext>
              </a:extLst>
            </p:cNvPr>
            <p:cNvSpPr txBox="1"/>
            <p:nvPr/>
          </p:nvSpPr>
          <p:spPr>
            <a:xfrm>
              <a:off x="1973687" y="5674284"/>
              <a:ext cx="944489" cy="246221"/>
            </a:xfrm>
            <a:prstGeom prst="rect">
              <a:avLst/>
            </a:prstGeom>
            <a:noFill/>
          </p:spPr>
          <p:txBody>
            <a:bodyPr wrap="none" rtlCol="0">
              <a:spAutoFit/>
            </a:bodyPr>
            <a:lstStyle/>
            <a:p>
              <a:pPr algn="ctr"/>
              <a:r>
                <a:rPr lang="en-US" altLang="ja-JP" sz="1000" dirty="0">
                  <a:solidFill>
                    <a:srgbClr val="0070C0"/>
                  </a:solidFill>
                  <a:latin typeface="Meiryo" panose="020B0604030504040204" pitchFamily="34" charset="-128"/>
                  <a:ea typeface="Meiryo" panose="020B0604030504040204" pitchFamily="34" charset="-128"/>
                </a:rPr>
                <a:t>FAX</a:t>
              </a:r>
              <a:r>
                <a:rPr lang="ja-JP" altLang="en-US" sz="1000">
                  <a:solidFill>
                    <a:srgbClr val="0070C0"/>
                  </a:solidFill>
                  <a:latin typeface="Meiryo" panose="020B0604030504040204" pitchFamily="34" charset="-128"/>
                  <a:ea typeface="Meiryo" panose="020B0604030504040204" pitchFamily="34" charset="-128"/>
                </a:rPr>
                <a:t>サーバー</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8" name="右矢印 77">
              <a:extLst>
                <a:ext uri="{FF2B5EF4-FFF2-40B4-BE49-F238E27FC236}">
                  <a16:creationId xmlns:a16="http://schemas.microsoft.com/office/drawing/2014/main" id="{A66A7AAE-56D8-6F40-8C18-533CE531FA35}"/>
                </a:ext>
              </a:extLst>
            </p:cNvPr>
            <p:cNvSpPr/>
            <p:nvPr/>
          </p:nvSpPr>
          <p:spPr>
            <a:xfrm>
              <a:off x="1768288" y="5014252"/>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矢印 78">
              <a:extLst>
                <a:ext uri="{FF2B5EF4-FFF2-40B4-BE49-F238E27FC236}">
                  <a16:creationId xmlns:a16="http://schemas.microsoft.com/office/drawing/2014/main" id="{41FCBEC5-6A04-054D-97E1-5F00243A6668}"/>
                </a:ext>
              </a:extLst>
            </p:cNvPr>
            <p:cNvSpPr/>
            <p:nvPr/>
          </p:nvSpPr>
          <p:spPr>
            <a:xfrm>
              <a:off x="2837264" y="5008526"/>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右矢印 90">
              <a:extLst>
                <a:ext uri="{FF2B5EF4-FFF2-40B4-BE49-F238E27FC236}">
                  <a16:creationId xmlns:a16="http://schemas.microsoft.com/office/drawing/2014/main" id="{72E27B2D-1E9E-9146-A6E5-FBCDA9D47D57}"/>
                </a:ext>
              </a:extLst>
            </p:cNvPr>
            <p:cNvSpPr/>
            <p:nvPr/>
          </p:nvSpPr>
          <p:spPr>
            <a:xfrm>
              <a:off x="4015483" y="5008526"/>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図 40">
              <a:extLst>
                <a:ext uri="{FF2B5EF4-FFF2-40B4-BE49-F238E27FC236}">
                  <a16:creationId xmlns:a16="http://schemas.microsoft.com/office/drawing/2014/main" id="{D529A013-20FE-2D41-8380-B8AEBA3FA553}"/>
                </a:ext>
              </a:extLst>
            </p:cNvPr>
            <p:cNvPicPr>
              <a:picLocks noChangeAspect="1"/>
            </p:cNvPicPr>
            <p:nvPr/>
          </p:nvPicPr>
          <p:blipFill>
            <a:blip r:embed="rId6"/>
            <a:stretch>
              <a:fillRect/>
            </a:stretch>
          </p:blipFill>
          <p:spPr>
            <a:xfrm>
              <a:off x="4213152" y="5280265"/>
              <a:ext cx="578223" cy="671485"/>
            </a:xfrm>
            <a:prstGeom prst="rect">
              <a:avLst/>
            </a:prstGeom>
          </p:spPr>
        </p:pic>
        <p:cxnSp>
          <p:nvCxnSpPr>
            <p:cNvPr id="105" name="カギ線コネクタ 104">
              <a:extLst>
                <a:ext uri="{FF2B5EF4-FFF2-40B4-BE49-F238E27FC236}">
                  <a16:creationId xmlns:a16="http://schemas.microsoft.com/office/drawing/2014/main" id="{A0A80680-D343-E84F-875F-5405E75BDBB7}"/>
                </a:ext>
              </a:extLst>
            </p:cNvPr>
            <p:cNvCxnSpPr>
              <a:stCxn id="37" idx="3"/>
              <a:endCxn id="51" idx="1"/>
            </p:cNvCxnSpPr>
            <p:nvPr/>
          </p:nvCxnSpPr>
          <p:spPr>
            <a:xfrm rot="16200000" flipH="1">
              <a:off x="4711254" y="5685653"/>
              <a:ext cx="536951" cy="34387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 name="カギ線コネクタ 105">
              <a:extLst>
                <a:ext uri="{FF2B5EF4-FFF2-40B4-BE49-F238E27FC236}">
                  <a16:creationId xmlns:a16="http://schemas.microsoft.com/office/drawing/2014/main" id="{A8662CE0-32AF-DD40-8B46-E9D39572B5B7}"/>
                </a:ext>
              </a:extLst>
            </p:cNvPr>
            <p:cNvCxnSpPr>
              <a:cxnSpLocks/>
              <a:stCxn id="51" idx="0"/>
              <a:endCxn id="37" idx="4"/>
            </p:cNvCxnSpPr>
            <p:nvPr/>
          </p:nvCxnSpPr>
          <p:spPr>
            <a:xfrm rot="16200000" flipV="1">
              <a:off x="5098000" y="5184607"/>
              <a:ext cx="496467" cy="49865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09" name="右矢印 108">
              <a:extLst>
                <a:ext uri="{FF2B5EF4-FFF2-40B4-BE49-F238E27FC236}">
                  <a16:creationId xmlns:a16="http://schemas.microsoft.com/office/drawing/2014/main" id="{DBA8BE87-8B89-CF48-9890-5AC398EDF3E0}"/>
                </a:ext>
              </a:extLst>
            </p:cNvPr>
            <p:cNvSpPr/>
            <p:nvPr/>
          </p:nvSpPr>
          <p:spPr>
            <a:xfrm>
              <a:off x="5740509" y="5003443"/>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テキスト ボックス 110">
              <a:extLst>
                <a:ext uri="{FF2B5EF4-FFF2-40B4-BE49-F238E27FC236}">
                  <a16:creationId xmlns:a16="http://schemas.microsoft.com/office/drawing/2014/main" id="{D93606DA-32DA-F540-9DC6-2BF391229A3B}"/>
                </a:ext>
              </a:extLst>
            </p:cNvPr>
            <p:cNvSpPr txBox="1"/>
            <p:nvPr/>
          </p:nvSpPr>
          <p:spPr>
            <a:xfrm>
              <a:off x="4800600" y="5910620"/>
              <a:ext cx="389850" cy="215444"/>
            </a:xfrm>
            <a:prstGeom prst="rect">
              <a:avLst/>
            </a:prstGeom>
            <a:noFill/>
          </p:spPr>
          <p:txBody>
            <a:bodyPr wrap="none" rtlCol="0">
              <a:spAutoFit/>
            </a:bodyPr>
            <a:lstStyle/>
            <a:p>
              <a:r>
                <a:rPr kumimoji="1" lang="ja-JP" altLang="en-US" sz="800">
                  <a:solidFill>
                    <a:srgbClr val="0432FF"/>
                  </a:solidFill>
                  <a:latin typeface="Meiryo" panose="020B0604030504040204" pitchFamily="34" charset="-128"/>
                  <a:ea typeface="Meiryo" panose="020B0604030504040204" pitchFamily="34" charset="-128"/>
                </a:rPr>
                <a:t>通知</a:t>
              </a:r>
            </a:p>
          </p:txBody>
        </p:sp>
        <p:sp>
          <p:nvSpPr>
            <p:cNvPr id="112" name="テキスト ボックス 111">
              <a:extLst>
                <a:ext uri="{FF2B5EF4-FFF2-40B4-BE49-F238E27FC236}">
                  <a16:creationId xmlns:a16="http://schemas.microsoft.com/office/drawing/2014/main" id="{22E86BC0-CE40-5C45-B133-D7F3EF83A247}"/>
                </a:ext>
              </a:extLst>
            </p:cNvPr>
            <p:cNvSpPr txBox="1"/>
            <p:nvPr/>
          </p:nvSpPr>
          <p:spPr>
            <a:xfrm>
              <a:off x="5558622" y="5273819"/>
              <a:ext cx="307777" cy="605294"/>
            </a:xfrm>
            <a:prstGeom prst="rect">
              <a:avLst/>
            </a:prstGeom>
            <a:noFill/>
          </p:spPr>
          <p:txBody>
            <a:bodyPr vert="eaVert" wrap="none" rtlCol="0">
              <a:spAutoFit/>
            </a:bodyPr>
            <a:lstStyle/>
            <a:p>
              <a:r>
                <a:rPr kumimoji="1" lang="ja-JP" altLang="en-US" sz="800">
                  <a:solidFill>
                    <a:srgbClr val="0432FF"/>
                  </a:solidFill>
                  <a:latin typeface="Meiryo" panose="020B0604030504040204" pitchFamily="34" charset="-128"/>
                  <a:ea typeface="Meiryo" panose="020B0604030504040204" pitchFamily="34" charset="-128"/>
                </a:rPr>
                <a:t>確認</a:t>
              </a:r>
              <a:r>
                <a:rPr lang="ja-JP" altLang="en-US" sz="800">
                  <a:solidFill>
                    <a:srgbClr val="0432FF"/>
                  </a:solidFill>
                  <a:latin typeface="Meiryo" panose="020B0604030504040204" pitchFamily="34" charset="-128"/>
                  <a:ea typeface="Meiryo" panose="020B0604030504040204" pitchFamily="34" charset="-128"/>
                </a:rPr>
                <a:t>・</a:t>
              </a:r>
              <a:r>
                <a:rPr kumimoji="1" lang="ja-JP" altLang="en-US" sz="800">
                  <a:solidFill>
                    <a:srgbClr val="0432FF"/>
                  </a:solidFill>
                  <a:latin typeface="Meiryo" panose="020B0604030504040204" pitchFamily="34" charset="-128"/>
                  <a:ea typeface="Meiryo" panose="020B0604030504040204" pitchFamily="34" charset="-128"/>
                </a:rPr>
                <a:t>入力</a:t>
              </a:r>
            </a:p>
          </p:txBody>
        </p:sp>
        <p:sp>
          <p:nvSpPr>
            <p:cNvPr id="113" name="テキスト ボックス 112">
              <a:extLst>
                <a:ext uri="{FF2B5EF4-FFF2-40B4-BE49-F238E27FC236}">
                  <a16:creationId xmlns:a16="http://schemas.microsoft.com/office/drawing/2014/main" id="{8C16D0BC-8330-F44B-8A0B-3EA2E59ABB40}"/>
                </a:ext>
              </a:extLst>
            </p:cNvPr>
            <p:cNvSpPr txBox="1"/>
            <p:nvPr/>
          </p:nvSpPr>
          <p:spPr>
            <a:xfrm>
              <a:off x="2983922" y="5674284"/>
              <a:ext cx="970138" cy="246221"/>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機械学習</a:t>
              </a:r>
              <a:r>
                <a:rPr kumimoji="1" lang="en-US" altLang="ja-JP" sz="1000" dirty="0">
                  <a:solidFill>
                    <a:srgbClr val="0070C0"/>
                  </a:solidFill>
                  <a:latin typeface="Meiryo" panose="020B0604030504040204" pitchFamily="34" charset="-128"/>
                  <a:ea typeface="Meiryo" panose="020B0604030504040204" pitchFamily="34" charset="-128"/>
                </a:rPr>
                <a:t>OCR</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5CA961F0-C790-7C45-AD86-5982175B33DD}"/>
                </a:ext>
              </a:extLst>
            </p:cNvPr>
            <p:cNvSpPr txBox="1"/>
            <p:nvPr/>
          </p:nvSpPr>
          <p:spPr>
            <a:xfrm>
              <a:off x="6376573" y="5664451"/>
              <a:ext cx="436338" cy="246221"/>
            </a:xfrm>
            <a:prstGeom prst="rect">
              <a:avLst/>
            </a:prstGeom>
            <a:noFill/>
          </p:spPr>
          <p:txBody>
            <a:bodyPr wrap="none" rtlCol="0">
              <a:spAutoFit/>
            </a:bodyPr>
            <a:lstStyle/>
            <a:p>
              <a:pPr algn="ctr"/>
              <a:r>
                <a:rPr kumimoji="1" lang="en-US" altLang="ja-JP" sz="1000" dirty="0">
                  <a:solidFill>
                    <a:srgbClr val="0070C0"/>
                  </a:solidFill>
                  <a:latin typeface="Meiryo" panose="020B0604030504040204" pitchFamily="34" charset="-128"/>
                  <a:ea typeface="Meiryo" panose="020B0604030504040204" pitchFamily="34" charset="-128"/>
                </a:rPr>
                <a:t>RPA</a:t>
              </a:r>
              <a:endParaRPr kumimoji="1" lang="ja-JP" altLang="en-US" sz="1000">
                <a:solidFill>
                  <a:srgbClr val="0070C0"/>
                </a:solidFill>
                <a:latin typeface="Meiryo" panose="020B0604030504040204" pitchFamily="34" charset="-128"/>
                <a:ea typeface="Meiryo" panose="020B0604030504040204" pitchFamily="34" charset="-128"/>
              </a:endParaRPr>
            </a:p>
          </p:txBody>
        </p:sp>
        <p:pic>
          <p:nvPicPr>
            <p:cNvPr id="118" name="図 117">
              <a:extLst>
                <a:ext uri="{FF2B5EF4-FFF2-40B4-BE49-F238E27FC236}">
                  <a16:creationId xmlns:a16="http://schemas.microsoft.com/office/drawing/2014/main" id="{53A03BC6-0F1E-9F4B-8A32-C3E9A6A4EDD4}"/>
                </a:ext>
              </a:extLst>
            </p:cNvPr>
            <p:cNvPicPr>
              <a:picLocks noChangeAspect="1"/>
            </p:cNvPicPr>
            <p:nvPr/>
          </p:nvPicPr>
          <p:blipFill>
            <a:blip r:embed="rId7"/>
            <a:stretch>
              <a:fillRect/>
            </a:stretch>
          </p:blipFill>
          <p:spPr>
            <a:xfrm>
              <a:off x="4852452" y="4696574"/>
              <a:ext cx="496982" cy="416222"/>
            </a:xfrm>
            <a:prstGeom prst="rect">
              <a:avLst/>
            </a:prstGeom>
          </p:spPr>
        </p:pic>
        <p:sp>
          <p:nvSpPr>
            <p:cNvPr id="120" name="正方形/長方形 119">
              <a:extLst>
                <a:ext uri="{FF2B5EF4-FFF2-40B4-BE49-F238E27FC236}">
                  <a16:creationId xmlns:a16="http://schemas.microsoft.com/office/drawing/2014/main" id="{53A35C74-E8A4-F443-A974-790974AAC12B}"/>
                </a:ext>
              </a:extLst>
            </p:cNvPr>
            <p:cNvSpPr/>
            <p:nvPr/>
          </p:nvSpPr>
          <p:spPr>
            <a:xfrm>
              <a:off x="8085474" y="4101515"/>
              <a:ext cx="443753" cy="244736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ＭＳ Ｐゴシック"/>
                  <a:ea typeface="ＭＳ Ｐゴシック"/>
                  <a:cs typeface="ＭＳ Ｐゴシック"/>
                </a:rPr>
                <a:t>購買発注システム</a:t>
              </a:r>
              <a:endParaRPr kumimoji="1" lang="ja-JP" altLang="en-US" sz="1200" dirty="0">
                <a:solidFill>
                  <a:srgbClr val="FFFFFF"/>
                </a:solidFill>
                <a:latin typeface="ＭＳ Ｐゴシック"/>
                <a:ea typeface="ＭＳ Ｐゴシック"/>
                <a:cs typeface="ＭＳ Ｐゴシック"/>
              </a:endParaRPr>
            </a:p>
          </p:txBody>
        </p:sp>
        <p:sp>
          <p:nvSpPr>
            <p:cNvPr id="121" name="テキスト ボックス 120">
              <a:extLst>
                <a:ext uri="{FF2B5EF4-FFF2-40B4-BE49-F238E27FC236}">
                  <a16:creationId xmlns:a16="http://schemas.microsoft.com/office/drawing/2014/main" id="{C23BFE2B-118C-414D-AD91-89A7BC7980AE}"/>
                </a:ext>
              </a:extLst>
            </p:cNvPr>
            <p:cNvSpPr txBox="1"/>
            <p:nvPr/>
          </p:nvSpPr>
          <p:spPr>
            <a:xfrm>
              <a:off x="4323546" y="4510154"/>
              <a:ext cx="954108" cy="246221"/>
            </a:xfrm>
            <a:prstGeom prst="rect">
              <a:avLst/>
            </a:prstGeom>
            <a:noFill/>
          </p:spPr>
          <p:txBody>
            <a:bodyPr wrap="none" rtlCol="0">
              <a:spAutoFit/>
            </a:bodyPr>
            <a:lstStyle/>
            <a:p>
              <a:pPr algn="ctr"/>
              <a:r>
                <a:rPr lang="ja-JP" altLang="en-US" sz="1000">
                  <a:solidFill>
                    <a:srgbClr val="7030A0"/>
                  </a:solidFill>
                  <a:latin typeface="Meiryo" panose="020B0604030504040204" pitchFamily="34" charset="-128"/>
                  <a:ea typeface="Meiryo" panose="020B0604030504040204" pitchFamily="34" charset="-128"/>
                </a:rPr>
                <a:t>仕訳ファイル</a:t>
              </a:r>
              <a:endParaRPr kumimoji="1" lang="ja-JP" altLang="en-US" sz="1000">
                <a:solidFill>
                  <a:srgbClr val="7030A0"/>
                </a:solidFill>
                <a:latin typeface="Meiryo" panose="020B0604030504040204" pitchFamily="34" charset="-128"/>
                <a:ea typeface="Meiryo" panose="020B0604030504040204" pitchFamily="34" charset="-128"/>
              </a:endParaRPr>
            </a:p>
          </p:txBody>
        </p:sp>
        <p:sp>
          <p:nvSpPr>
            <p:cNvPr id="124" name="右矢印 123">
              <a:extLst>
                <a:ext uri="{FF2B5EF4-FFF2-40B4-BE49-F238E27FC236}">
                  <a16:creationId xmlns:a16="http://schemas.microsoft.com/office/drawing/2014/main" id="{0D84C074-5774-B746-96AC-460421872310}"/>
                </a:ext>
              </a:extLst>
            </p:cNvPr>
            <p:cNvSpPr/>
            <p:nvPr/>
          </p:nvSpPr>
          <p:spPr>
            <a:xfrm>
              <a:off x="7283091" y="5003443"/>
              <a:ext cx="555936"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テキスト ボックス 125">
              <a:extLst>
                <a:ext uri="{FF2B5EF4-FFF2-40B4-BE49-F238E27FC236}">
                  <a16:creationId xmlns:a16="http://schemas.microsoft.com/office/drawing/2014/main" id="{446412D5-716E-4A40-99F4-C00EC8ABE59E}"/>
                </a:ext>
              </a:extLst>
            </p:cNvPr>
            <p:cNvSpPr txBox="1"/>
            <p:nvPr/>
          </p:nvSpPr>
          <p:spPr>
            <a:xfrm>
              <a:off x="375123" y="3830821"/>
              <a:ext cx="543739" cy="307777"/>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新規</a:t>
              </a:r>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129" name="直線コネクタ 128">
              <a:extLst>
                <a:ext uri="{FF2B5EF4-FFF2-40B4-BE49-F238E27FC236}">
                  <a16:creationId xmlns:a16="http://schemas.microsoft.com/office/drawing/2014/main" id="{19BB2B0B-6CF9-E341-8A2D-6EC2C17D7ACE}"/>
                </a:ext>
              </a:extLst>
            </p:cNvPr>
            <p:cNvCxnSpPr/>
            <p:nvPr/>
          </p:nvCxnSpPr>
          <p:spPr>
            <a:xfrm flipV="1">
              <a:off x="898692" y="3970664"/>
              <a:ext cx="7610365" cy="1"/>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30" name="下矢印 129">
              <a:extLst>
                <a:ext uri="{FF2B5EF4-FFF2-40B4-BE49-F238E27FC236}">
                  <a16:creationId xmlns:a16="http://schemas.microsoft.com/office/drawing/2014/main" id="{B4FF42D1-1A98-9F41-AC91-BE1CB40A9A53}"/>
                </a:ext>
              </a:extLst>
            </p:cNvPr>
            <p:cNvSpPr/>
            <p:nvPr/>
          </p:nvSpPr>
          <p:spPr>
            <a:xfrm>
              <a:off x="3496272" y="3530977"/>
              <a:ext cx="2084272" cy="322730"/>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テキスト ボックス 131">
              <a:extLst>
                <a:ext uri="{FF2B5EF4-FFF2-40B4-BE49-F238E27FC236}">
                  <a16:creationId xmlns:a16="http://schemas.microsoft.com/office/drawing/2014/main" id="{0E7A1866-4BAA-C64F-9289-05B69EA56B5C}"/>
                </a:ext>
              </a:extLst>
            </p:cNvPr>
            <p:cNvSpPr txBox="1"/>
            <p:nvPr/>
          </p:nvSpPr>
          <p:spPr>
            <a:xfrm>
              <a:off x="6777311" y="4088619"/>
              <a:ext cx="1184940" cy="338554"/>
            </a:xfrm>
            <a:prstGeom prst="rect">
              <a:avLst/>
            </a:prstGeom>
            <a:noFill/>
          </p:spPr>
          <p:txBody>
            <a:bodyPr wrap="none" rtlCol="0">
              <a:spAutoFit/>
            </a:bodyPr>
            <a:lstStyle/>
            <a:p>
              <a:pPr algn="r"/>
              <a:r>
                <a:rPr lang="en-US" altLang="ja-JP" sz="1600" dirty="0">
                  <a:solidFill>
                    <a:srgbClr val="0070C0"/>
                  </a:solidFill>
                  <a:latin typeface="Meiryo" panose="020B0604030504040204" pitchFamily="34" charset="-128"/>
                  <a:ea typeface="Meiryo" panose="020B0604030504040204" pitchFamily="34" charset="-128"/>
                </a:rPr>
                <a:t>2</a:t>
              </a:r>
              <a:r>
                <a:rPr kumimoji="1" lang="ja-JP" altLang="en-US" sz="1600">
                  <a:solidFill>
                    <a:srgbClr val="0070C0"/>
                  </a:solidFill>
                  <a:latin typeface="Meiryo" panose="020B0604030504040204" pitchFamily="34" charset="-128"/>
                  <a:ea typeface="Meiryo" panose="020B0604030504040204" pitchFamily="34" charset="-128"/>
                </a:rPr>
                <a:t>人・</a:t>
              </a:r>
              <a:r>
                <a:rPr lang="en-US" altLang="ja-JP" sz="1600" dirty="0">
                  <a:solidFill>
                    <a:srgbClr val="0070C0"/>
                  </a:solidFill>
                  <a:latin typeface="Meiryo" panose="020B0604030504040204" pitchFamily="34" charset="-128"/>
                  <a:ea typeface="Meiryo" panose="020B0604030504040204" pitchFamily="34" charset="-128"/>
                </a:rPr>
                <a:t>30</a:t>
              </a:r>
              <a:r>
                <a:rPr lang="ja-JP" altLang="en-US" sz="1600">
                  <a:solidFill>
                    <a:srgbClr val="0070C0"/>
                  </a:solidFill>
                  <a:latin typeface="Meiryo" panose="020B0604030504040204" pitchFamily="34" charset="-128"/>
                  <a:ea typeface="Meiryo" panose="020B0604030504040204" pitchFamily="34" charset="-128"/>
                </a:rPr>
                <a:t>分</a:t>
              </a:r>
              <a:endParaRPr kumimoji="1" lang="ja-JP" altLang="en-US" sz="1600">
                <a:solidFill>
                  <a:srgbClr val="0070C0"/>
                </a:solidFill>
                <a:latin typeface="Meiryo" panose="020B0604030504040204" pitchFamily="34" charset="-128"/>
                <a:ea typeface="Meiryo" panose="020B0604030504040204" pitchFamily="34" charset="-128"/>
              </a:endParaRPr>
            </a:p>
          </p:txBody>
        </p:sp>
        <p:pic>
          <p:nvPicPr>
            <p:cNvPr id="133" name="図 132">
              <a:extLst>
                <a:ext uri="{FF2B5EF4-FFF2-40B4-BE49-F238E27FC236}">
                  <a16:creationId xmlns:a16="http://schemas.microsoft.com/office/drawing/2014/main" id="{C78B1267-A1C4-3944-9BA4-D050179C5B33}"/>
                </a:ext>
              </a:extLst>
            </p:cNvPr>
            <p:cNvPicPr>
              <a:picLocks noChangeAspect="1"/>
            </p:cNvPicPr>
            <p:nvPr/>
          </p:nvPicPr>
          <p:blipFill>
            <a:blip r:embed="rId11"/>
            <a:stretch>
              <a:fillRect/>
            </a:stretch>
          </p:blipFill>
          <p:spPr>
            <a:xfrm>
              <a:off x="2411030" y="4008337"/>
              <a:ext cx="1276721" cy="904583"/>
            </a:xfrm>
            <a:prstGeom prst="rect">
              <a:avLst/>
            </a:prstGeom>
          </p:spPr>
        </p:pic>
        <p:pic>
          <p:nvPicPr>
            <p:cNvPr id="38" name="図 37">
              <a:extLst>
                <a:ext uri="{FF2B5EF4-FFF2-40B4-BE49-F238E27FC236}">
                  <a16:creationId xmlns:a16="http://schemas.microsoft.com/office/drawing/2014/main" id="{3954AC7E-01A7-984B-81FE-71E70ABC56C4}"/>
                </a:ext>
              </a:extLst>
            </p:cNvPr>
            <p:cNvPicPr>
              <a:picLocks noChangeAspect="1"/>
            </p:cNvPicPr>
            <p:nvPr/>
          </p:nvPicPr>
          <p:blipFill>
            <a:blip r:embed="rId12"/>
            <a:stretch>
              <a:fillRect/>
            </a:stretch>
          </p:blipFill>
          <p:spPr>
            <a:xfrm flipH="1">
              <a:off x="3069234" y="4742249"/>
              <a:ext cx="894363" cy="894363"/>
            </a:xfrm>
            <a:prstGeom prst="rect">
              <a:avLst/>
            </a:prstGeom>
          </p:spPr>
        </p:pic>
      </p:grpSp>
    </p:spTree>
    <p:extLst>
      <p:ext uri="{BB962C8B-B14F-4D97-AF65-F5344CB8AC3E}">
        <p14:creationId xmlns:p14="http://schemas.microsoft.com/office/powerpoint/2010/main" val="70214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AF299F-6CCC-3E4A-A46F-64BE2B433CE5}"/>
              </a:ext>
            </a:extLst>
          </p:cNvPr>
          <p:cNvSpPr>
            <a:spLocks noGrp="1"/>
          </p:cNvSpPr>
          <p:nvPr>
            <p:ph type="title"/>
          </p:nvPr>
        </p:nvSpPr>
        <p:spPr/>
        <p:txBody>
          <a:bodyPr/>
          <a:lstStyle/>
          <a:p>
            <a:r>
              <a:rPr lang="ja-JP" altLang="en-US"/>
              <a:t>何のための</a:t>
            </a:r>
            <a:r>
              <a:rPr lang="en-US" altLang="ja-JP" dirty="0"/>
              <a:t>RPA</a:t>
            </a:r>
            <a:r>
              <a:rPr lang="ja-JP" altLang="en-US"/>
              <a:t>か？</a:t>
            </a:r>
            <a:endParaRPr kumimoji="1" lang="ja-JP" altLang="en-US"/>
          </a:p>
        </p:txBody>
      </p:sp>
      <p:sp>
        <p:nvSpPr>
          <p:cNvPr id="3" name="スライド番号プレースホルダー 2">
            <a:extLst>
              <a:ext uri="{FF2B5EF4-FFF2-40B4-BE49-F238E27FC236}">
                <a16:creationId xmlns:a16="http://schemas.microsoft.com/office/drawing/2014/main" id="{19451328-7F08-8549-8936-9864F0119DBC}"/>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6" name="図 5">
            <a:extLst>
              <a:ext uri="{FF2B5EF4-FFF2-40B4-BE49-F238E27FC236}">
                <a16:creationId xmlns:a16="http://schemas.microsoft.com/office/drawing/2014/main" id="{51D38F0B-2EB1-0C42-A64F-C11160C5032C}"/>
              </a:ext>
            </a:extLst>
          </p:cNvPr>
          <p:cNvPicPr>
            <a:picLocks noChangeAspect="1"/>
          </p:cNvPicPr>
          <p:nvPr/>
        </p:nvPicPr>
        <p:blipFill>
          <a:blip r:embed="rId2"/>
          <a:stretch>
            <a:fillRect/>
          </a:stretch>
        </p:blipFill>
        <p:spPr>
          <a:xfrm>
            <a:off x="6486101" y="1173477"/>
            <a:ext cx="1092753" cy="1419159"/>
          </a:xfrm>
          <a:prstGeom prst="rect">
            <a:avLst/>
          </a:prstGeom>
        </p:spPr>
      </p:pic>
      <p:pic>
        <p:nvPicPr>
          <p:cNvPr id="8" name="図 7">
            <a:extLst>
              <a:ext uri="{FF2B5EF4-FFF2-40B4-BE49-F238E27FC236}">
                <a16:creationId xmlns:a16="http://schemas.microsoft.com/office/drawing/2014/main" id="{95C87B20-8146-EC4E-A9EA-57F23F902792}"/>
              </a:ext>
            </a:extLst>
          </p:cNvPr>
          <p:cNvPicPr>
            <a:picLocks noChangeAspect="1"/>
          </p:cNvPicPr>
          <p:nvPr/>
        </p:nvPicPr>
        <p:blipFill>
          <a:blip r:embed="rId3"/>
          <a:stretch>
            <a:fillRect/>
          </a:stretch>
        </p:blipFill>
        <p:spPr>
          <a:xfrm>
            <a:off x="6489966" y="2759484"/>
            <a:ext cx="1092754" cy="1416862"/>
          </a:xfrm>
          <a:prstGeom prst="rect">
            <a:avLst/>
          </a:prstGeom>
        </p:spPr>
      </p:pic>
      <p:sp>
        <p:nvSpPr>
          <p:cNvPr id="9" name="テキスト ボックス 8">
            <a:extLst>
              <a:ext uri="{FF2B5EF4-FFF2-40B4-BE49-F238E27FC236}">
                <a16:creationId xmlns:a16="http://schemas.microsoft.com/office/drawing/2014/main" id="{D68BF676-772F-C945-A853-3218825E6928}"/>
              </a:ext>
            </a:extLst>
          </p:cNvPr>
          <p:cNvSpPr txBox="1"/>
          <p:nvPr/>
        </p:nvSpPr>
        <p:spPr>
          <a:xfrm>
            <a:off x="1929646" y="1705077"/>
            <a:ext cx="3898824"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購買発注伝票を処理する作業時間を</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en-US" altLang="ja-JP" dirty="0">
                <a:solidFill>
                  <a:schemeClr val="accent6">
                    <a:lumMod val="75000"/>
                  </a:schemeClr>
                </a:solidFill>
                <a:latin typeface="Meiryo" panose="020B0604030504040204" pitchFamily="34" charset="-128"/>
                <a:ea typeface="Meiryo" panose="020B0604030504040204" pitchFamily="34" charset="-128"/>
              </a:rPr>
              <a:t>400</a:t>
            </a:r>
            <a:r>
              <a:rPr kumimoji="1" lang="ja-JP" altLang="en-US">
                <a:solidFill>
                  <a:schemeClr val="accent6">
                    <a:lumMod val="75000"/>
                  </a:schemeClr>
                </a:solidFill>
                <a:latin typeface="Meiryo" panose="020B0604030504040204" pitchFamily="34" charset="-128"/>
                <a:ea typeface="Meiryo" panose="020B0604030504040204" pitchFamily="34" charset="-128"/>
              </a:rPr>
              <a:t>時間から</a:t>
            </a:r>
            <a:r>
              <a:rPr kumimoji="1" lang="en-US" altLang="ja-JP" dirty="0">
                <a:solidFill>
                  <a:schemeClr val="accent6">
                    <a:lumMod val="75000"/>
                  </a:schemeClr>
                </a:solidFill>
                <a:latin typeface="Meiryo" panose="020B0604030504040204" pitchFamily="34" charset="-128"/>
                <a:ea typeface="Meiryo" panose="020B0604030504040204" pitchFamily="34" charset="-128"/>
              </a:rPr>
              <a:t>30</a:t>
            </a:r>
            <a:r>
              <a:rPr kumimoji="1" lang="ja-JP" altLang="en-US">
                <a:solidFill>
                  <a:schemeClr val="accent6">
                    <a:lumMod val="75000"/>
                  </a:schemeClr>
                </a:solidFill>
                <a:latin typeface="Meiryo" panose="020B0604030504040204" pitchFamily="34" charset="-128"/>
                <a:ea typeface="Meiryo" panose="020B0604030504040204" pitchFamily="34" charset="-128"/>
              </a:rPr>
              <a:t>分に短縮できた。</a:t>
            </a:r>
          </a:p>
        </p:txBody>
      </p:sp>
      <p:sp>
        <p:nvSpPr>
          <p:cNvPr id="10" name="テキスト ボックス 9">
            <a:extLst>
              <a:ext uri="{FF2B5EF4-FFF2-40B4-BE49-F238E27FC236}">
                <a16:creationId xmlns:a16="http://schemas.microsoft.com/office/drawing/2014/main" id="{86A45064-7714-2449-B834-A8EE05874316}"/>
              </a:ext>
            </a:extLst>
          </p:cNvPr>
          <p:cNvSpPr txBox="1"/>
          <p:nvPr/>
        </p:nvSpPr>
        <p:spPr>
          <a:xfrm>
            <a:off x="1929646" y="3134226"/>
            <a:ext cx="4570482" cy="646331"/>
          </a:xfrm>
          <a:prstGeom prst="rect">
            <a:avLst/>
          </a:prstGeom>
          <a:noFill/>
        </p:spPr>
        <p:txBody>
          <a:bodyPr wrap="none" rtlCol="0">
            <a:spAutoFit/>
          </a:bodyPr>
          <a:lstStyle/>
          <a:p>
            <a:r>
              <a:rPr lang="ja-JP" altLang="en-US">
                <a:solidFill>
                  <a:srgbClr val="0070C0"/>
                </a:solidFill>
                <a:latin typeface="Meiryo" panose="020B0604030504040204" pitchFamily="34" charset="-128"/>
                <a:ea typeface="Meiryo" panose="020B0604030504040204" pitchFamily="34" charset="-128"/>
              </a:rPr>
              <a:t>購買発注のサイクルを</a:t>
            </a:r>
            <a:r>
              <a:rPr kumimoji="1" lang="ja-JP" altLang="en-US">
                <a:solidFill>
                  <a:srgbClr val="0070C0"/>
                </a:solidFill>
                <a:latin typeface="Meiryo" panose="020B0604030504040204" pitchFamily="34" charset="-128"/>
                <a:ea typeface="Meiryo" panose="020B0604030504040204" pitchFamily="34" charset="-128"/>
              </a:rPr>
              <a:t>週次から日次へ変更</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欠品率を現状の</a:t>
            </a:r>
            <a:r>
              <a:rPr kumimoji="1" lang="en-US" altLang="ja-JP" dirty="0">
                <a:solidFill>
                  <a:srgbClr val="0070C0"/>
                </a:solidFill>
                <a:latin typeface="Meiryo" panose="020B0604030504040204" pitchFamily="34" charset="-128"/>
                <a:ea typeface="Meiryo" panose="020B0604030504040204" pitchFamily="34" charset="-128"/>
              </a:rPr>
              <a:t>8%</a:t>
            </a:r>
            <a:r>
              <a:rPr kumimoji="1" lang="ja-JP" altLang="en-US">
                <a:solidFill>
                  <a:srgbClr val="0070C0"/>
                </a:solidFill>
                <a:latin typeface="Meiryo" panose="020B0604030504040204" pitchFamily="34" charset="-128"/>
                <a:ea typeface="Meiryo" panose="020B0604030504040204" pitchFamily="34" charset="-128"/>
              </a:rPr>
              <a:t>から</a:t>
            </a:r>
            <a:r>
              <a:rPr kumimoji="1" lang="en-US" altLang="ja-JP" dirty="0">
                <a:solidFill>
                  <a:srgbClr val="0070C0"/>
                </a:solidFill>
                <a:latin typeface="Meiryo" panose="020B0604030504040204" pitchFamily="34" charset="-128"/>
                <a:ea typeface="Meiryo" panose="020B0604030504040204" pitchFamily="34" charset="-128"/>
              </a:rPr>
              <a:t>2</a:t>
            </a:r>
            <a:r>
              <a:rPr lang="en-US" altLang="ja-JP" dirty="0">
                <a:solidFill>
                  <a:srgbClr val="0070C0"/>
                </a:solidFill>
                <a:latin typeface="Meiryo" panose="020B0604030504040204" pitchFamily="34" charset="-128"/>
                <a:ea typeface="Meiryo" panose="020B0604030504040204" pitchFamily="34" charset="-128"/>
              </a:rPr>
              <a:t>%</a:t>
            </a:r>
            <a:r>
              <a:rPr lang="ja-JP" altLang="en-US">
                <a:solidFill>
                  <a:srgbClr val="0070C0"/>
                </a:solidFill>
                <a:latin typeface="Meiryo" panose="020B0604030504040204" pitchFamily="34" charset="-128"/>
                <a:ea typeface="Meiryo" panose="020B0604030504040204" pitchFamily="34" charset="-128"/>
              </a:rPr>
              <a:t>に減らせた。</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DCE93537-FC5D-D144-8D7D-844547AD3122}"/>
              </a:ext>
            </a:extLst>
          </p:cNvPr>
          <p:cNvSpPr txBox="1"/>
          <p:nvPr/>
        </p:nvSpPr>
        <p:spPr>
          <a:xfrm>
            <a:off x="1929646" y="4533455"/>
            <a:ext cx="5040162" cy="646331"/>
          </a:xfrm>
          <a:prstGeom prst="rect">
            <a:avLst/>
          </a:prstGeom>
          <a:noFill/>
        </p:spPr>
        <p:txBody>
          <a:bodyPr wrap="none" rtlCol="0">
            <a:spAutoFit/>
          </a:bodyPr>
          <a:lstStyle/>
          <a:p>
            <a:r>
              <a:rPr lang="ja-JP" altLang="en-US">
                <a:solidFill>
                  <a:schemeClr val="accent3">
                    <a:lumMod val="75000"/>
                  </a:schemeClr>
                </a:solidFill>
                <a:latin typeface="Meiryo" panose="020B0604030504040204" pitchFamily="34" charset="-128"/>
                <a:ea typeface="Meiryo" panose="020B0604030504040204" pitchFamily="34" charset="-128"/>
              </a:rPr>
              <a:t>顧客満足度を高め、機会損失もなくなるので</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売上高を○○円、利益率を○○</a:t>
            </a:r>
            <a:r>
              <a:rPr kumimoji="1" lang="en-US" altLang="ja-JP" dirty="0">
                <a:solidFill>
                  <a:schemeClr val="accent3">
                    <a:lumMod val="75000"/>
                  </a:schemeClr>
                </a:solidFill>
                <a:latin typeface="Meiryo" panose="020B0604030504040204" pitchFamily="34" charset="-128"/>
                <a:ea typeface="Meiryo" panose="020B0604030504040204" pitchFamily="34" charset="-128"/>
              </a:rPr>
              <a:t>%</a:t>
            </a:r>
            <a:r>
              <a:rPr kumimoji="1" lang="ja-JP" altLang="en-US">
                <a:solidFill>
                  <a:schemeClr val="accent3">
                    <a:lumMod val="75000"/>
                  </a:schemeClr>
                </a:solidFill>
                <a:latin typeface="Meiryo" panose="020B0604030504040204" pitchFamily="34" charset="-128"/>
                <a:ea typeface="Meiryo" panose="020B0604030504040204" pitchFamily="34" charset="-128"/>
              </a:rPr>
              <a:t>改善できた。</a:t>
            </a:r>
          </a:p>
        </p:txBody>
      </p:sp>
      <p:pic>
        <p:nvPicPr>
          <p:cNvPr id="12" name="図 11">
            <a:extLst>
              <a:ext uri="{FF2B5EF4-FFF2-40B4-BE49-F238E27FC236}">
                <a16:creationId xmlns:a16="http://schemas.microsoft.com/office/drawing/2014/main" id="{B6184581-EB4F-4940-BB15-5C7269BC7B49}"/>
              </a:ext>
            </a:extLst>
          </p:cNvPr>
          <p:cNvPicPr>
            <a:picLocks noChangeAspect="1"/>
          </p:cNvPicPr>
          <p:nvPr/>
        </p:nvPicPr>
        <p:blipFill>
          <a:blip r:embed="rId4"/>
          <a:stretch>
            <a:fillRect/>
          </a:stretch>
        </p:blipFill>
        <p:spPr>
          <a:xfrm>
            <a:off x="835120" y="4115285"/>
            <a:ext cx="1094526" cy="1416862"/>
          </a:xfrm>
          <a:prstGeom prst="rect">
            <a:avLst/>
          </a:prstGeom>
        </p:spPr>
      </p:pic>
      <p:sp>
        <p:nvSpPr>
          <p:cNvPr id="13" name="円形吹き出し 12">
            <a:extLst>
              <a:ext uri="{FF2B5EF4-FFF2-40B4-BE49-F238E27FC236}">
                <a16:creationId xmlns:a16="http://schemas.microsoft.com/office/drawing/2014/main" id="{0E3A4C41-9E62-0040-AE1A-C300398ADE34}"/>
              </a:ext>
            </a:extLst>
          </p:cNvPr>
          <p:cNvSpPr/>
          <p:nvPr/>
        </p:nvSpPr>
        <p:spPr>
          <a:xfrm>
            <a:off x="7352923" y="816369"/>
            <a:ext cx="1262085" cy="596796"/>
          </a:xfrm>
          <a:prstGeom prst="wedgeEllipseCallout">
            <a:avLst>
              <a:gd name="adj1" fmla="val -35648"/>
              <a:gd name="adj2" fmla="val 6376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762B4930-A300-2D42-B668-8E76B0FF75D0}"/>
              </a:ext>
            </a:extLst>
          </p:cNvPr>
          <p:cNvSpPr txBox="1"/>
          <p:nvPr/>
        </p:nvSpPr>
        <p:spPr>
          <a:xfrm>
            <a:off x="7510904" y="987402"/>
            <a:ext cx="95410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私、クビ？</a:t>
            </a:r>
          </a:p>
        </p:txBody>
      </p:sp>
      <p:sp>
        <p:nvSpPr>
          <p:cNvPr id="15" name="円形吹き出し 14">
            <a:extLst>
              <a:ext uri="{FF2B5EF4-FFF2-40B4-BE49-F238E27FC236}">
                <a16:creationId xmlns:a16="http://schemas.microsoft.com/office/drawing/2014/main" id="{1A51B54D-21FF-0B41-AE77-6F57B49978E3}"/>
              </a:ext>
            </a:extLst>
          </p:cNvPr>
          <p:cNvSpPr/>
          <p:nvPr/>
        </p:nvSpPr>
        <p:spPr>
          <a:xfrm>
            <a:off x="7352923" y="2404472"/>
            <a:ext cx="1262085" cy="596796"/>
          </a:xfrm>
          <a:prstGeom prst="wedgeEllipseCallout">
            <a:avLst>
              <a:gd name="adj1" fmla="val -35648"/>
              <a:gd name="adj2" fmla="val 637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50A944D3-E06B-FC42-B1DE-FCEA17B791CA}"/>
              </a:ext>
            </a:extLst>
          </p:cNvPr>
          <p:cNvSpPr txBox="1"/>
          <p:nvPr/>
        </p:nvSpPr>
        <p:spPr>
          <a:xfrm>
            <a:off x="7421136" y="2592636"/>
            <a:ext cx="1107996"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私、凄いかも</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円形吹き出し 16">
            <a:extLst>
              <a:ext uri="{FF2B5EF4-FFF2-40B4-BE49-F238E27FC236}">
                <a16:creationId xmlns:a16="http://schemas.microsoft.com/office/drawing/2014/main" id="{CD0C0CA9-D04C-F54E-B031-159A17EFEDA7}"/>
              </a:ext>
            </a:extLst>
          </p:cNvPr>
          <p:cNvSpPr/>
          <p:nvPr/>
        </p:nvSpPr>
        <p:spPr>
          <a:xfrm>
            <a:off x="377789" y="3270303"/>
            <a:ext cx="1441800" cy="765150"/>
          </a:xfrm>
          <a:prstGeom prst="wedgeEllipseCallout">
            <a:avLst>
              <a:gd name="adj1" fmla="val 518"/>
              <a:gd name="adj2" fmla="val 68704"/>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EB9945BD-119B-7D49-B6E3-F362B07CB047}"/>
              </a:ext>
            </a:extLst>
          </p:cNvPr>
          <p:cNvSpPr txBox="1"/>
          <p:nvPr/>
        </p:nvSpPr>
        <p:spPr>
          <a:xfrm>
            <a:off x="456716" y="3422045"/>
            <a:ext cx="1415772"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こりゃ</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いいじゃないか！</a:t>
            </a:r>
          </a:p>
        </p:txBody>
      </p:sp>
    </p:spTree>
    <p:extLst>
      <p:ext uri="{BB962C8B-B14F-4D97-AF65-F5344CB8AC3E}">
        <p14:creationId xmlns:p14="http://schemas.microsoft.com/office/powerpoint/2010/main" val="227385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p:bldP spid="15" grpId="0" animBg="1"/>
      <p:bldP spid="16" grpId="0"/>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96FF9E3-D1E1-B44E-9AD3-8953411B0D34}"/>
              </a:ext>
            </a:extLst>
          </p:cNvPr>
          <p:cNvSpPr>
            <a:spLocks noGrp="1"/>
          </p:cNvSpPr>
          <p:nvPr>
            <p:ph type="title"/>
          </p:nvPr>
        </p:nvSpPr>
        <p:spPr/>
        <p:txBody>
          <a:bodyPr/>
          <a:lstStyle/>
          <a:p>
            <a:r>
              <a:rPr kumimoji="1" lang="ja-JP" altLang="en-US"/>
              <a:t>利点と便益と価値について</a:t>
            </a:r>
          </a:p>
        </p:txBody>
      </p:sp>
      <p:sp>
        <p:nvSpPr>
          <p:cNvPr id="4" name="スライド番号プレースホルダー 3">
            <a:extLst>
              <a:ext uri="{FF2B5EF4-FFF2-40B4-BE49-F238E27FC236}">
                <a16:creationId xmlns:a16="http://schemas.microsoft.com/office/drawing/2014/main" id="{11B36D46-E590-B24E-96D3-E7B288AAD85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a:t>
            </a:fld>
            <a:endParaRPr kumimoji="1" lang="ja-JP" altLang="en-US"/>
          </a:p>
        </p:txBody>
      </p:sp>
      <p:sp>
        <p:nvSpPr>
          <p:cNvPr id="9" name="テキスト ボックス 8">
            <a:extLst>
              <a:ext uri="{FF2B5EF4-FFF2-40B4-BE49-F238E27FC236}">
                <a16:creationId xmlns:a16="http://schemas.microsoft.com/office/drawing/2014/main" id="{F14C94D5-A9A9-3D47-BD60-4F13EB0D52EC}"/>
              </a:ext>
            </a:extLst>
          </p:cNvPr>
          <p:cNvSpPr txBox="1"/>
          <p:nvPr/>
        </p:nvSpPr>
        <p:spPr>
          <a:xfrm>
            <a:off x="443575" y="1635383"/>
            <a:ext cx="1005403" cy="800219"/>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メリット</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3200" b="1">
                <a:solidFill>
                  <a:schemeClr val="accent6">
                    <a:lumMod val="75000"/>
                  </a:schemeClr>
                </a:solidFill>
                <a:latin typeface="Meiryo" panose="020B0604030504040204" pitchFamily="34" charset="-128"/>
                <a:ea typeface="Meiryo" panose="020B0604030504040204" pitchFamily="34" charset="-128"/>
              </a:rPr>
              <a:t>利点</a:t>
            </a:r>
            <a:endParaRPr kumimoji="1" lang="ja-JP" altLang="en-US" sz="3200" b="1">
              <a:solidFill>
                <a:schemeClr val="accent6">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6743C34C-6F70-FB41-9972-82B1B8527CAF}"/>
              </a:ext>
            </a:extLst>
          </p:cNvPr>
          <p:cNvSpPr txBox="1"/>
          <p:nvPr/>
        </p:nvSpPr>
        <p:spPr>
          <a:xfrm>
            <a:off x="315334" y="3057283"/>
            <a:ext cx="1261884" cy="800219"/>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ベネフィット</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3200" b="1">
                <a:solidFill>
                  <a:srgbClr val="0070C0"/>
                </a:solidFill>
                <a:latin typeface="Meiryo" panose="020B0604030504040204" pitchFamily="34" charset="-128"/>
                <a:ea typeface="Meiryo" panose="020B0604030504040204" pitchFamily="34" charset="-128"/>
              </a:rPr>
              <a:t>便益</a:t>
            </a:r>
            <a:endParaRPr kumimoji="1" lang="ja-JP" altLang="en-US" sz="3200" b="1">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BD4F7EA-4C1F-F048-89F8-804D4E46D034}"/>
              </a:ext>
            </a:extLst>
          </p:cNvPr>
          <p:cNvSpPr txBox="1"/>
          <p:nvPr/>
        </p:nvSpPr>
        <p:spPr>
          <a:xfrm>
            <a:off x="443575" y="4456512"/>
            <a:ext cx="1005403" cy="800219"/>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バリュー</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3200" b="1">
                <a:solidFill>
                  <a:schemeClr val="accent3">
                    <a:lumMod val="75000"/>
                  </a:schemeClr>
                </a:solidFill>
                <a:latin typeface="Meiryo" panose="020B0604030504040204" pitchFamily="34" charset="-128"/>
                <a:ea typeface="Meiryo" panose="020B0604030504040204" pitchFamily="34" charset="-128"/>
              </a:rPr>
              <a:t>価値</a:t>
            </a:r>
            <a:endParaRPr kumimoji="1" lang="ja-JP" altLang="en-US" sz="3200" b="1">
              <a:solidFill>
                <a:schemeClr val="accent3">
                  <a:lumMod val="7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57EC60B-8AA1-2245-BFAE-DC68C5746B36}"/>
              </a:ext>
            </a:extLst>
          </p:cNvPr>
          <p:cNvSpPr txBox="1"/>
          <p:nvPr/>
        </p:nvSpPr>
        <p:spPr>
          <a:xfrm>
            <a:off x="1929646" y="1705077"/>
            <a:ext cx="3898824"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購買発注伝票を処理する作業時間を</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en-US" altLang="ja-JP" dirty="0">
                <a:solidFill>
                  <a:schemeClr val="accent6">
                    <a:lumMod val="75000"/>
                  </a:schemeClr>
                </a:solidFill>
                <a:latin typeface="Meiryo" panose="020B0604030504040204" pitchFamily="34" charset="-128"/>
                <a:ea typeface="Meiryo" panose="020B0604030504040204" pitchFamily="34" charset="-128"/>
              </a:rPr>
              <a:t>400</a:t>
            </a:r>
            <a:r>
              <a:rPr kumimoji="1" lang="ja-JP" altLang="en-US">
                <a:solidFill>
                  <a:schemeClr val="accent6">
                    <a:lumMod val="75000"/>
                  </a:schemeClr>
                </a:solidFill>
                <a:latin typeface="Meiryo" panose="020B0604030504040204" pitchFamily="34" charset="-128"/>
                <a:ea typeface="Meiryo" panose="020B0604030504040204" pitchFamily="34" charset="-128"/>
              </a:rPr>
              <a:t>時間から</a:t>
            </a:r>
            <a:r>
              <a:rPr kumimoji="1" lang="en-US" altLang="ja-JP" dirty="0">
                <a:solidFill>
                  <a:schemeClr val="accent6">
                    <a:lumMod val="75000"/>
                  </a:schemeClr>
                </a:solidFill>
                <a:latin typeface="Meiryo" panose="020B0604030504040204" pitchFamily="34" charset="-128"/>
                <a:ea typeface="Meiryo" panose="020B0604030504040204" pitchFamily="34" charset="-128"/>
              </a:rPr>
              <a:t>30</a:t>
            </a:r>
            <a:r>
              <a:rPr kumimoji="1" lang="ja-JP" altLang="en-US">
                <a:solidFill>
                  <a:schemeClr val="accent6">
                    <a:lumMod val="75000"/>
                  </a:schemeClr>
                </a:solidFill>
                <a:latin typeface="Meiryo" panose="020B0604030504040204" pitchFamily="34" charset="-128"/>
                <a:ea typeface="Meiryo" panose="020B0604030504040204" pitchFamily="34" charset="-128"/>
              </a:rPr>
              <a:t>分に短縮できた。</a:t>
            </a:r>
          </a:p>
        </p:txBody>
      </p:sp>
      <p:sp>
        <p:nvSpPr>
          <p:cNvPr id="13" name="テキスト ボックス 12">
            <a:extLst>
              <a:ext uri="{FF2B5EF4-FFF2-40B4-BE49-F238E27FC236}">
                <a16:creationId xmlns:a16="http://schemas.microsoft.com/office/drawing/2014/main" id="{F2EC65D1-2BF9-1446-8060-CF3840B9BF99}"/>
              </a:ext>
            </a:extLst>
          </p:cNvPr>
          <p:cNvSpPr txBox="1"/>
          <p:nvPr/>
        </p:nvSpPr>
        <p:spPr>
          <a:xfrm>
            <a:off x="1929646" y="3134226"/>
            <a:ext cx="4570482" cy="646331"/>
          </a:xfrm>
          <a:prstGeom prst="rect">
            <a:avLst/>
          </a:prstGeom>
          <a:noFill/>
        </p:spPr>
        <p:txBody>
          <a:bodyPr wrap="none" rtlCol="0">
            <a:spAutoFit/>
          </a:bodyPr>
          <a:lstStyle/>
          <a:p>
            <a:r>
              <a:rPr lang="ja-JP" altLang="en-US">
                <a:solidFill>
                  <a:srgbClr val="0070C0"/>
                </a:solidFill>
                <a:latin typeface="Meiryo" panose="020B0604030504040204" pitchFamily="34" charset="-128"/>
                <a:ea typeface="Meiryo" panose="020B0604030504040204" pitchFamily="34" charset="-128"/>
              </a:rPr>
              <a:t>購買発注のサイクルを</a:t>
            </a:r>
            <a:r>
              <a:rPr kumimoji="1" lang="ja-JP" altLang="en-US">
                <a:solidFill>
                  <a:srgbClr val="0070C0"/>
                </a:solidFill>
                <a:latin typeface="Meiryo" panose="020B0604030504040204" pitchFamily="34" charset="-128"/>
                <a:ea typeface="Meiryo" panose="020B0604030504040204" pitchFamily="34" charset="-128"/>
              </a:rPr>
              <a:t>週次から日次へ変更</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欠品率を現状の</a:t>
            </a:r>
            <a:r>
              <a:rPr kumimoji="1" lang="en-US" altLang="ja-JP" dirty="0">
                <a:solidFill>
                  <a:srgbClr val="0070C0"/>
                </a:solidFill>
                <a:latin typeface="Meiryo" panose="020B0604030504040204" pitchFamily="34" charset="-128"/>
                <a:ea typeface="Meiryo" panose="020B0604030504040204" pitchFamily="34" charset="-128"/>
              </a:rPr>
              <a:t>8%</a:t>
            </a:r>
            <a:r>
              <a:rPr kumimoji="1" lang="ja-JP" altLang="en-US">
                <a:solidFill>
                  <a:srgbClr val="0070C0"/>
                </a:solidFill>
                <a:latin typeface="Meiryo" panose="020B0604030504040204" pitchFamily="34" charset="-128"/>
                <a:ea typeface="Meiryo" panose="020B0604030504040204" pitchFamily="34" charset="-128"/>
              </a:rPr>
              <a:t>から</a:t>
            </a:r>
            <a:r>
              <a:rPr kumimoji="1" lang="en-US" altLang="ja-JP" dirty="0">
                <a:solidFill>
                  <a:srgbClr val="0070C0"/>
                </a:solidFill>
                <a:latin typeface="Meiryo" panose="020B0604030504040204" pitchFamily="34" charset="-128"/>
                <a:ea typeface="Meiryo" panose="020B0604030504040204" pitchFamily="34" charset="-128"/>
              </a:rPr>
              <a:t>2</a:t>
            </a:r>
            <a:r>
              <a:rPr lang="en-US" altLang="ja-JP" dirty="0">
                <a:solidFill>
                  <a:srgbClr val="0070C0"/>
                </a:solidFill>
                <a:latin typeface="Meiryo" panose="020B0604030504040204" pitchFamily="34" charset="-128"/>
                <a:ea typeface="Meiryo" panose="020B0604030504040204" pitchFamily="34" charset="-128"/>
              </a:rPr>
              <a:t>%</a:t>
            </a:r>
            <a:r>
              <a:rPr lang="ja-JP" altLang="en-US">
                <a:solidFill>
                  <a:srgbClr val="0070C0"/>
                </a:solidFill>
                <a:latin typeface="Meiryo" panose="020B0604030504040204" pitchFamily="34" charset="-128"/>
                <a:ea typeface="Meiryo" panose="020B0604030504040204" pitchFamily="34" charset="-128"/>
              </a:rPr>
              <a:t>に減らせた。</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4EA4EBD-7BE0-4D43-985D-0734E9C95CA3}"/>
              </a:ext>
            </a:extLst>
          </p:cNvPr>
          <p:cNvSpPr txBox="1"/>
          <p:nvPr/>
        </p:nvSpPr>
        <p:spPr>
          <a:xfrm>
            <a:off x="1929646" y="4533455"/>
            <a:ext cx="5040162" cy="646331"/>
          </a:xfrm>
          <a:prstGeom prst="rect">
            <a:avLst/>
          </a:prstGeom>
          <a:noFill/>
        </p:spPr>
        <p:txBody>
          <a:bodyPr wrap="none" rtlCol="0">
            <a:spAutoFit/>
          </a:bodyPr>
          <a:lstStyle/>
          <a:p>
            <a:r>
              <a:rPr lang="ja-JP" altLang="en-US">
                <a:solidFill>
                  <a:schemeClr val="accent3">
                    <a:lumMod val="75000"/>
                  </a:schemeClr>
                </a:solidFill>
                <a:latin typeface="Meiryo" panose="020B0604030504040204" pitchFamily="34" charset="-128"/>
                <a:ea typeface="Meiryo" panose="020B0604030504040204" pitchFamily="34" charset="-128"/>
              </a:rPr>
              <a:t>顧客満足度を高め、機会損失もなくなるので</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売上高を○○円、利益率を○○</a:t>
            </a:r>
            <a:r>
              <a:rPr kumimoji="1" lang="en-US" altLang="ja-JP" dirty="0">
                <a:solidFill>
                  <a:schemeClr val="accent3">
                    <a:lumMod val="75000"/>
                  </a:schemeClr>
                </a:solidFill>
                <a:latin typeface="Meiryo" panose="020B0604030504040204" pitchFamily="34" charset="-128"/>
                <a:ea typeface="Meiryo" panose="020B0604030504040204" pitchFamily="34" charset="-128"/>
              </a:rPr>
              <a:t>%</a:t>
            </a:r>
            <a:r>
              <a:rPr kumimoji="1" lang="ja-JP" altLang="en-US">
                <a:solidFill>
                  <a:schemeClr val="accent3">
                    <a:lumMod val="75000"/>
                  </a:schemeClr>
                </a:solidFill>
                <a:latin typeface="Meiryo" panose="020B0604030504040204" pitchFamily="34" charset="-128"/>
                <a:ea typeface="Meiryo" panose="020B0604030504040204" pitchFamily="34" charset="-128"/>
              </a:rPr>
              <a:t>改善できた。</a:t>
            </a:r>
          </a:p>
        </p:txBody>
      </p:sp>
      <p:sp>
        <p:nvSpPr>
          <p:cNvPr id="17" name="テキスト ボックス 16">
            <a:extLst>
              <a:ext uri="{FF2B5EF4-FFF2-40B4-BE49-F238E27FC236}">
                <a16:creationId xmlns:a16="http://schemas.microsoft.com/office/drawing/2014/main" id="{B2B8E498-8875-B44B-BE57-90EFD057E2A7}"/>
              </a:ext>
            </a:extLst>
          </p:cNvPr>
          <p:cNvSpPr txBox="1"/>
          <p:nvPr/>
        </p:nvSpPr>
        <p:spPr>
          <a:xfrm>
            <a:off x="7329632" y="1714454"/>
            <a:ext cx="1338828"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良い方向に</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変わること</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FAFF44-7C1F-BA45-903D-082C6DEFC3E3}"/>
              </a:ext>
            </a:extLst>
          </p:cNvPr>
          <p:cNvSpPr txBox="1"/>
          <p:nvPr/>
        </p:nvSpPr>
        <p:spPr>
          <a:xfrm>
            <a:off x="7329632" y="3134226"/>
            <a:ext cx="1338828" cy="646331"/>
          </a:xfrm>
          <a:prstGeom prst="rect">
            <a:avLst/>
          </a:prstGeom>
          <a:noFill/>
        </p:spPr>
        <p:txBody>
          <a:bodyPr wrap="none" rtlCol="0">
            <a:spAutoFit/>
          </a:bodyPr>
          <a:lstStyle/>
          <a:p>
            <a:r>
              <a:rPr lang="ja-JP" altLang="en-US">
                <a:solidFill>
                  <a:srgbClr val="0070C0"/>
                </a:solidFill>
                <a:latin typeface="Meiryo" panose="020B0604030504040204" pitchFamily="34" charset="-128"/>
                <a:ea typeface="Meiryo" panose="020B0604030504040204" pitchFamily="34" charset="-128"/>
              </a:rPr>
              <a:t>変わること</a:t>
            </a:r>
            <a:endParaRPr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による効果</a:t>
            </a:r>
          </a:p>
        </p:txBody>
      </p:sp>
      <p:sp>
        <p:nvSpPr>
          <p:cNvPr id="19" name="テキスト ボックス 18">
            <a:extLst>
              <a:ext uri="{FF2B5EF4-FFF2-40B4-BE49-F238E27FC236}">
                <a16:creationId xmlns:a16="http://schemas.microsoft.com/office/drawing/2014/main" id="{36DA32D4-20D1-A647-9EEC-73D5A7A14DCC}"/>
              </a:ext>
            </a:extLst>
          </p:cNvPr>
          <p:cNvSpPr txBox="1"/>
          <p:nvPr/>
        </p:nvSpPr>
        <p:spPr>
          <a:xfrm>
            <a:off x="7336356" y="4536442"/>
            <a:ext cx="1338828" cy="646331"/>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効果による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lang="ja-JP" altLang="en-US">
                <a:solidFill>
                  <a:schemeClr val="accent3">
                    <a:lumMod val="75000"/>
                  </a:schemeClr>
                </a:solidFill>
                <a:latin typeface="Meiryo" panose="020B0604030504040204" pitchFamily="34" charset="-128"/>
                <a:ea typeface="Meiryo" panose="020B0604030504040204" pitchFamily="34" charset="-128"/>
              </a:rPr>
              <a:t>期待の充足</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20" name="右矢印 19">
            <a:extLst>
              <a:ext uri="{FF2B5EF4-FFF2-40B4-BE49-F238E27FC236}">
                <a16:creationId xmlns:a16="http://schemas.microsoft.com/office/drawing/2014/main" id="{D124AE3F-AEB4-4044-9FB9-4F96B3681BEA}"/>
              </a:ext>
            </a:extLst>
          </p:cNvPr>
          <p:cNvSpPr/>
          <p:nvPr/>
        </p:nvSpPr>
        <p:spPr>
          <a:xfrm>
            <a:off x="6998243" y="1819692"/>
            <a:ext cx="286172" cy="43702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4A2D5D7A-F287-5E4B-84BB-C02095BFA135}"/>
              </a:ext>
            </a:extLst>
          </p:cNvPr>
          <p:cNvSpPr/>
          <p:nvPr/>
        </p:nvSpPr>
        <p:spPr>
          <a:xfrm>
            <a:off x="6998243" y="3244578"/>
            <a:ext cx="286172" cy="43702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D23263C-0AD0-5943-B88B-23F2CA726A6F}"/>
              </a:ext>
            </a:extLst>
          </p:cNvPr>
          <p:cNvSpPr/>
          <p:nvPr/>
        </p:nvSpPr>
        <p:spPr>
          <a:xfrm>
            <a:off x="7005907" y="4638105"/>
            <a:ext cx="286172" cy="437029"/>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3" name="図 22">
            <a:extLst>
              <a:ext uri="{FF2B5EF4-FFF2-40B4-BE49-F238E27FC236}">
                <a16:creationId xmlns:a16="http://schemas.microsoft.com/office/drawing/2014/main" id="{972FA758-EB22-C240-B511-67BB8D2E1DA4}"/>
              </a:ext>
            </a:extLst>
          </p:cNvPr>
          <p:cNvPicPr>
            <a:picLocks noChangeAspect="1"/>
          </p:cNvPicPr>
          <p:nvPr/>
        </p:nvPicPr>
        <p:blipFill>
          <a:blip r:embed="rId2"/>
          <a:stretch>
            <a:fillRect/>
          </a:stretch>
        </p:blipFill>
        <p:spPr>
          <a:xfrm>
            <a:off x="703072" y="5282158"/>
            <a:ext cx="886185" cy="1147165"/>
          </a:xfrm>
          <a:prstGeom prst="rect">
            <a:avLst/>
          </a:prstGeom>
        </p:spPr>
      </p:pic>
      <p:pic>
        <p:nvPicPr>
          <p:cNvPr id="3" name="図 2">
            <a:extLst>
              <a:ext uri="{FF2B5EF4-FFF2-40B4-BE49-F238E27FC236}">
                <a16:creationId xmlns:a16="http://schemas.microsoft.com/office/drawing/2014/main" id="{E148507E-6FB5-EC47-BF2E-57F2EED0F966}"/>
              </a:ext>
            </a:extLst>
          </p:cNvPr>
          <p:cNvPicPr>
            <a:picLocks noChangeAspect="1"/>
          </p:cNvPicPr>
          <p:nvPr/>
        </p:nvPicPr>
        <p:blipFill>
          <a:blip r:embed="rId3"/>
          <a:stretch>
            <a:fillRect/>
          </a:stretch>
        </p:blipFill>
        <p:spPr>
          <a:xfrm>
            <a:off x="7789474" y="5256731"/>
            <a:ext cx="885710" cy="1155902"/>
          </a:xfrm>
          <a:prstGeom prst="rect">
            <a:avLst/>
          </a:prstGeom>
        </p:spPr>
      </p:pic>
      <p:sp>
        <p:nvSpPr>
          <p:cNvPr id="6" name="テキスト ボックス 5">
            <a:extLst>
              <a:ext uri="{FF2B5EF4-FFF2-40B4-BE49-F238E27FC236}">
                <a16:creationId xmlns:a16="http://schemas.microsoft.com/office/drawing/2014/main" id="{95C96F09-5CBD-F345-B996-30819F86E328}"/>
              </a:ext>
            </a:extLst>
          </p:cNvPr>
          <p:cNvSpPr txBox="1"/>
          <p:nvPr/>
        </p:nvSpPr>
        <p:spPr>
          <a:xfrm>
            <a:off x="1589257" y="5282158"/>
            <a:ext cx="4544834" cy="400110"/>
          </a:xfrm>
          <a:prstGeom prst="rect">
            <a:avLst/>
          </a:prstGeom>
          <a:noFill/>
        </p:spPr>
        <p:txBody>
          <a:bodyPr wrap="none" rtlCol="0">
            <a:spAutoFit/>
          </a:bodyPr>
          <a:lstStyle/>
          <a:p>
            <a:r>
              <a:rPr kumimoji="1" lang="ja-JP" altLang="en-US" sz="2000">
                <a:solidFill>
                  <a:schemeClr val="accent3">
                    <a:lumMod val="75000"/>
                  </a:schemeClr>
                </a:solidFill>
                <a:latin typeface="Meiryo" panose="020B0604030504040204" pitchFamily="34" charset="-128"/>
                <a:ea typeface="Meiryo" panose="020B0604030504040204" pitchFamily="34" charset="-128"/>
              </a:rPr>
              <a:t>経営者が求めるのは経営上の「</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価値</a:t>
            </a:r>
            <a:r>
              <a:rPr kumimoji="1" lang="ja-JP" altLang="en-US" sz="2000">
                <a:solidFill>
                  <a:schemeClr val="accent3">
                    <a:lumMod val="75000"/>
                  </a:schemeClr>
                </a:solidFill>
                <a:latin typeface="Meiryo" panose="020B0604030504040204" pitchFamily="34" charset="-128"/>
                <a:ea typeface="Meiryo" panose="020B0604030504040204" pitchFamily="34" charset="-128"/>
              </a:rPr>
              <a:t>」</a:t>
            </a:r>
          </a:p>
        </p:txBody>
      </p:sp>
      <p:sp>
        <p:nvSpPr>
          <p:cNvPr id="24" name="テキスト ボックス 23">
            <a:extLst>
              <a:ext uri="{FF2B5EF4-FFF2-40B4-BE49-F238E27FC236}">
                <a16:creationId xmlns:a16="http://schemas.microsoft.com/office/drawing/2014/main" id="{62638EF9-397B-2547-BAF3-E0328CC27F3B}"/>
              </a:ext>
            </a:extLst>
          </p:cNvPr>
          <p:cNvSpPr txBox="1"/>
          <p:nvPr/>
        </p:nvSpPr>
        <p:spPr>
          <a:xfrm>
            <a:off x="3375465" y="6032430"/>
            <a:ext cx="4544834" cy="400110"/>
          </a:xfrm>
          <a:prstGeom prst="rect">
            <a:avLst/>
          </a:prstGeom>
          <a:noFill/>
        </p:spPr>
        <p:txBody>
          <a:bodyPr wrap="none" rtlCol="0">
            <a:spAutoFit/>
          </a:bodyPr>
          <a:lstStyle/>
          <a:p>
            <a:pPr algn="r"/>
            <a:r>
              <a:rPr kumimoji="1" lang="ja-JP" altLang="en-US" sz="2000">
                <a:solidFill>
                  <a:srgbClr val="0070C0"/>
                </a:solidFill>
                <a:latin typeface="Meiryo" panose="020B0604030504040204" pitchFamily="34" charset="-128"/>
                <a:ea typeface="Meiryo" panose="020B0604030504040204" pitchFamily="34" charset="-128"/>
              </a:rPr>
              <a:t>従業員が求めるのは成果への「</a:t>
            </a:r>
            <a:r>
              <a:rPr kumimoji="1" lang="ja-JP" altLang="en-US" sz="2000" b="1">
                <a:solidFill>
                  <a:srgbClr val="0070C0"/>
                </a:solidFill>
                <a:latin typeface="Meiryo" panose="020B0604030504040204" pitchFamily="34" charset="-128"/>
                <a:ea typeface="Meiryo" panose="020B0604030504040204" pitchFamily="34" charset="-128"/>
              </a:rPr>
              <a:t>貢献</a:t>
            </a:r>
            <a:r>
              <a:rPr kumimoji="1" lang="ja-JP" altLang="en-US" sz="2000">
                <a:solidFill>
                  <a:srgbClr val="0070C0"/>
                </a:solidFill>
                <a:latin typeface="Meiryo" panose="020B0604030504040204" pitchFamily="34" charset="-128"/>
                <a:ea typeface="Meiryo" panose="020B0604030504040204" pitchFamily="34" charset="-128"/>
              </a:rPr>
              <a:t>」</a:t>
            </a:r>
          </a:p>
        </p:txBody>
      </p:sp>
      <p:sp>
        <p:nvSpPr>
          <p:cNvPr id="25" name="テキスト ボックス 24">
            <a:extLst>
              <a:ext uri="{FF2B5EF4-FFF2-40B4-BE49-F238E27FC236}">
                <a16:creationId xmlns:a16="http://schemas.microsoft.com/office/drawing/2014/main" id="{BBFC1A33-7A49-A64D-8FBE-DE36507AC500}"/>
              </a:ext>
            </a:extLst>
          </p:cNvPr>
          <p:cNvSpPr txBox="1"/>
          <p:nvPr/>
        </p:nvSpPr>
        <p:spPr>
          <a:xfrm>
            <a:off x="350331" y="935681"/>
            <a:ext cx="8443337" cy="523220"/>
          </a:xfrm>
          <a:prstGeom prst="rect">
            <a:avLst/>
          </a:prstGeom>
          <a:noFill/>
        </p:spPr>
        <p:txBody>
          <a:bodyPr wrap="none" rtlCol="0">
            <a:spAutoFit/>
          </a:bodyPr>
          <a:lstStyle/>
          <a:p>
            <a:pPr algn="ctr"/>
            <a:r>
              <a:rPr lang="ja-JP" altLang="en-US" sz="2800" b="1">
                <a:solidFill>
                  <a:schemeClr val="accent6">
                    <a:lumMod val="75000"/>
                  </a:schemeClr>
                </a:solidFill>
                <a:latin typeface="Meiryo" panose="020B0604030504040204" pitchFamily="34" charset="-128"/>
                <a:ea typeface="Meiryo" panose="020B0604030504040204" pitchFamily="34" charset="-128"/>
              </a:rPr>
              <a:t>利点</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a:t>
            </a:r>
            <a:r>
              <a:rPr lang="ja-JP" altLang="en-US" sz="2800" b="1">
                <a:solidFill>
                  <a:srgbClr val="0070C0"/>
                </a:solidFill>
                <a:latin typeface="Meiryo" panose="020B0604030504040204" pitchFamily="34" charset="-128"/>
                <a:ea typeface="Meiryo" panose="020B0604030504040204" pitchFamily="34" charset="-128"/>
              </a:rPr>
              <a:t>便益</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a:t>
            </a:r>
            <a:r>
              <a:rPr lang="ja-JP" altLang="en-US" sz="2800" b="1">
                <a:solidFill>
                  <a:schemeClr val="accent3">
                    <a:lumMod val="75000"/>
                  </a:schemeClr>
                </a:solidFill>
                <a:latin typeface="Meiryo" panose="020B0604030504040204" pitchFamily="34" charset="-128"/>
                <a:ea typeface="Meiryo" panose="020B0604030504040204" pitchFamily="34" charset="-128"/>
              </a:rPr>
              <a:t>価値</a:t>
            </a:r>
            <a:r>
              <a:rPr lang="ja-JP" altLang="en-US" sz="2800">
                <a:solidFill>
                  <a:schemeClr val="tx1">
                    <a:lumMod val="50000"/>
                    <a:lumOff val="50000"/>
                  </a:schemeClr>
                </a:solidFill>
                <a:latin typeface="Meiryo" panose="020B0604030504040204" pitchFamily="34" charset="-128"/>
                <a:ea typeface="Meiryo" panose="020B0604030504040204" pitchFamily="34" charset="-128"/>
              </a:rPr>
              <a:t>を明確に出来ない企画は通らない</a:t>
            </a:r>
          </a:p>
        </p:txBody>
      </p:sp>
    </p:spTree>
    <p:extLst>
      <p:ext uri="{BB962C8B-B14F-4D97-AF65-F5344CB8AC3E}">
        <p14:creationId xmlns:p14="http://schemas.microsoft.com/office/powerpoint/2010/main" val="18391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パイ 12">
            <a:extLst>
              <a:ext uri="{FF2B5EF4-FFF2-40B4-BE49-F238E27FC236}">
                <a16:creationId xmlns:a16="http://schemas.microsoft.com/office/drawing/2014/main" id="{1C9965DE-A4FC-C347-B57B-B516779F84C3}"/>
              </a:ext>
            </a:extLst>
          </p:cNvPr>
          <p:cNvSpPr/>
          <p:nvPr/>
        </p:nvSpPr>
        <p:spPr>
          <a:xfrm>
            <a:off x="5084144" y="1945405"/>
            <a:ext cx="3607725" cy="3606450"/>
          </a:xfrm>
          <a:prstGeom prst="pie">
            <a:avLst>
              <a:gd name="adj1" fmla="val 16168476"/>
              <a:gd name="adj2" fmla="val 15579748"/>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パイ 11">
            <a:extLst>
              <a:ext uri="{FF2B5EF4-FFF2-40B4-BE49-F238E27FC236}">
                <a16:creationId xmlns:a16="http://schemas.microsoft.com/office/drawing/2014/main" id="{0FD70B91-A1FB-9748-B604-B532D9180ABF}"/>
              </a:ext>
            </a:extLst>
          </p:cNvPr>
          <p:cNvSpPr/>
          <p:nvPr/>
        </p:nvSpPr>
        <p:spPr>
          <a:xfrm>
            <a:off x="512140" y="1945405"/>
            <a:ext cx="3607725" cy="3606450"/>
          </a:xfrm>
          <a:prstGeom prst="pie">
            <a:avLst>
              <a:gd name="adj1" fmla="val 16168476"/>
              <a:gd name="adj2" fmla="val 4770945"/>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77C9DB7-0060-4446-BCA2-401B0D5B6192}"/>
              </a:ext>
            </a:extLst>
          </p:cNvPr>
          <p:cNvSpPr>
            <a:spLocks noGrp="1"/>
          </p:cNvSpPr>
          <p:nvPr>
            <p:ph type="title"/>
          </p:nvPr>
        </p:nvSpPr>
        <p:spPr/>
        <p:txBody>
          <a:bodyPr/>
          <a:lstStyle/>
          <a:p>
            <a:r>
              <a:rPr kumimoji="1" lang="en-US" altLang="ja-JP" dirty="0"/>
              <a:t>RPA</a:t>
            </a:r>
            <a:r>
              <a:rPr kumimoji="1" lang="ja-JP" altLang="en-US"/>
              <a:t>導入の期間と効果</a:t>
            </a:r>
          </a:p>
        </p:txBody>
      </p:sp>
      <p:sp>
        <p:nvSpPr>
          <p:cNvPr id="3" name="スライド番号プレースホルダー 2">
            <a:extLst>
              <a:ext uri="{FF2B5EF4-FFF2-40B4-BE49-F238E27FC236}">
                <a16:creationId xmlns:a16="http://schemas.microsoft.com/office/drawing/2014/main" id="{78E76169-7AF7-8841-A16F-AF0F5A070DBA}"/>
              </a:ext>
            </a:extLst>
          </p:cNvPr>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7" name="図 6">
            <a:extLst>
              <a:ext uri="{FF2B5EF4-FFF2-40B4-BE49-F238E27FC236}">
                <a16:creationId xmlns:a16="http://schemas.microsoft.com/office/drawing/2014/main" id="{73A4398E-167E-B945-A379-8C7DBC6D7CD3}"/>
              </a:ext>
            </a:extLst>
          </p:cNvPr>
          <p:cNvPicPr>
            <a:picLocks noChangeAspect="1"/>
          </p:cNvPicPr>
          <p:nvPr/>
        </p:nvPicPr>
        <p:blipFill>
          <a:blip r:embed="rId2"/>
          <a:stretch>
            <a:fillRect/>
          </a:stretch>
        </p:blipFill>
        <p:spPr>
          <a:xfrm>
            <a:off x="4572000" y="1691174"/>
            <a:ext cx="4621877" cy="4121312"/>
          </a:xfrm>
          <a:prstGeom prst="rect">
            <a:avLst/>
          </a:prstGeom>
        </p:spPr>
      </p:pic>
      <p:pic>
        <p:nvPicPr>
          <p:cNvPr id="8" name="図 7">
            <a:extLst>
              <a:ext uri="{FF2B5EF4-FFF2-40B4-BE49-F238E27FC236}">
                <a16:creationId xmlns:a16="http://schemas.microsoft.com/office/drawing/2014/main" id="{5A98B132-8686-E041-A7B4-F2BB7505A310}"/>
              </a:ext>
            </a:extLst>
          </p:cNvPr>
          <p:cNvPicPr>
            <a:picLocks noChangeAspect="1"/>
          </p:cNvPicPr>
          <p:nvPr/>
        </p:nvPicPr>
        <p:blipFill>
          <a:blip r:embed="rId3"/>
          <a:stretch>
            <a:fillRect/>
          </a:stretch>
        </p:blipFill>
        <p:spPr>
          <a:xfrm>
            <a:off x="0" y="1691174"/>
            <a:ext cx="4632009" cy="4114913"/>
          </a:xfrm>
          <a:prstGeom prst="rect">
            <a:avLst/>
          </a:prstGeom>
        </p:spPr>
      </p:pic>
      <p:sp>
        <p:nvSpPr>
          <p:cNvPr id="9" name="テキスト ボックス 8">
            <a:extLst>
              <a:ext uri="{FF2B5EF4-FFF2-40B4-BE49-F238E27FC236}">
                <a16:creationId xmlns:a16="http://schemas.microsoft.com/office/drawing/2014/main" id="{1BA6B6D9-4657-5740-9FAD-D8D60472C6C6}"/>
              </a:ext>
            </a:extLst>
          </p:cNvPr>
          <p:cNvSpPr txBox="1"/>
          <p:nvPr/>
        </p:nvSpPr>
        <p:spPr>
          <a:xfrm>
            <a:off x="736085" y="1321842"/>
            <a:ext cx="3159839"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導入期間：</a:t>
            </a:r>
            <a:r>
              <a:rPr kumimoji="1" lang="en-US" altLang="ja-JP" dirty="0">
                <a:latin typeface="Meiryo" panose="020B0604030504040204" pitchFamily="34" charset="-128"/>
                <a:ea typeface="Meiryo" panose="020B0604030504040204" pitchFamily="34" charset="-128"/>
              </a:rPr>
              <a:t>47%</a:t>
            </a:r>
            <a:r>
              <a:rPr kumimoji="1"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4</a:t>
            </a:r>
            <a:r>
              <a:rPr lang="ja-JP" altLang="en-US">
                <a:latin typeface="Meiryo" panose="020B0604030504040204" pitchFamily="34" charset="-128"/>
                <a:ea typeface="Meiryo" panose="020B0604030504040204" pitchFamily="34" charset="-128"/>
              </a:rPr>
              <a:t>週間</a:t>
            </a:r>
            <a:r>
              <a:rPr kumimoji="1" lang="ja-JP" altLang="en-US">
                <a:latin typeface="Meiryo" panose="020B0604030504040204" pitchFamily="34" charset="-128"/>
                <a:ea typeface="Meiryo" panose="020B0604030504040204" pitchFamily="34" charset="-128"/>
              </a:rPr>
              <a:t>以内</a:t>
            </a:r>
          </a:p>
        </p:txBody>
      </p:sp>
      <p:sp>
        <p:nvSpPr>
          <p:cNvPr id="10" name="テキスト ボックス 9">
            <a:extLst>
              <a:ext uri="{FF2B5EF4-FFF2-40B4-BE49-F238E27FC236}">
                <a16:creationId xmlns:a16="http://schemas.microsoft.com/office/drawing/2014/main" id="{0230D767-DA30-0943-AF15-16E480275F8B}"/>
              </a:ext>
            </a:extLst>
          </p:cNvPr>
          <p:cNvSpPr txBox="1"/>
          <p:nvPr/>
        </p:nvSpPr>
        <p:spPr>
          <a:xfrm>
            <a:off x="5379161" y="1321842"/>
            <a:ext cx="3007554"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導入効果：</a:t>
            </a:r>
            <a:r>
              <a:rPr lang="en-US" altLang="ja-JP" dirty="0">
                <a:latin typeface="Meiryo" panose="020B0604030504040204" pitchFamily="34" charset="-128"/>
                <a:ea typeface="Meiryo" panose="020B0604030504040204" pitchFamily="34" charset="-128"/>
              </a:rPr>
              <a:t>97%</a:t>
            </a:r>
            <a:r>
              <a:rPr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 5</a:t>
            </a:r>
            <a:r>
              <a:rPr lang="ja-JP" altLang="en-US">
                <a:latin typeface="Meiryo" panose="020B0604030504040204" pitchFamily="34" charset="-128"/>
                <a:ea typeface="Meiryo" panose="020B0604030504040204" pitchFamily="34" charset="-128"/>
              </a:rPr>
              <a:t>割以上</a:t>
            </a:r>
            <a:endParaRPr kumimoji="1" lang="ja-JP" altLang="en-US">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A833D23-F630-4B48-82DA-AA5F919E44C5}"/>
              </a:ext>
            </a:extLst>
          </p:cNvPr>
          <p:cNvSpPr txBox="1"/>
          <p:nvPr/>
        </p:nvSpPr>
        <p:spPr>
          <a:xfrm>
            <a:off x="1845425" y="6001262"/>
            <a:ext cx="6907660" cy="230832"/>
          </a:xfrm>
          <a:prstGeom prst="rect">
            <a:avLst/>
          </a:prstGeom>
          <a:noFill/>
        </p:spPr>
        <p:txBody>
          <a:bodyPr wrap="none" rtlCol="0">
            <a:spAutoFit/>
          </a:bodyPr>
          <a:lstStyle/>
          <a:p>
            <a:pPr algn="r"/>
            <a:r>
              <a:rPr kumimoji="1" lang="ja-JP" altLang="en-US" sz="900">
                <a:latin typeface="Meiryo" panose="020B0604030504040204" pitchFamily="34" charset="-128"/>
                <a:ea typeface="Meiryo" panose="020B0604030504040204" pitchFamily="34" charset="-128"/>
              </a:rPr>
              <a:t>出典：日本</a:t>
            </a:r>
            <a:r>
              <a:rPr kumimoji="1"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協会、</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テクノロジーズ、アビームコンサルティング　</a:t>
            </a:r>
            <a:r>
              <a:rPr lang="en-US" altLang="ja-JP" sz="900" dirty="0">
                <a:latin typeface="Meiryo" panose="020B0604030504040204" pitchFamily="34" charset="-128"/>
                <a:ea typeface="Meiryo" panose="020B0604030504040204" pitchFamily="34" charset="-128"/>
              </a:rPr>
              <a:t>2017</a:t>
            </a:r>
            <a:r>
              <a:rPr lang="ja-JP" altLang="en-US" sz="900">
                <a:latin typeface="Meiryo" panose="020B0604030504040204" pitchFamily="34" charset="-128"/>
                <a:ea typeface="Meiryo" panose="020B0604030504040204" pitchFamily="34" charset="-128"/>
              </a:rPr>
              <a:t>年</a:t>
            </a:r>
            <a:r>
              <a:rPr lang="en-US" altLang="ja-JP" sz="900" dirty="0">
                <a:latin typeface="Meiryo" panose="020B0604030504040204" pitchFamily="34" charset="-128"/>
                <a:ea typeface="Meiryo" panose="020B0604030504040204" pitchFamily="34" charset="-128"/>
              </a:rPr>
              <a:t>1〜16</a:t>
            </a:r>
            <a:r>
              <a:rPr lang="ja-JP" altLang="en-US" sz="900">
                <a:latin typeface="Meiryo" panose="020B0604030504040204" pitchFamily="34" charset="-128"/>
                <a:ea typeface="Meiryo" panose="020B0604030504040204" pitchFamily="34" charset="-128"/>
              </a:rPr>
              <a:t>月に実施した「</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導入企業の実態把握」</a:t>
            </a:r>
            <a:endParaRPr kumimoji="1" lang="ja-JP" altLang="en-US" sz="9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6606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ECF0232B-DE8A-E748-9B5F-0ACEFCCB4276}"/>
              </a:ext>
            </a:extLst>
          </p:cNvPr>
          <p:cNvCxnSpPr>
            <a:cxnSpLocks/>
          </p:cNvCxnSpPr>
          <p:nvPr/>
        </p:nvCxnSpPr>
        <p:spPr>
          <a:xfrm>
            <a:off x="829350" y="3619759"/>
            <a:ext cx="7609394" cy="10633"/>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FDE0A59F-CF0C-5F4A-BBC7-D3C960CA93BA}"/>
              </a:ext>
            </a:extLst>
          </p:cNvPr>
          <p:cNvSpPr>
            <a:spLocks noGrp="1"/>
          </p:cNvSpPr>
          <p:nvPr>
            <p:ph type="title"/>
          </p:nvPr>
        </p:nvSpPr>
        <p:spPr/>
        <p:txBody>
          <a:bodyPr/>
          <a:lstStyle/>
          <a:p>
            <a:r>
              <a:rPr kumimoji="1" lang="ja-JP" altLang="en-US"/>
              <a:t>システム化の対象範囲</a:t>
            </a:r>
          </a:p>
        </p:txBody>
      </p:sp>
      <p:sp>
        <p:nvSpPr>
          <p:cNvPr id="3" name="正方形/長方形 2">
            <a:extLst>
              <a:ext uri="{FF2B5EF4-FFF2-40B4-BE49-F238E27FC236}">
                <a16:creationId xmlns:a16="http://schemas.microsoft.com/office/drawing/2014/main" id="{34C91228-AA81-0A46-AA24-1D43E20862EC}"/>
              </a:ext>
            </a:extLst>
          </p:cNvPr>
          <p:cNvSpPr/>
          <p:nvPr/>
        </p:nvSpPr>
        <p:spPr>
          <a:xfrm>
            <a:off x="829350" y="5385305"/>
            <a:ext cx="4345200" cy="712381"/>
          </a:xfrm>
          <a:prstGeom prst="rect">
            <a:avLst/>
          </a:prstGeom>
          <a:gradFill>
            <a:gsLst>
              <a:gs pos="50000">
                <a:srgbClr val="FF8585"/>
              </a:gs>
              <a:gs pos="0">
                <a:srgbClr val="FF0000"/>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D</a:t>
            </a:r>
          </a:p>
          <a:p>
            <a:r>
              <a:rPr lang="ja-JP" altLang="en-US" sz="1400">
                <a:solidFill>
                  <a:srgbClr val="FFFFFF"/>
                </a:solidFill>
                <a:latin typeface="Meiryo" panose="020B0604030504040204" pitchFamily="34" charset="-128"/>
                <a:ea typeface="Meiryo" panose="020B0604030504040204" pitchFamily="34" charset="-128"/>
                <a:cs typeface="ＭＳ Ｐゴシック"/>
              </a:rPr>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r>
              <a:rPr lang="ja-JP" altLang="en-US" sz="1400">
                <a:solidFill>
                  <a:srgbClr val="FFFFFF"/>
                </a:solidFill>
                <a:latin typeface="Meiryo" panose="020B0604030504040204" pitchFamily="34" charset="-128"/>
                <a:ea typeface="Meiryo" panose="020B0604030504040204" pitchFamily="34" charset="-128"/>
                <a:cs typeface="ＭＳ Ｐゴシック"/>
              </a:rPr>
              <a:t>存在しない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345CD627-131C-E949-BC01-4B7748FAD665}"/>
              </a:ext>
            </a:extLst>
          </p:cNvPr>
          <p:cNvSpPr/>
          <p:nvPr/>
        </p:nvSpPr>
        <p:spPr>
          <a:xfrm>
            <a:off x="1516906" y="4548432"/>
            <a:ext cx="4345200" cy="712381"/>
          </a:xfrm>
          <a:prstGeom prst="rect">
            <a:avLst/>
          </a:prstGeom>
          <a:gradFill>
            <a:gsLst>
              <a:gs pos="53000">
                <a:srgbClr val="F2BA8C"/>
              </a:gs>
              <a:gs pos="0">
                <a:schemeClr val="accent6">
                  <a:lumMod val="75000"/>
                </a:schemeClr>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000">
                <a:solidFill>
                  <a:srgbClr val="FFFFFF"/>
                </a:solidFill>
                <a:latin typeface="Meiryo" panose="020B0604030504040204" pitchFamily="34" charset="-128"/>
                <a:ea typeface="Meiryo" panose="020B0604030504040204" pitchFamily="34" charset="-128"/>
              </a:rPr>
              <a:t>　レベル</a:t>
            </a:r>
            <a:r>
              <a:rPr lang="en-US" altLang="ja-JP" sz="2000" dirty="0">
                <a:solidFill>
                  <a:srgbClr val="FFFFFF"/>
                </a:solidFill>
                <a:latin typeface="Meiryo" panose="020B0604030504040204" pitchFamily="34" charset="-128"/>
                <a:ea typeface="Meiryo" panose="020B0604030504040204" pitchFamily="34" charset="-128"/>
              </a:rPr>
              <a:t>C</a:t>
            </a:r>
          </a:p>
          <a:p>
            <a:r>
              <a:rPr lang="ja-JP" altLang="en-US" sz="1400">
                <a:solidFill>
                  <a:srgbClr val="FFFFFF"/>
                </a:solidFill>
                <a:latin typeface="Meiryo" panose="020B0604030504040204" pitchFamily="34" charset="-128"/>
                <a:ea typeface="Meiryo" panose="020B0604030504040204" pitchFamily="34" charset="-128"/>
              </a:rPr>
              <a:t>　</a:t>
            </a:r>
            <a:r>
              <a:rPr lang="en-US" altLang="ja-JP" sz="1400" dirty="0">
                <a:solidFill>
                  <a:srgbClr val="FFFFFF"/>
                </a:solidFill>
                <a:latin typeface="Meiryo" panose="020B0604030504040204" pitchFamily="34" charset="-128"/>
                <a:ea typeface="Meiryo" panose="020B0604030504040204" pitchFamily="34" charset="-128"/>
              </a:rPr>
              <a:t> </a:t>
            </a:r>
            <a:r>
              <a:rPr lang="ja-JP" altLang="en-US" sz="1400">
                <a:solidFill>
                  <a:srgbClr val="FFFFFF"/>
                </a:solidFill>
                <a:latin typeface="Meiryo" panose="020B0604030504040204" pitchFamily="34" charset="-128"/>
                <a:ea typeface="Meiryo" panose="020B0604030504040204" pitchFamily="34" charset="-128"/>
              </a:rPr>
              <a:t>初期段階</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E753184-056A-3C47-919E-4E085DF61DBA}"/>
              </a:ext>
            </a:extLst>
          </p:cNvPr>
          <p:cNvSpPr/>
          <p:nvPr/>
        </p:nvSpPr>
        <p:spPr>
          <a:xfrm>
            <a:off x="2147785" y="3711559"/>
            <a:ext cx="4345200" cy="712381"/>
          </a:xfrm>
          <a:prstGeom prst="rect">
            <a:avLst/>
          </a:prstGeom>
          <a:gradFill>
            <a:gsLst>
              <a:gs pos="50000">
                <a:srgbClr val="F2B685"/>
              </a:gs>
              <a:gs pos="0">
                <a:schemeClr val="accent6">
                  <a:lumMod val="75000"/>
                </a:schemeClr>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000">
                <a:solidFill>
                  <a:srgbClr val="FFFFFF"/>
                </a:solidFill>
                <a:latin typeface="Meiryo" panose="020B0604030504040204" pitchFamily="34" charset="-128"/>
                <a:ea typeface="Meiryo" panose="020B0604030504040204" pitchFamily="34" charset="-128"/>
              </a:rPr>
              <a:t>　レベル</a:t>
            </a:r>
            <a:r>
              <a:rPr lang="en-US" altLang="ja-JP" sz="2000" dirty="0">
                <a:solidFill>
                  <a:srgbClr val="FFFFFF"/>
                </a:solidFill>
                <a:latin typeface="Meiryo" panose="020B0604030504040204" pitchFamily="34" charset="-128"/>
                <a:ea typeface="Meiryo" panose="020B0604030504040204" pitchFamily="34" charset="-128"/>
              </a:rPr>
              <a:t>B</a:t>
            </a:r>
          </a:p>
          <a:p>
            <a:r>
              <a:rPr lang="ja-JP" altLang="en-US" sz="1400">
                <a:solidFill>
                  <a:srgbClr val="FFFFFF"/>
                </a:solidFill>
                <a:latin typeface="Meiryo" panose="020B0604030504040204" pitchFamily="34" charset="-128"/>
                <a:ea typeface="Meiryo" panose="020B0604030504040204" pitchFamily="34" charset="-128"/>
              </a:rPr>
              <a:t>　</a:t>
            </a:r>
            <a:r>
              <a:rPr lang="en-US" altLang="ja-JP" sz="1400" dirty="0">
                <a:solidFill>
                  <a:srgbClr val="FFFFFF"/>
                </a:solidFill>
                <a:latin typeface="Meiryo" panose="020B0604030504040204" pitchFamily="34" charset="-128"/>
                <a:ea typeface="Meiryo" panose="020B0604030504040204" pitchFamily="34" charset="-128"/>
              </a:rPr>
              <a:t> </a:t>
            </a:r>
            <a:r>
              <a:rPr lang="ja-JP" altLang="en-US" sz="1400">
                <a:solidFill>
                  <a:srgbClr val="FFFFFF"/>
                </a:solidFill>
                <a:latin typeface="Meiryo" panose="020B0604030504040204" pitchFamily="34" charset="-128"/>
                <a:ea typeface="Meiryo" panose="020B0604030504040204" pitchFamily="34" charset="-128"/>
              </a:rPr>
              <a:t>反復可能だが直感的</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BD351D04-FDB3-6645-BD71-F89336634ECA}"/>
              </a:ext>
            </a:extLst>
          </p:cNvPr>
          <p:cNvSpPr/>
          <p:nvPr/>
        </p:nvSpPr>
        <p:spPr>
          <a:xfrm>
            <a:off x="2807004" y="2874686"/>
            <a:ext cx="4345200" cy="712381"/>
          </a:xfrm>
          <a:prstGeom prst="rect">
            <a:avLst/>
          </a:prstGeom>
          <a:gradFill>
            <a:gsLst>
              <a:gs pos="52000">
                <a:srgbClr val="879D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標準プロセスが定義されている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E3D55F3-2D85-794A-AC79-9BA1A3048FC0}"/>
              </a:ext>
            </a:extLst>
          </p:cNvPr>
          <p:cNvSpPr/>
          <p:nvPr/>
        </p:nvSpPr>
        <p:spPr>
          <a:xfrm>
            <a:off x="3444957" y="2037813"/>
            <a:ext cx="4345200" cy="712381"/>
          </a:xfrm>
          <a:prstGeom prst="rect">
            <a:avLst/>
          </a:prstGeom>
          <a:gradFill>
            <a:gsLst>
              <a:gs pos="50000">
                <a:srgbClr val="8299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管理が行き届き測定可能</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8D23214F-FB27-464B-9AA3-C65E40301A5D}"/>
              </a:ext>
            </a:extLst>
          </p:cNvPr>
          <p:cNvSpPr/>
          <p:nvPr/>
        </p:nvSpPr>
        <p:spPr>
          <a:xfrm>
            <a:off x="4093544" y="1200940"/>
            <a:ext cx="4345200" cy="712381"/>
          </a:xfrm>
          <a:prstGeom prst="rect">
            <a:avLst/>
          </a:prstGeom>
          <a:gradFill>
            <a:gsLst>
              <a:gs pos="52000">
                <a:srgbClr val="879D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最適化されている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TextBox 5">
            <a:extLst>
              <a:ext uri="{FF2B5EF4-FFF2-40B4-BE49-F238E27FC236}">
                <a16:creationId xmlns:a16="http://schemas.microsoft.com/office/drawing/2014/main" id="{6C90984B-766F-D446-A328-FDA47C501D44}"/>
              </a:ext>
            </a:extLst>
          </p:cNvPr>
          <p:cNvSpPr txBox="1"/>
          <p:nvPr/>
        </p:nvSpPr>
        <p:spPr>
          <a:xfrm>
            <a:off x="5656581" y="6337749"/>
            <a:ext cx="3326167"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altLang="ja-JP" sz="1200" dirty="0">
                <a:latin typeface="+mn-lt"/>
                <a:ea typeface="ＭＳ Ｐゴシック" panose="020B0600070205080204" pitchFamily="50" charset="-128"/>
              </a:rPr>
              <a:t>Source:</a:t>
            </a:r>
            <a:r>
              <a:rPr lang="ja-JP" altLang="en-US" sz="1200" dirty="0">
                <a:latin typeface="+mn-lt"/>
                <a:ea typeface="ＭＳ Ｐゴシック" panose="020B0600070205080204" pitchFamily="50" charset="-128"/>
              </a:rPr>
              <a:t> </a:t>
            </a:r>
            <a:r>
              <a:rPr lang="en-US" altLang="ja-JP" sz="1200" dirty="0">
                <a:latin typeface="+mn-lt"/>
                <a:ea typeface="ＭＳ Ｐゴシック" panose="020B0600070205080204" pitchFamily="50" charset="-128"/>
              </a:rPr>
              <a:t>Capability Maturity Model Integration, </a:t>
            </a:r>
            <a:r>
              <a:rPr lang="en-US" altLang="ja-JP" sz="1200" b="1" dirty="0">
                <a:latin typeface="+mn-lt"/>
                <a:ea typeface="ＭＳ Ｐゴシック" panose="020B0600070205080204" pitchFamily="50" charset="-128"/>
              </a:rPr>
              <a:t>CMMI</a:t>
            </a:r>
            <a:endParaRPr kumimoji="1" lang="ja-JP" altLang="en-US" sz="1200" kern="0" dirty="0" err="1">
              <a:latin typeface="+mn-lt"/>
              <a:ea typeface="ＭＳ Ｐゴシック" panose="020B0600070205080204" pitchFamily="50" charset="-128"/>
              <a:cs typeface="Arial Unicode MS" pitchFamily="34" charset="-128"/>
            </a:endParaRPr>
          </a:p>
        </p:txBody>
      </p:sp>
      <p:sp>
        <p:nvSpPr>
          <p:cNvPr id="14" name="テキスト ボックス 13">
            <a:extLst>
              <a:ext uri="{FF2B5EF4-FFF2-40B4-BE49-F238E27FC236}">
                <a16:creationId xmlns:a16="http://schemas.microsoft.com/office/drawing/2014/main" id="{A038AB9F-242B-FE4E-B830-C514A2C8F8A3}"/>
              </a:ext>
            </a:extLst>
          </p:cNvPr>
          <p:cNvSpPr txBox="1"/>
          <p:nvPr/>
        </p:nvSpPr>
        <p:spPr>
          <a:xfrm>
            <a:off x="783371" y="1200940"/>
            <a:ext cx="1467068" cy="707886"/>
          </a:xfrm>
          <a:prstGeom prst="rect">
            <a:avLst/>
          </a:prstGeom>
          <a:noFill/>
        </p:spPr>
        <p:txBody>
          <a:bodyPr wrap="non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システム化</a:t>
            </a:r>
            <a:endParaRPr kumimoji="1" lang="en-US" altLang="ja-JP" sz="2000" dirty="0">
              <a:solidFill>
                <a:srgbClr val="0070C0"/>
              </a:solidFill>
              <a:latin typeface="Meiryo" panose="020B0604030504040204" pitchFamily="34" charset="-128"/>
              <a:ea typeface="Meiryo" panose="020B0604030504040204" pitchFamily="34" charset="-128"/>
            </a:endParaRPr>
          </a:p>
          <a:p>
            <a:r>
              <a:rPr kumimoji="1" lang="ja-JP" altLang="en-US" sz="2000">
                <a:solidFill>
                  <a:srgbClr val="0070C0"/>
                </a:solidFill>
                <a:latin typeface="Meiryo" panose="020B0604030504040204" pitchFamily="34" charset="-128"/>
                <a:ea typeface="Meiryo" panose="020B0604030504040204" pitchFamily="34" charset="-128"/>
              </a:rPr>
              <a:t>の対象範囲</a:t>
            </a:r>
          </a:p>
        </p:txBody>
      </p:sp>
      <p:sp>
        <p:nvSpPr>
          <p:cNvPr id="15" name="テキスト ボックス 14">
            <a:extLst>
              <a:ext uri="{FF2B5EF4-FFF2-40B4-BE49-F238E27FC236}">
                <a16:creationId xmlns:a16="http://schemas.microsoft.com/office/drawing/2014/main" id="{8BA4B3DA-9F62-004B-85DA-A88C227120B4}"/>
              </a:ext>
            </a:extLst>
          </p:cNvPr>
          <p:cNvSpPr txBox="1"/>
          <p:nvPr/>
        </p:nvSpPr>
        <p:spPr>
          <a:xfrm>
            <a:off x="6715195" y="5385305"/>
            <a:ext cx="1723549" cy="707886"/>
          </a:xfrm>
          <a:prstGeom prst="rect">
            <a:avLst/>
          </a:prstGeom>
          <a:noFill/>
        </p:spPr>
        <p:txBody>
          <a:bodyPr wrap="none" rtlCol="0">
            <a:spAutoFit/>
          </a:bodyPr>
          <a:lstStyle/>
          <a:p>
            <a:pPr algn="r"/>
            <a:r>
              <a:rPr kumimoji="1" lang="ja-JP" altLang="en-US" sz="2000">
                <a:solidFill>
                  <a:schemeClr val="accent6">
                    <a:lumMod val="75000"/>
                  </a:schemeClr>
                </a:solidFill>
                <a:latin typeface="Meiryo" panose="020B0604030504040204" pitchFamily="34" charset="-128"/>
                <a:ea typeface="Meiryo" panose="020B0604030504040204" pitchFamily="34" charset="-128"/>
              </a:rPr>
              <a:t>システム化</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a:solidFill>
                  <a:schemeClr val="accent6">
                    <a:lumMod val="75000"/>
                  </a:schemeClr>
                </a:solidFill>
                <a:latin typeface="Meiryo" panose="020B0604030504040204" pitchFamily="34" charset="-128"/>
                <a:ea typeface="Meiryo" panose="020B0604030504040204" pitchFamily="34" charset="-128"/>
              </a:rPr>
              <a:t>の対象</a:t>
            </a:r>
            <a:r>
              <a:rPr lang="ja-JP" altLang="en-US" sz="2000">
                <a:solidFill>
                  <a:schemeClr val="accent6">
                    <a:lumMod val="75000"/>
                  </a:schemeClr>
                </a:solidFill>
                <a:latin typeface="Meiryo" panose="020B0604030504040204" pitchFamily="34" charset="-128"/>
                <a:ea typeface="Meiryo" panose="020B0604030504040204" pitchFamily="34" charset="-128"/>
              </a:rPr>
              <a:t>範囲外</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sp>
        <p:nvSpPr>
          <p:cNvPr id="18" name="下矢印 17">
            <a:extLst>
              <a:ext uri="{FF2B5EF4-FFF2-40B4-BE49-F238E27FC236}">
                <a16:creationId xmlns:a16="http://schemas.microsoft.com/office/drawing/2014/main" id="{785C5A5A-A48B-4A45-9EB0-B14608902015}"/>
              </a:ext>
            </a:extLst>
          </p:cNvPr>
          <p:cNvSpPr/>
          <p:nvPr/>
        </p:nvSpPr>
        <p:spPr>
          <a:xfrm>
            <a:off x="7152204" y="3733216"/>
            <a:ext cx="1130552" cy="1580357"/>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EEDF62FE-13D4-C54B-B4B0-A0FB625833E4}"/>
              </a:ext>
            </a:extLst>
          </p:cNvPr>
          <p:cNvSpPr/>
          <p:nvPr/>
        </p:nvSpPr>
        <p:spPr>
          <a:xfrm rot="10800000">
            <a:off x="951630" y="1958235"/>
            <a:ext cx="1130552" cy="158035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97748430"/>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48134</TotalTime>
  <Words>2307</Words>
  <Application>Microsoft Macintosh PowerPoint</Application>
  <PresentationFormat>画面に合わせる (4:3)</PresentationFormat>
  <Paragraphs>327</Paragraphs>
  <Slides>18</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18</vt:i4>
      </vt:variant>
    </vt:vector>
  </HeadingPairs>
  <TitlesOfParts>
    <vt:vector size="27" baseType="lpstr">
      <vt:lpstr>Hiragino Kaku Gothic ProN</vt:lpstr>
      <vt:lpstr>ＭＳ Ｐゴシック</vt:lpstr>
      <vt:lpstr>Meiryo</vt:lpstr>
      <vt:lpstr>Meiryo</vt:lpstr>
      <vt:lpstr>American Typewriter</vt:lpstr>
      <vt:lpstr>Arial</vt:lpstr>
      <vt:lpstr>Calibri</vt:lpstr>
      <vt:lpstr>Wingdings</vt:lpstr>
      <vt:lpstr>NC標準テンプレート</vt:lpstr>
      <vt:lpstr>PowerPoint プレゼンテーション</vt:lpstr>
      <vt:lpstr>PowerPoint プレゼンテーション</vt:lpstr>
      <vt:lpstr>RPAとは</vt:lpstr>
      <vt:lpstr>対象となる業務</vt:lpstr>
      <vt:lpstr>事例：RPA導入における業務の流れ</vt:lpstr>
      <vt:lpstr>何のためのRPAか？</vt:lpstr>
      <vt:lpstr>利点と便益と価値について</vt:lpstr>
      <vt:lpstr>RPA導入の期間と効果</vt:lpstr>
      <vt:lpstr>システム化の対象範囲</vt:lpstr>
      <vt:lpstr>一般のシステム開発とRPA導入の違い</vt:lpstr>
      <vt:lpstr>進化の可能性</vt:lpstr>
      <vt:lpstr>AI-OCRの事例</vt:lpstr>
      <vt:lpstr>導入上の留意事項</vt:lpstr>
      <vt:lpstr>成果をあげるための取り組み</vt:lpstr>
      <vt:lpstr>RPAの限界</vt:lpstr>
      <vt:lpstr>RPAを成功させる導入プロセス</vt:lpstr>
      <vt:lpstr>プロセス・マイニングとRPA</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1298</cp:revision>
  <cp:lastPrinted>2016-09-01T22:55:14Z</cp:lastPrinted>
  <dcterms:created xsi:type="dcterms:W3CDTF">2014-04-30T01:58:06Z</dcterms:created>
  <dcterms:modified xsi:type="dcterms:W3CDTF">2019-07-25T04:52:57Z</dcterms:modified>
</cp:coreProperties>
</file>