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104"/>
  </p:notesMasterIdLst>
  <p:handoutMasterIdLst>
    <p:handoutMasterId r:id="rId105"/>
  </p:handoutMasterIdLst>
  <p:sldIdLst>
    <p:sldId id="4009" r:id="rId2"/>
    <p:sldId id="4655" r:id="rId3"/>
    <p:sldId id="4162" r:id="rId4"/>
    <p:sldId id="4165" r:id="rId5"/>
    <p:sldId id="4163" r:id="rId6"/>
    <p:sldId id="4164" r:id="rId7"/>
    <p:sldId id="4656" r:id="rId8"/>
    <p:sldId id="4634" r:id="rId9"/>
    <p:sldId id="4657" r:id="rId10"/>
    <p:sldId id="4558" r:id="rId11"/>
    <p:sldId id="4266" r:id="rId12"/>
    <p:sldId id="4396" r:id="rId13"/>
    <p:sldId id="4641" r:id="rId14"/>
    <p:sldId id="4661" r:id="rId15"/>
    <p:sldId id="4662" r:id="rId16"/>
    <p:sldId id="4663" r:id="rId17"/>
    <p:sldId id="4664" r:id="rId18"/>
    <p:sldId id="4718" r:id="rId19"/>
    <p:sldId id="4719" r:id="rId20"/>
    <p:sldId id="4720" r:id="rId21"/>
    <p:sldId id="4721" r:id="rId22"/>
    <p:sldId id="4750" r:id="rId23"/>
    <p:sldId id="4751" r:id="rId24"/>
    <p:sldId id="4717" r:id="rId25"/>
    <p:sldId id="4747" r:id="rId26"/>
    <p:sldId id="4722" r:id="rId27"/>
    <p:sldId id="4658" r:id="rId28"/>
    <p:sldId id="4744" r:id="rId29"/>
    <p:sldId id="4745" r:id="rId30"/>
    <p:sldId id="4746" r:id="rId31"/>
    <p:sldId id="4666" r:id="rId32"/>
    <p:sldId id="4667" r:id="rId33"/>
    <p:sldId id="4668" r:id="rId34"/>
    <p:sldId id="4669" r:id="rId35"/>
    <p:sldId id="4670" r:id="rId36"/>
    <p:sldId id="4671" r:id="rId37"/>
    <p:sldId id="4672" r:id="rId38"/>
    <p:sldId id="4673" r:id="rId39"/>
    <p:sldId id="4674" r:id="rId40"/>
    <p:sldId id="4675" r:id="rId41"/>
    <p:sldId id="4676" r:id="rId42"/>
    <p:sldId id="4677" r:id="rId43"/>
    <p:sldId id="4678" r:id="rId44"/>
    <p:sldId id="4679" r:id="rId45"/>
    <p:sldId id="4680" r:id="rId46"/>
    <p:sldId id="4681" r:id="rId47"/>
    <p:sldId id="4682" r:id="rId48"/>
    <p:sldId id="4683" r:id="rId49"/>
    <p:sldId id="4685" r:id="rId50"/>
    <p:sldId id="4686" r:id="rId51"/>
    <p:sldId id="4687" r:id="rId52"/>
    <p:sldId id="4688" r:id="rId53"/>
    <p:sldId id="4730" r:id="rId54"/>
    <p:sldId id="4731" r:id="rId55"/>
    <p:sldId id="4732" r:id="rId56"/>
    <p:sldId id="4733" r:id="rId57"/>
    <p:sldId id="4734" r:id="rId58"/>
    <p:sldId id="4749" r:id="rId59"/>
    <p:sldId id="4735" r:id="rId60"/>
    <p:sldId id="4736" r:id="rId61"/>
    <p:sldId id="4737" r:id="rId62"/>
    <p:sldId id="4738" r:id="rId63"/>
    <p:sldId id="4739" r:id="rId64"/>
    <p:sldId id="4740" r:id="rId65"/>
    <p:sldId id="4741" r:id="rId66"/>
    <p:sldId id="4742" r:id="rId67"/>
    <p:sldId id="4743" r:id="rId68"/>
    <p:sldId id="4725" r:id="rId69"/>
    <p:sldId id="4726" r:id="rId70"/>
    <p:sldId id="4727" r:id="rId71"/>
    <p:sldId id="4728" r:id="rId72"/>
    <p:sldId id="4729" r:id="rId73"/>
    <p:sldId id="4659" r:id="rId74"/>
    <p:sldId id="4689" r:id="rId75"/>
    <p:sldId id="4690" r:id="rId76"/>
    <p:sldId id="4691" r:id="rId77"/>
    <p:sldId id="4696" r:id="rId78"/>
    <p:sldId id="4692" r:id="rId79"/>
    <p:sldId id="4707" r:id="rId80"/>
    <p:sldId id="4706" r:id="rId81"/>
    <p:sldId id="4708" r:id="rId82"/>
    <p:sldId id="4709" r:id="rId83"/>
    <p:sldId id="4693" r:id="rId84"/>
    <p:sldId id="4694" r:id="rId85"/>
    <p:sldId id="4660" r:id="rId86"/>
    <p:sldId id="4723" r:id="rId87"/>
    <p:sldId id="4724" r:id="rId88"/>
    <p:sldId id="4695" r:id="rId89"/>
    <p:sldId id="4712" r:id="rId90"/>
    <p:sldId id="4713" r:id="rId91"/>
    <p:sldId id="4714" r:id="rId92"/>
    <p:sldId id="4715" r:id="rId93"/>
    <p:sldId id="4716" r:id="rId94"/>
    <p:sldId id="4711" r:id="rId95"/>
    <p:sldId id="4697" r:id="rId96"/>
    <p:sldId id="4698" r:id="rId97"/>
    <p:sldId id="4699" r:id="rId98"/>
    <p:sldId id="4700" r:id="rId99"/>
    <p:sldId id="4701" r:id="rId100"/>
    <p:sldId id="4654" r:id="rId101"/>
    <p:sldId id="4703" r:id="rId102"/>
    <p:sldId id="4705" r:id="rId103"/>
  </p:sldIdLst>
  <p:sldSz cx="9144000" cy="6858000" type="screen4x3"/>
  <p:notesSz cx="6797675" cy="9926638"/>
  <p:custDataLst>
    <p:tags r:id="rId106"/>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1">
          <p15:clr>
            <a:srgbClr val="A4A3A4"/>
          </p15:clr>
        </p15:guide>
        <p15:guide id="3" orient="horz" pos="4110">
          <p15:clr>
            <a:srgbClr val="A4A3A4"/>
          </p15:clr>
        </p15:guide>
        <p15:guide id="4" orient="horz" pos="4247">
          <p15:clr>
            <a:srgbClr val="A4A3A4"/>
          </p15:clr>
        </p15:guide>
        <p15:guide id="5" orient="horz" pos="1797">
          <p15:clr>
            <a:srgbClr val="A4A3A4"/>
          </p15:clr>
        </p15:guide>
        <p15:guide id="6" orient="horz" pos="527">
          <p15:clr>
            <a:srgbClr val="A4A3A4"/>
          </p15:clr>
        </p15:guide>
        <p15:guide id="7" pos="5556">
          <p15:clr>
            <a:srgbClr val="A4A3A4"/>
          </p15:clr>
        </p15:guide>
        <p15:guide id="8" pos="2018">
          <p15:clr>
            <a:srgbClr val="A4A3A4"/>
          </p15:clr>
        </p15:guide>
        <p15:guide id="9" pos="2880">
          <p15:clr>
            <a:srgbClr val="A4A3A4"/>
          </p15:clr>
        </p15:guide>
        <p15:guide id="10" pos="385">
          <p15:clr>
            <a:srgbClr val="A4A3A4"/>
          </p15:clr>
        </p15:guide>
        <p15:guide id="11" pos="24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99"/>
    <a:srgbClr val="FFFFCC"/>
    <a:srgbClr val="FFCCCC"/>
    <a:srgbClr val="008000"/>
    <a:srgbClr val="0000FF"/>
    <a:srgbClr val="CCFFCC"/>
    <a:srgbClr val="FFCC99"/>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2" autoAdjust="0"/>
    <p:restoredTop sz="70934" autoAdjust="0"/>
  </p:normalViewPr>
  <p:slideViewPr>
    <p:cSldViewPr>
      <p:cViewPr varScale="1">
        <p:scale>
          <a:sx n="120" d="100"/>
          <a:sy n="120" d="100"/>
        </p:scale>
        <p:origin x="1464" y="176"/>
      </p:cViewPr>
      <p:guideLst>
        <p:guide orient="horz" pos="2160"/>
        <p:guide orient="horz" pos="391"/>
        <p:guide orient="horz" pos="4110"/>
        <p:guide orient="horz" pos="4247"/>
        <p:guide orient="horz" pos="1797"/>
        <p:guide orient="horz" pos="527"/>
        <p:guide pos="5556"/>
        <p:guide pos="2018"/>
        <p:guide pos="2880"/>
        <p:guide pos="385"/>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818"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88" y="9625013"/>
            <a:ext cx="6781800" cy="227012"/>
          </a:xfrm>
          <a:prstGeom prst="rect">
            <a:avLst/>
          </a:prstGeom>
          <a:noFill/>
          <a:ln w="12700">
            <a:noFill/>
            <a:miter lim="800000"/>
            <a:headEnd/>
            <a:tailEnd/>
          </a:ln>
          <a:effectLst/>
        </p:spPr>
        <p:txBody>
          <a:bodyPr wrap="none" lIns="91049" tIns="44728" rIns="91049" bIns="44728" anchor="ctr"/>
          <a:lstStyle/>
          <a:p>
            <a:pPr algn="ctr" defTabSz="920750" eaLnBrk="0" hangingPunct="0">
              <a:defRPr/>
            </a:pPr>
            <a:fld id="{C072ADB8-8DBE-4E74-9FB5-F30B3512648D}" type="slidenum">
              <a:rPr kumimoji="0" lang="ja-JP" altLang="en-US" sz="900"/>
              <a:pPr algn="ctr" defTabSz="920750" eaLnBrk="0" hangingPunct="0">
                <a:defRPr/>
              </a:pPr>
              <a:t>‹#›</a:t>
            </a:fld>
            <a:endParaRPr kumimoji="0" lang="en-US" altLang="ja-JP" sz="900" b="1" dirty="0"/>
          </a:p>
        </p:txBody>
      </p:sp>
    </p:spTree>
    <p:extLst>
      <p:ext uri="{BB962C8B-B14F-4D97-AF65-F5344CB8AC3E}">
        <p14:creationId xmlns:p14="http://schemas.microsoft.com/office/powerpoint/2010/main" val="1313846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idx="2"/>
          </p:nvPr>
        </p:nvSpPr>
        <p:spPr bwMode="auto">
          <a:xfrm>
            <a:off x="336550" y="307975"/>
            <a:ext cx="6118225" cy="4589463"/>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417513" y="5245100"/>
            <a:ext cx="5934075" cy="3654425"/>
          </a:xfrm>
          <a:prstGeom prst="rect">
            <a:avLst/>
          </a:prstGeom>
          <a:noFill/>
          <a:ln w="12700">
            <a:noFill/>
            <a:miter lim="800000"/>
            <a:headEnd/>
            <a:tailEnd/>
          </a:ln>
          <a:effectLst/>
        </p:spPr>
        <p:txBody>
          <a:bodyPr vert="horz" wrap="square" lIns="91049" tIns="44728" rIns="91049" bIns="44728" numCol="1" anchor="t" anchorCtr="0" compatLnSpc="1">
            <a:prstTxWarp prst="textNoShape">
              <a:avLst/>
            </a:prstTxWarp>
          </a:bodyPr>
          <a:lstStyle/>
          <a:p>
            <a:pPr lvl="0"/>
            <a:r>
              <a:rPr lang="en-US" altLang="ja-JP" noProof="0"/>
              <a:t>Klicken Sie, um die Formate des Vorlagentextes zu bearbeiten</a:t>
            </a:r>
          </a:p>
          <a:p>
            <a:pPr lvl="1"/>
            <a:r>
              <a:rPr lang="en-US" altLang="ja-JP" noProof="0"/>
              <a:t>Zweite Ebene</a:t>
            </a:r>
          </a:p>
          <a:p>
            <a:pPr lvl="2"/>
            <a:r>
              <a:rPr lang="en-US" altLang="ja-JP" noProof="0"/>
              <a:t>Dritte Ebene</a:t>
            </a:r>
          </a:p>
        </p:txBody>
      </p:sp>
      <p:sp>
        <p:nvSpPr>
          <p:cNvPr id="2052" name="Rectangle 4"/>
          <p:cNvSpPr>
            <a:spLocks noChangeArrowheads="1"/>
          </p:cNvSpPr>
          <p:nvPr/>
        </p:nvSpPr>
        <p:spPr bwMode="auto">
          <a:xfrm>
            <a:off x="1588" y="9639300"/>
            <a:ext cx="6781800" cy="241300"/>
          </a:xfrm>
          <a:prstGeom prst="rect">
            <a:avLst/>
          </a:prstGeom>
          <a:noFill/>
          <a:ln w="12700">
            <a:noFill/>
            <a:miter lim="800000"/>
            <a:headEnd/>
            <a:tailEnd/>
          </a:ln>
          <a:effectLst/>
        </p:spPr>
        <p:txBody>
          <a:bodyPr lIns="91049" tIns="44728" rIns="91049" bIns="44728">
            <a:spAutoFit/>
          </a:bodyPr>
          <a:lstStyle/>
          <a:p>
            <a:pPr algn="ctr" defTabSz="920750" eaLnBrk="0" hangingPunct="0">
              <a:defRPr/>
            </a:pPr>
            <a:r>
              <a:rPr kumimoji="0" lang="ja-JP" altLang="en-US" sz="1000" dirty="0"/>
              <a:t> </a:t>
            </a:r>
            <a:fld id="{5DE88958-A463-4521-8351-DB04E89FF841}" type="slidenum">
              <a:rPr kumimoji="0" lang="ja-JP" altLang="en-US" sz="1000"/>
              <a:pPr algn="ctr" defTabSz="920750" eaLnBrk="0" hangingPunct="0">
                <a:defRPr/>
              </a:pPr>
              <a:t>‹#›</a:t>
            </a:fld>
            <a:endParaRPr kumimoji="0" lang="en-US" altLang="ja-JP" sz="1000" b="1" dirty="0"/>
          </a:p>
        </p:txBody>
      </p:sp>
    </p:spTree>
    <p:extLst>
      <p:ext uri="{BB962C8B-B14F-4D97-AF65-F5344CB8AC3E}">
        <p14:creationId xmlns:p14="http://schemas.microsoft.com/office/powerpoint/2010/main" val="1115532626"/>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0"/>
      </a:spcBef>
      <a:spcAft>
        <a:spcPct val="50000"/>
      </a:spcAft>
      <a:buSzPct val="100000"/>
      <a:buFont typeface="Wingdings" pitchFamily="2" charset="2"/>
      <a:buChar char="l"/>
      <a:defRPr kumimoji="1" sz="1200" kern="1200">
        <a:solidFill>
          <a:schemeClr val="tx1"/>
        </a:solidFill>
        <a:latin typeface="Arial" charset="0"/>
        <a:ea typeface="ＭＳ Ｐ明朝" charset="-128"/>
        <a:cs typeface="+mn-cs"/>
      </a:defRPr>
    </a:lvl1pPr>
    <a:lvl2pPr marL="400050" indent="-114300" algn="l" rtl="0" eaLnBrk="0" fontAlgn="base" hangingPunct="0">
      <a:spcBef>
        <a:spcPct val="0"/>
      </a:spcBef>
      <a:spcAft>
        <a:spcPct val="50000"/>
      </a:spcAft>
      <a:buSzPct val="100000"/>
      <a:buFont typeface="Wingdings" pitchFamily="2" charset="2"/>
      <a:buChar char=""/>
      <a:defRPr kumimoji="1" sz="1000" kern="1200">
        <a:solidFill>
          <a:schemeClr val="tx1"/>
        </a:solidFill>
        <a:latin typeface="Arial" charset="0"/>
        <a:ea typeface="ＭＳ Ｐ明朝" charset="-128"/>
        <a:cs typeface="+mn-cs"/>
      </a:defRPr>
    </a:lvl2pPr>
    <a:lvl3pPr marL="628650" indent="-114300" algn="l" rtl="0" eaLnBrk="0" fontAlgn="base" hangingPunct="0">
      <a:spcBef>
        <a:spcPct val="0"/>
      </a:spcBef>
      <a:spcAft>
        <a:spcPct val="50000"/>
      </a:spcAft>
      <a:buSzPct val="100000"/>
      <a:buChar char="•"/>
      <a:defRPr kumimoji="1" sz="800" kern="1200">
        <a:solidFill>
          <a:schemeClr val="tx1"/>
        </a:solidFill>
        <a:latin typeface="Arial" charset="0"/>
        <a:ea typeface="ＭＳ Ｐ明朝" charset="-128"/>
        <a:cs typeface="+mn-cs"/>
      </a:defRPr>
    </a:lvl3pPr>
    <a:lvl4pPr marL="1600200" indent="-228600" algn="l" rtl="0" eaLnBrk="0" fontAlgn="base" hangingPunct="0">
      <a:spcBef>
        <a:spcPct val="30000"/>
      </a:spcBef>
      <a:spcAft>
        <a:spcPct val="0"/>
      </a:spcAft>
      <a:buSzPct val="100000"/>
      <a:buChar char="•"/>
      <a:defRPr kumimoji="1" sz="1400" kern="1200">
        <a:solidFill>
          <a:schemeClr val="tx1"/>
        </a:solidFill>
        <a:latin typeface="Arial" charset="0"/>
        <a:ea typeface="ＭＳ Ｐ明朝" charset="-128"/>
        <a:cs typeface="+mn-cs"/>
      </a:defRPr>
    </a:lvl4pPr>
    <a:lvl5pPr marL="2057400" indent="-228600" algn="l" rtl="0" eaLnBrk="0" fontAlgn="base" hangingPunct="0">
      <a:spcBef>
        <a:spcPct val="30000"/>
      </a:spcBef>
      <a:spcAft>
        <a:spcPct val="0"/>
      </a:spcAft>
      <a:buSzPct val="100000"/>
      <a:buChar char="•"/>
      <a:defRPr kumimoji="1" sz="14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336550" y="307975"/>
            <a:ext cx="6118225" cy="4589463"/>
          </a:xfrm>
          <a:ln/>
        </p:spPr>
      </p:sp>
      <p:sp>
        <p:nvSpPr>
          <p:cNvPr id="16386" name="Rectangle 3"/>
          <p:cNvSpPr>
            <a:spLocks noGrp="1" noChangeArrowheads="1"/>
          </p:cNvSpPr>
          <p:nvPr>
            <p:ph type="body" idx="1"/>
          </p:nvPr>
        </p:nvSpPr>
        <p:spPr>
          <a:noFill/>
          <a:ln w="9525"/>
        </p:spPr>
        <p:txBody>
          <a:bodyPr/>
          <a:lstStyle/>
          <a:p>
            <a:pPr eaLnBrk="1" hangingPunct="1"/>
            <a:endParaRPr lang="ja-JP" altLang="en-US" dirty="0"/>
          </a:p>
        </p:txBody>
      </p:sp>
    </p:spTree>
    <p:extLst>
      <p:ext uri="{BB962C8B-B14F-4D97-AF65-F5344CB8AC3E}">
        <p14:creationId xmlns:p14="http://schemas.microsoft.com/office/powerpoint/2010/main" val="76999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w="9525"/>
        </p:spPr>
        <p:txBody>
          <a:bodyPr/>
          <a:lstStyle/>
          <a:p>
            <a:endParaRPr lang="ja-JP" altLang="en-US">
              <a:ea typeface="ＭＳ Ｐ明朝" pitchFamily="18" charset="-128"/>
            </a:endParaRPr>
          </a:p>
        </p:txBody>
      </p:sp>
    </p:spTree>
    <p:extLst>
      <p:ext uri="{BB962C8B-B14F-4D97-AF65-F5344CB8AC3E}">
        <p14:creationId xmlns:p14="http://schemas.microsoft.com/office/powerpoint/2010/main" val="354578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42392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w="9525"/>
        </p:spPr>
        <p:txBody>
          <a:bodyPr/>
          <a:lstStyle/>
          <a:p>
            <a:endParaRPr lang="ja-JP" altLang="en-US">
              <a:ea typeface="ＭＳ Ｐ明朝" pitchFamily="18" charset="-128"/>
            </a:endParaRPr>
          </a:p>
        </p:txBody>
      </p:sp>
    </p:spTree>
    <p:extLst>
      <p:ext uri="{BB962C8B-B14F-4D97-AF65-F5344CB8AC3E}">
        <p14:creationId xmlns:p14="http://schemas.microsoft.com/office/powerpoint/2010/main" val="354578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相関図の見かた</a:t>
            </a:r>
            <a:endParaRPr kumimoji="1" lang="en-US" altLang="ja-JP" dirty="0"/>
          </a:p>
          <a:p>
            <a:r>
              <a:rPr kumimoji="1" lang="ja-JP" altLang="en-US" dirty="0"/>
              <a:t>黒枠→</a:t>
            </a:r>
            <a:r>
              <a:rPr kumimoji="1" lang="en-US" altLang="ja-JP" dirty="0"/>
              <a:t>IT</a:t>
            </a:r>
            <a:r>
              <a:rPr kumimoji="1" lang="ja-JP" altLang="en-US" dirty="0"/>
              <a:t>系ベンダ（一般）</a:t>
            </a:r>
            <a:endParaRPr kumimoji="1" lang="en-US" altLang="ja-JP" dirty="0"/>
          </a:p>
          <a:p>
            <a:r>
              <a:rPr kumimoji="1" lang="ja-JP" altLang="en-US" dirty="0"/>
              <a:t>二重枠緑→ユーザー系ベンダ（本業は製造業）</a:t>
            </a:r>
            <a:endParaRPr kumimoji="1" lang="en-US" altLang="ja-JP" dirty="0"/>
          </a:p>
          <a:p>
            <a:r>
              <a:rPr kumimoji="1" lang="ja-JP" altLang="en-US" dirty="0"/>
              <a:t>破線枠→通信系ベンダ（通信事業者系）</a:t>
            </a:r>
            <a:endParaRPr kumimoji="1" lang="en-US" altLang="ja-JP" dirty="0"/>
          </a:p>
          <a:p>
            <a:r>
              <a:rPr kumimoji="1" lang="ja-JP" altLang="en-US" dirty="0"/>
              <a:t>赤枠→エコシステムを持つユーザー系ベンダ（有力ベンダ：</a:t>
            </a:r>
            <a:r>
              <a:rPr kumimoji="1" lang="en-US" altLang="ja-JP" dirty="0"/>
              <a:t>GE</a:t>
            </a:r>
            <a:r>
              <a:rPr kumimoji="1" lang="ja-JP" altLang="en-US" dirty="0"/>
              <a:t>デジタル、シーメンス、ファナック、三菱電機）</a:t>
            </a:r>
            <a:r>
              <a:rPr kumimoji="1" lang="en-US" altLang="ja-JP" dirty="0"/>
              <a:t>※</a:t>
            </a:r>
            <a:r>
              <a:rPr kumimoji="1" lang="ja-JP" altLang="en-US" dirty="0"/>
              <a:t>エコシステム：コンペ企業を含むコミュニティを主導</a:t>
            </a:r>
            <a:endParaRPr kumimoji="1" lang="en-US" altLang="ja-JP" dirty="0"/>
          </a:p>
          <a:p>
            <a:r>
              <a:rPr kumimoji="1" lang="ja-JP" altLang="en-US" dirty="0"/>
              <a:t>色付きベンダ→独自の強みを持ち複数ベンダと提携する有力１０ベンダ（</a:t>
            </a:r>
            <a:r>
              <a:rPr kumimoji="1" lang="en-US" altLang="ja-JP" dirty="0"/>
              <a:t>GE</a:t>
            </a:r>
            <a:r>
              <a:rPr kumimoji="1" lang="ja-JP" altLang="en-US" dirty="0"/>
              <a:t>デジタル、シーメンス、</a:t>
            </a:r>
            <a:r>
              <a:rPr kumimoji="1" lang="en-US" altLang="ja-JP" dirty="0"/>
              <a:t>SAP</a:t>
            </a:r>
            <a:r>
              <a:rPr kumimoji="1" lang="ja-JP" altLang="en-US" dirty="0" err="1"/>
              <a:t>、</a:t>
            </a:r>
            <a:r>
              <a:rPr kumimoji="1" lang="en-US" altLang="ja-JP" dirty="0"/>
              <a:t>AWS</a:t>
            </a:r>
            <a:r>
              <a:rPr kumimoji="1" lang="ja-JP" altLang="en-US" dirty="0" err="1"/>
              <a:t>、</a:t>
            </a:r>
            <a:r>
              <a:rPr kumimoji="1" lang="ja-JP" altLang="en-US" dirty="0"/>
              <a:t>マイクロソフト、</a:t>
            </a:r>
            <a:r>
              <a:rPr kumimoji="1" lang="en-US" altLang="ja-JP" dirty="0"/>
              <a:t>PTC</a:t>
            </a:r>
            <a:r>
              <a:rPr kumimoji="1" lang="ja-JP" altLang="en-US" dirty="0" err="1"/>
              <a:t>、</a:t>
            </a:r>
            <a:r>
              <a:rPr kumimoji="1" lang="en-US" altLang="ja-JP" dirty="0"/>
              <a:t>IBM</a:t>
            </a:r>
            <a:r>
              <a:rPr kumimoji="1" lang="ja-JP" altLang="en-US" dirty="0" err="1"/>
              <a:t>、</a:t>
            </a:r>
            <a:r>
              <a:rPr kumimoji="1" lang="en-US" altLang="ja-JP" dirty="0"/>
              <a:t>Cisco</a:t>
            </a:r>
            <a:r>
              <a:rPr kumimoji="1" lang="ja-JP" altLang="en-US" dirty="0" err="1"/>
              <a:t>、</a:t>
            </a:r>
            <a:r>
              <a:rPr kumimoji="1" lang="en-US" altLang="ja-JP" dirty="0" err="1"/>
              <a:t>Hauwei</a:t>
            </a:r>
            <a:r>
              <a:rPr kumimoji="1" lang="ja-JP" altLang="en-US" dirty="0" err="1"/>
              <a:t>、</a:t>
            </a:r>
            <a:r>
              <a:rPr kumimoji="1" lang="ja-JP" altLang="en-US" dirty="0"/>
              <a:t>ファナック）</a:t>
            </a:r>
          </a:p>
        </p:txBody>
      </p:sp>
    </p:spTree>
    <p:extLst>
      <p:ext uri="{BB962C8B-B14F-4D97-AF65-F5344CB8AC3E}">
        <p14:creationId xmlns:p14="http://schemas.microsoft.com/office/powerpoint/2010/main" val="327686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相関図の見かた</a:t>
            </a:r>
            <a:endParaRPr kumimoji="1" lang="en-US" altLang="ja-JP" dirty="0"/>
          </a:p>
          <a:p>
            <a:r>
              <a:rPr kumimoji="1" lang="ja-JP" altLang="en-US" dirty="0"/>
              <a:t>黒枠→</a:t>
            </a:r>
            <a:r>
              <a:rPr kumimoji="1" lang="en-US" altLang="ja-JP" dirty="0"/>
              <a:t>IT</a:t>
            </a:r>
            <a:r>
              <a:rPr kumimoji="1" lang="ja-JP" altLang="en-US" dirty="0"/>
              <a:t>系ベンダ（一般）</a:t>
            </a:r>
            <a:endParaRPr kumimoji="1" lang="en-US" altLang="ja-JP" dirty="0"/>
          </a:p>
          <a:p>
            <a:r>
              <a:rPr kumimoji="1" lang="ja-JP" altLang="en-US" dirty="0"/>
              <a:t>二重枠緑→ユーザー系ベンダ（本業は製造業）</a:t>
            </a:r>
            <a:endParaRPr kumimoji="1" lang="en-US" altLang="ja-JP" dirty="0"/>
          </a:p>
          <a:p>
            <a:r>
              <a:rPr kumimoji="1" lang="ja-JP" altLang="en-US" dirty="0"/>
              <a:t>破線枠→通信系ベンダ（通信事業者系）</a:t>
            </a:r>
            <a:endParaRPr kumimoji="1" lang="en-US" altLang="ja-JP" dirty="0"/>
          </a:p>
          <a:p>
            <a:r>
              <a:rPr kumimoji="1" lang="ja-JP" altLang="en-US" dirty="0"/>
              <a:t>赤枠→エコシステムを持つユーザー系ベンダ（有力ベンダ：</a:t>
            </a:r>
            <a:r>
              <a:rPr kumimoji="1" lang="en-US" altLang="ja-JP" dirty="0"/>
              <a:t>GE</a:t>
            </a:r>
            <a:r>
              <a:rPr kumimoji="1" lang="ja-JP" altLang="en-US" dirty="0"/>
              <a:t>デジタル、シーメンス、ファナック、三菱電機）</a:t>
            </a:r>
            <a:r>
              <a:rPr kumimoji="1" lang="en-US" altLang="ja-JP" dirty="0"/>
              <a:t>※</a:t>
            </a:r>
            <a:r>
              <a:rPr kumimoji="1" lang="ja-JP" altLang="en-US" dirty="0"/>
              <a:t>エコシステム：コンペ企業を含むコミュニティを主導</a:t>
            </a:r>
            <a:endParaRPr kumimoji="1" lang="en-US" altLang="ja-JP" dirty="0"/>
          </a:p>
          <a:p>
            <a:r>
              <a:rPr kumimoji="1" lang="ja-JP" altLang="en-US" dirty="0"/>
              <a:t>色付きベンダ→独自の強みを持ち複数ベンダと提携する有力１０ベンダ（</a:t>
            </a:r>
            <a:r>
              <a:rPr kumimoji="1" lang="en-US" altLang="ja-JP" dirty="0"/>
              <a:t>GE</a:t>
            </a:r>
            <a:r>
              <a:rPr kumimoji="1" lang="ja-JP" altLang="en-US" dirty="0"/>
              <a:t>デジタル、シーメンス、</a:t>
            </a:r>
            <a:r>
              <a:rPr kumimoji="1" lang="en-US" altLang="ja-JP" dirty="0"/>
              <a:t>SAP</a:t>
            </a:r>
            <a:r>
              <a:rPr kumimoji="1" lang="ja-JP" altLang="en-US" dirty="0" err="1"/>
              <a:t>、</a:t>
            </a:r>
            <a:r>
              <a:rPr kumimoji="1" lang="en-US" altLang="ja-JP" dirty="0"/>
              <a:t>AWS</a:t>
            </a:r>
            <a:r>
              <a:rPr kumimoji="1" lang="ja-JP" altLang="en-US" dirty="0" err="1"/>
              <a:t>、</a:t>
            </a:r>
            <a:r>
              <a:rPr kumimoji="1" lang="ja-JP" altLang="en-US" dirty="0"/>
              <a:t>マイクロソフト、</a:t>
            </a:r>
            <a:r>
              <a:rPr kumimoji="1" lang="en-US" altLang="ja-JP" dirty="0"/>
              <a:t>PTC</a:t>
            </a:r>
            <a:r>
              <a:rPr kumimoji="1" lang="ja-JP" altLang="en-US" dirty="0" err="1"/>
              <a:t>、</a:t>
            </a:r>
            <a:r>
              <a:rPr kumimoji="1" lang="en-US" altLang="ja-JP" dirty="0"/>
              <a:t>IBM</a:t>
            </a:r>
            <a:r>
              <a:rPr kumimoji="1" lang="ja-JP" altLang="en-US" dirty="0" err="1"/>
              <a:t>、</a:t>
            </a:r>
            <a:r>
              <a:rPr kumimoji="1" lang="en-US" altLang="ja-JP" dirty="0"/>
              <a:t>Cisco</a:t>
            </a:r>
            <a:r>
              <a:rPr kumimoji="1" lang="ja-JP" altLang="en-US" dirty="0" err="1"/>
              <a:t>、</a:t>
            </a:r>
            <a:r>
              <a:rPr kumimoji="1" lang="en-US" altLang="ja-JP" dirty="0" err="1"/>
              <a:t>Hauwei</a:t>
            </a:r>
            <a:r>
              <a:rPr kumimoji="1" lang="ja-JP" altLang="en-US" dirty="0" err="1"/>
              <a:t>、</a:t>
            </a:r>
            <a:r>
              <a:rPr kumimoji="1" lang="ja-JP" altLang="en-US" dirty="0"/>
              <a:t>ファナック）</a:t>
            </a:r>
          </a:p>
        </p:txBody>
      </p:sp>
    </p:spTree>
    <p:extLst>
      <p:ext uri="{BB962C8B-B14F-4D97-AF65-F5344CB8AC3E}">
        <p14:creationId xmlns:p14="http://schemas.microsoft.com/office/powerpoint/2010/main" val="327686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336550" y="307975"/>
            <a:ext cx="6118225" cy="4589463"/>
          </a:xfrm>
          <a:ln/>
        </p:spPr>
      </p:sp>
      <p:sp>
        <p:nvSpPr>
          <p:cNvPr id="90114" name="Rectangle 3"/>
          <p:cNvSpPr>
            <a:spLocks noGrp="1" noChangeArrowheads="1"/>
          </p:cNvSpPr>
          <p:nvPr>
            <p:ph type="body" idx="1"/>
          </p:nvPr>
        </p:nvSpPr>
        <p:spPr>
          <a:noFill/>
          <a:ln w="9525"/>
        </p:spPr>
        <p:txBody>
          <a:bodyPr/>
          <a:lstStyle/>
          <a:p>
            <a:endParaRPr lang="ja-JP" altLang="en-US">
              <a:ea typeface="ＭＳ Ｐ明朝" pitchFamily="18" charset="-128"/>
            </a:endParaRPr>
          </a:p>
        </p:txBody>
      </p:sp>
    </p:spTree>
    <p:extLst>
      <p:ext uri="{BB962C8B-B14F-4D97-AF65-F5344CB8AC3E}">
        <p14:creationId xmlns:p14="http://schemas.microsoft.com/office/powerpoint/2010/main" val="354578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336550" y="307975"/>
            <a:ext cx="6118225" cy="4589463"/>
          </a:xfrm>
          <a:ln/>
        </p:spPr>
      </p:sp>
      <p:sp>
        <p:nvSpPr>
          <p:cNvPr id="16386" name="Rectangle 3"/>
          <p:cNvSpPr>
            <a:spLocks noGrp="1" noChangeArrowheads="1"/>
          </p:cNvSpPr>
          <p:nvPr>
            <p:ph type="body" idx="1"/>
          </p:nvPr>
        </p:nvSpPr>
        <p:spPr>
          <a:noFill/>
          <a:ln w="9525"/>
        </p:spPr>
        <p:txBody>
          <a:bodyPr/>
          <a:lstStyle/>
          <a:p>
            <a:pPr eaLnBrk="1" hangingPunct="1"/>
            <a:endParaRPr lang="ja-JP" altLang="en-US" dirty="0"/>
          </a:p>
        </p:txBody>
      </p:sp>
    </p:spTree>
    <p:extLst>
      <p:ext uri="{BB962C8B-B14F-4D97-AF65-F5344CB8AC3E}">
        <p14:creationId xmlns:p14="http://schemas.microsoft.com/office/powerpoint/2010/main" val="76999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336550" y="307975"/>
            <a:ext cx="6118225" cy="4589463"/>
          </a:xfrm>
          <a:ln/>
        </p:spPr>
      </p:sp>
      <p:sp>
        <p:nvSpPr>
          <p:cNvPr id="23554" name="Rectangle 3"/>
          <p:cNvSpPr>
            <a:spLocks noGrp="1" noChangeArrowheads="1"/>
          </p:cNvSpPr>
          <p:nvPr>
            <p:ph type="body" idx="1"/>
          </p:nvPr>
        </p:nvSpPr>
        <p:spPr>
          <a:noFill/>
          <a:ln w="9525"/>
        </p:spPr>
        <p:txBody>
          <a:bodyPr/>
          <a:lstStyle/>
          <a:p>
            <a:endParaRPr lang="ja-JP" altLang="en-US">
              <a:ea typeface="ＭＳ Ｐ明朝"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336550" y="307975"/>
            <a:ext cx="6118225" cy="4589463"/>
          </a:xfrm>
          <a:ln/>
        </p:spPr>
      </p:sp>
      <p:sp>
        <p:nvSpPr>
          <p:cNvPr id="25602" name="Rectangle 3"/>
          <p:cNvSpPr>
            <a:spLocks noGrp="1" noChangeArrowheads="1"/>
          </p:cNvSpPr>
          <p:nvPr>
            <p:ph type="body" idx="1"/>
          </p:nvPr>
        </p:nvSpPr>
        <p:spPr>
          <a:noFill/>
          <a:ln w="9525"/>
        </p:spPr>
        <p:txBody>
          <a:bodyPr lIns="90998" tIns="44703" rIns="90998" bIns="44703"/>
          <a:lstStyle/>
          <a:p>
            <a:pPr eaLnBrk="1" hangingPunct="1"/>
            <a:endParaRPr lang="ja-JP" altLang="en-US">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6498" name="Rectangle 2"/>
          <p:cNvSpPr>
            <a:spLocks noGrp="1" noRot="1" noChangeAspect="1" noChangeArrowheads="1" noTextEdit="1"/>
          </p:cNvSpPr>
          <p:nvPr>
            <p:ph type="sldImg"/>
          </p:nvPr>
        </p:nvSpPr>
        <p:spPr>
          <a:ln/>
        </p:spPr>
      </p:sp>
      <p:sp>
        <p:nvSpPr>
          <p:cNvPr id="39464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316844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334963" y="307975"/>
            <a:ext cx="6119812" cy="4589463"/>
          </a:xfrm>
          <a:ln/>
        </p:spPr>
      </p:sp>
      <p:sp>
        <p:nvSpPr>
          <p:cNvPr id="515075" name="Rectangle 3"/>
          <p:cNvSpPr>
            <a:spLocks noGrp="1" noChangeArrowheads="1"/>
          </p:cNvSpPr>
          <p:nvPr>
            <p:ph type="body" idx="1"/>
          </p:nvPr>
        </p:nvSpPr>
        <p:spPr>
          <a:xfrm>
            <a:off x="417514" y="5246688"/>
            <a:ext cx="5934075" cy="36528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xfrm>
            <a:off x="338138" y="307975"/>
            <a:ext cx="6116637" cy="4587875"/>
          </a:xfrm>
          <a:ln/>
        </p:spPr>
      </p:sp>
      <p:sp>
        <p:nvSpPr>
          <p:cNvPr id="490499" name="Rectangle 3"/>
          <p:cNvSpPr>
            <a:spLocks noGrp="1" noChangeArrowheads="1"/>
          </p:cNvSpPr>
          <p:nvPr>
            <p:ph type="body" idx="1"/>
          </p:nvPr>
        </p:nvSpPr>
        <p:spPr>
          <a:xfrm>
            <a:off x="415925" y="5245100"/>
            <a:ext cx="5935663" cy="36528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32" tIns="44719" rIns="91032" bIns="44719"/>
          <a:lstStyle/>
          <a:p>
            <a:pPr eaLnBrk="1" hangingPunct="1"/>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316844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3460136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2"/>
          <p:cNvSpPr>
            <a:spLocks noChangeArrowheads="1"/>
          </p:cNvSpPr>
          <p:nvPr/>
        </p:nvSpPr>
        <p:spPr bwMode="auto">
          <a:xfrm>
            <a:off x="0" y="0"/>
            <a:ext cx="9144000" cy="6858000"/>
          </a:xfrm>
          <a:prstGeom prst="rect">
            <a:avLst/>
          </a:prstGeom>
          <a:solidFill>
            <a:schemeClr val="bg1"/>
          </a:soli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5" name="Rectangle 23"/>
          <p:cNvSpPr>
            <a:spLocks noChangeArrowheads="1"/>
          </p:cNvSpPr>
          <p:nvPr userDrawn="1"/>
        </p:nvSpPr>
        <p:spPr bwMode="auto">
          <a:xfrm>
            <a:off x="0" y="0"/>
            <a:ext cx="9144000" cy="2852738"/>
          </a:xfrm>
          <a:prstGeom prst="rect">
            <a:avLst/>
          </a:prstGeom>
          <a:gradFill rotWithShape="1">
            <a:gsLst>
              <a:gs pos="0">
                <a:srgbClr val="000080"/>
              </a:gs>
              <a:gs pos="100000">
                <a:schemeClr val="bg2"/>
              </a:gs>
            </a:gsLst>
            <a:lin ang="5400000" scaled="1"/>
          </a:gra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6" name="Rectangle 25"/>
          <p:cNvSpPr>
            <a:spLocks noChangeArrowheads="1"/>
          </p:cNvSpPr>
          <p:nvPr userDrawn="1"/>
        </p:nvSpPr>
        <p:spPr bwMode="auto">
          <a:xfrm>
            <a:off x="3203575" y="6524625"/>
            <a:ext cx="3959225" cy="333375"/>
          </a:xfrm>
          <a:prstGeom prst="rect">
            <a:avLst/>
          </a:prstGeom>
          <a:gradFill rotWithShape="0">
            <a:gsLst>
              <a:gs pos="0">
                <a:schemeClr val="bg2"/>
              </a:gs>
              <a:gs pos="100000">
                <a:schemeClr val="bg1"/>
              </a:gs>
            </a:gsLst>
            <a:lin ang="0" scaled="1"/>
          </a:gra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pic>
        <p:nvPicPr>
          <p:cNvPr id="7" name="Picture 44" descr="FRONTIER-ONE web"/>
          <p:cNvPicPr>
            <a:picLocks noChangeAspect="1" noChangeArrowheads="1"/>
          </p:cNvPicPr>
          <p:nvPr userDrawn="1"/>
        </p:nvPicPr>
        <p:blipFill>
          <a:blip r:embed="rId2" cstate="print"/>
          <a:srcRect/>
          <a:stretch>
            <a:fillRect/>
          </a:stretch>
        </p:blipFill>
        <p:spPr bwMode="auto">
          <a:xfrm>
            <a:off x="8675688" y="6567488"/>
            <a:ext cx="433387" cy="246062"/>
          </a:xfrm>
          <a:prstGeom prst="rect">
            <a:avLst/>
          </a:prstGeom>
          <a:noFill/>
          <a:ln w="9525">
            <a:noFill/>
            <a:miter lim="800000"/>
            <a:headEnd/>
            <a:tailEnd/>
          </a:ln>
        </p:spPr>
      </p:pic>
      <p:pic>
        <p:nvPicPr>
          <p:cNvPr id="8" name="Picture 45" descr="FRONTIER"/>
          <p:cNvPicPr>
            <a:picLocks noChangeAspect="1" noChangeArrowheads="1"/>
          </p:cNvPicPr>
          <p:nvPr userDrawn="1"/>
        </p:nvPicPr>
        <p:blipFill>
          <a:blip r:embed="rId3" cstate="print"/>
          <a:srcRect/>
          <a:stretch>
            <a:fillRect/>
          </a:stretch>
        </p:blipFill>
        <p:spPr bwMode="auto">
          <a:xfrm>
            <a:off x="7307263" y="6638925"/>
            <a:ext cx="1296987" cy="103188"/>
          </a:xfrm>
          <a:prstGeom prst="rect">
            <a:avLst/>
          </a:prstGeom>
          <a:noFill/>
          <a:ln w="9525">
            <a:noFill/>
            <a:miter lim="800000"/>
            <a:headEnd/>
            <a:tailEnd/>
          </a:ln>
        </p:spPr>
      </p:pic>
      <p:sp>
        <p:nvSpPr>
          <p:cNvPr id="9" name="Rectangle 46"/>
          <p:cNvSpPr>
            <a:spLocks noChangeArrowheads="1"/>
          </p:cNvSpPr>
          <p:nvPr userDrawn="1"/>
        </p:nvSpPr>
        <p:spPr bwMode="auto">
          <a:xfrm>
            <a:off x="0" y="6524625"/>
            <a:ext cx="3203575" cy="333375"/>
          </a:xfrm>
          <a:prstGeom prst="rect">
            <a:avLst/>
          </a:prstGeom>
          <a:gradFill rotWithShape="1">
            <a:gsLst>
              <a:gs pos="0">
                <a:srgbClr val="000080"/>
              </a:gs>
              <a:gs pos="100000">
                <a:schemeClr val="bg2"/>
              </a:gs>
            </a:gsLst>
            <a:lin ang="0" scaled="1"/>
          </a:gra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0" name="Line 47"/>
          <p:cNvSpPr>
            <a:spLocks noChangeShapeType="1"/>
          </p:cNvSpPr>
          <p:nvPr userDrawn="1"/>
        </p:nvSpPr>
        <p:spPr bwMode="auto">
          <a:xfrm flipV="1">
            <a:off x="34925" y="-26988"/>
            <a:ext cx="3203575" cy="2852738"/>
          </a:xfrm>
          <a:prstGeom prst="line">
            <a:avLst/>
          </a:prstGeom>
          <a:noFill/>
          <a:ln w="12700">
            <a:solidFill>
              <a:srgbClr val="FF9933"/>
            </a:solidFill>
            <a:round/>
            <a:headEnd/>
            <a:tailEnd/>
          </a:ln>
          <a:effectLst/>
        </p:spPr>
        <p:txBody>
          <a:bodyPr>
            <a:spAutoFit/>
          </a:bodyP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1" name="Line 72"/>
          <p:cNvSpPr>
            <a:spLocks noChangeShapeType="1"/>
          </p:cNvSpPr>
          <p:nvPr userDrawn="1"/>
        </p:nvSpPr>
        <p:spPr bwMode="auto">
          <a:xfrm>
            <a:off x="0" y="2781300"/>
            <a:ext cx="9144000" cy="0"/>
          </a:xfrm>
          <a:prstGeom prst="line">
            <a:avLst/>
          </a:prstGeom>
          <a:noFill/>
          <a:ln w="12700">
            <a:solidFill>
              <a:srgbClr val="FFFF00"/>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2" name="Line 73"/>
          <p:cNvSpPr>
            <a:spLocks noChangeShapeType="1"/>
          </p:cNvSpPr>
          <p:nvPr userDrawn="1"/>
        </p:nvSpPr>
        <p:spPr bwMode="auto">
          <a:xfrm>
            <a:off x="0" y="2708275"/>
            <a:ext cx="9144000" cy="0"/>
          </a:xfrm>
          <a:prstGeom prst="line">
            <a:avLst/>
          </a:prstGeom>
          <a:noFill/>
          <a:ln w="12700">
            <a:solidFill>
              <a:srgbClr val="FF0000"/>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3" name="Line 74"/>
          <p:cNvSpPr>
            <a:spLocks noChangeShapeType="1"/>
          </p:cNvSpPr>
          <p:nvPr userDrawn="1"/>
        </p:nvSpPr>
        <p:spPr bwMode="auto">
          <a:xfrm>
            <a:off x="0" y="2636838"/>
            <a:ext cx="9144000" cy="0"/>
          </a:xfrm>
          <a:prstGeom prst="line">
            <a:avLst/>
          </a:prstGeom>
          <a:noFill/>
          <a:ln w="12700">
            <a:solidFill>
              <a:srgbClr val="FF0000"/>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4" name="Line 75"/>
          <p:cNvSpPr>
            <a:spLocks noChangeShapeType="1"/>
          </p:cNvSpPr>
          <p:nvPr userDrawn="1"/>
        </p:nvSpPr>
        <p:spPr bwMode="auto">
          <a:xfrm flipV="1">
            <a:off x="144463" y="-26988"/>
            <a:ext cx="3203575" cy="2852738"/>
          </a:xfrm>
          <a:prstGeom prst="line">
            <a:avLst/>
          </a:prstGeom>
          <a:noFill/>
          <a:ln w="12700">
            <a:solidFill>
              <a:srgbClr val="FF9933"/>
            </a:solidFill>
            <a:round/>
            <a:headEnd/>
            <a:tailEnd/>
          </a:ln>
          <a:effectLst/>
        </p:spPr>
        <p:txBody>
          <a:bodyPr>
            <a:spAutoFit/>
          </a:bodyP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5" name="Line 76"/>
          <p:cNvSpPr>
            <a:spLocks noChangeShapeType="1"/>
          </p:cNvSpPr>
          <p:nvPr userDrawn="1"/>
        </p:nvSpPr>
        <p:spPr bwMode="auto">
          <a:xfrm flipV="1">
            <a:off x="250825" y="-26988"/>
            <a:ext cx="3203575" cy="2852738"/>
          </a:xfrm>
          <a:prstGeom prst="line">
            <a:avLst/>
          </a:prstGeom>
          <a:noFill/>
          <a:ln w="12700">
            <a:solidFill>
              <a:srgbClr val="FFFF00"/>
            </a:solidFill>
            <a:round/>
            <a:headEnd/>
            <a:tailEnd/>
          </a:ln>
          <a:effectLst/>
        </p:spPr>
        <p:txBody>
          <a:bodyPr>
            <a:spAutoFit/>
          </a:bodyP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6" name="Line 77"/>
          <p:cNvSpPr>
            <a:spLocks noChangeShapeType="1"/>
          </p:cNvSpPr>
          <p:nvPr userDrawn="1"/>
        </p:nvSpPr>
        <p:spPr bwMode="auto">
          <a:xfrm flipV="1">
            <a:off x="360363" y="-26988"/>
            <a:ext cx="3203575" cy="2852738"/>
          </a:xfrm>
          <a:prstGeom prst="line">
            <a:avLst/>
          </a:prstGeom>
          <a:noFill/>
          <a:ln w="12700">
            <a:solidFill>
              <a:schemeClr val="bg1"/>
            </a:solidFill>
            <a:round/>
            <a:headEnd/>
            <a:tailEnd/>
          </a:ln>
          <a:effectLst/>
        </p:spPr>
        <p:txBody>
          <a:bodyPr>
            <a:spAutoFit/>
          </a:bodyP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8" name="Line 71"/>
          <p:cNvSpPr>
            <a:spLocks noChangeShapeType="1"/>
          </p:cNvSpPr>
          <p:nvPr userDrawn="1"/>
        </p:nvSpPr>
        <p:spPr bwMode="auto">
          <a:xfrm>
            <a:off x="0" y="2852738"/>
            <a:ext cx="9144000" cy="0"/>
          </a:xfrm>
          <a:prstGeom prst="line">
            <a:avLst/>
          </a:prstGeom>
          <a:noFill/>
          <a:ln w="12700">
            <a:solidFill>
              <a:schemeClr val="bg2"/>
            </a:solidFill>
            <a:round/>
            <a:headEnd/>
            <a:tailEnd/>
          </a:ln>
          <a:effectLst/>
        </p:spPr>
        <p:txBody>
          <a:bodyPr>
            <a:spAutoFit/>
          </a:bodyP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19" name="Line 77"/>
          <p:cNvSpPr>
            <a:spLocks noChangeShapeType="1"/>
          </p:cNvSpPr>
          <p:nvPr userDrawn="1"/>
        </p:nvSpPr>
        <p:spPr bwMode="auto">
          <a:xfrm flipV="1">
            <a:off x="431800" y="0"/>
            <a:ext cx="3203575" cy="2852738"/>
          </a:xfrm>
          <a:prstGeom prst="line">
            <a:avLst/>
          </a:prstGeom>
          <a:noFill/>
          <a:ln w="12700">
            <a:solidFill>
              <a:schemeClr val="bg1"/>
            </a:solidFill>
            <a:round/>
            <a:headEnd/>
            <a:tailEnd/>
          </a:ln>
          <a:effectLst/>
        </p:spPr>
        <p:txBody>
          <a:bodyPr>
            <a:spAutoFit/>
          </a:bodyP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711715" name="Rectangle 35"/>
          <p:cNvSpPr>
            <a:spLocks noGrp="1" noChangeArrowheads="1"/>
          </p:cNvSpPr>
          <p:nvPr>
            <p:ph type="subTitle" sz="quarter" idx="1"/>
          </p:nvPr>
        </p:nvSpPr>
        <p:spPr bwMode="gray">
          <a:xfrm>
            <a:off x="3203575" y="3411538"/>
            <a:ext cx="5761038" cy="1420812"/>
          </a:xfrm>
          <a:ln w="9525" algn="ctr"/>
        </p:spPr>
        <p:txBody>
          <a:bodyPr lIns="360000" tIns="180000" rIns="91440" bIns="45720"/>
          <a:lstStyle>
            <a:lvl1pPr marL="0" indent="114300">
              <a:buFont typeface="Wingdings" pitchFamily="2" charset="2"/>
              <a:buNone/>
              <a:defRPr sz="2800"/>
            </a:lvl1pPr>
          </a:lstStyle>
          <a:p>
            <a:endParaRPr lang="en-US" altLang="ja-JP"/>
          </a:p>
          <a:p>
            <a:r>
              <a:rPr lang="ja-JP" altLang="en-US"/>
              <a:t>氏名</a:t>
            </a:r>
          </a:p>
        </p:txBody>
      </p:sp>
      <p:sp>
        <p:nvSpPr>
          <p:cNvPr id="17" name="Rectangle 78"/>
          <p:cNvSpPr>
            <a:spLocks noChangeArrowheads="1"/>
          </p:cNvSpPr>
          <p:nvPr userDrawn="1"/>
        </p:nvSpPr>
        <p:spPr bwMode="auto">
          <a:xfrm>
            <a:off x="3203575" y="0"/>
            <a:ext cx="5940425" cy="2852738"/>
          </a:xfrm>
          <a:prstGeom prst="rect">
            <a:avLst/>
          </a:prstGeom>
          <a:solidFill>
            <a:schemeClr val="bg1"/>
          </a:solidFill>
          <a:ln w="12700" algn="ctr">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dirty="0">
              <a:ea typeface="HGP創英角ｺﾞｼｯｸUB" pitchFamily="50" charset="-128"/>
            </a:endParaRPr>
          </a:p>
        </p:txBody>
      </p:sp>
      <p:sp>
        <p:nvSpPr>
          <p:cNvPr id="711714" name="Rectangle 34"/>
          <p:cNvSpPr>
            <a:spLocks noGrp="1" noChangeArrowheads="1"/>
          </p:cNvSpPr>
          <p:nvPr>
            <p:ph type="ctrTitle" sz="quarter"/>
          </p:nvPr>
        </p:nvSpPr>
        <p:spPr>
          <a:xfrm>
            <a:off x="3203575" y="874713"/>
            <a:ext cx="5795963" cy="1868487"/>
          </a:xfrm>
          <a:ln w="9525" algn="ctr"/>
        </p:spPr>
        <p:txBody>
          <a:bodyPr lIns="360000" tIns="45720" rIns="91440" bIns="45720" anchor="t"/>
          <a:lstStyle>
            <a:lvl1pPr>
              <a:defRPr sz="4500"/>
            </a:lvl1pPr>
          </a:lstStyle>
          <a:p>
            <a:r>
              <a:rPr lang="en-US" altLang="ja-JP"/>
              <a:t>Title</a:t>
            </a:r>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8475" y="0"/>
            <a:ext cx="2222500" cy="65246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79388" y="0"/>
            <a:ext cx="6516687" cy="65246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79388" y="736600"/>
            <a:ext cx="4297362" cy="578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29150" y="736600"/>
            <a:ext cx="4298950" cy="578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10688" name="Rectangle 32"/>
          <p:cNvSpPr>
            <a:spLocks noChangeArrowheads="1"/>
          </p:cNvSpPr>
          <p:nvPr/>
        </p:nvSpPr>
        <p:spPr bwMode="auto">
          <a:xfrm>
            <a:off x="0" y="0"/>
            <a:ext cx="9144000" cy="6858000"/>
          </a:xfrm>
          <a:prstGeom prst="rect">
            <a:avLst/>
          </a:prstGeom>
          <a:solidFill>
            <a:schemeClr val="bg1"/>
          </a:soli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1027" name="Rectangle 3"/>
          <p:cNvSpPr>
            <a:spLocks noGrp="1" noChangeArrowheads="1"/>
          </p:cNvSpPr>
          <p:nvPr>
            <p:ph type="body" idx="1"/>
          </p:nvPr>
        </p:nvSpPr>
        <p:spPr bwMode="auto">
          <a:xfrm>
            <a:off x="215776" y="736600"/>
            <a:ext cx="8748712" cy="578802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ltLang="ja-JP" dirty="0"/>
              <a:t>Text (Arial 20)</a:t>
            </a:r>
          </a:p>
          <a:p>
            <a:pPr lvl="1"/>
            <a:r>
              <a:rPr lang="en-US" altLang="ja-JP" dirty="0"/>
              <a:t>2nd level text (Arial 18)</a:t>
            </a:r>
          </a:p>
          <a:p>
            <a:pPr lvl="2"/>
            <a:r>
              <a:rPr lang="en-US" altLang="ja-JP" dirty="0"/>
              <a:t>3rd level text (Arial 16)</a:t>
            </a:r>
          </a:p>
          <a:p>
            <a:pPr lvl="3"/>
            <a:r>
              <a:rPr lang="en-US" altLang="ja-JP" dirty="0"/>
              <a:t>4th level text (Arial 14)</a:t>
            </a:r>
          </a:p>
        </p:txBody>
      </p:sp>
      <p:sp>
        <p:nvSpPr>
          <p:cNvPr id="710661" name="Rectangle 5"/>
          <p:cNvSpPr>
            <a:spLocks noChangeArrowheads="1"/>
          </p:cNvSpPr>
          <p:nvPr/>
        </p:nvSpPr>
        <p:spPr bwMode="auto">
          <a:xfrm>
            <a:off x="312738" y="6662976"/>
            <a:ext cx="4835525" cy="128112"/>
          </a:xfrm>
          <a:prstGeom prst="rect">
            <a:avLst/>
          </a:prstGeom>
          <a:noFill/>
          <a:ln w="12700">
            <a:noFill/>
            <a:miter lim="800000"/>
            <a:headEnd/>
            <a:tailEnd/>
          </a:ln>
          <a:effectLst/>
        </p:spPr>
        <p:txBody>
          <a:bodyPr lIns="0" tIns="0" rIns="0" bIns="0" anchor="ctr">
            <a:spAutoFit/>
          </a:bodyPr>
          <a:lstStyle/>
          <a:p>
            <a:pPr marL="146050" indent="-146050" defTabSz="762000" eaLnBrk="0" hangingPunct="0">
              <a:lnSpc>
                <a:spcPct val="90000"/>
              </a:lnSpc>
              <a:buSzPct val="120000"/>
              <a:buFont typeface="Symbol" pitchFamily="18" charset="2"/>
              <a:buChar char="ã"/>
              <a:defRPr/>
            </a:pPr>
            <a:r>
              <a:rPr kumimoji="0" lang="en-US" altLang="ja-JP" sz="900" b="1" dirty="0">
                <a:solidFill>
                  <a:srgbClr val="333333"/>
                </a:solidFill>
                <a:latin typeface="メイリオ" pitchFamily="50" charset="-128"/>
                <a:ea typeface="メイリオ" pitchFamily="50" charset="-128"/>
                <a:cs typeface="メイリオ" pitchFamily="50" charset="-128"/>
              </a:rPr>
              <a:t>FRONTIER-ONE Inc.</a:t>
            </a:r>
            <a:r>
              <a:rPr kumimoji="0" lang="de-DE" altLang="ja-JP" sz="900" b="1" dirty="0">
                <a:solidFill>
                  <a:srgbClr val="333333"/>
                </a:solidFill>
                <a:latin typeface="メイリオ" pitchFamily="50" charset="-128"/>
                <a:ea typeface="メイリオ" pitchFamily="50" charset="-128"/>
                <a:cs typeface="メイリオ" pitchFamily="50" charset="-128"/>
              </a:rPr>
              <a:t> 201</a:t>
            </a:r>
            <a:r>
              <a:rPr kumimoji="0" lang="en-US" altLang="ja-JP" sz="900" b="1" dirty="0">
                <a:solidFill>
                  <a:srgbClr val="333333"/>
                </a:solidFill>
                <a:latin typeface="メイリオ" pitchFamily="50" charset="-128"/>
                <a:ea typeface="メイリオ" pitchFamily="50" charset="-128"/>
                <a:cs typeface="メイリオ" pitchFamily="50" charset="-128"/>
              </a:rPr>
              <a:t>9,  Keiichiro  Nabeno                     Page </a:t>
            </a:r>
            <a:fld id="{EB2B9B6D-9D78-4BDE-BC71-E3A76F457922}" type="slidenum">
              <a:rPr kumimoji="0" lang="en-US" altLang="ja-JP" sz="900" b="1">
                <a:solidFill>
                  <a:srgbClr val="333333"/>
                </a:solidFill>
                <a:latin typeface="メイリオ" pitchFamily="50" charset="-128"/>
                <a:ea typeface="メイリオ" pitchFamily="50" charset="-128"/>
                <a:cs typeface="メイリオ" pitchFamily="50" charset="-128"/>
              </a:rPr>
              <a:pPr marL="146050" indent="-146050" defTabSz="762000" eaLnBrk="0" hangingPunct="0">
                <a:lnSpc>
                  <a:spcPct val="90000"/>
                </a:lnSpc>
                <a:buSzPct val="120000"/>
                <a:buFont typeface="Symbol" pitchFamily="18" charset="2"/>
                <a:buChar char="ã"/>
                <a:defRPr/>
              </a:pPr>
              <a:t>‹#›</a:t>
            </a:fld>
            <a:endParaRPr kumimoji="0" lang="en-US" altLang="ja-JP" sz="900" b="1" dirty="0">
              <a:solidFill>
                <a:srgbClr val="333333"/>
              </a:solidFill>
              <a:latin typeface="メイリオ" pitchFamily="50" charset="-128"/>
              <a:ea typeface="メイリオ" pitchFamily="50" charset="-128"/>
              <a:cs typeface="メイリオ" pitchFamily="50" charset="-128"/>
            </a:endParaRPr>
          </a:p>
        </p:txBody>
      </p:sp>
      <p:pic>
        <p:nvPicPr>
          <p:cNvPr id="1029" name="Picture 43" descr="FRONTIER-ONE web"/>
          <p:cNvPicPr>
            <a:picLocks noChangeAspect="1" noChangeArrowheads="1"/>
          </p:cNvPicPr>
          <p:nvPr/>
        </p:nvPicPr>
        <p:blipFill>
          <a:blip r:embed="rId13" cstate="print"/>
          <a:srcRect/>
          <a:stretch>
            <a:fillRect/>
          </a:stretch>
        </p:blipFill>
        <p:spPr bwMode="auto">
          <a:xfrm>
            <a:off x="8675688" y="6567488"/>
            <a:ext cx="433387" cy="246062"/>
          </a:xfrm>
          <a:prstGeom prst="rect">
            <a:avLst/>
          </a:prstGeom>
          <a:noFill/>
          <a:ln w="9525">
            <a:noFill/>
            <a:miter lim="800000"/>
            <a:headEnd/>
            <a:tailEnd/>
          </a:ln>
        </p:spPr>
      </p:pic>
      <p:pic>
        <p:nvPicPr>
          <p:cNvPr id="1030" name="Picture 44" descr="FRONTIER"/>
          <p:cNvPicPr>
            <a:picLocks noChangeAspect="1" noChangeArrowheads="1"/>
          </p:cNvPicPr>
          <p:nvPr/>
        </p:nvPicPr>
        <p:blipFill>
          <a:blip r:embed="rId14" cstate="print"/>
          <a:srcRect/>
          <a:stretch>
            <a:fillRect/>
          </a:stretch>
        </p:blipFill>
        <p:spPr bwMode="auto">
          <a:xfrm>
            <a:off x="7307263" y="6638925"/>
            <a:ext cx="1296987" cy="103188"/>
          </a:xfrm>
          <a:prstGeom prst="rect">
            <a:avLst/>
          </a:prstGeom>
          <a:noFill/>
          <a:ln w="9525">
            <a:noFill/>
            <a:miter lim="800000"/>
            <a:headEnd/>
            <a:tailEnd/>
          </a:ln>
        </p:spPr>
      </p:pic>
      <p:grpSp>
        <p:nvGrpSpPr>
          <p:cNvPr id="1031" name="Group 48"/>
          <p:cNvGrpSpPr>
            <a:grpSpLocks/>
          </p:cNvGrpSpPr>
          <p:nvPr/>
        </p:nvGrpSpPr>
        <p:grpSpPr bwMode="auto">
          <a:xfrm>
            <a:off x="0" y="0"/>
            <a:ext cx="9144000" cy="620713"/>
            <a:chOff x="0" y="0"/>
            <a:chExt cx="5760" cy="391"/>
          </a:xfrm>
        </p:grpSpPr>
        <p:sp>
          <p:nvSpPr>
            <p:cNvPr id="710701" name="Rectangle 45"/>
            <p:cNvSpPr>
              <a:spLocks noChangeArrowheads="1"/>
            </p:cNvSpPr>
            <p:nvPr userDrawn="1"/>
          </p:nvSpPr>
          <p:spPr bwMode="auto">
            <a:xfrm>
              <a:off x="0" y="0"/>
              <a:ext cx="5756" cy="389"/>
            </a:xfrm>
            <a:prstGeom prst="rect">
              <a:avLst/>
            </a:prstGeom>
            <a:gradFill rotWithShape="1">
              <a:gsLst>
                <a:gs pos="0">
                  <a:srgbClr val="000080"/>
                </a:gs>
                <a:gs pos="100000">
                  <a:schemeClr val="bg2"/>
                </a:gs>
              </a:gsLst>
              <a:lin ang="5400000" scaled="1"/>
            </a:gra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03" name="Line 47"/>
            <p:cNvSpPr>
              <a:spLocks noChangeShapeType="1"/>
            </p:cNvSpPr>
            <p:nvPr userDrawn="1"/>
          </p:nvSpPr>
          <p:spPr bwMode="auto">
            <a:xfrm>
              <a:off x="0" y="391"/>
              <a:ext cx="5760" cy="0"/>
            </a:xfrm>
            <a:prstGeom prst="line">
              <a:avLst/>
            </a:prstGeom>
            <a:noFill/>
            <a:ln w="3175">
              <a:solidFill>
                <a:schemeClr val="bg2"/>
              </a:solidFill>
              <a:round/>
              <a:headEnd/>
              <a:tailEnd/>
            </a:ln>
            <a:effectLst/>
          </p:spPr>
          <p:txBody>
            <a:bodyPr wrap="none">
              <a:spAutoFit/>
            </a:bodyP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grpSp>
      <p:sp>
        <p:nvSpPr>
          <p:cNvPr id="710702" name="Rectangle 46"/>
          <p:cNvSpPr>
            <a:spLocks noChangeArrowheads="1"/>
          </p:cNvSpPr>
          <p:nvPr/>
        </p:nvSpPr>
        <p:spPr bwMode="auto">
          <a:xfrm>
            <a:off x="396875" y="192088"/>
            <a:ext cx="214313" cy="212725"/>
          </a:xfrm>
          <a:prstGeom prst="rect">
            <a:avLst/>
          </a:prstGeom>
          <a:solidFill>
            <a:schemeClr val="bg1"/>
          </a:solidFill>
          <a:ln w="12700">
            <a:no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1033" name="Rectangle 4"/>
          <p:cNvSpPr>
            <a:spLocks noGrp="1" noChangeArrowheads="1"/>
          </p:cNvSpPr>
          <p:nvPr>
            <p:ph type="title"/>
          </p:nvPr>
        </p:nvSpPr>
        <p:spPr bwMode="gray">
          <a:xfrm>
            <a:off x="611188" y="0"/>
            <a:ext cx="8459787" cy="620713"/>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ltLang="ja-JP" dirty="0"/>
              <a:t>Headline (Arial black 20pt.)</a:t>
            </a:r>
          </a:p>
        </p:txBody>
      </p:sp>
      <p:sp>
        <p:nvSpPr>
          <p:cNvPr id="710709" name="Line 53"/>
          <p:cNvSpPr>
            <a:spLocks noChangeShapeType="1"/>
          </p:cNvSpPr>
          <p:nvPr/>
        </p:nvSpPr>
        <p:spPr bwMode="auto">
          <a:xfrm flipV="1">
            <a:off x="179388" y="404813"/>
            <a:ext cx="431800" cy="215900"/>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2" name="Line 56"/>
          <p:cNvSpPr>
            <a:spLocks noChangeShapeType="1"/>
          </p:cNvSpPr>
          <p:nvPr/>
        </p:nvSpPr>
        <p:spPr bwMode="auto">
          <a:xfrm flipV="1">
            <a:off x="107950" y="404813"/>
            <a:ext cx="431800" cy="215900"/>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3" name="Line 57"/>
          <p:cNvSpPr>
            <a:spLocks noChangeShapeType="1"/>
          </p:cNvSpPr>
          <p:nvPr/>
        </p:nvSpPr>
        <p:spPr bwMode="auto">
          <a:xfrm flipV="1">
            <a:off x="34925" y="404813"/>
            <a:ext cx="431800" cy="215900"/>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4" name="Line 58"/>
          <p:cNvSpPr>
            <a:spLocks noChangeShapeType="1"/>
          </p:cNvSpPr>
          <p:nvPr/>
        </p:nvSpPr>
        <p:spPr bwMode="auto">
          <a:xfrm flipV="1">
            <a:off x="0" y="404813"/>
            <a:ext cx="395288" cy="198437"/>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5" name="Line 59"/>
          <p:cNvSpPr>
            <a:spLocks noChangeShapeType="1"/>
          </p:cNvSpPr>
          <p:nvPr/>
        </p:nvSpPr>
        <p:spPr bwMode="auto">
          <a:xfrm flipV="1">
            <a:off x="395288" y="7938"/>
            <a:ext cx="360362" cy="180975"/>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6" name="Line 60"/>
          <p:cNvSpPr>
            <a:spLocks noChangeShapeType="1"/>
          </p:cNvSpPr>
          <p:nvPr/>
        </p:nvSpPr>
        <p:spPr bwMode="auto">
          <a:xfrm flipV="1">
            <a:off x="468313" y="9525"/>
            <a:ext cx="358775" cy="179388"/>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7" name="Line 61"/>
          <p:cNvSpPr>
            <a:spLocks noChangeShapeType="1"/>
          </p:cNvSpPr>
          <p:nvPr/>
        </p:nvSpPr>
        <p:spPr bwMode="auto">
          <a:xfrm flipV="1">
            <a:off x="539750" y="7938"/>
            <a:ext cx="360363" cy="180975"/>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
        <p:nvSpPr>
          <p:cNvPr id="710718" name="Line 62"/>
          <p:cNvSpPr>
            <a:spLocks noChangeShapeType="1"/>
          </p:cNvSpPr>
          <p:nvPr/>
        </p:nvSpPr>
        <p:spPr bwMode="auto">
          <a:xfrm flipV="1">
            <a:off x="611188" y="7938"/>
            <a:ext cx="360362" cy="180975"/>
          </a:xfrm>
          <a:prstGeom prst="line">
            <a:avLst/>
          </a:prstGeom>
          <a:noFill/>
          <a:ln w="3175">
            <a:solidFill>
              <a:schemeClr val="bg1"/>
            </a:solidFill>
            <a:round/>
            <a:headEnd/>
            <a:tailEnd/>
          </a:ln>
          <a:effectLst/>
        </p:spPr>
        <p:txBody>
          <a:bodyPr anchor="ctr"/>
          <a:lstStyle/>
          <a:p>
            <a:pPr algn="ctr" eaLnBrk="0" hangingPunct="0">
              <a:spcBef>
                <a:spcPct val="20000"/>
              </a:spcBef>
              <a:buClr>
                <a:srgbClr val="F48B00"/>
              </a:buClr>
              <a:buFont typeface="Wingdings" pitchFamily="2" charset="2"/>
              <a:buNone/>
              <a:defRPr/>
            </a:pPr>
            <a:endParaRPr kumimoji="0" lang="ja-JP" altLang="en-US">
              <a:ea typeface="HGP創英角ｺﾞｼｯｸUB" pitchFamily="50"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strips dir="ru"/>
  </p:transition>
  <p:txStyles>
    <p:titleStyle>
      <a:lvl1pPr marL="171450" algn="l" rtl="0" eaLnBrk="0" fontAlgn="base" hangingPunct="0">
        <a:lnSpc>
          <a:spcPct val="90000"/>
        </a:lnSpc>
        <a:spcBef>
          <a:spcPct val="0"/>
        </a:spcBef>
        <a:spcAft>
          <a:spcPct val="0"/>
        </a:spcAft>
        <a:defRPr sz="20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71450" algn="l" rtl="0" eaLnBrk="0" fontAlgn="base" hangingPunct="0">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2pPr>
      <a:lvl3pPr marL="171450" algn="l" rtl="0" eaLnBrk="0" fontAlgn="base" hangingPunct="0">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3pPr>
      <a:lvl4pPr marL="171450" algn="l" rtl="0" eaLnBrk="0" fontAlgn="base" hangingPunct="0">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4pPr>
      <a:lvl5pPr marL="171450" algn="l" rtl="0" eaLnBrk="0" fontAlgn="base" hangingPunct="0">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5pPr>
      <a:lvl6pPr marL="628650" algn="l" rtl="0" fontAlgn="base">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6pPr>
      <a:lvl7pPr marL="1085850" algn="l" rtl="0" fontAlgn="base">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7pPr>
      <a:lvl8pPr marL="1543050" algn="l" rtl="0" fontAlgn="base">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8pPr>
      <a:lvl9pPr marL="2000250" algn="l" rtl="0" fontAlgn="base">
        <a:lnSpc>
          <a:spcPct val="90000"/>
        </a:lnSpc>
        <a:spcBef>
          <a:spcPct val="0"/>
        </a:spcBef>
        <a:spcAft>
          <a:spcPct val="0"/>
        </a:spcAft>
        <a:defRPr sz="2000">
          <a:solidFill>
            <a:schemeClr val="tx1"/>
          </a:solidFill>
          <a:latin typeface="HGP創英角ｺﾞｼｯｸUB" pitchFamily="50" charset="-128"/>
          <a:ea typeface="HGP創英角ｺﾞｼｯｸUB" pitchFamily="50" charset="-128"/>
        </a:defRPr>
      </a:lvl9pPr>
    </p:titleStyle>
    <p:bodyStyle>
      <a:lvl1pPr marL="495300" indent="-381000" algn="l" rtl="0" eaLnBrk="0" fontAlgn="base" hangingPunct="0">
        <a:spcBef>
          <a:spcPct val="75000"/>
        </a:spcBef>
        <a:spcAft>
          <a:spcPct val="0"/>
        </a:spcAft>
        <a:buClr>
          <a:schemeClr val="bg1"/>
        </a:buClr>
        <a:buSzPct val="25000"/>
        <a:buFont typeface="Wingdings" pitchFamily="2" charset="2"/>
        <a:buChar char=" "/>
        <a:defRPr sz="20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723900" indent="-342900" algn="l" rtl="0" eaLnBrk="0" fontAlgn="base" hangingPunct="0">
        <a:spcBef>
          <a:spcPct val="20000"/>
        </a:spcBef>
        <a:spcAft>
          <a:spcPct val="5000"/>
        </a:spcAft>
        <a:buClr>
          <a:srgbClr val="333333"/>
        </a:buClr>
        <a:buFont typeface="Wingdings" pitchFamily="2" charset="2"/>
        <a:buChar char="n"/>
        <a:defRPr>
          <a:solidFill>
            <a:srgbClr val="000000"/>
          </a:solidFill>
          <a:latin typeface="Meiryo UI" panose="020B0604030504040204" pitchFamily="50" charset="-128"/>
          <a:ea typeface="Meiryo UI" panose="020B0604030504040204" pitchFamily="50" charset="-128"/>
          <a:cs typeface="Meiryo UI" panose="020B0604030504040204" pitchFamily="50" charset="-128"/>
        </a:defRPr>
      </a:lvl2pPr>
      <a:lvl3pPr marL="1166813" indent="-304800" algn="l" rtl="0" eaLnBrk="0" fontAlgn="base" hangingPunct="0">
        <a:spcBef>
          <a:spcPct val="20000"/>
        </a:spcBef>
        <a:spcAft>
          <a:spcPct val="5000"/>
        </a:spcAft>
        <a:buClr>
          <a:srgbClr val="333333"/>
        </a:buClr>
        <a:buSzPct val="75000"/>
        <a:buFont typeface="Wingdings" pitchFamily="2" charset="2"/>
        <a:buChar char="u"/>
        <a:defRPr sz="16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3pPr>
      <a:lvl4pPr marL="1509713" indent="-266700" algn="l" rtl="0" eaLnBrk="0" fontAlgn="base" hangingPunct="0">
        <a:spcBef>
          <a:spcPct val="20000"/>
        </a:spcBef>
        <a:spcAft>
          <a:spcPct val="5000"/>
        </a:spcAft>
        <a:buClr>
          <a:srgbClr val="333333"/>
        </a:buClr>
        <a:buSzPct val="85000"/>
        <a:buFont typeface="Wingdings" pitchFamily="2" charset="2"/>
        <a:buChar char="l"/>
        <a:defRPr sz="14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667000" indent="-381000" algn="l" rtl="0" fontAlgn="base">
        <a:spcBef>
          <a:spcPct val="20000"/>
        </a:spcBef>
        <a:spcAft>
          <a:spcPct val="0"/>
        </a:spcAft>
        <a:buChar char="»"/>
        <a:defRPr sz="2000">
          <a:solidFill>
            <a:schemeClr val="tx1"/>
          </a:solidFill>
          <a:latin typeface="Times New Roman" pitchFamily="18" charset="0"/>
          <a:ea typeface="ＭＳ Ｐゴシック" charset="-128"/>
        </a:defRPr>
      </a:lvl6pPr>
      <a:lvl7pPr marL="3124200" indent="-381000" algn="l" rtl="0" fontAlgn="base">
        <a:spcBef>
          <a:spcPct val="20000"/>
        </a:spcBef>
        <a:spcAft>
          <a:spcPct val="0"/>
        </a:spcAft>
        <a:buChar char="»"/>
        <a:defRPr sz="2000">
          <a:solidFill>
            <a:schemeClr val="tx1"/>
          </a:solidFill>
          <a:latin typeface="Times New Roman" pitchFamily="18" charset="0"/>
          <a:ea typeface="ＭＳ Ｐゴシック" charset="-128"/>
        </a:defRPr>
      </a:lvl7pPr>
      <a:lvl8pPr marL="3581400" indent="-381000" algn="l" rtl="0" fontAlgn="base">
        <a:spcBef>
          <a:spcPct val="20000"/>
        </a:spcBef>
        <a:spcAft>
          <a:spcPct val="0"/>
        </a:spcAft>
        <a:buChar char="»"/>
        <a:defRPr sz="2000">
          <a:solidFill>
            <a:schemeClr val="tx1"/>
          </a:solidFill>
          <a:latin typeface="Times New Roman" pitchFamily="18" charset="0"/>
          <a:ea typeface="ＭＳ Ｐゴシック" charset="-128"/>
        </a:defRPr>
      </a:lvl8pPr>
      <a:lvl9pPr marL="4038600" indent="-381000" algn="l" rtl="0" fontAlgn="base">
        <a:spcBef>
          <a:spcPct val="20000"/>
        </a:spcBef>
        <a:spcAft>
          <a:spcPct val="0"/>
        </a:spcAft>
        <a:buChar char="»"/>
        <a:defRPr sz="2000">
          <a:solidFill>
            <a:schemeClr val="tx1"/>
          </a:solidFill>
          <a:latin typeface="Times New Roman" pitchFamily="18" charset="0"/>
          <a:ea typeface="ＭＳ Ｐゴシック"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1.xml.rels><?xml version="1.0" encoding="UTF-8" standalone="yes"?>
<Relationships xmlns="http://schemas.openxmlformats.org/package/2006/relationships"><Relationship Id="rId3" Type="http://schemas.openxmlformats.org/officeDocument/2006/relationships/image" Target="../media/image25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3.jpg"/><Relationship Id="rId4" Type="http://schemas.openxmlformats.org/officeDocument/2006/relationships/image" Target="../media/image252.jp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terprisezine.jp/article/detail/11690"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enterprisezine.jp/article/detail/11690" TargetMode="External"/><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japan.zdnet.com/article/35116103/" TargetMode="External"/><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hyperlink" Target="https://www.itr.co.jp/company/press/190418PR.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jpeg"/><Relationship Id="rId7" Type="http://schemas.openxmlformats.org/officeDocument/2006/relationships/image" Target="../media/image42.jpe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jpe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jpeg"/><Relationship Id="rId14" Type="http://schemas.openxmlformats.org/officeDocument/2006/relationships/image" Target="../media/image49.jpeg"/><Relationship Id="rId22" Type="http://schemas.openxmlformats.org/officeDocument/2006/relationships/image" Target="../media/image57.jpeg"/><Relationship Id="rId27" Type="http://schemas.openxmlformats.org/officeDocument/2006/relationships/image" Target="../media/image62.png"/><Relationship Id="rId30" Type="http://schemas.openxmlformats.org/officeDocument/2006/relationships/image" Target="../media/image6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26" Type="http://schemas.openxmlformats.org/officeDocument/2006/relationships/image" Target="../media/image92.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2" Type="http://schemas.openxmlformats.org/officeDocument/2006/relationships/image" Target="../media/image68.png"/><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jpe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jpeg"/></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zuhobank.co.jp/corporate/bizinfo/industry/sangyou/pdf/mif_214.pdf" TargetMode="External"/><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zuhobank.co.jp/corporate/bizinfo/industry/sangyou/pdf/mif_214.pdf" TargetMode="External"/><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meti.go.jp/shingikai/mono_info_service/digital_transformation/20180907_report.htm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zuhobank.co.jp/corporate/bizinfo/industry/sangyou/pdf/mif_214.pdf" TargetMode="External"/><Relationship Id="rId2" Type="http://schemas.openxmlformats.org/officeDocument/2006/relationships/image" Target="../media/image10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wmf"/><Relationship Id="rId4" Type="http://schemas.openxmlformats.org/officeDocument/2006/relationships/image" Target="../media/image104.jpeg"/></Relationships>
</file>

<file path=ppt/slides/_rels/slide3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jpe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jpeg"/><Relationship Id="rId2" Type="http://schemas.openxmlformats.org/officeDocument/2006/relationships/image" Target="../media/image109.png"/><Relationship Id="rId16" Type="http://schemas.openxmlformats.org/officeDocument/2006/relationships/image" Target="../media/image123.png"/><Relationship Id="rId1" Type="http://schemas.openxmlformats.org/officeDocument/2006/relationships/slideLayout" Target="../slideLayouts/slideLayout6.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jpeg"/><Relationship Id="rId15" Type="http://schemas.openxmlformats.org/officeDocument/2006/relationships/image" Target="../media/image122.jpeg"/><Relationship Id="rId10" Type="http://schemas.openxmlformats.org/officeDocument/2006/relationships/image" Target="../media/image117.png"/><Relationship Id="rId19" Type="http://schemas.openxmlformats.org/officeDocument/2006/relationships/image" Target="../media/image126.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jpe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image" Target="../media/image45.png"/><Relationship Id="rId21" Type="http://schemas.openxmlformats.org/officeDocument/2006/relationships/image" Target="../media/image49.jpeg"/><Relationship Id="rId7" Type="http://schemas.openxmlformats.org/officeDocument/2006/relationships/image" Target="../media/image63.png"/><Relationship Id="rId12" Type="http://schemas.openxmlformats.org/officeDocument/2006/relationships/image" Target="../media/image41.png"/><Relationship Id="rId17" Type="http://schemas.openxmlformats.org/officeDocument/2006/relationships/image" Target="../media/image58.png"/><Relationship Id="rId25" Type="http://schemas.openxmlformats.org/officeDocument/2006/relationships/image" Target="../media/image65.wmf"/><Relationship Id="rId2" Type="http://schemas.openxmlformats.org/officeDocument/2006/relationships/image" Target="../media/image127.png"/><Relationship Id="rId16" Type="http://schemas.openxmlformats.org/officeDocument/2006/relationships/image" Target="../media/image60.png"/><Relationship Id="rId20"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0.jpeg"/><Relationship Id="rId11" Type="http://schemas.openxmlformats.org/officeDocument/2006/relationships/image" Target="../media/image51.png"/><Relationship Id="rId24" Type="http://schemas.openxmlformats.org/officeDocument/2006/relationships/image" Target="../media/image44.jpeg"/><Relationship Id="rId5" Type="http://schemas.openxmlformats.org/officeDocument/2006/relationships/image" Target="../media/image48.png"/><Relationship Id="rId15" Type="http://schemas.openxmlformats.org/officeDocument/2006/relationships/image" Target="../media/image42.jpeg"/><Relationship Id="rId23" Type="http://schemas.openxmlformats.org/officeDocument/2006/relationships/image" Target="../media/image56.jpeg"/><Relationship Id="rId10" Type="http://schemas.openxmlformats.org/officeDocument/2006/relationships/image" Target="../media/image128.png"/><Relationship Id="rId19" Type="http://schemas.openxmlformats.org/officeDocument/2006/relationships/image" Target="../media/image62.png"/><Relationship Id="rId4" Type="http://schemas.openxmlformats.org/officeDocument/2006/relationships/image" Target="../media/image46.png"/><Relationship Id="rId9" Type="http://schemas.openxmlformats.org/officeDocument/2006/relationships/image" Target="../media/image64.png"/><Relationship Id="rId14" Type="http://schemas.openxmlformats.org/officeDocument/2006/relationships/image" Target="../media/image129.jpeg"/><Relationship Id="rId22"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30.jpeg"/><Relationship Id="rId7" Type="http://schemas.openxmlformats.org/officeDocument/2006/relationships/image" Target="../media/image13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3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gif"/><Relationship Id="rId1" Type="http://schemas.openxmlformats.org/officeDocument/2006/relationships/slideLayout" Target="../slideLayouts/slideLayout6.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39.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hyperlink" Target="http://1.bp.blogspot.com/-N08ojzWTStM/VdLrmt8nTzI/AAAAAAAAwuU/1o3JOcdtHNM/s800/business_senryaku_sakuryaku_man.png" TargetMode="External"/><Relationship Id="rId1" Type="http://schemas.openxmlformats.org/officeDocument/2006/relationships/slideLayout" Target="../slideLayouts/slideLayout6.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0.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gif"/><Relationship Id="rId1" Type="http://schemas.openxmlformats.org/officeDocument/2006/relationships/slideLayout" Target="../slideLayouts/slideLayout6.xml"/><Relationship Id="rId4" Type="http://schemas.openxmlformats.org/officeDocument/2006/relationships/image" Target="../media/image154.jpeg"/></Relationships>
</file>

<file path=ppt/slides/_rels/slide48.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sbbit.jp/article/cont1/36695"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sapjp.com/blog/archives/16956" TargetMode="External"/><Relationship Id="rId2" Type="http://schemas.openxmlformats.org/officeDocument/2006/relationships/image" Target="../media/image15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en.t-h.de/portfolio/sap-manufacturing-suite.html" TargetMode="External"/><Relationship Id="rId2" Type="http://schemas.openxmlformats.org/officeDocument/2006/relationships/image" Target="../media/image15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sapjp.com/blog/archives/18272" TargetMode="External"/><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sbbit.jp/article/cont1/35329" TargetMode="External"/><Relationship Id="rId2" Type="http://schemas.openxmlformats.org/officeDocument/2006/relationships/image" Target="../media/image161.png"/><Relationship Id="rId1" Type="http://schemas.openxmlformats.org/officeDocument/2006/relationships/slideLayout" Target="../slideLayouts/slideLayout6.xml"/><Relationship Id="rId4" Type="http://schemas.openxmlformats.org/officeDocument/2006/relationships/hyperlink" Target="https://www.sbbit.jp/article/cont1/34788"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news.sap.com/germany/sap-s4hana-der-einfluss-auf-die-logistik/" TargetMode="External"/><Relationship Id="rId2" Type="http://schemas.openxmlformats.org/officeDocument/2006/relationships/image" Target="../media/image16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sbbit.jp/article/cont1/35329" TargetMode="External"/><Relationship Id="rId2" Type="http://schemas.openxmlformats.org/officeDocument/2006/relationships/image" Target="../media/image165.jpeg"/><Relationship Id="rId1" Type="http://schemas.openxmlformats.org/officeDocument/2006/relationships/slideLayout" Target="../slideLayouts/slideLayout6.xml"/><Relationship Id="rId4" Type="http://schemas.openxmlformats.org/officeDocument/2006/relationships/hyperlink" Target="https://www.sbbit.jp/article/cont1/34788"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ascii.jp/elem/000/001/695/1695983/" TargetMode="External"/><Relationship Id="rId2" Type="http://schemas.openxmlformats.org/officeDocument/2006/relationships/image" Target="../media/image16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www.sapjp.com/blog/archives/15360" TargetMode="External"/><Relationship Id="rId2" Type="http://schemas.openxmlformats.org/officeDocument/2006/relationships/image" Target="../media/image16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sbbit.jp/article/cont1/36695" TargetMode="Externa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2" Type="http://schemas.openxmlformats.org/officeDocument/2006/relationships/hyperlink" Target="https://support.sap.com/ja/tools/software-logistics-tools.html"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2.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hyperlink" Target="https://www.sapjp.com/blog/archives/22099" TargetMode="External"/><Relationship Id="rId1" Type="http://schemas.openxmlformats.org/officeDocument/2006/relationships/slideLayout" Target="../slideLayouts/slideLayout6.xml"/><Relationship Id="rId4" Type="http://schemas.openxmlformats.org/officeDocument/2006/relationships/image" Target="../media/image179.jpeg"/></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181.jpeg"/><Relationship Id="rId7" Type="http://schemas.openxmlformats.org/officeDocument/2006/relationships/image" Target="../media/image185.png"/><Relationship Id="rId2" Type="http://schemas.openxmlformats.org/officeDocument/2006/relationships/image" Target="../media/image180.jpg"/><Relationship Id="rId1" Type="http://schemas.openxmlformats.org/officeDocument/2006/relationships/slideLayout" Target="../slideLayouts/slideLayout6.xml"/><Relationship Id="rId6" Type="http://schemas.openxmlformats.org/officeDocument/2006/relationships/image" Target="../media/image184.jpeg"/><Relationship Id="rId5" Type="http://schemas.openxmlformats.org/officeDocument/2006/relationships/image" Target="../media/image183.png"/><Relationship Id="rId4" Type="http://schemas.openxmlformats.org/officeDocument/2006/relationships/image" Target="../media/image182.jpeg"/></Relationships>
</file>

<file path=ppt/slides/_rels/slide76.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6.gif"/><Relationship Id="rId1" Type="http://schemas.openxmlformats.org/officeDocument/2006/relationships/slideLayout" Target="../slideLayouts/slideLayout6.xml"/><Relationship Id="rId6" Type="http://schemas.openxmlformats.org/officeDocument/2006/relationships/hyperlink" Target="https://www.youtube.com/watch?v=pRIkNqXEmfE" TargetMode="External"/><Relationship Id="rId5" Type="http://schemas.openxmlformats.org/officeDocument/2006/relationships/hyperlink" Target="https://www.youtube.com/watch?v=-jHwOIa3EdA" TargetMode="External"/><Relationship Id="rId4" Type="http://schemas.openxmlformats.org/officeDocument/2006/relationships/image" Target="../media/image188.jpeg"/></Relationships>
</file>

<file path=ppt/slides/_rels/slide77.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slideLayout" Target="../slideLayouts/slideLayout6.xml"/><Relationship Id="rId4" Type="http://schemas.openxmlformats.org/officeDocument/2006/relationships/hyperlink" Target="https://www.mitsubishielectric.co.jp/fa/products/mecha/laser/pmerit/lup/iqcareremote4u/index.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qyrdpd8jz3E" TargetMode="External"/><Relationship Id="rId7" Type="http://schemas.openxmlformats.org/officeDocument/2006/relationships/image" Target="../media/image193.jpeg"/><Relationship Id="rId2" Type="http://schemas.openxmlformats.org/officeDocument/2006/relationships/hyperlink" Target="https://www.youtube.com/watch?v=dq_qW12IPjs" TargetMode="External"/><Relationship Id="rId1" Type="http://schemas.openxmlformats.org/officeDocument/2006/relationships/slideLayout" Target="../slideLayouts/slideLayout6.xml"/><Relationship Id="rId6" Type="http://schemas.openxmlformats.org/officeDocument/2006/relationships/image" Target="../media/image192.jpeg"/><Relationship Id="rId5" Type="http://schemas.openxmlformats.org/officeDocument/2006/relationships/image" Target="../media/image191.jpeg"/><Relationship Id="rId4" Type="http://schemas.openxmlformats.org/officeDocument/2006/relationships/hyperlink" Target="https://www.youtube.com/watch?v=DLnQsfDXo7k"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hyperlink" Target="https://www.nikkei.com/article/DGXMZO47976090Q9A730C1TJ100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hyperlink" Target="https://www.nikkei.com/article/DGXMZO52014900R11C19A1XA0000/"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9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6.xml"/><Relationship Id="rId5" Type="http://schemas.openxmlformats.org/officeDocument/2006/relationships/image" Target="../media/image201.jpeg"/><Relationship Id="rId4" Type="http://schemas.openxmlformats.org/officeDocument/2006/relationships/image" Target="../media/image200.png"/></Relationships>
</file>

<file path=ppt/slides/_rels/slide83.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03.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hyperlink" Target="https://iot-analytics.com/industrial-iot-platforms-for-manufacturing-2019-2024-press-release/?utm_source=IoT+Analytics+Master+People+List&amp;utm_campaign=09e60f1e3f-industrial_iot_platforms_for_manufacturing&amp;utm_medium=email&amp;utm_term=0_3069fbcae4-09e60f1e3f-345821277" TargetMode="External"/><Relationship Id="rId1" Type="http://schemas.openxmlformats.org/officeDocument/2006/relationships/slideLayout" Target="../slideLayouts/slideLayout6.xml"/><Relationship Id="rId4" Type="http://schemas.openxmlformats.org/officeDocument/2006/relationships/image" Target="../media/image205.jpeg"/></Relationships>
</file>

<file path=ppt/slides/_rels/slide87.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hyperlink" Target="https://iot-analytics.com/top-20-industrial-iot-trends-hannover-messe-2019/" TargetMode="External"/><Relationship Id="rId1" Type="http://schemas.openxmlformats.org/officeDocument/2006/relationships/slideLayout" Target="../slideLayouts/slideLayout6.xml"/><Relationship Id="rId4" Type="http://schemas.openxmlformats.org/officeDocument/2006/relationships/image" Target="../media/image206.png"/></Relationships>
</file>

<file path=ppt/slides/_rels/slide88.xml.rels><?xml version="1.0" encoding="UTF-8" standalone="yes"?>
<Relationships xmlns="http://schemas.openxmlformats.org/package/2006/relationships"><Relationship Id="rId2" Type="http://schemas.openxmlformats.org/officeDocument/2006/relationships/hyperlink" Target="http://pub.nikkan.co.jp/books/detail/00003470"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3" Type="http://schemas.microsoft.com/office/2007/relationships/hdphoto" Target="../media/hdphoto2.wdp"/><Relationship Id="rId7" Type="http://schemas.openxmlformats.org/officeDocument/2006/relationships/image" Target="../media/image211.png"/><Relationship Id="rId12" Type="http://schemas.openxmlformats.org/officeDocument/2006/relationships/image" Target="../media/image216.png"/><Relationship Id="rId2" Type="http://schemas.openxmlformats.org/officeDocument/2006/relationships/image" Target="../media/image207.jpeg"/><Relationship Id="rId1" Type="http://schemas.openxmlformats.org/officeDocument/2006/relationships/slideLayout" Target="../slideLayouts/slideLayout6.xml"/><Relationship Id="rId6" Type="http://schemas.openxmlformats.org/officeDocument/2006/relationships/image" Target="../media/image210.png"/><Relationship Id="rId11" Type="http://schemas.openxmlformats.org/officeDocument/2006/relationships/image" Target="../media/image215.png"/><Relationship Id="rId5" Type="http://schemas.openxmlformats.org/officeDocument/2006/relationships/image" Target="../media/image209.png"/><Relationship Id="rId10" Type="http://schemas.openxmlformats.org/officeDocument/2006/relationships/image" Target="../media/image214.png"/><Relationship Id="rId4" Type="http://schemas.openxmlformats.org/officeDocument/2006/relationships/image" Target="../media/image208.jpeg"/><Relationship Id="rId9" Type="http://schemas.openxmlformats.org/officeDocument/2006/relationships/image" Target="../media/image213.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s>
</file>

<file path=ppt/slides/_rels/slide91.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22.png"/><Relationship Id="rId7" Type="http://schemas.openxmlformats.org/officeDocument/2006/relationships/image" Target="../media/image225.png"/><Relationship Id="rId2" Type="http://schemas.openxmlformats.org/officeDocument/2006/relationships/image" Target="../media/image215.png"/><Relationship Id="rId1" Type="http://schemas.openxmlformats.org/officeDocument/2006/relationships/slideLayout" Target="../slideLayouts/slideLayout6.xml"/><Relationship Id="rId6" Type="http://schemas.openxmlformats.org/officeDocument/2006/relationships/image" Target="../media/image224.png"/><Relationship Id="rId5" Type="http://schemas.openxmlformats.org/officeDocument/2006/relationships/image" Target="../media/image212.png"/><Relationship Id="rId10" Type="http://schemas.openxmlformats.org/officeDocument/2006/relationships/image" Target="../media/image228.png"/><Relationship Id="rId4" Type="http://schemas.openxmlformats.org/officeDocument/2006/relationships/image" Target="../media/image223.png"/><Relationship Id="rId9" Type="http://schemas.openxmlformats.org/officeDocument/2006/relationships/image" Target="../media/image227.png"/></Relationships>
</file>

<file path=ppt/slides/_rels/slide92.xml.rels><?xml version="1.0" encoding="UTF-8" standalone="yes"?>
<Relationships xmlns="http://schemas.openxmlformats.org/package/2006/relationships"><Relationship Id="rId8" Type="http://schemas.openxmlformats.org/officeDocument/2006/relationships/image" Target="../media/image233.jpeg"/><Relationship Id="rId13" Type="http://schemas.openxmlformats.org/officeDocument/2006/relationships/image" Target="../media/image238.png"/><Relationship Id="rId18" Type="http://schemas.openxmlformats.org/officeDocument/2006/relationships/image" Target="../media/image243.png"/><Relationship Id="rId3" Type="http://schemas.openxmlformats.org/officeDocument/2006/relationships/image" Target="../media/image229.png"/><Relationship Id="rId21" Type="http://schemas.openxmlformats.org/officeDocument/2006/relationships/image" Target="../media/image246.png"/><Relationship Id="rId7" Type="http://schemas.openxmlformats.org/officeDocument/2006/relationships/image" Target="../media/image232.gif"/><Relationship Id="rId12" Type="http://schemas.openxmlformats.org/officeDocument/2006/relationships/image" Target="../media/image237.gif"/><Relationship Id="rId17" Type="http://schemas.openxmlformats.org/officeDocument/2006/relationships/image" Target="../media/image242.png"/><Relationship Id="rId2" Type="http://schemas.openxmlformats.org/officeDocument/2006/relationships/notesSlide" Target="../notesSlides/notesSlide16.xml"/><Relationship Id="rId16" Type="http://schemas.openxmlformats.org/officeDocument/2006/relationships/image" Target="../media/image241.jpeg"/><Relationship Id="rId20" Type="http://schemas.openxmlformats.org/officeDocument/2006/relationships/image" Target="../media/image245.jpeg"/><Relationship Id="rId1" Type="http://schemas.openxmlformats.org/officeDocument/2006/relationships/slideLayout" Target="../slideLayouts/slideLayout6.xml"/><Relationship Id="rId6" Type="http://schemas.openxmlformats.org/officeDocument/2006/relationships/image" Target="../media/image231.gif"/><Relationship Id="rId11" Type="http://schemas.openxmlformats.org/officeDocument/2006/relationships/image" Target="../media/image236.jpeg"/><Relationship Id="rId24" Type="http://schemas.openxmlformats.org/officeDocument/2006/relationships/image" Target="../media/image249.gif"/><Relationship Id="rId5" Type="http://schemas.openxmlformats.org/officeDocument/2006/relationships/image" Target="../media/image230.png"/><Relationship Id="rId15" Type="http://schemas.openxmlformats.org/officeDocument/2006/relationships/image" Target="../media/image240.jpeg"/><Relationship Id="rId23" Type="http://schemas.openxmlformats.org/officeDocument/2006/relationships/image" Target="../media/image248.png"/><Relationship Id="rId10" Type="http://schemas.openxmlformats.org/officeDocument/2006/relationships/image" Target="../media/image235.jpeg"/><Relationship Id="rId19" Type="http://schemas.openxmlformats.org/officeDocument/2006/relationships/image" Target="../media/image244.png"/><Relationship Id="rId4" Type="http://schemas.openxmlformats.org/officeDocument/2006/relationships/hyperlink" Target="http://www.sbbit.jp/article/cont1/33530" TargetMode="External"/><Relationship Id="rId9" Type="http://schemas.openxmlformats.org/officeDocument/2006/relationships/image" Target="../media/image234.jpeg"/><Relationship Id="rId14" Type="http://schemas.openxmlformats.org/officeDocument/2006/relationships/image" Target="../media/image239.png"/><Relationship Id="rId22" Type="http://schemas.openxmlformats.org/officeDocument/2006/relationships/image" Target="../media/image247.png"/></Relationships>
</file>

<file path=ppt/slides/_rels/slide93.xml.rels><?xml version="1.0" encoding="UTF-8" standalone="yes"?>
<Relationships xmlns="http://schemas.openxmlformats.org/package/2006/relationships"><Relationship Id="rId8" Type="http://schemas.openxmlformats.org/officeDocument/2006/relationships/image" Target="../media/image234.jpeg"/><Relationship Id="rId13" Type="http://schemas.openxmlformats.org/officeDocument/2006/relationships/image" Target="../media/image239.png"/><Relationship Id="rId18" Type="http://schemas.openxmlformats.org/officeDocument/2006/relationships/image" Target="../media/image245.jpeg"/><Relationship Id="rId3" Type="http://schemas.openxmlformats.org/officeDocument/2006/relationships/image" Target="../media/image229.png"/><Relationship Id="rId21" Type="http://schemas.openxmlformats.org/officeDocument/2006/relationships/image" Target="../media/image248.png"/><Relationship Id="rId7" Type="http://schemas.openxmlformats.org/officeDocument/2006/relationships/image" Target="../media/image233.jpeg"/><Relationship Id="rId12" Type="http://schemas.openxmlformats.org/officeDocument/2006/relationships/image" Target="../media/image238.png"/><Relationship Id="rId17" Type="http://schemas.openxmlformats.org/officeDocument/2006/relationships/image" Target="../media/image244.png"/><Relationship Id="rId2" Type="http://schemas.openxmlformats.org/officeDocument/2006/relationships/notesSlide" Target="../notesSlides/notesSlide17.xml"/><Relationship Id="rId16" Type="http://schemas.openxmlformats.org/officeDocument/2006/relationships/image" Target="../media/image243.png"/><Relationship Id="rId20" Type="http://schemas.openxmlformats.org/officeDocument/2006/relationships/image" Target="../media/image247.png"/><Relationship Id="rId1" Type="http://schemas.openxmlformats.org/officeDocument/2006/relationships/slideLayout" Target="../slideLayouts/slideLayout6.xml"/><Relationship Id="rId6" Type="http://schemas.openxmlformats.org/officeDocument/2006/relationships/image" Target="../media/image232.gif"/><Relationship Id="rId11" Type="http://schemas.openxmlformats.org/officeDocument/2006/relationships/image" Target="../media/image237.gif"/><Relationship Id="rId24" Type="http://schemas.openxmlformats.org/officeDocument/2006/relationships/image" Target="../media/image250.png"/><Relationship Id="rId5" Type="http://schemas.openxmlformats.org/officeDocument/2006/relationships/image" Target="../media/image231.gif"/><Relationship Id="rId15" Type="http://schemas.openxmlformats.org/officeDocument/2006/relationships/image" Target="../media/image241.jpeg"/><Relationship Id="rId23" Type="http://schemas.openxmlformats.org/officeDocument/2006/relationships/image" Target="../media/image242.png"/><Relationship Id="rId10" Type="http://schemas.openxmlformats.org/officeDocument/2006/relationships/image" Target="../media/image236.jpeg"/><Relationship Id="rId19" Type="http://schemas.openxmlformats.org/officeDocument/2006/relationships/image" Target="../media/image246.png"/><Relationship Id="rId4" Type="http://schemas.openxmlformats.org/officeDocument/2006/relationships/image" Target="../media/image230.png"/><Relationship Id="rId9" Type="http://schemas.openxmlformats.org/officeDocument/2006/relationships/image" Target="../media/image235.jpeg"/><Relationship Id="rId14" Type="http://schemas.openxmlformats.org/officeDocument/2006/relationships/image" Target="../media/image240.jpeg"/><Relationship Id="rId22" Type="http://schemas.openxmlformats.org/officeDocument/2006/relationships/image" Target="../media/image249.gi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s://bizgate.nikkei.co.jp/article/DGXMZO3114938030052018000000"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hyperlink" Target="http://pub.nikkan.co.jp/books/detail/00003470"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hyperlink" Target="http://pub.nikkan.co.jp/books/detail/00003470"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4572000" y="5003884"/>
            <a:ext cx="4248150" cy="369332"/>
          </a:xfrm>
          <a:prstGeom prst="rect">
            <a:avLst/>
          </a:prstGeom>
          <a:noFill/>
          <a:ln w="12700">
            <a:noFill/>
            <a:miter lim="800000"/>
            <a:headEnd/>
            <a:tailEnd/>
          </a:ln>
        </p:spPr>
        <p:txBody>
          <a:bodyPr wrap="square">
            <a:spAutoFit/>
          </a:bodyPr>
          <a:lstStyle/>
          <a:p>
            <a:r>
              <a:rPr kumimoji="0" lang="ja-JP" altLang="de-DE" dirty="0">
                <a:latin typeface="Meiryo UI" panose="020B0604030504040204" pitchFamily="50" charset="-128"/>
                <a:ea typeface="Meiryo UI" panose="020B0604030504040204" pitchFamily="50" charset="-128"/>
                <a:cs typeface="Meiryo UI" panose="020B0604030504040204" pitchFamily="50" charset="-128"/>
              </a:rPr>
              <a:t>20</a:t>
            </a:r>
            <a:r>
              <a:rPr kumimoji="0" lang="de-DE" altLang="ja-JP" dirty="0">
                <a:latin typeface="Meiryo UI" panose="020B0604030504040204" pitchFamily="50" charset="-128"/>
                <a:ea typeface="Meiryo UI" panose="020B0604030504040204" pitchFamily="50" charset="-128"/>
                <a:cs typeface="Meiryo UI" panose="020B0604030504040204" pitchFamily="50" charset="-128"/>
              </a:rPr>
              <a:t>1</a:t>
            </a:r>
            <a:r>
              <a:rPr kumimoji="0" lang="en-US" altLang="ja-JP" dirty="0">
                <a:latin typeface="Meiryo UI" panose="020B0604030504040204" pitchFamily="50" charset="-128"/>
                <a:ea typeface="Meiryo UI" panose="020B0604030504040204" pitchFamily="50" charset="-128"/>
                <a:cs typeface="Meiryo UI" panose="020B0604030504040204" pitchFamily="50" charset="-128"/>
              </a:rPr>
              <a:t>9</a:t>
            </a:r>
            <a:r>
              <a:rPr kumimoji="0" lang="de-DE" altLang="ja-JP"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latin typeface="Meiryo UI" panose="020B0604030504040204" pitchFamily="50" charset="-128"/>
                <a:ea typeface="Meiryo UI" panose="020B0604030504040204" pitchFamily="50" charset="-128"/>
                <a:cs typeface="Meiryo UI" panose="020B0604030504040204" pitchFamily="50" charset="-128"/>
              </a:rPr>
              <a:t>12</a:t>
            </a:r>
            <a:r>
              <a:rPr kumimoji="0" lang="de-DE" altLang="ja-JP"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latin typeface="Meiryo UI" panose="020B0604030504040204" pitchFamily="50" charset="-128"/>
                <a:ea typeface="Meiryo UI" panose="020B0604030504040204" pitchFamily="50" charset="-128"/>
                <a:cs typeface="Meiryo UI" panose="020B0604030504040204" pitchFamily="50" charset="-128"/>
              </a:rPr>
              <a:t>05</a:t>
            </a:r>
            <a:r>
              <a:rPr kumimoji="0" lang="de-DE" altLang="ja-JP"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362" name="Picture 3" descr="FRONTIER-ONE web"/>
          <p:cNvPicPr>
            <a:picLocks noChangeAspect="1" noChangeArrowheads="1"/>
          </p:cNvPicPr>
          <p:nvPr/>
        </p:nvPicPr>
        <p:blipFill>
          <a:blip r:embed="rId3" cstate="print"/>
          <a:srcRect/>
          <a:stretch>
            <a:fillRect/>
          </a:stretch>
        </p:blipFill>
        <p:spPr bwMode="auto">
          <a:xfrm>
            <a:off x="8675692" y="6567490"/>
            <a:ext cx="433387" cy="246063"/>
          </a:xfrm>
          <a:prstGeom prst="rect">
            <a:avLst/>
          </a:prstGeom>
          <a:noFill/>
          <a:ln w="9525">
            <a:noFill/>
            <a:miter lim="800000"/>
            <a:headEnd/>
            <a:tailEnd/>
          </a:ln>
        </p:spPr>
      </p:pic>
      <p:sp>
        <p:nvSpPr>
          <p:cNvPr id="15363" name="Text Box 4"/>
          <p:cNvSpPr txBox="1">
            <a:spLocks noChangeArrowheads="1"/>
          </p:cNvSpPr>
          <p:nvPr/>
        </p:nvSpPr>
        <p:spPr bwMode="auto">
          <a:xfrm>
            <a:off x="3097087" y="2852936"/>
            <a:ext cx="6046913" cy="1238046"/>
          </a:xfrm>
          <a:prstGeom prst="rect">
            <a:avLst/>
          </a:prstGeom>
          <a:noFill/>
          <a:ln w="12700" algn="ctr">
            <a:noFill/>
            <a:miter lim="800000"/>
            <a:headEnd/>
            <a:tailEnd/>
          </a:ln>
        </p:spPr>
        <p:txBody>
          <a:bodyPr wrap="none"/>
          <a:lstStyle/>
          <a:p>
            <a:r>
              <a:rPr lang="ja-JP" altLang="en-US" sz="2400" dirty="0">
                <a:latin typeface="Meiryo UI" panose="020B0604030504040204" pitchFamily="50" charset="-128"/>
                <a:ea typeface="Meiryo UI" panose="020B0604030504040204" pitchFamily="50" charset="-128"/>
              </a:rPr>
              <a:t>ＩＴソリューション塾</a:t>
            </a:r>
            <a:endParaRPr lang="en-US" altLang="ja-JP" sz="2400" dirty="0">
              <a:latin typeface="Meiryo UI" panose="020B0604030504040204" pitchFamily="50" charset="-128"/>
              <a:ea typeface="Meiryo UI" panose="020B0604030504040204" pitchFamily="50" charset="-128"/>
            </a:endParaRPr>
          </a:p>
          <a:p>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時代の次世代の業務プラットフォーム</a:t>
            </a:r>
            <a:endParaRPr lang="en-US" altLang="ja-JP" sz="2400" dirty="0">
              <a:latin typeface="Meiryo UI" panose="020B0604030504040204" pitchFamily="50" charset="-128"/>
              <a:ea typeface="Meiryo UI" panose="020B0604030504040204" pitchFamily="50" charset="-128"/>
            </a:endParaRPr>
          </a:p>
          <a:p>
            <a:r>
              <a:rPr kumimoji="0"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～進化する</a:t>
            </a:r>
            <a:r>
              <a:rPr kumimoji="0" lang="en-US" altLang="ja-JP"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4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へ～</a:t>
            </a:r>
            <a:endParaRPr kumimoji="0" lang="en-US" altLang="ja-JP"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4" name="Text Box 5"/>
          <p:cNvSpPr txBox="1">
            <a:spLocks noChangeArrowheads="1"/>
          </p:cNvSpPr>
          <p:nvPr/>
        </p:nvSpPr>
        <p:spPr bwMode="auto">
          <a:xfrm>
            <a:off x="4572000" y="5517232"/>
            <a:ext cx="4248150" cy="1008455"/>
          </a:xfrm>
          <a:prstGeom prst="rect">
            <a:avLst/>
          </a:prstGeom>
          <a:noFill/>
          <a:ln w="12700" algn="ctr">
            <a:noFill/>
            <a:miter lim="800000"/>
            <a:headEnd/>
            <a:tailEnd/>
          </a:ln>
        </p:spPr>
        <p:txBody>
          <a:bodyPr wrap="none"/>
          <a:lstStyle/>
          <a:p>
            <a:pPr eaLnBrk="0" hangingPunct="0">
              <a:spcBef>
                <a:spcPct val="20000"/>
              </a:spcBef>
              <a:buClr>
                <a:srgbClr val="F48B00"/>
              </a:buClr>
              <a:buFont typeface="Wingdings" pitchFamily="2" charset="2"/>
              <a:buNone/>
            </a:pPr>
            <a:r>
              <a:rPr kumimoji="0" lang="ja-JP" altLang="en-US" dirty="0">
                <a:latin typeface="Meiryo UI" panose="020B0604030504040204" pitchFamily="50" charset="-128"/>
                <a:ea typeface="Meiryo UI" panose="020B0604030504040204" pitchFamily="50" charset="-128"/>
                <a:cs typeface="Meiryo UI" panose="020B0604030504040204" pitchFamily="50" charset="-128"/>
              </a:rPr>
              <a:t>株式会社フロンティアワン</a:t>
            </a:r>
          </a:p>
          <a:p>
            <a:pPr eaLnBrk="0" hangingPunct="0">
              <a:spcBef>
                <a:spcPct val="20000"/>
              </a:spcBef>
              <a:buClr>
                <a:srgbClr val="F48B00"/>
              </a:buClr>
              <a:buFont typeface="Wingdings" pitchFamily="2" charset="2"/>
              <a:buNone/>
            </a:pPr>
            <a:r>
              <a:rPr kumimoji="0" lang="ja-JP" altLang="en-US" dirty="0">
                <a:latin typeface="Meiryo UI" panose="020B0604030504040204" pitchFamily="50" charset="-128"/>
                <a:ea typeface="Meiryo UI" panose="020B0604030504040204" pitchFamily="50" charset="-128"/>
                <a:cs typeface="Meiryo UI" panose="020B0604030504040204" pitchFamily="50" charset="-128"/>
              </a:rPr>
              <a:t>鍋野敬一郎</a:t>
            </a:r>
          </a:p>
          <a:p>
            <a:pPr eaLnBrk="0" hangingPunct="0">
              <a:spcBef>
                <a:spcPct val="20000"/>
              </a:spcBef>
              <a:buClr>
                <a:srgbClr val="F48B00"/>
              </a:buClr>
              <a:buFont typeface="Wingdings" pitchFamily="2" charset="2"/>
              <a:buNone/>
            </a:pPr>
            <a:r>
              <a:rPr kumimoji="0" lang="en-US" altLang="ja-JP" i="1" dirty="0">
                <a:latin typeface="Meiryo UI" panose="020B0604030504040204" pitchFamily="50" charset="-128"/>
                <a:ea typeface="Meiryo UI" panose="020B0604030504040204" pitchFamily="50" charset="-128"/>
                <a:cs typeface="Meiryo UI" panose="020B0604030504040204" pitchFamily="50" charset="-128"/>
              </a:rPr>
              <a:t>keiichiro.nabeno@frontier-one.com</a:t>
            </a:r>
            <a:endParaRPr kumimoji="0"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72000" y="4273932"/>
            <a:ext cx="2299027" cy="523220"/>
          </a:xfrm>
          <a:prstGeom prst="rect">
            <a:avLst/>
          </a:prstGeom>
          <a:noFill/>
          <a:ln>
            <a:solidFill>
              <a:srgbClr val="FFC000"/>
            </a:solidFill>
          </a:ln>
        </p:spPr>
        <p:txBody>
          <a:bodyPr wrap="none" rtlCol="0">
            <a:spAutoFit/>
          </a:bodyPr>
          <a:lstStyle/>
          <a:p>
            <a:r>
              <a:rPr kumimoji="1" lang="en-US" altLang="ja-JP" sz="2800" dirty="0">
                <a:solidFill>
                  <a:srgbClr val="FFC000"/>
                </a:solidFill>
                <a:latin typeface="Arial Black" panose="020B0A04020102020204" pitchFamily="34" charset="0"/>
              </a:rPr>
              <a:t>ERP + “ 1 ”</a:t>
            </a:r>
            <a:endParaRPr kumimoji="1" lang="ja-JP" altLang="en-US" sz="2800" dirty="0">
              <a:solidFill>
                <a:srgbClr val="FFC000"/>
              </a:solidFill>
              <a:latin typeface="Arial Black" panose="020B0A04020102020204" pitchFamily="34" charset="0"/>
            </a:endParaRPr>
          </a:p>
        </p:txBody>
      </p:sp>
      <p:pic>
        <p:nvPicPr>
          <p:cNvPr id="8" name="Picture 2" descr="é¢é£ç»å">
            <a:extLst>
              <a:ext uri="{FF2B5EF4-FFF2-40B4-BE49-F238E27FC236}">
                <a16:creationId xmlns:a16="http://schemas.microsoft.com/office/drawing/2014/main" id="{67DFEB84-7419-413C-8FCA-E377C4DD06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4005064"/>
            <a:ext cx="2805112" cy="954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ãdigital transformation icon pngãã®ç»åæ¤ç´¢çµæ">
            <a:extLst>
              <a:ext uri="{FF2B5EF4-FFF2-40B4-BE49-F238E27FC236}">
                <a16:creationId xmlns:a16="http://schemas.microsoft.com/office/drawing/2014/main" id="{1E72A9A2-9BC3-47EE-B703-B74175029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32" y="5013177"/>
            <a:ext cx="2792843" cy="121456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F58BB49F-604B-46EE-BD47-B4924B6BF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575" y="-4217"/>
            <a:ext cx="5940425" cy="2856955"/>
          </a:xfrm>
          <a:prstGeom prst="rect">
            <a:avLst/>
          </a:prstGeom>
        </p:spPr>
      </p:pic>
      <p:sp>
        <p:nvSpPr>
          <p:cNvPr id="11" name="テキスト ボックス 10">
            <a:extLst>
              <a:ext uri="{FF2B5EF4-FFF2-40B4-BE49-F238E27FC236}">
                <a16:creationId xmlns:a16="http://schemas.microsoft.com/office/drawing/2014/main" id="{D0C8E12F-67F2-40AF-A026-7CC41260B775}"/>
              </a:ext>
            </a:extLst>
          </p:cNvPr>
          <p:cNvSpPr txBox="1"/>
          <p:nvPr/>
        </p:nvSpPr>
        <p:spPr bwMode="auto">
          <a:xfrm>
            <a:off x="107504" y="75865"/>
            <a:ext cx="2478815" cy="904863"/>
          </a:xfrm>
          <a:prstGeom prst="rect">
            <a:avLst/>
          </a:prstGeom>
          <a:noFill/>
          <a:ln w="28575">
            <a:noFill/>
            <a:miter lim="800000"/>
            <a:headEnd/>
            <a:tailEnd/>
          </a:ln>
        </p:spPr>
        <p:txBody>
          <a:bodyPr wrap="none" lIns="18000" rIns="18000" rtlCol="0">
            <a:spAutoFit/>
          </a:bodyPr>
          <a:lstStyle/>
          <a:p>
            <a:pPr eaLnBrk="1" hangingPunct="1">
              <a:lnSpc>
                <a:spcPct val="110000"/>
              </a:lnSpc>
              <a:spcBef>
                <a:spcPct val="0"/>
              </a:spcBef>
              <a:buClrTx/>
            </a:pPr>
            <a:r>
              <a:rPr kumimoji="1" lang="en-US" altLang="ja-JP" sz="1600" b="1" i="1" dirty="0">
                <a:solidFill>
                  <a:srgbClr val="FFC000"/>
                </a:solidFill>
                <a:effectLst>
                  <a:outerShdw blurRad="38100" dist="38100" dir="2700000" algn="tl">
                    <a:srgbClr val="000000">
                      <a:alpha val="43137"/>
                    </a:srgbClr>
                  </a:outerShdw>
                </a:effectLst>
                <a:latin typeface="Arial Black" panose="020B0A04020102020204" pitchFamily="34" charset="0"/>
                <a:ea typeface="メイリオ" pitchFamily="50" charset="-128"/>
              </a:rPr>
              <a:t>DIGITAL INNOVATION</a:t>
            </a:r>
          </a:p>
          <a:p>
            <a:pPr eaLnBrk="1" hangingPunct="1">
              <a:lnSpc>
                <a:spcPct val="110000"/>
              </a:lnSpc>
              <a:spcBef>
                <a:spcPct val="0"/>
              </a:spcBef>
              <a:buClrTx/>
            </a:pPr>
            <a:r>
              <a:rPr lang="en-US" altLang="ja-JP" sz="1600" b="1" i="1" dirty="0">
                <a:solidFill>
                  <a:srgbClr val="FFC000"/>
                </a:solidFill>
                <a:effectLst>
                  <a:outerShdw blurRad="38100" dist="38100" dir="2700000" algn="tl">
                    <a:srgbClr val="000000">
                      <a:alpha val="43137"/>
                    </a:srgbClr>
                  </a:outerShdw>
                </a:effectLst>
                <a:latin typeface="Arial Black" panose="020B0A04020102020204" pitchFamily="34" charset="0"/>
                <a:ea typeface="メイリオ" pitchFamily="50" charset="-128"/>
              </a:rPr>
              <a:t>CLOUD FIRST</a:t>
            </a:r>
          </a:p>
          <a:p>
            <a:pPr eaLnBrk="1" hangingPunct="1">
              <a:lnSpc>
                <a:spcPct val="110000"/>
              </a:lnSpc>
              <a:spcBef>
                <a:spcPct val="0"/>
              </a:spcBef>
              <a:buClrTx/>
            </a:pPr>
            <a:r>
              <a:rPr lang="en-US" altLang="ja-JP" sz="1600" b="1" i="1" dirty="0">
                <a:solidFill>
                  <a:srgbClr val="FFC000"/>
                </a:solidFill>
                <a:effectLst>
                  <a:outerShdw blurRad="38100" dist="38100" dir="2700000" algn="tl">
                    <a:srgbClr val="000000">
                      <a:alpha val="43137"/>
                    </a:srgbClr>
                  </a:outerShdw>
                </a:effectLst>
                <a:latin typeface="Arial Black" panose="020B0A04020102020204" pitchFamily="34" charset="0"/>
                <a:ea typeface="メイリオ" pitchFamily="50" charset="-128"/>
              </a:rPr>
              <a:t>DIGITAL FIRST</a:t>
            </a:r>
          </a:p>
        </p:txBody>
      </p:sp>
    </p:spTree>
    <p:extLst>
      <p:ext uri="{BB962C8B-B14F-4D97-AF65-F5344CB8AC3E}">
        <p14:creationId xmlns:p14="http://schemas.microsoft.com/office/powerpoint/2010/main" val="90407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r>
              <a:rPr lang="en-US" altLang="ja-JP" dirty="0"/>
              <a:t>ERP</a:t>
            </a:r>
            <a:r>
              <a:rPr lang="ja-JP" altLang="en-US" dirty="0"/>
              <a:t>に求められるニーズの変化</a:t>
            </a:r>
            <a:r>
              <a:rPr lang="en-US" altLang="ja-JP" dirty="0"/>
              <a:t>2019</a:t>
            </a:r>
            <a:r>
              <a:rPr lang="ja-JP" altLang="en-US" dirty="0"/>
              <a:t>～　：即効性と柔軟性、更なる活用　</a:t>
            </a:r>
          </a:p>
        </p:txBody>
      </p:sp>
      <p:sp>
        <p:nvSpPr>
          <p:cNvPr id="6" name="テキスト ボックス 5"/>
          <p:cNvSpPr txBox="1"/>
          <p:nvPr/>
        </p:nvSpPr>
        <p:spPr>
          <a:xfrm>
            <a:off x="467494" y="620688"/>
            <a:ext cx="8496994" cy="5755422"/>
          </a:xfrm>
          <a:prstGeom prst="rect">
            <a:avLst/>
          </a:prstGeom>
          <a:noFill/>
        </p:spPr>
        <p:txBody>
          <a:bodyPr wrap="square" rtlCol="0">
            <a:spAutoFit/>
          </a:bodyPr>
          <a:lstStyle/>
          <a:p>
            <a:pPr algn="l"/>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１）グループ経営の情報インフラシステム（会計中心→会計とロジスティクス）</a:t>
            </a:r>
          </a:p>
          <a:p>
            <a:pPr marL="0" lvl="1"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１つの企業の経営システムから、グループ企業全体の統合を実現するビジネス・インフラとなる基盤システム。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lvl="1"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経理・財務を中心とした会計中心のニーズから、会計に販売・購買など（ロジスティクス）のニーズへ導入範囲が拡大。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lvl="1" algn="l"/>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BI</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が標準となり「情報の見える化とデータ活用」を全ユーザー層（</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LOB</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：経営者、管理者、担当者）へ提供。</a:t>
            </a:r>
          </a:p>
          <a:p>
            <a:pPr algn="l"/>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２）ガバナンス強化と経営目的に合わせた</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の使い分け（２階層</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 Tier 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グループ統括と多様な経営管理要件に対応する本社基幹システムは独自仕様が好まれるが、グループ子会社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関連会社、海外拠点などにはコントロールし易くコストと運用を最適化、共通化できるコンパクトな基幹システムが望まれる。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複数の</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システムを適材適所で使い分けて、本社と子会社・関連会社の</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階層で構成を組むケースが普及。</a:t>
            </a:r>
            <a:endParaRPr kumimoji="1"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３）ウェブ親和性、柔軟性の高いハイブリッド型</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システム（ハイブリッド型</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経済状況が不安定で変化が激しく、業種や地域による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に求める機能要件の違いや即応性が求められる。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後付けで機能追加</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サービス連携による補完ができるハイブリッド型</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システムのニーズが拡大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に機能をアドオン・カスタマイズするのではなく、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の外から機能を補完する。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柔軟性と即効性を目的として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をクラウド上に置く。</a:t>
            </a:r>
          </a:p>
          <a:p>
            <a:pPr algn="l"/>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４）低価格高機能な業種特化型</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疎結合での逐次導入も可能（レゴブロック型</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高機能で全業種に対応する汎用型の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よりも、業種業態ごとに特化した業種別・用途別（テンプレートなど）で日本の商習慣にも対応し、モジュールごとに逐次導入が可能なる低価格高機能な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製品が登場。クラウド対応している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型の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製品が急成長。</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をレゴブロックのように適材適所で使い分けるレゴブロック型</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が好評。</a:t>
            </a:r>
            <a:endPar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５）守りの</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から攻めの</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へ「</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＋」で個別サービス化（</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SoR/SoE</a:t>
            </a:r>
            <a:r>
              <a:rPr lang="ja-JP" altLang="en-US" sz="16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モード</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モード</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l"/>
            <a:r>
              <a:rPr lang="en-US" altLang="ja-JP" sz="14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／ブロックチェーンと言った、最新テクノロジーと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を連携させることで、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効率化やコスト削減ではなく、「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」でアフターサービス提供、「</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」でマスカスタマイズなど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の機能・情報を利用した新しいビジネスを「</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サービスを顧客ごとに提供</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する攻めの</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契約モデルが、サブスクリプション／リカーリング（携帯電話モデル）を採用しているのが特徴</a:t>
            </a:r>
            <a:endPar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https://www.synconics.com/wp-content/uploads/2018/01/synconics_odoo_ERP_become_an-erp_consultant_icon_what_is_er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0792" y="5373216"/>
            <a:ext cx="1145704" cy="11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9400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次世代基盤＋次世代</a:t>
            </a:r>
            <a:r>
              <a:rPr kumimoji="1" lang="en-US" altLang="ja-JP" dirty="0"/>
              <a:t>ERP</a:t>
            </a:r>
            <a:r>
              <a:rPr kumimoji="1" lang="ja-JP" altLang="en-US" dirty="0"/>
              <a:t>　：マルチプラットフォーム＆統合データマネジメント</a:t>
            </a:r>
          </a:p>
        </p:txBody>
      </p:sp>
      <p:sp>
        <p:nvSpPr>
          <p:cNvPr id="3" name="角丸四角形 2"/>
          <p:cNvSpPr/>
          <p:nvPr/>
        </p:nvSpPr>
        <p:spPr bwMode="auto">
          <a:xfrm>
            <a:off x="1468774" y="2348880"/>
            <a:ext cx="3384376" cy="2626649"/>
          </a:xfrm>
          <a:prstGeom prst="roundRect">
            <a:avLst>
              <a:gd name="adj" fmla="val 7234"/>
            </a:avLst>
          </a:prstGeom>
          <a:solidFill>
            <a:srgbClr val="FF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bwMode="auto">
          <a:xfrm>
            <a:off x="4853150" y="2348880"/>
            <a:ext cx="3600078" cy="2626649"/>
          </a:xfrm>
          <a:prstGeom prst="roundRect">
            <a:avLst>
              <a:gd name="adj" fmla="val 7234"/>
            </a:avLst>
          </a:prstGeom>
          <a:solidFill>
            <a:srgbClr val="CCFFCC">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95343" y="2708920"/>
            <a:ext cx="1609735"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ecords</a:t>
            </a:r>
          </a:p>
        </p:txBody>
      </p:sp>
      <p:sp>
        <p:nvSpPr>
          <p:cNvPr id="6" name="テキスト ボックス 5"/>
          <p:cNvSpPr txBox="1"/>
          <p:nvPr/>
        </p:nvSpPr>
        <p:spPr>
          <a:xfrm>
            <a:off x="6143938" y="2708920"/>
            <a:ext cx="1949572"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ngagement</a:t>
            </a:r>
          </a:p>
        </p:txBody>
      </p:sp>
      <p:sp>
        <p:nvSpPr>
          <p:cNvPr id="41" name="AutoShape 3"/>
          <p:cNvSpPr>
            <a:spLocks noChangeArrowheads="1"/>
          </p:cNvSpPr>
          <p:nvPr/>
        </p:nvSpPr>
        <p:spPr bwMode="auto">
          <a:xfrm>
            <a:off x="4566706" y="3730705"/>
            <a:ext cx="558800" cy="520700"/>
          </a:xfrm>
          <a:prstGeom prst="hexagon">
            <a:avLst>
              <a:gd name="adj" fmla="val 26829"/>
              <a:gd name="vf" fmla="val 115470"/>
            </a:avLst>
          </a:prstGeom>
          <a:solidFill>
            <a:srgbClr val="C0C0C0">
              <a:alpha val="50195"/>
            </a:srgbClr>
          </a:solidFill>
          <a:ln w="3175" algn="ctr">
            <a:noFill/>
            <a:prstDash val="dash"/>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SFA</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営業支援</a:t>
            </a:r>
          </a:p>
        </p:txBody>
      </p:sp>
      <p:sp>
        <p:nvSpPr>
          <p:cNvPr id="42" name="AutoShape 3"/>
          <p:cNvSpPr>
            <a:spLocks noChangeArrowheads="1"/>
          </p:cNvSpPr>
          <p:nvPr/>
        </p:nvSpPr>
        <p:spPr bwMode="auto">
          <a:xfrm>
            <a:off x="3710348" y="3252867"/>
            <a:ext cx="560388" cy="487363"/>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財務会計</a:t>
            </a:r>
          </a:p>
        </p:txBody>
      </p:sp>
      <p:sp>
        <p:nvSpPr>
          <p:cNvPr id="43" name="AutoShape 6"/>
          <p:cNvSpPr>
            <a:spLocks noChangeArrowheads="1"/>
          </p:cNvSpPr>
          <p:nvPr/>
        </p:nvSpPr>
        <p:spPr bwMode="auto">
          <a:xfrm>
            <a:off x="3716698" y="3743405"/>
            <a:ext cx="560388" cy="488951"/>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7"/>
          <p:cNvSpPr>
            <a:spLocks noChangeArrowheads="1"/>
          </p:cNvSpPr>
          <p:nvPr/>
        </p:nvSpPr>
        <p:spPr bwMode="auto">
          <a:xfrm>
            <a:off x="4133070" y="3502105"/>
            <a:ext cx="560388"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45" name="AutoShape 7"/>
          <p:cNvSpPr>
            <a:spLocks noChangeArrowheads="1"/>
          </p:cNvSpPr>
          <p:nvPr/>
        </p:nvSpPr>
        <p:spPr bwMode="auto">
          <a:xfrm>
            <a:off x="4133070" y="3991055"/>
            <a:ext cx="560388"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販売管理</a:t>
            </a:r>
          </a:p>
        </p:txBody>
      </p:sp>
      <p:sp>
        <p:nvSpPr>
          <p:cNvPr id="46" name="AutoShape 7"/>
          <p:cNvSpPr>
            <a:spLocks noChangeArrowheads="1"/>
          </p:cNvSpPr>
          <p:nvPr/>
        </p:nvSpPr>
        <p:spPr bwMode="auto">
          <a:xfrm>
            <a:off x="4133070" y="4468891"/>
            <a:ext cx="560388" cy="487363"/>
          </a:xfrm>
          <a:prstGeom prst="hexagon">
            <a:avLst>
              <a:gd name="adj" fmla="val 28746"/>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顧客情報</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7"/>
          <p:cNvSpPr>
            <a:spLocks noChangeArrowheads="1"/>
          </p:cNvSpPr>
          <p:nvPr/>
        </p:nvSpPr>
        <p:spPr bwMode="auto">
          <a:xfrm>
            <a:off x="4146325" y="3031313"/>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業績管理</a:t>
            </a:r>
          </a:p>
        </p:txBody>
      </p:sp>
      <p:sp>
        <p:nvSpPr>
          <p:cNvPr id="48" name="AutoShape 8"/>
          <p:cNvSpPr>
            <a:spLocks noChangeArrowheads="1"/>
          </p:cNvSpPr>
          <p:nvPr/>
        </p:nvSpPr>
        <p:spPr bwMode="auto">
          <a:xfrm>
            <a:off x="3716698" y="4240293"/>
            <a:ext cx="560388" cy="488951"/>
          </a:xfrm>
          <a:prstGeom prst="hexagon">
            <a:avLst>
              <a:gd name="adj" fmla="val 28653"/>
              <a:gd name="vf" fmla="val 115470"/>
            </a:avLst>
          </a:prstGeom>
          <a:solidFill>
            <a:srgbClr val="0000FF">
              <a:alpha val="49804"/>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49" name="AutoShape 7"/>
          <p:cNvSpPr>
            <a:spLocks noChangeArrowheads="1"/>
          </p:cNvSpPr>
          <p:nvPr/>
        </p:nvSpPr>
        <p:spPr bwMode="auto">
          <a:xfrm>
            <a:off x="3279888" y="3502105"/>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在庫物流</a:t>
            </a:r>
          </a:p>
        </p:txBody>
      </p:sp>
      <p:sp>
        <p:nvSpPr>
          <p:cNvPr id="50" name="AutoShape 7"/>
          <p:cNvSpPr>
            <a:spLocks noChangeArrowheads="1"/>
          </p:cNvSpPr>
          <p:nvPr/>
        </p:nvSpPr>
        <p:spPr bwMode="auto">
          <a:xfrm>
            <a:off x="3284650" y="4000581"/>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共通マスタ</a:t>
            </a:r>
          </a:p>
          <a:p>
            <a:pPr algn="ctr" eaLnBrk="0" hangingPunct="0">
              <a:spcBef>
                <a:spcPct val="20000"/>
              </a:spcBef>
              <a:buClr>
                <a:srgbClr val="F48B00"/>
              </a:buClr>
              <a:buFont typeface="Wingdings" pitchFamily="2" charset="2"/>
              <a:buNone/>
            </a:pP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取引先</a:t>
            </a: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品目</a:t>
            </a:r>
            <a:endParaRPr kumimoji="0"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BOM/BOP</a:t>
            </a:r>
            <a:endParaRPr kumimoji="0"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7"/>
          <p:cNvSpPr>
            <a:spLocks noChangeArrowheads="1"/>
          </p:cNvSpPr>
          <p:nvPr/>
        </p:nvSpPr>
        <p:spPr bwMode="auto">
          <a:xfrm>
            <a:off x="3284650" y="4478419"/>
            <a:ext cx="560388" cy="488951"/>
          </a:xfrm>
          <a:prstGeom prst="hexagon">
            <a:avLst>
              <a:gd name="adj" fmla="val 28653"/>
              <a:gd name="vf" fmla="val 115470"/>
            </a:avLst>
          </a:prstGeom>
          <a:solidFill>
            <a:srgbClr val="0000FF">
              <a:alpha val="50195"/>
            </a:srgbClr>
          </a:solidFill>
          <a:ln w="3175" algn="ctr">
            <a:solidFill>
              <a:schemeClr val="bg1"/>
            </a:solidFill>
            <a:prstDash val="dash"/>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貿易管理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AutoShape 7"/>
          <p:cNvSpPr>
            <a:spLocks noChangeArrowheads="1"/>
          </p:cNvSpPr>
          <p:nvPr/>
        </p:nvSpPr>
        <p:spPr bwMode="auto">
          <a:xfrm>
            <a:off x="3279888" y="3024269"/>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設備保全</a:t>
            </a:r>
          </a:p>
        </p:txBody>
      </p:sp>
      <p:sp>
        <p:nvSpPr>
          <p:cNvPr id="53" name="AutoShape 3"/>
          <p:cNvSpPr>
            <a:spLocks noChangeArrowheads="1"/>
          </p:cNvSpPr>
          <p:nvPr/>
        </p:nvSpPr>
        <p:spPr bwMode="auto">
          <a:xfrm>
            <a:off x="2847840" y="3252867"/>
            <a:ext cx="558800" cy="487363"/>
          </a:xfrm>
          <a:prstGeom prst="hexagon">
            <a:avLst>
              <a:gd name="adj" fmla="val 28664"/>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業務分析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非財務指標</a:t>
            </a:r>
          </a:p>
        </p:txBody>
      </p:sp>
      <p:sp>
        <p:nvSpPr>
          <p:cNvPr id="54" name="AutoShape 3"/>
          <p:cNvSpPr>
            <a:spLocks noChangeArrowheads="1"/>
          </p:cNvSpPr>
          <p:nvPr/>
        </p:nvSpPr>
        <p:spPr bwMode="auto">
          <a:xfrm>
            <a:off x="2854190" y="3730705"/>
            <a:ext cx="558800" cy="520700"/>
          </a:xfrm>
          <a:prstGeom prst="hexagon">
            <a:avLst>
              <a:gd name="adj" fmla="val 26829"/>
              <a:gd name="vf" fmla="val 115470"/>
            </a:avLst>
          </a:prstGeom>
          <a:solidFill>
            <a:srgbClr val="C0C0C0">
              <a:alpha val="50195"/>
            </a:srgbClr>
          </a:solidFill>
          <a:ln w="3175" algn="ctr">
            <a:solidFill>
              <a:schemeClr val="bg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a:latin typeface="Meiryo UI" panose="020B0604030504040204" pitchFamily="50" charset="-128"/>
                <a:ea typeface="Meiryo UI" panose="020B0604030504040204" pitchFamily="50" charset="-128"/>
                <a:cs typeface="Meiryo UI" panose="020B0604030504040204" pitchFamily="50" charset="-128"/>
              </a:rPr>
              <a:t>SCM</a:t>
            </a: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需要予測</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イベント管理</a:t>
            </a:r>
          </a:p>
        </p:txBody>
      </p:sp>
      <p:sp>
        <p:nvSpPr>
          <p:cNvPr id="55" name="AutoShape 3"/>
          <p:cNvSpPr>
            <a:spLocks noChangeArrowheads="1"/>
          </p:cNvSpPr>
          <p:nvPr/>
        </p:nvSpPr>
        <p:spPr bwMode="auto">
          <a:xfrm>
            <a:off x="2854190" y="4240293"/>
            <a:ext cx="558800" cy="488951"/>
          </a:xfrm>
          <a:prstGeom prst="hexagon">
            <a:avLst>
              <a:gd name="adj" fmla="val 28571"/>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生産管理</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56" name="AutoShape 3"/>
          <p:cNvSpPr>
            <a:spLocks noChangeArrowheads="1"/>
          </p:cNvSpPr>
          <p:nvPr/>
        </p:nvSpPr>
        <p:spPr bwMode="auto">
          <a:xfrm>
            <a:off x="4566706" y="4240293"/>
            <a:ext cx="558800" cy="488951"/>
          </a:xfrm>
          <a:prstGeom prst="hexagon">
            <a:avLst>
              <a:gd name="adj" fmla="val 28571"/>
              <a:gd name="vf" fmla="val 115470"/>
            </a:avLst>
          </a:prstGeom>
          <a:solidFill>
            <a:srgbClr val="C0C0C0">
              <a:alpha val="50195"/>
            </a:srgbClr>
          </a:solidFill>
          <a:ln w="3175" algn="ctr">
            <a:solidFill>
              <a:schemeClr val="bg1"/>
            </a:solidFill>
            <a:prstDash val="dash"/>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CRM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ｶｽﾀﾏｰ</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サービス</a:t>
            </a:r>
          </a:p>
        </p:txBody>
      </p:sp>
      <p:sp>
        <p:nvSpPr>
          <p:cNvPr id="69" name="AutoShape 7"/>
          <p:cNvSpPr>
            <a:spLocks noChangeArrowheads="1"/>
          </p:cNvSpPr>
          <p:nvPr/>
        </p:nvSpPr>
        <p:spPr bwMode="auto">
          <a:xfrm>
            <a:off x="4565118" y="3247337"/>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経営分析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財務指標</a:t>
            </a:r>
          </a:p>
        </p:txBody>
      </p:sp>
      <p:sp>
        <p:nvSpPr>
          <p:cNvPr id="70" name="AutoShape 6"/>
          <p:cNvSpPr>
            <a:spLocks noChangeArrowheads="1"/>
          </p:cNvSpPr>
          <p:nvPr/>
        </p:nvSpPr>
        <p:spPr bwMode="auto">
          <a:xfrm>
            <a:off x="6077286" y="3982523"/>
            <a:ext cx="1584176" cy="488951"/>
          </a:xfrm>
          <a:prstGeom prst="hexagon">
            <a:avLst>
              <a:gd name="adj" fmla="val 28653"/>
              <a:gd name="vf" fmla="val 115470"/>
            </a:avLst>
          </a:prstGeom>
          <a:solidFill>
            <a:srgbClr val="FFFF00">
              <a:alpha val="50000"/>
            </a:srgbClr>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モバイル：スマートデバイス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AR/VR/MR</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：ウェアラブル</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AutoShape 7"/>
          <p:cNvSpPr>
            <a:spLocks noChangeArrowheads="1"/>
          </p:cNvSpPr>
          <p:nvPr/>
        </p:nvSpPr>
        <p:spPr bwMode="auto">
          <a:xfrm>
            <a:off x="6077286" y="3478467"/>
            <a:ext cx="1584176"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デザイン思考：</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UI/UX</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カスタマー・エクスペリエンス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AutoShape 7"/>
          <p:cNvSpPr>
            <a:spLocks noChangeArrowheads="1"/>
          </p:cNvSpPr>
          <p:nvPr/>
        </p:nvSpPr>
        <p:spPr bwMode="auto">
          <a:xfrm>
            <a:off x="6077286" y="2974411"/>
            <a:ext cx="1584176" cy="488951"/>
          </a:xfrm>
          <a:prstGeom prst="hexagon">
            <a:avLst>
              <a:gd name="adj" fmla="val 28653"/>
              <a:gd name="vf" fmla="val 115470"/>
            </a:avLst>
          </a:prstGeom>
          <a:solidFill>
            <a:srgbClr val="FFFFFF"/>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アナリティクス・ビッグデータ</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人工知能・</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RPA</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機械学習・深層学習</a:t>
            </a:r>
          </a:p>
        </p:txBody>
      </p:sp>
      <p:sp>
        <p:nvSpPr>
          <p:cNvPr id="74" name="AutoShape 7"/>
          <p:cNvSpPr>
            <a:spLocks noChangeArrowheads="1"/>
          </p:cNvSpPr>
          <p:nvPr/>
        </p:nvSpPr>
        <p:spPr bwMode="auto">
          <a:xfrm>
            <a:off x="2836926"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AutoShape 7"/>
          <p:cNvSpPr>
            <a:spLocks noChangeArrowheads="1"/>
          </p:cNvSpPr>
          <p:nvPr/>
        </p:nvSpPr>
        <p:spPr bwMode="auto">
          <a:xfrm>
            <a:off x="3701022"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AutoShape 7"/>
          <p:cNvSpPr>
            <a:spLocks noChangeArrowheads="1"/>
          </p:cNvSpPr>
          <p:nvPr/>
        </p:nvSpPr>
        <p:spPr bwMode="auto">
          <a:xfrm>
            <a:off x="4565118"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AutoShape 7"/>
          <p:cNvSpPr>
            <a:spLocks noChangeArrowheads="1"/>
          </p:cNvSpPr>
          <p:nvPr/>
        </p:nvSpPr>
        <p:spPr bwMode="auto">
          <a:xfrm>
            <a:off x="5789254"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パブリッククラウド</a:t>
            </a:r>
          </a:p>
        </p:txBody>
      </p:sp>
      <p:sp>
        <p:nvSpPr>
          <p:cNvPr id="79" name="AutoShape 7"/>
          <p:cNvSpPr>
            <a:spLocks noChangeArrowheads="1"/>
          </p:cNvSpPr>
          <p:nvPr/>
        </p:nvSpPr>
        <p:spPr bwMode="auto">
          <a:xfrm>
            <a:off x="3845038"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プライベートクラウド</a:t>
            </a:r>
          </a:p>
        </p:txBody>
      </p:sp>
      <p:sp>
        <p:nvSpPr>
          <p:cNvPr id="80" name="AutoShape 7"/>
          <p:cNvSpPr>
            <a:spLocks noChangeArrowheads="1"/>
          </p:cNvSpPr>
          <p:nvPr/>
        </p:nvSpPr>
        <p:spPr bwMode="auto">
          <a:xfrm>
            <a:off x="1900822"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オンプレミス</a:t>
            </a:r>
          </a:p>
        </p:txBody>
      </p:sp>
      <p:sp>
        <p:nvSpPr>
          <p:cNvPr id="84" name="AutoShape 7"/>
          <p:cNvSpPr>
            <a:spLocks noChangeArrowheads="1"/>
          </p:cNvSpPr>
          <p:nvPr/>
        </p:nvSpPr>
        <p:spPr bwMode="auto">
          <a:xfrm>
            <a:off x="5573602" y="3247337"/>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常時監視</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AutoShape 7"/>
          <p:cNvSpPr>
            <a:spLocks noChangeArrowheads="1"/>
          </p:cNvSpPr>
          <p:nvPr/>
        </p:nvSpPr>
        <p:spPr bwMode="auto">
          <a:xfrm>
            <a:off x="5588906"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AutoShape 7"/>
          <p:cNvSpPr>
            <a:spLocks noChangeArrowheads="1"/>
          </p:cNvSpPr>
          <p:nvPr/>
        </p:nvSpPr>
        <p:spPr bwMode="auto">
          <a:xfrm>
            <a:off x="4853150" y="4975528"/>
            <a:ext cx="3456384"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デジタルビジネス領域：</a:t>
            </a: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サービス・アプリケーション基盤</a:t>
            </a:r>
            <a:endPar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系プラットフォーム</a:t>
            </a:r>
          </a:p>
        </p:txBody>
      </p:sp>
      <p:sp>
        <p:nvSpPr>
          <p:cNvPr id="81" name="AutoShape 7"/>
          <p:cNvSpPr>
            <a:spLocks noChangeArrowheads="1"/>
          </p:cNvSpPr>
          <p:nvPr/>
        </p:nvSpPr>
        <p:spPr bwMode="auto">
          <a:xfrm>
            <a:off x="1468774" y="4975528"/>
            <a:ext cx="3384376"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エンタープライズ領域：ビジネス・アプリケーション基盤</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バックオフィス系プラットフォーム</a:t>
            </a:r>
          </a:p>
        </p:txBody>
      </p:sp>
      <p:sp>
        <p:nvSpPr>
          <p:cNvPr id="88" name="Oval 122"/>
          <p:cNvSpPr>
            <a:spLocks noChangeArrowheads="1"/>
          </p:cNvSpPr>
          <p:nvPr/>
        </p:nvSpPr>
        <p:spPr bwMode="auto">
          <a:xfrm rot="3000989">
            <a:off x="2432832" y="4100146"/>
            <a:ext cx="1727200" cy="503238"/>
          </a:xfrm>
          <a:prstGeom prst="ellipse">
            <a:avLst/>
          </a:prstGeom>
          <a:noFill/>
          <a:ln w="3175" algn="ctr">
            <a:solidFill>
              <a:srgbClr val="00B050"/>
            </a:solidFill>
            <a:round/>
            <a:headEnd/>
            <a:tailEnd/>
          </a:ln>
        </p:spPr>
        <p:txBody>
          <a:bodyPr rot="10800000"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Text Box 123"/>
          <p:cNvSpPr txBox="1">
            <a:spLocks noChangeArrowheads="1"/>
          </p:cNvSpPr>
          <p:nvPr/>
        </p:nvSpPr>
        <p:spPr bwMode="auto">
          <a:xfrm>
            <a:off x="3557009" y="2946430"/>
            <a:ext cx="866135"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BI/BA</a:t>
            </a:r>
          </a:p>
        </p:txBody>
      </p:sp>
      <p:sp>
        <p:nvSpPr>
          <p:cNvPr id="91" name="Text Box 125"/>
          <p:cNvSpPr txBox="1">
            <a:spLocks noChangeArrowheads="1"/>
          </p:cNvSpPr>
          <p:nvPr/>
        </p:nvSpPr>
        <p:spPr bwMode="auto">
          <a:xfrm>
            <a:off x="2339752" y="3573016"/>
            <a:ext cx="64953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SCM</a:t>
            </a:r>
          </a:p>
        </p:txBody>
      </p:sp>
      <p:sp>
        <p:nvSpPr>
          <p:cNvPr id="94" name="片側の 2 つの角を切り取った四角形 93"/>
          <p:cNvSpPr/>
          <p:nvPr/>
        </p:nvSpPr>
        <p:spPr bwMode="auto">
          <a:xfrm>
            <a:off x="1252750" y="4759503"/>
            <a:ext cx="7200800" cy="1296144"/>
          </a:xfrm>
          <a:prstGeom prst="snip2SameRect">
            <a:avLst/>
          </a:prstGeom>
          <a:no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6" name="Group 99"/>
          <p:cNvGrpSpPr>
            <a:grpSpLocks/>
          </p:cNvGrpSpPr>
          <p:nvPr/>
        </p:nvGrpSpPr>
        <p:grpSpPr bwMode="auto">
          <a:xfrm>
            <a:off x="3989058" y="5695609"/>
            <a:ext cx="265113" cy="274639"/>
            <a:chOff x="2451" y="2880"/>
            <a:chExt cx="857" cy="960"/>
          </a:xfrm>
        </p:grpSpPr>
        <p:sp>
          <p:nvSpPr>
            <p:cNvPr id="97" name="Freeform 10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9999EB"/>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Freeform 10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0000CC"/>
                </a:gs>
                <a:gs pos="100000">
                  <a:srgbClr val="9999EB"/>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Freeform 10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7F7FE5"/>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Freeform 10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0000CC"/>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Freeform 10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0000CC"/>
                </a:gs>
                <a:gs pos="100000">
                  <a:srgbClr val="6666E0"/>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Group 84"/>
          <p:cNvGrpSpPr>
            <a:grpSpLocks/>
          </p:cNvGrpSpPr>
          <p:nvPr/>
        </p:nvGrpSpPr>
        <p:grpSpPr bwMode="auto">
          <a:xfrm>
            <a:off x="2116846" y="5695609"/>
            <a:ext cx="260350" cy="274639"/>
            <a:chOff x="2815" y="1115"/>
            <a:chExt cx="508" cy="349"/>
          </a:xfrm>
        </p:grpSpPr>
        <p:sp>
          <p:nvSpPr>
            <p:cNvPr id="103" name="Freeform 85"/>
            <p:cNvSpPr>
              <a:spLocks/>
            </p:cNvSpPr>
            <p:nvPr/>
          </p:nvSpPr>
          <p:spPr bwMode="auto">
            <a:xfrm>
              <a:off x="2884" y="1168"/>
              <a:ext cx="438" cy="296"/>
            </a:xfrm>
            <a:custGeom>
              <a:avLst/>
              <a:gdLst>
                <a:gd name="T0" fmla="*/ 0 w 438"/>
                <a:gd name="T1" fmla="*/ 0 h 296"/>
                <a:gd name="T2" fmla="*/ 437 w 438"/>
                <a:gd name="T3" fmla="*/ 0 h 296"/>
                <a:gd name="T4" fmla="*/ 437 w 438"/>
                <a:gd name="T5" fmla="*/ 240 h 296"/>
                <a:gd name="T6" fmla="*/ 436 w 438"/>
                <a:gd name="T7" fmla="*/ 245 h 296"/>
                <a:gd name="T8" fmla="*/ 432 w 438"/>
                <a:gd name="T9" fmla="*/ 251 h 296"/>
                <a:gd name="T10" fmla="*/ 426 w 438"/>
                <a:gd name="T11" fmla="*/ 256 h 296"/>
                <a:gd name="T12" fmla="*/ 417 w 438"/>
                <a:gd name="T13" fmla="*/ 261 h 296"/>
                <a:gd name="T14" fmla="*/ 406 w 438"/>
                <a:gd name="T15" fmla="*/ 266 h 296"/>
                <a:gd name="T16" fmla="*/ 394 w 438"/>
                <a:gd name="T17" fmla="*/ 271 h 296"/>
                <a:gd name="T18" fmla="*/ 379 w 438"/>
                <a:gd name="T19" fmla="*/ 275 h 296"/>
                <a:gd name="T20" fmla="*/ 362 w 438"/>
                <a:gd name="T21" fmla="*/ 278 h 296"/>
                <a:gd name="T22" fmla="*/ 344 w 438"/>
                <a:gd name="T23" fmla="*/ 282 h 296"/>
                <a:gd name="T24" fmla="*/ 325 w 438"/>
                <a:gd name="T25" fmla="*/ 286 h 296"/>
                <a:gd name="T26" fmla="*/ 304 w 438"/>
                <a:gd name="T27" fmla="*/ 288 h 296"/>
                <a:gd name="T28" fmla="*/ 282 w 438"/>
                <a:gd name="T29" fmla="*/ 291 h 296"/>
                <a:gd name="T30" fmla="*/ 258 w 438"/>
                <a:gd name="T31" fmla="*/ 292 h 296"/>
                <a:gd name="T32" fmla="*/ 235 w 438"/>
                <a:gd name="T33" fmla="*/ 294 h 296"/>
                <a:gd name="T34" fmla="*/ 210 w 438"/>
                <a:gd name="T35" fmla="*/ 294 h 296"/>
                <a:gd name="T36" fmla="*/ 184 w 438"/>
                <a:gd name="T37" fmla="*/ 295 h 296"/>
                <a:gd name="T38" fmla="*/ 172 w 438"/>
                <a:gd name="T39" fmla="*/ 295 h 296"/>
                <a:gd name="T40" fmla="*/ 158 w 438"/>
                <a:gd name="T41" fmla="*/ 294 h 296"/>
                <a:gd name="T42" fmla="*/ 145 w 438"/>
                <a:gd name="T43" fmla="*/ 294 h 296"/>
                <a:gd name="T44" fmla="*/ 132 w 438"/>
                <a:gd name="T45" fmla="*/ 294 h 296"/>
                <a:gd name="T46" fmla="*/ 120 w 438"/>
                <a:gd name="T47" fmla="*/ 293 h 296"/>
                <a:gd name="T48" fmla="*/ 108 w 438"/>
                <a:gd name="T49" fmla="*/ 292 h 296"/>
                <a:gd name="T50" fmla="*/ 96 w 438"/>
                <a:gd name="T51" fmla="*/ 291 h 296"/>
                <a:gd name="T52" fmla="*/ 84 w 438"/>
                <a:gd name="T53" fmla="*/ 290 h 296"/>
                <a:gd name="T54" fmla="*/ 72 w 438"/>
                <a:gd name="T55" fmla="*/ 289 h 296"/>
                <a:gd name="T56" fmla="*/ 61 w 438"/>
                <a:gd name="T57" fmla="*/ 287 h 296"/>
                <a:gd name="T58" fmla="*/ 50 w 438"/>
                <a:gd name="T59" fmla="*/ 286 h 296"/>
                <a:gd name="T60" fmla="*/ 39 w 438"/>
                <a:gd name="T61" fmla="*/ 284 h 296"/>
                <a:gd name="T62" fmla="*/ 30 w 438"/>
                <a:gd name="T63" fmla="*/ 283 h 296"/>
                <a:gd name="T64" fmla="*/ 20 w 438"/>
                <a:gd name="T65" fmla="*/ 281 h 296"/>
                <a:gd name="T66" fmla="*/ 10 w 438"/>
                <a:gd name="T67" fmla="*/ 279 h 296"/>
                <a:gd name="T68" fmla="*/ 1 w 438"/>
                <a:gd name="T69" fmla="*/ 27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C2C2C2"/>
                </a:gs>
                <a:gs pos="100000">
                  <a:srgbClr val="676767"/>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Freeform 86"/>
            <p:cNvSpPr>
              <a:spLocks/>
            </p:cNvSpPr>
            <p:nvPr/>
          </p:nvSpPr>
          <p:spPr bwMode="auto">
            <a:xfrm>
              <a:off x="2815" y="1168"/>
              <a:ext cx="71" cy="278"/>
            </a:xfrm>
            <a:custGeom>
              <a:avLst/>
              <a:gdLst>
                <a:gd name="T0" fmla="*/ 69 w 71"/>
                <a:gd name="T1" fmla="*/ 0 h 278"/>
                <a:gd name="T2" fmla="*/ 70 w 71"/>
                <a:gd name="T3" fmla="*/ 277 h 278"/>
                <a:gd name="T4" fmla="*/ 54 w 71"/>
                <a:gd name="T5" fmla="*/ 273 h 278"/>
                <a:gd name="T6" fmla="*/ 41 w 71"/>
                <a:gd name="T7" fmla="*/ 269 h 278"/>
                <a:gd name="T8" fmla="*/ 29 w 71"/>
                <a:gd name="T9" fmla="*/ 264 h 278"/>
                <a:gd name="T10" fmla="*/ 19 w 71"/>
                <a:gd name="T11" fmla="*/ 260 h 278"/>
                <a:gd name="T12" fmla="*/ 11 w 71"/>
                <a:gd name="T13" fmla="*/ 255 h 278"/>
                <a:gd name="T14" fmla="*/ 4 w 71"/>
                <a:gd name="T15" fmla="*/ 250 h 278"/>
                <a:gd name="T16" fmla="*/ 1 w 71"/>
                <a:gd name="T17" fmla="*/ 245 h 278"/>
                <a:gd name="T18" fmla="*/ 0 w 71"/>
                <a:gd name="T19" fmla="*/ 240 h 278"/>
                <a:gd name="T20" fmla="*/ 0 w 71"/>
                <a:gd name="T21" fmla="*/ 0 h 278"/>
                <a:gd name="T22" fmla="*/ 69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676767"/>
                </a:gs>
                <a:gs pos="100000">
                  <a:srgbClr val="C2C2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Freeform 87"/>
            <p:cNvSpPr>
              <a:spLocks/>
            </p:cNvSpPr>
            <p:nvPr/>
          </p:nvSpPr>
          <p:spPr bwMode="auto">
            <a:xfrm>
              <a:off x="2815" y="1115"/>
              <a:ext cx="508" cy="110"/>
            </a:xfrm>
            <a:custGeom>
              <a:avLst/>
              <a:gdLst>
                <a:gd name="T0" fmla="*/ 279 w 508"/>
                <a:gd name="T1" fmla="*/ 0 h 110"/>
                <a:gd name="T2" fmla="*/ 328 w 508"/>
                <a:gd name="T3" fmla="*/ 2 h 110"/>
                <a:gd name="T4" fmla="*/ 374 w 508"/>
                <a:gd name="T5" fmla="*/ 7 h 110"/>
                <a:gd name="T6" fmla="*/ 414 w 508"/>
                <a:gd name="T7" fmla="*/ 12 h 110"/>
                <a:gd name="T8" fmla="*/ 449 w 508"/>
                <a:gd name="T9" fmla="*/ 20 h 110"/>
                <a:gd name="T10" fmla="*/ 476 w 508"/>
                <a:gd name="T11" fmla="*/ 28 h 110"/>
                <a:gd name="T12" fmla="*/ 495 w 508"/>
                <a:gd name="T13" fmla="*/ 38 h 110"/>
                <a:gd name="T14" fmla="*/ 506 w 508"/>
                <a:gd name="T15" fmla="*/ 49 h 110"/>
                <a:gd name="T16" fmla="*/ 506 w 508"/>
                <a:gd name="T17" fmla="*/ 60 h 110"/>
                <a:gd name="T18" fmla="*/ 495 w 508"/>
                <a:gd name="T19" fmla="*/ 71 h 110"/>
                <a:gd name="T20" fmla="*/ 476 w 508"/>
                <a:gd name="T21" fmla="*/ 80 h 110"/>
                <a:gd name="T22" fmla="*/ 449 w 508"/>
                <a:gd name="T23" fmla="*/ 89 h 110"/>
                <a:gd name="T24" fmla="*/ 414 w 508"/>
                <a:gd name="T25" fmla="*/ 97 h 110"/>
                <a:gd name="T26" fmla="*/ 374 w 508"/>
                <a:gd name="T27" fmla="*/ 102 h 110"/>
                <a:gd name="T28" fmla="*/ 328 w 508"/>
                <a:gd name="T29" fmla="*/ 106 h 110"/>
                <a:gd name="T30" fmla="*/ 279 w 508"/>
                <a:gd name="T31" fmla="*/ 108 h 110"/>
                <a:gd name="T32" fmla="*/ 227 w 508"/>
                <a:gd name="T33" fmla="*/ 108 h 110"/>
                <a:gd name="T34" fmla="*/ 178 w 508"/>
                <a:gd name="T35" fmla="*/ 106 h 110"/>
                <a:gd name="T36" fmla="*/ 132 w 508"/>
                <a:gd name="T37" fmla="*/ 102 h 110"/>
                <a:gd name="T38" fmla="*/ 92 w 508"/>
                <a:gd name="T39" fmla="*/ 97 h 110"/>
                <a:gd name="T40" fmla="*/ 57 w 508"/>
                <a:gd name="T41" fmla="*/ 89 h 110"/>
                <a:gd name="T42" fmla="*/ 31 w 508"/>
                <a:gd name="T43" fmla="*/ 80 h 110"/>
                <a:gd name="T44" fmla="*/ 11 w 508"/>
                <a:gd name="T45" fmla="*/ 71 h 110"/>
                <a:gd name="T46" fmla="*/ 1 w 508"/>
                <a:gd name="T47" fmla="*/ 60 h 110"/>
                <a:gd name="T48" fmla="*/ 1 w 508"/>
                <a:gd name="T49" fmla="*/ 49 h 110"/>
                <a:gd name="T50" fmla="*/ 11 w 508"/>
                <a:gd name="T51" fmla="*/ 38 h 110"/>
                <a:gd name="T52" fmla="*/ 31 w 508"/>
                <a:gd name="T53" fmla="*/ 28 h 110"/>
                <a:gd name="T54" fmla="*/ 57 w 508"/>
                <a:gd name="T55" fmla="*/ 20 h 110"/>
                <a:gd name="T56" fmla="*/ 92 w 508"/>
                <a:gd name="T57" fmla="*/ 12 h 110"/>
                <a:gd name="T58" fmla="*/ 132 w 508"/>
                <a:gd name="T59" fmla="*/ 7 h 110"/>
                <a:gd name="T60" fmla="*/ 178 w 508"/>
                <a:gd name="T61" fmla="*/ 2 h 110"/>
                <a:gd name="T62" fmla="*/ 22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C8C8C8"/>
                </a:gs>
                <a:gs pos="100000">
                  <a:srgbClr val="919191"/>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Freeform 88"/>
            <p:cNvSpPr>
              <a:spLocks/>
            </p:cNvSpPr>
            <p:nvPr/>
          </p:nvSpPr>
          <p:spPr bwMode="auto">
            <a:xfrm>
              <a:off x="2945" y="1143"/>
              <a:ext cx="247" cy="53"/>
            </a:xfrm>
            <a:custGeom>
              <a:avLst/>
              <a:gdLst>
                <a:gd name="T0" fmla="*/ 135 w 247"/>
                <a:gd name="T1" fmla="*/ 0 h 53"/>
                <a:gd name="T2" fmla="*/ 159 w 247"/>
                <a:gd name="T3" fmla="*/ 2 h 53"/>
                <a:gd name="T4" fmla="*/ 182 w 247"/>
                <a:gd name="T5" fmla="*/ 3 h 53"/>
                <a:gd name="T6" fmla="*/ 201 w 247"/>
                <a:gd name="T7" fmla="*/ 6 h 53"/>
                <a:gd name="T8" fmla="*/ 219 w 247"/>
                <a:gd name="T9" fmla="*/ 9 h 53"/>
                <a:gd name="T10" fmla="*/ 231 w 247"/>
                <a:gd name="T11" fmla="*/ 14 h 53"/>
                <a:gd name="T12" fmla="*/ 241 w 247"/>
                <a:gd name="T13" fmla="*/ 18 h 53"/>
                <a:gd name="T14" fmla="*/ 246 w 247"/>
                <a:gd name="T15" fmla="*/ 23 h 53"/>
                <a:gd name="T16" fmla="*/ 246 w 247"/>
                <a:gd name="T17" fmla="*/ 29 h 53"/>
                <a:gd name="T18" fmla="*/ 241 w 247"/>
                <a:gd name="T19" fmla="*/ 34 h 53"/>
                <a:gd name="T20" fmla="*/ 231 w 247"/>
                <a:gd name="T21" fmla="*/ 38 h 53"/>
                <a:gd name="T22" fmla="*/ 219 w 247"/>
                <a:gd name="T23" fmla="*/ 43 h 53"/>
                <a:gd name="T24" fmla="*/ 201 w 247"/>
                <a:gd name="T25" fmla="*/ 46 h 53"/>
                <a:gd name="T26" fmla="*/ 182 w 247"/>
                <a:gd name="T27" fmla="*/ 49 h 53"/>
                <a:gd name="T28" fmla="*/ 159 w 247"/>
                <a:gd name="T29" fmla="*/ 51 h 53"/>
                <a:gd name="T30" fmla="*/ 135 w 247"/>
                <a:gd name="T31" fmla="*/ 52 h 53"/>
                <a:gd name="T32" fmla="*/ 110 w 247"/>
                <a:gd name="T33" fmla="*/ 52 h 53"/>
                <a:gd name="T34" fmla="*/ 86 w 247"/>
                <a:gd name="T35" fmla="*/ 51 h 53"/>
                <a:gd name="T36" fmla="*/ 64 w 247"/>
                <a:gd name="T37" fmla="*/ 49 h 53"/>
                <a:gd name="T38" fmla="*/ 45 w 247"/>
                <a:gd name="T39" fmla="*/ 46 h 53"/>
                <a:gd name="T40" fmla="*/ 28 w 247"/>
                <a:gd name="T41" fmla="*/ 43 h 53"/>
                <a:gd name="T42" fmla="*/ 15 w 247"/>
                <a:gd name="T43" fmla="*/ 38 h 53"/>
                <a:gd name="T44" fmla="*/ 6 w 247"/>
                <a:gd name="T45" fmla="*/ 34 h 53"/>
                <a:gd name="T46" fmla="*/ 0 w 247"/>
                <a:gd name="T47" fmla="*/ 29 h 53"/>
                <a:gd name="T48" fmla="*/ 0 w 247"/>
                <a:gd name="T49" fmla="*/ 23 h 53"/>
                <a:gd name="T50" fmla="*/ 6 w 247"/>
                <a:gd name="T51" fmla="*/ 18 h 53"/>
                <a:gd name="T52" fmla="*/ 15 w 247"/>
                <a:gd name="T53" fmla="*/ 14 h 53"/>
                <a:gd name="T54" fmla="*/ 28 w 247"/>
                <a:gd name="T55" fmla="*/ 9 h 53"/>
                <a:gd name="T56" fmla="*/ 45 w 247"/>
                <a:gd name="T57" fmla="*/ 6 h 53"/>
                <a:gd name="T58" fmla="*/ 64 w 247"/>
                <a:gd name="T59" fmla="*/ 3 h 53"/>
                <a:gd name="T60" fmla="*/ 86 w 247"/>
                <a:gd name="T61" fmla="*/ 2 h 53"/>
                <a:gd name="T62" fmla="*/ 110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919191"/>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Freeform 89"/>
            <p:cNvSpPr>
              <a:spLocks/>
            </p:cNvSpPr>
            <p:nvPr/>
          </p:nvSpPr>
          <p:spPr bwMode="auto">
            <a:xfrm>
              <a:off x="2944" y="1143"/>
              <a:ext cx="247" cy="31"/>
            </a:xfrm>
            <a:custGeom>
              <a:avLst/>
              <a:gdLst>
                <a:gd name="T0" fmla="*/ 240 w 247"/>
                <a:gd name="T1" fmla="*/ 28 h 31"/>
                <a:gd name="T2" fmla="*/ 232 w 247"/>
                <a:gd name="T3" fmla="*/ 24 h 31"/>
                <a:gd name="T4" fmla="*/ 222 w 247"/>
                <a:gd name="T5" fmla="*/ 21 h 31"/>
                <a:gd name="T6" fmla="*/ 208 w 247"/>
                <a:gd name="T7" fmla="*/ 18 h 31"/>
                <a:gd name="T8" fmla="*/ 191 w 247"/>
                <a:gd name="T9" fmla="*/ 15 h 31"/>
                <a:gd name="T10" fmla="*/ 175 w 247"/>
                <a:gd name="T11" fmla="*/ 13 h 31"/>
                <a:gd name="T12" fmla="*/ 154 w 247"/>
                <a:gd name="T13" fmla="*/ 12 h 31"/>
                <a:gd name="T14" fmla="*/ 134 w 247"/>
                <a:gd name="T15" fmla="*/ 11 h 31"/>
                <a:gd name="T16" fmla="*/ 112 w 247"/>
                <a:gd name="T17" fmla="*/ 11 h 31"/>
                <a:gd name="T18" fmla="*/ 91 w 247"/>
                <a:gd name="T19" fmla="*/ 12 h 31"/>
                <a:gd name="T20" fmla="*/ 71 w 247"/>
                <a:gd name="T21" fmla="*/ 13 h 31"/>
                <a:gd name="T22" fmla="*/ 54 w 247"/>
                <a:gd name="T23" fmla="*/ 15 h 31"/>
                <a:gd name="T24" fmla="*/ 38 w 247"/>
                <a:gd name="T25" fmla="*/ 18 h 31"/>
                <a:gd name="T26" fmla="*/ 25 w 247"/>
                <a:gd name="T27" fmla="*/ 21 h 31"/>
                <a:gd name="T28" fmla="*/ 14 w 247"/>
                <a:gd name="T29" fmla="*/ 25 h 31"/>
                <a:gd name="T30" fmla="*/ 7 w 247"/>
                <a:gd name="T31" fmla="*/ 28 h 31"/>
                <a:gd name="T32" fmla="*/ 3 w 247"/>
                <a:gd name="T33" fmla="*/ 29 h 31"/>
                <a:gd name="T34" fmla="*/ 1 w 247"/>
                <a:gd name="T35" fmla="*/ 27 h 31"/>
                <a:gd name="T36" fmla="*/ 1 w 247"/>
                <a:gd name="T37" fmla="*/ 23 h 31"/>
                <a:gd name="T38" fmla="*/ 5 w 247"/>
                <a:gd name="T39" fmla="*/ 18 h 31"/>
                <a:gd name="T40" fmla="*/ 15 w 247"/>
                <a:gd name="T41" fmla="*/ 13 h 31"/>
                <a:gd name="T42" fmla="*/ 27 w 247"/>
                <a:gd name="T43" fmla="*/ 9 h 31"/>
                <a:gd name="T44" fmla="*/ 45 w 247"/>
                <a:gd name="T45" fmla="*/ 6 h 31"/>
                <a:gd name="T46" fmla="*/ 64 w 247"/>
                <a:gd name="T47" fmla="*/ 3 h 31"/>
                <a:gd name="T48" fmla="*/ 87 w 247"/>
                <a:gd name="T49" fmla="*/ 2 h 31"/>
                <a:gd name="T50" fmla="*/ 111 w 247"/>
                <a:gd name="T51" fmla="*/ 0 h 31"/>
                <a:gd name="T52" fmla="*/ 136 w 247"/>
                <a:gd name="T53" fmla="*/ 0 h 31"/>
                <a:gd name="T54" fmla="*/ 160 w 247"/>
                <a:gd name="T55" fmla="*/ 1 h 31"/>
                <a:gd name="T56" fmla="*/ 182 w 247"/>
                <a:gd name="T57" fmla="*/ 3 h 31"/>
                <a:gd name="T58" fmla="*/ 202 w 247"/>
                <a:gd name="T59" fmla="*/ 6 h 31"/>
                <a:gd name="T60" fmla="*/ 219 w 247"/>
                <a:gd name="T61" fmla="*/ 9 h 31"/>
                <a:gd name="T62" fmla="*/ 231 w 247"/>
                <a:gd name="T63" fmla="*/ 13 h 31"/>
                <a:gd name="T64" fmla="*/ 241 w 247"/>
                <a:gd name="T65" fmla="*/ 17 h 31"/>
                <a:gd name="T66" fmla="*/ 246 w 247"/>
                <a:gd name="T67" fmla="*/ 22 h 31"/>
                <a:gd name="T68" fmla="*/ 246 w 247"/>
                <a:gd name="T69" fmla="*/ 27 h 31"/>
                <a:gd name="T70" fmla="*/ 245 w 247"/>
                <a:gd name="T71" fmla="*/ 29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919191"/>
                </a:gs>
                <a:gs pos="100000">
                  <a:srgbClr val="BDBDBD"/>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8" name="Group 79"/>
          <p:cNvGrpSpPr>
            <a:grpSpLocks/>
          </p:cNvGrpSpPr>
          <p:nvPr/>
        </p:nvGrpSpPr>
        <p:grpSpPr bwMode="auto">
          <a:xfrm>
            <a:off x="6005278" y="5695609"/>
            <a:ext cx="265112" cy="274637"/>
            <a:chOff x="2451" y="2880"/>
            <a:chExt cx="857" cy="960"/>
          </a:xfrm>
        </p:grpSpPr>
        <p:sp>
          <p:nvSpPr>
            <p:cNvPr id="109" name="Freeform 8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FFADD6"/>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Freeform 8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FF3399"/>
                </a:gs>
                <a:gs pos="100000">
                  <a:srgbClr val="FFADD6"/>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Freeform 8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FF99CC"/>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Freeform 8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FF3399"/>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Freeform 8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FF3399"/>
                </a:gs>
                <a:gs pos="100000">
                  <a:srgbClr val="FF85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4" name="テキスト ボックス 113"/>
          <p:cNvSpPr txBox="1"/>
          <p:nvPr/>
        </p:nvSpPr>
        <p:spPr>
          <a:xfrm>
            <a:off x="395536" y="675853"/>
            <a:ext cx="8424614" cy="1384995"/>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：協調領域（標準化）オープン・クローズ戦略による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としての基本機能の拡充、他社ソリューションとの連携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コア拡充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基本機能の強化、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IFRS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対応、貿易管理、トレーサビリティ、アフターサービスなど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生産管理システム連携、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連携、ワークフロー連携など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SoE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：競争領域（差別化）最新テクノロジーなどを利用した顧客向けサービスの開発・提供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最新テクノロジー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ブロックチェーン、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UI/UX</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モバイル、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AR/VR/MR</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センサ</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デバイス接続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制御、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関連など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SoI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：知性化領域（洞察力、知性化）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AI/RPA/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ブロックチェーンなどによる高度データ解析・活用などによる革新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20902" y="2401143"/>
            <a:ext cx="173477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エンタープライズ領域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AutoShape 7"/>
          <p:cNvSpPr>
            <a:spLocks noChangeArrowheads="1"/>
          </p:cNvSpPr>
          <p:nvPr/>
        </p:nvSpPr>
        <p:spPr bwMode="auto">
          <a:xfrm>
            <a:off x="6077286" y="4485407"/>
            <a:ext cx="1584176"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コネクト・デバイス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センサ、エッジコンピューティング</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（モビリティ、マシン、ロボット）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Left Brace 123"/>
          <p:cNvSpPr>
            <a:spLocks/>
          </p:cNvSpPr>
          <p:nvPr/>
        </p:nvSpPr>
        <p:spPr bwMode="auto">
          <a:xfrm>
            <a:off x="1324758" y="4975527"/>
            <a:ext cx="128588" cy="1080120"/>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Left Brace 123"/>
          <p:cNvSpPr>
            <a:spLocks/>
          </p:cNvSpPr>
          <p:nvPr/>
        </p:nvSpPr>
        <p:spPr bwMode="auto">
          <a:xfrm>
            <a:off x="1324758" y="2959303"/>
            <a:ext cx="128588" cy="1944216"/>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35496" y="5100862"/>
            <a:ext cx="1343638"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システム基盤</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プラットフォームレベル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IaaS/PaaS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8" name="テキスト ボックス 117"/>
          <p:cNvSpPr txBox="1"/>
          <p:nvPr/>
        </p:nvSpPr>
        <p:spPr>
          <a:xfrm>
            <a:off x="35496" y="3516686"/>
            <a:ext cx="1361270"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ソリューション</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アプリケーションレベル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SaaS/</a:t>
            </a:r>
            <a:r>
              <a:rPr kumimoji="1" lang="en-US" altLang="ja-JP" sz="1050" b="1" dirty="0" err="1">
                <a:latin typeface="Meiryo UI" panose="020B0604030504040204" pitchFamily="50" charset="-128"/>
                <a:ea typeface="Meiryo UI" panose="020B0604030504040204" pitchFamily="50" charset="-128"/>
                <a:cs typeface="Meiryo UI" panose="020B0604030504040204" pitchFamily="50" charset="-128"/>
              </a:rPr>
              <a:t>DaaS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3" name="AutoShape 7"/>
          <p:cNvSpPr>
            <a:spLocks noChangeArrowheads="1"/>
          </p:cNvSpPr>
          <p:nvPr/>
        </p:nvSpPr>
        <p:spPr bwMode="auto">
          <a:xfrm>
            <a:off x="5573602" y="3751393"/>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7"/>
          <p:cNvSpPr>
            <a:spLocks noChangeArrowheads="1"/>
          </p:cNvSpPr>
          <p:nvPr/>
        </p:nvSpPr>
        <p:spPr bwMode="auto">
          <a:xfrm>
            <a:off x="5573602" y="4255449"/>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遠隔制御</a:t>
            </a:r>
          </a:p>
        </p:txBody>
      </p:sp>
      <p:sp>
        <p:nvSpPr>
          <p:cNvPr id="93" name="AutoShape 7"/>
          <p:cNvSpPr>
            <a:spLocks noChangeArrowheads="1"/>
          </p:cNvSpPr>
          <p:nvPr/>
        </p:nvSpPr>
        <p:spPr bwMode="auto">
          <a:xfrm>
            <a:off x="5069174" y="3500816"/>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92" name="AutoShape 7"/>
          <p:cNvSpPr>
            <a:spLocks noChangeArrowheads="1"/>
          </p:cNvSpPr>
          <p:nvPr/>
        </p:nvSpPr>
        <p:spPr bwMode="auto">
          <a:xfrm>
            <a:off x="5069174" y="4004872"/>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19" name="Left Brace 123"/>
          <p:cNvSpPr>
            <a:spLocks/>
          </p:cNvSpPr>
          <p:nvPr/>
        </p:nvSpPr>
        <p:spPr bwMode="auto">
          <a:xfrm rot="16200000">
            <a:off x="3060666" y="4501213"/>
            <a:ext cx="128588" cy="3312368"/>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Left Brace 123"/>
          <p:cNvSpPr>
            <a:spLocks/>
          </p:cNvSpPr>
          <p:nvPr/>
        </p:nvSpPr>
        <p:spPr bwMode="auto">
          <a:xfrm rot="16200000">
            <a:off x="6445042" y="4501213"/>
            <a:ext cx="128588" cy="3312368"/>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テキスト ボックス 120"/>
          <p:cNvSpPr txBox="1"/>
          <p:nvPr/>
        </p:nvSpPr>
        <p:spPr>
          <a:xfrm>
            <a:off x="2428464" y="6162110"/>
            <a:ext cx="2143536"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バックオフィス系システム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ミッションクリティカル・安定性・信頼性</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5013950" y="6181854"/>
            <a:ext cx="3007555"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成長戦略</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競争優位支援系システム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CPS</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（サイバーフィジカル）・柔軟性・拡張性</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即効性</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144" y="5709544"/>
            <a:ext cx="316310" cy="316311"/>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206" y="5709544"/>
            <a:ext cx="316310" cy="316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38475"/>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24" name="テキスト ボックス 123"/>
          <p:cNvSpPr txBox="1"/>
          <p:nvPr/>
        </p:nvSpPr>
        <p:spPr>
          <a:xfrm>
            <a:off x="6230754" y="2401143"/>
            <a:ext cx="171874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デジタルビジネス領域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お金　イラスト」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686" y="4005064"/>
            <a:ext cx="647750" cy="7199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155042"/>
            <a:ext cx="810811" cy="570102"/>
          </a:xfrm>
          <a:prstGeom prst="rect">
            <a:avLst/>
          </a:prstGeom>
          <a:noFill/>
          <a:extLst>
            <a:ext uri="{909E8E84-426E-40DD-AFC4-6F175D3DCCD1}">
              <a14:hiddenFill xmlns:a14="http://schemas.microsoft.com/office/drawing/2010/main">
                <a:solidFill>
                  <a:srgbClr val="FFFFFF"/>
                </a:solidFill>
              </a14:hiddenFill>
            </a:ext>
          </a:extLst>
        </p:spPr>
      </p:pic>
      <p:sp>
        <p:nvSpPr>
          <p:cNvPr id="11" name="対角する 2 つの角を切り取った四角形 10"/>
          <p:cNvSpPr/>
          <p:nvPr/>
        </p:nvSpPr>
        <p:spPr bwMode="auto">
          <a:xfrm>
            <a:off x="6084168" y="3789040"/>
            <a:ext cx="1440160" cy="359842"/>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戦略アプリケーション</a:t>
            </a:r>
            <a:endPar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Innovation</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対角する 2 つの角を切り取った四角形 127"/>
          <p:cNvSpPr/>
          <p:nvPr/>
        </p:nvSpPr>
        <p:spPr bwMode="auto">
          <a:xfrm>
            <a:off x="3707904" y="3789040"/>
            <a:ext cx="1008484" cy="360040"/>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Core</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290" name="Picture 2" descr="é¢é£ç»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1462" y="4365104"/>
            <a:ext cx="435300" cy="398165"/>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24"/>
          <p:cNvSpPr txBox="1">
            <a:spLocks noChangeArrowheads="1"/>
          </p:cNvSpPr>
          <p:nvPr/>
        </p:nvSpPr>
        <p:spPr bwMode="auto">
          <a:xfrm>
            <a:off x="4554505" y="3598084"/>
            <a:ext cx="66556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CRM</a:t>
            </a:r>
          </a:p>
        </p:txBody>
      </p:sp>
      <p:cxnSp>
        <p:nvCxnSpPr>
          <p:cNvPr id="14" name="直線矢印コネクタ 13"/>
          <p:cNvCxnSpPr>
            <a:stCxn id="128" idx="0"/>
            <a:endCxn id="11" idx="2"/>
          </p:cNvCxnSpPr>
          <p:nvPr/>
        </p:nvCxnSpPr>
        <p:spPr bwMode="auto">
          <a:xfrm flipV="1">
            <a:off x="4716388" y="3968961"/>
            <a:ext cx="1367780" cy="99"/>
          </a:xfrm>
          <a:prstGeom prst="straightConnector1">
            <a:avLst/>
          </a:prstGeom>
          <a:noFill/>
          <a:ln w="28575" cap="flat" cmpd="sng" algn="ctr">
            <a:solidFill>
              <a:schemeClr val="tx1"/>
            </a:solidFill>
            <a:prstDash val="solid"/>
            <a:round/>
            <a:headEnd type="arrow"/>
            <a:tailEnd type="arrow"/>
          </a:ln>
          <a:effectLst>
            <a:outerShdw blurRad="50800" dist="38100" dir="2700000" algn="tl" rotWithShape="0">
              <a:prstClr val="black">
                <a:alpha val="40000"/>
              </a:prstClr>
            </a:outerShdw>
          </a:effectLst>
        </p:spPr>
      </p:cxnSp>
      <p:pic>
        <p:nvPicPr>
          <p:cNvPr id="125"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709867" y="3038475"/>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29" name="テキスト ボックス 128"/>
          <p:cNvSpPr txBox="1"/>
          <p:nvPr/>
        </p:nvSpPr>
        <p:spPr>
          <a:xfrm>
            <a:off x="4562890" y="2060848"/>
            <a:ext cx="1586404"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知性化領域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台形 8"/>
          <p:cNvSpPr/>
          <p:nvPr/>
        </p:nvSpPr>
        <p:spPr bwMode="auto">
          <a:xfrm rot="10800000">
            <a:off x="4565118" y="2348880"/>
            <a:ext cx="1584176" cy="1079924"/>
          </a:xfrm>
          <a:prstGeom prst="trapezoid">
            <a:avLst>
              <a:gd name="adj" fmla="val 57715"/>
            </a:avLst>
          </a:prstGeom>
          <a:solidFill>
            <a:srgbClr val="FFFFCC"/>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27" name="テキスト ボックス 126"/>
          <p:cNvSpPr txBox="1"/>
          <p:nvPr/>
        </p:nvSpPr>
        <p:spPr>
          <a:xfrm>
            <a:off x="4442161" y="2348880"/>
            <a:ext cx="1815753" cy="584775"/>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nnovation</a:t>
            </a:r>
          </a:p>
          <a:p>
            <a:pPr algn="ctr"/>
            <a:r>
              <a:rPr lang="en-US" altLang="ja-JP" sz="12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nsight&amp;</a:t>
            </a:r>
            <a:r>
              <a:rPr lang="en-US" altLang="ja-JP" sz="12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ntelligent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予測分析・知性化</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AutoShape 7"/>
          <p:cNvSpPr>
            <a:spLocks noChangeArrowheads="1"/>
          </p:cNvSpPr>
          <p:nvPr/>
        </p:nvSpPr>
        <p:spPr bwMode="auto">
          <a:xfrm>
            <a:off x="5069546" y="2924944"/>
            <a:ext cx="575692" cy="488951"/>
          </a:xfrm>
          <a:prstGeom prst="hexagon">
            <a:avLst>
              <a:gd name="adj" fmla="val 28653"/>
              <a:gd name="vf" fmla="val 115470"/>
            </a:avLst>
          </a:prstGeom>
          <a:solidFill>
            <a:srgbClr val="FFFF00"/>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高度</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データ活用</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アプリ</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456636" y="3789040"/>
            <a:ext cx="1590500" cy="307777"/>
          </a:xfrm>
          <a:prstGeom prst="rect">
            <a:avLst/>
          </a:prstGeom>
          <a:noFill/>
        </p:spPr>
        <p:txBody>
          <a:bodyPr wrap="none" rtlCol="0">
            <a:spAutoFit/>
          </a:bodyPr>
          <a:lstStyle/>
          <a:p>
            <a:r>
              <a:rPr lang="en-US" altLang="ja-JP" sz="700" b="1" dirty="0">
                <a:latin typeface="Meiryo UI" panose="020B0604030504040204" pitchFamily="50" charset="-128"/>
                <a:ea typeface="Meiryo UI" panose="020B0604030504040204" pitchFamily="50" charset="-128"/>
              </a:rPr>
              <a:t>Integrated Business Planning</a:t>
            </a:r>
          </a:p>
          <a:p>
            <a:r>
              <a:rPr lang="ja-JP" altLang="en-US" sz="700" b="1" dirty="0">
                <a:latin typeface="Meiryo UI" panose="020B0604030504040204" pitchFamily="50" charset="-128"/>
                <a:ea typeface="Meiryo UI" panose="020B0604030504040204" pitchFamily="50" charset="-128"/>
              </a:rPr>
              <a:t>リアルタイム原価管理</a:t>
            </a:r>
            <a:endParaRPr kumimoji="1" lang="ja-JP" altLang="en-US" sz="700" b="1"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7513958" y="3789040"/>
            <a:ext cx="1162498" cy="307777"/>
          </a:xfrm>
          <a:prstGeom prst="rect">
            <a:avLst/>
          </a:prstGeom>
          <a:noFill/>
        </p:spPr>
        <p:txBody>
          <a:bodyPr wrap="none" rtlCol="0">
            <a:spAutoFit/>
          </a:bodyPr>
          <a:lstStyle/>
          <a:p>
            <a:r>
              <a:rPr lang="en-US" altLang="ja-JP" sz="700" b="1" dirty="0">
                <a:latin typeface="Meiryo UI" panose="020B0604030504040204" pitchFamily="50" charset="-128"/>
                <a:ea typeface="Meiryo UI" panose="020B0604030504040204" pitchFamily="50" charset="-128"/>
              </a:rPr>
              <a:t>Design Thinking </a:t>
            </a:r>
          </a:p>
          <a:p>
            <a:r>
              <a:rPr lang="ja-JP" altLang="en-US" sz="700" b="1" dirty="0">
                <a:latin typeface="Meiryo UI" panose="020B0604030504040204" pitchFamily="50" charset="-128"/>
                <a:ea typeface="Meiryo UI" panose="020B0604030504040204" pitchFamily="50" charset="-128"/>
              </a:rPr>
              <a:t>リアルタイムトレーサビリティ</a:t>
            </a:r>
            <a:endParaRPr kumimoji="1" lang="ja-JP" altLang="en-US" sz="700" b="1" dirty="0">
              <a:latin typeface="Meiryo UI" panose="020B0604030504040204" pitchFamily="50" charset="-128"/>
              <a:ea typeface="Meiryo UI" panose="020B0604030504040204" pitchFamily="50" charset="-128"/>
            </a:endParaRPr>
          </a:p>
        </p:txBody>
      </p:sp>
      <p:sp>
        <p:nvSpPr>
          <p:cNvPr id="133" name="AutoShape 7"/>
          <p:cNvSpPr>
            <a:spLocks noChangeArrowheads="1"/>
          </p:cNvSpPr>
          <p:nvPr/>
        </p:nvSpPr>
        <p:spPr bwMode="auto">
          <a:xfrm>
            <a:off x="5076056" y="4509120"/>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86" name="Oval 120"/>
          <p:cNvSpPr>
            <a:spLocks noChangeArrowheads="1"/>
          </p:cNvSpPr>
          <p:nvPr/>
        </p:nvSpPr>
        <p:spPr bwMode="auto">
          <a:xfrm>
            <a:off x="2836926" y="2925763"/>
            <a:ext cx="2304256" cy="503237"/>
          </a:xfrm>
          <a:prstGeom prst="ellipse">
            <a:avLst/>
          </a:prstGeom>
          <a:noFill/>
          <a:ln w="3175" algn="ctr">
            <a:solidFill>
              <a:srgbClr val="FF0000"/>
            </a:solidFill>
            <a:round/>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Oval 121"/>
          <p:cNvSpPr>
            <a:spLocks noChangeArrowheads="1"/>
          </p:cNvSpPr>
          <p:nvPr/>
        </p:nvSpPr>
        <p:spPr bwMode="auto">
          <a:xfrm rot="18567729">
            <a:off x="3801258" y="4100146"/>
            <a:ext cx="1727200" cy="503238"/>
          </a:xfrm>
          <a:prstGeom prst="ellipse">
            <a:avLst/>
          </a:prstGeom>
          <a:noFill/>
          <a:ln w="3175" algn="ctr">
            <a:solidFill>
              <a:srgbClr val="0000FF"/>
            </a:solidFill>
            <a:round/>
            <a:headEnd/>
            <a:tailEnd/>
          </a:ln>
        </p:spPr>
        <p:txBody>
          <a:bodyPr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90587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j0435878"/>
          <p:cNvPicPr>
            <a:picLocks noChangeAspect="1" noChangeArrowheads="1"/>
          </p:cNvPicPr>
          <p:nvPr/>
        </p:nvPicPr>
        <p:blipFill>
          <a:blip r:embed="rId3" cstate="print">
            <a:lum bright="12000" contrast="12000"/>
            <a:grayscl/>
          </a:blip>
          <a:srcRect/>
          <a:stretch>
            <a:fillRect/>
          </a:stretch>
        </p:blipFill>
        <p:spPr bwMode="auto">
          <a:xfrm>
            <a:off x="755578" y="908720"/>
            <a:ext cx="7776145" cy="4896768"/>
          </a:xfrm>
          <a:prstGeom prst="rect">
            <a:avLst/>
          </a:prstGeom>
          <a:noFill/>
          <a:ln w="9525">
            <a:noFill/>
            <a:miter lim="800000"/>
            <a:headEnd/>
            <a:tailEnd/>
          </a:ln>
        </p:spPr>
      </p:pic>
      <p:sp>
        <p:nvSpPr>
          <p:cNvPr id="89090" name="Rectangle 3"/>
          <p:cNvSpPr>
            <a:spLocks noGrp="1" noChangeArrowheads="1"/>
          </p:cNvSpPr>
          <p:nvPr>
            <p:ph type="title"/>
          </p:nvPr>
        </p:nvSpPr>
        <p:spPr/>
        <p:txBody>
          <a:bodyPr/>
          <a:lstStyle/>
          <a:p>
            <a:r>
              <a:rPr lang="ja-JP" altLang="en-US" sz="1800" dirty="0"/>
              <a:t>産業</a:t>
            </a:r>
            <a:r>
              <a:rPr lang="en-US" altLang="ja-JP" sz="1800" dirty="0"/>
              <a:t>IoT</a:t>
            </a:r>
            <a:r>
              <a:rPr lang="ja-JP" altLang="en-US" sz="1800" dirty="0"/>
              <a:t>ビジネスのトレンド予測　</a:t>
            </a:r>
          </a:p>
        </p:txBody>
      </p:sp>
      <p:sp>
        <p:nvSpPr>
          <p:cNvPr id="319492" name="Line 4"/>
          <p:cNvSpPr>
            <a:spLocks noChangeShapeType="1"/>
          </p:cNvSpPr>
          <p:nvPr/>
        </p:nvSpPr>
        <p:spPr bwMode="auto">
          <a:xfrm flipV="1">
            <a:off x="1017590" y="1160465"/>
            <a:ext cx="6677025" cy="4535487"/>
          </a:xfrm>
          <a:prstGeom prst="line">
            <a:avLst/>
          </a:prstGeom>
          <a:noFill/>
          <a:ln w="38100">
            <a:solidFill>
              <a:schemeClr val="tx1"/>
            </a:solidFill>
            <a:round/>
            <a:headEnd/>
            <a:tailEnd type="triangle" w="med" len="med"/>
          </a:ln>
          <a:effectLst>
            <a:outerShdw dist="35921" dir="2700000" algn="ctr" rotWithShape="0">
              <a:schemeClr val="bg2"/>
            </a:outerShdw>
          </a:effectLst>
        </p:spPr>
        <p:txBody>
          <a:bodyPr/>
          <a:lstStyle/>
          <a:p>
            <a:pPr>
              <a:defRPr/>
            </a:pPr>
            <a:endParaRPr lang="ja-JP" altLang="en-US" sz="1600">
              <a:latin typeface="Meiryo UI" panose="020B0604030504040204" pitchFamily="50" charset="-128"/>
              <a:ea typeface="Meiryo UI" panose="020B0604030504040204" pitchFamily="50" charset="-128"/>
            </a:endParaRPr>
          </a:p>
        </p:txBody>
      </p:sp>
      <p:sp>
        <p:nvSpPr>
          <p:cNvPr id="89092" name="Line 5"/>
          <p:cNvSpPr>
            <a:spLocks noChangeShapeType="1"/>
          </p:cNvSpPr>
          <p:nvPr/>
        </p:nvSpPr>
        <p:spPr bwMode="auto">
          <a:xfrm>
            <a:off x="611188" y="5768975"/>
            <a:ext cx="8208962" cy="0"/>
          </a:xfrm>
          <a:prstGeom prst="line">
            <a:avLst/>
          </a:prstGeom>
          <a:noFill/>
          <a:ln w="38100">
            <a:solidFill>
              <a:schemeClr val="tx1"/>
            </a:solidFill>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endParaRPr>
          </a:p>
        </p:txBody>
      </p:sp>
      <p:sp>
        <p:nvSpPr>
          <p:cNvPr id="89093" name="Line 6"/>
          <p:cNvSpPr>
            <a:spLocks noChangeShapeType="1"/>
          </p:cNvSpPr>
          <p:nvPr/>
        </p:nvSpPr>
        <p:spPr bwMode="auto">
          <a:xfrm flipV="1">
            <a:off x="755576" y="740833"/>
            <a:ext cx="0" cy="5077355"/>
          </a:xfrm>
          <a:prstGeom prst="line">
            <a:avLst/>
          </a:prstGeom>
          <a:noFill/>
          <a:ln w="38100">
            <a:solidFill>
              <a:schemeClr val="tx1"/>
            </a:solidFill>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endParaRPr>
          </a:p>
        </p:txBody>
      </p:sp>
      <p:sp>
        <p:nvSpPr>
          <p:cNvPr id="89094" name="AutoShape 7"/>
          <p:cNvSpPr>
            <a:spLocks noChangeArrowheads="1"/>
          </p:cNvSpPr>
          <p:nvPr/>
        </p:nvSpPr>
        <p:spPr bwMode="auto">
          <a:xfrm rot="19811402">
            <a:off x="1865315" y="4784726"/>
            <a:ext cx="395287" cy="407988"/>
          </a:xfrm>
          <a:prstGeom prst="chevron">
            <a:avLst>
              <a:gd name="adj" fmla="val 25000"/>
            </a:avLst>
          </a:prstGeom>
          <a:solidFill>
            <a:schemeClr val="bg1">
              <a:alpha val="50195"/>
            </a:scheme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89095" name="AutoShape 8"/>
          <p:cNvSpPr>
            <a:spLocks noChangeArrowheads="1"/>
          </p:cNvSpPr>
          <p:nvPr/>
        </p:nvSpPr>
        <p:spPr bwMode="auto">
          <a:xfrm rot="19761546">
            <a:off x="3060700" y="3946526"/>
            <a:ext cx="395288" cy="409575"/>
          </a:xfrm>
          <a:prstGeom prst="chevron">
            <a:avLst>
              <a:gd name="adj" fmla="val 25000"/>
            </a:avLst>
          </a:prstGeom>
          <a:solidFill>
            <a:srgbClr val="FFFF00">
              <a:alpha val="70000"/>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89096" name="AutoShape 9"/>
          <p:cNvSpPr>
            <a:spLocks noChangeArrowheads="1"/>
          </p:cNvSpPr>
          <p:nvPr/>
        </p:nvSpPr>
        <p:spPr bwMode="auto">
          <a:xfrm rot="20039843">
            <a:off x="4259030" y="3118150"/>
            <a:ext cx="395287" cy="407988"/>
          </a:xfrm>
          <a:prstGeom prst="chevron">
            <a:avLst>
              <a:gd name="adj" fmla="val 25000"/>
            </a:avLst>
          </a:prstGeom>
          <a:solidFill>
            <a:srgbClr val="66FF33">
              <a:alpha val="70000"/>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89097" name="AutoShape 10"/>
          <p:cNvSpPr>
            <a:spLocks noChangeArrowheads="1"/>
          </p:cNvSpPr>
          <p:nvPr/>
        </p:nvSpPr>
        <p:spPr bwMode="auto">
          <a:xfrm rot="19762754">
            <a:off x="6685515" y="1503264"/>
            <a:ext cx="396875" cy="407987"/>
          </a:xfrm>
          <a:prstGeom prst="chevron">
            <a:avLst>
              <a:gd name="adj" fmla="val 25000"/>
            </a:avLst>
          </a:prstGeom>
          <a:solidFill>
            <a:srgbClr val="FF0000">
              <a:alpha val="70000"/>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89098" name="AutoShape 11"/>
          <p:cNvSpPr>
            <a:spLocks noChangeArrowheads="1"/>
          </p:cNvSpPr>
          <p:nvPr/>
        </p:nvSpPr>
        <p:spPr bwMode="auto">
          <a:xfrm rot="19773660">
            <a:off x="5486853" y="2338989"/>
            <a:ext cx="392599" cy="409575"/>
          </a:xfrm>
          <a:prstGeom prst="chevron">
            <a:avLst>
              <a:gd name="adj" fmla="val 24483"/>
            </a:avLst>
          </a:prstGeom>
          <a:solidFill>
            <a:srgbClr val="0000CC">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319500" name="Rectangle 12"/>
          <p:cNvSpPr>
            <a:spLocks noChangeArrowheads="1"/>
          </p:cNvSpPr>
          <p:nvPr/>
        </p:nvSpPr>
        <p:spPr bwMode="auto">
          <a:xfrm>
            <a:off x="827586" y="5241926"/>
            <a:ext cx="1944215" cy="458788"/>
          </a:xfrm>
          <a:prstGeom prst="rect">
            <a:avLst/>
          </a:prstGeom>
          <a:solidFill>
            <a:schemeClr val="tx1"/>
          </a:solidFill>
          <a:ln w="9525">
            <a:solidFill>
              <a:schemeClr val="tx1"/>
            </a:solidFill>
            <a:miter lim="800000"/>
            <a:headEnd/>
            <a:tailEnd/>
          </a:ln>
          <a:effectLst/>
        </p:spPr>
        <p:txBody>
          <a:bodyPr wrap="none" anchor="ctr"/>
          <a:lstStyle/>
          <a:p>
            <a:pPr algn="ctr">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データがつながらない状態</a:t>
            </a:r>
          </a:p>
          <a:p>
            <a:pPr algn="ctr">
              <a:defRPr/>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（ビフォー</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時代）</a:t>
            </a:r>
          </a:p>
        </p:txBody>
      </p:sp>
      <p:sp>
        <p:nvSpPr>
          <p:cNvPr id="319501" name="Rectangle 13"/>
          <p:cNvSpPr>
            <a:spLocks noChangeArrowheads="1"/>
          </p:cNvSpPr>
          <p:nvPr/>
        </p:nvSpPr>
        <p:spPr bwMode="auto">
          <a:xfrm>
            <a:off x="2267745" y="4389107"/>
            <a:ext cx="1944439" cy="45878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altLang="ja-JP" sz="12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黎明期</a:t>
            </a:r>
          </a:p>
          <a:p>
            <a:pPr algn="ctr">
              <a:defRPr/>
            </a:pPr>
            <a:r>
              <a:rPr lang="ja-JP" altLang="en-US" sz="12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（見える化、つながる工場）</a:t>
            </a:r>
          </a:p>
        </p:txBody>
      </p:sp>
      <p:sp>
        <p:nvSpPr>
          <p:cNvPr id="319502" name="Rectangle 14"/>
          <p:cNvSpPr>
            <a:spLocks noChangeArrowheads="1"/>
          </p:cNvSpPr>
          <p:nvPr/>
        </p:nvSpPr>
        <p:spPr bwMode="auto">
          <a:xfrm>
            <a:off x="3438527" y="3540126"/>
            <a:ext cx="2213595" cy="45878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altLang="ja-JP" sz="12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普及期「監視」→「保守」</a:t>
            </a:r>
          </a:p>
          <a:p>
            <a:pPr algn="ctr">
              <a:defRPr/>
            </a:pPr>
            <a:r>
              <a:rPr lang="ja-JP" altLang="en-US" sz="12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（データ活用を試行錯誤）</a:t>
            </a:r>
          </a:p>
        </p:txBody>
      </p:sp>
      <p:sp>
        <p:nvSpPr>
          <p:cNvPr id="89103" name="AutoShape 17"/>
          <p:cNvSpPr>
            <a:spLocks noChangeArrowheads="1"/>
          </p:cNvSpPr>
          <p:nvPr/>
        </p:nvSpPr>
        <p:spPr bwMode="auto">
          <a:xfrm rot="19571683">
            <a:off x="854107" y="3935096"/>
            <a:ext cx="2061700" cy="1047751"/>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pP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データ活用スタート</a:t>
            </a:r>
            <a:endParaRPr kumimoji="0"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小さく始めて大きく育てる</a:t>
            </a:r>
          </a:p>
        </p:txBody>
      </p:sp>
      <p:sp>
        <p:nvSpPr>
          <p:cNvPr id="89105" name="AutoShape 18"/>
          <p:cNvSpPr>
            <a:spLocks noChangeArrowheads="1"/>
          </p:cNvSpPr>
          <p:nvPr/>
        </p:nvSpPr>
        <p:spPr bwMode="auto">
          <a:xfrm rot="19562434">
            <a:off x="2607792" y="2791914"/>
            <a:ext cx="1906137" cy="1047751"/>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内向きと外向きの両方</a:t>
            </a:r>
            <a:endParaRPr kumimoji="0"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データ活用ノウハウ</a:t>
            </a:r>
          </a:p>
        </p:txBody>
      </p:sp>
      <p:sp>
        <p:nvSpPr>
          <p:cNvPr id="2" name="AutoShape 19"/>
          <p:cNvSpPr>
            <a:spLocks noChangeArrowheads="1"/>
          </p:cNvSpPr>
          <p:nvPr/>
        </p:nvSpPr>
        <p:spPr bwMode="auto">
          <a:xfrm>
            <a:off x="467546" y="5818188"/>
            <a:ext cx="8425631" cy="706437"/>
          </a:xfrm>
          <a:prstGeom prst="roundRect">
            <a:avLst>
              <a:gd name="adj" fmla="val 50000"/>
            </a:avLst>
          </a:prstGeom>
          <a:solidFill>
            <a:srgbClr val="FF0000"/>
          </a:solidFill>
          <a:ln w="3175">
            <a:solidFill>
              <a:schemeClr val="bg1"/>
            </a:solidFill>
            <a:round/>
            <a:headEnd/>
            <a:tailEnd/>
          </a:ln>
        </p:spPr>
        <p:txBody>
          <a:bodyPr wrap="none" anchor="ctr"/>
          <a:lstStyle/>
          <a:p>
            <a:pPr algn="ctr" eaLnBrk="0" hangingPunct="0"/>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産業</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IoT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ビジネスが本格化するのは</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2020</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年以降、</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IoT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は目的ではなく手段！　</a:t>
            </a:r>
          </a:p>
          <a:p>
            <a:pPr algn="ctr" eaLnBrk="0" hangingPunct="0"/>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“企業・産業“、”社会基盤”をスマートに変えるチャンス”</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」と考えて機敏に行動　</a:t>
            </a:r>
          </a:p>
        </p:txBody>
      </p:sp>
      <p:sp>
        <p:nvSpPr>
          <p:cNvPr id="319509" name="Rectangle 21"/>
          <p:cNvSpPr>
            <a:spLocks noChangeArrowheads="1"/>
          </p:cNvSpPr>
          <p:nvPr/>
        </p:nvSpPr>
        <p:spPr bwMode="auto">
          <a:xfrm>
            <a:off x="5796136" y="1916833"/>
            <a:ext cx="3024336" cy="458788"/>
          </a:xfrm>
          <a:prstGeom prst="rect">
            <a:avLst/>
          </a:prstGeom>
          <a:solidFill>
            <a:srgbClr val="3333FF"/>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altLang="ja-JP"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成熟期「保守」→「制御」</a:t>
            </a:r>
          </a:p>
          <a:p>
            <a:pPr algn="ctr">
              <a:defRPr/>
            </a:pPr>
            <a:r>
              <a:rPr lang="ja-JP" altLang="en-US"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CPS</a:t>
            </a:r>
            <a:r>
              <a:rPr lang="ja-JP" altLang="en-US"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実現、製品・デバイスをコントロール）</a:t>
            </a:r>
          </a:p>
        </p:txBody>
      </p:sp>
      <p:sp>
        <p:nvSpPr>
          <p:cNvPr id="89108" name="AutoShape 23"/>
          <p:cNvSpPr>
            <a:spLocks noChangeArrowheads="1"/>
          </p:cNvSpPr>
          <p:nvPr/>
        </p:nvSpPr>
        <p:spPr bwMode="auto">
          <a:xfrm rot="-3223639">
            <a:off x="5519739" y="3455988"/>
            <a:ext cx="1008063" cy="360362"/>
          </a:xfrm>
          <a:prstGeom prst="curvedUpArrow">
            <a:avLst>
              <a:gd name="adj1" fmla="val 55947"/>
              <a:gd name="adj2" fmla="val 111894"/>
              <a:gd name="adj3" fmla="val 33333"/>
            </a:avLst>
          </a:prstGeom>
          <a:solidFill>
            <a:srgbClr val="66FF33"/>
          </a:solidFill>
          <a:ln w="9525">
            <a:noFill/>
            <a:miter lim="800000"/>
            <a:headEnd/>
            <a:tailEnd/>
          </a:ln>
          <a:effectLst>
            <a:prstShdw prst="shdw17" dist="17961" dir="2700000">
              <a:srgbClr val="999900"/>
            </a:prstShdw>
          </a:effectLst>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94232" name="Text Box 24"/>
          <p:cNvSpPr txBox="1">
            <a:spLocks noChangeArrowheads="1"/>
          </p:cNvSpPr>
          <p:nvPr/>
        </p:nvSpPr>
        <p:spPr bwMode="auto">
          <a:xfrm>
            <a:off x="6272215" y="3276601"/>
            <a:ext cx="2109873"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b="1" dirty="0">
                <a:latin typeface="Meiryo UI" panose="020B0604030504040204" pitchFamily="50" charset="-128"/>
                <a:ea typeface="Meiryo UI" panose="020B0604030504040204" pitchFamily="50" charset="-128"/>
                <a:cs typeface="メイリオ" pitchFamily="50" charset="-128"/>
              </a:rPr>
              <a:t>蓄積された膨大な</a:t>
            </a:r>
            <a:r>
              <a:rPr lang="en-US" altLang="ja-JP" sz="1200" b="1" dirty="0">
                <a:latin typeface="Meiryo UI" panose="020B0604030504040204" pitchFamily="50" charset="-128"/>
                <a:ea typeface="Meiryo UI" panose="020B0604030504040204" pitchFamily="50" charset="-128"/>
                <a:cs typeface="メイリオ" pitchFamily="50" charset="-128"/>
              </a:rPr>
              <a:t>IoT</a:t>
            </a:r>
            <a:r>
              <a:rPr lang="ja-JP" altLang="en-US" sz="1200" b="1" dirty="0">
                <a:latin typeface="Meiryo UI" panose="020B0604030504040204" pitchFamily="50" charset="-128"/>
                <a:ea typeface="Meiryo UI" panose="020B0604030504040204" pitchFamily="50" charset="-128"/>
                <a:cs typeface="メイリオ" pitchFamily="50" charset="-128"/>
              </a:rPr>
              <a:t>データを</a:t>
            </a:r>
            <a:endParaRPr lang="en-US" altLang="ja-JP" sz="1200" b="1" dirty="0">
              <a:latin typeface="Meiryo UI" panose="020B0604030504040204" pitchFamily="50" charset="-128"/>
              <a:ea typeface="Meiryo UI" panose="020B0604030504040204" pitchFamily="50" charset="-128"/>
              <a:cs typeface="メイリオ" pitchFamily="50" charset="-128"/>
            </a:endParaRP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独自ノウハウでサービス化する</a:t>
            </a:r>
            <a:endParaRPr lang="en-US" altLang="ja-JP" sz="1200" b="1" dirty="0">
              <a:latin typeface="Meiryo UI" panose="020B0604030504040204" pitchFamily="50" charset="-128"/>
              <a:ea typeface="Meiryo UI" panose="020B0604030504040204" pitchFamily="50" charset="-128"/>
              <a:cs typeface="メイリオ" pitchFamily="50" charset="-128"/>
            </a:endParaRP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（デジタルで強みを強化する）</a:t>
            </a:r>
          </a:p>
        </p:txBody>
      </p:sp>
      <p:sp>
        <p:nvSpPr>
          <p:cNvPr id="94233" name="Text Box 25"/>
          <p:cNvSpPr txBox="1">
            <a:spLocks noChangeArrowheads="1"/>
          </p:cNvSpPr>
          <p:nvPr/>
        </p:nvSpPr>
        <p:spPr bwMode="auto">
          <a:xfrm>
            <a:off x="827089" y="644691"/>
            <a:ext cx="2211246"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b="1" dirty="0">
                <a:latin typeface="Meiryo UI" panose="020B0604030504040204" pitchFamily="50" charset="-128"/>
                <a:ea typeface="Meiryo UI" panose="020B0604030504040204" pitchFamily="50" charset="-128"/>
                <a:cs typeface="メイリオ" pitchFamily="50" charset="-128"/>
              </a:rPr>
              <a:t>経営に対する</a:t>
            </a:r>
            <a:r>
              <a:rPr lang="en-US" altLang="ja-JP" sz="1200" b="1" dirty="0">
                <a:latin typeface="Meiryo UI" panose="020B0604030504040204" pitchFamily="50" charset="-128"/>
                <a:ea typeface="Meiryo UI" panose="020B0604030504040204" pitchFamily="50" charset="-128"/>
                <a:cs typeface="メイリオ" pitchFamily="50" charset="-128"/>
              </a:rPr>
              <a:t>IoT</a:t>
            </a:r>
            <a:r>
              <a:rPr lang="ja-JP" altLang="en-US" sz="1200" b="1" dirty="0">
                <a:latin typeface="Meiryo UI" panose="020B0604030504040204" pitchFamily="50" charset="-128"/>
                <a:ea typeface="Meiryo UI" panose="020B0604030504040204" pitchFamily="50" charset="-128"/>
                <a:cs typeface="メイリオ" pitchFamily="50" charset="-128"/>
              </a:rPr>
              <a:t>活用の貢献度</a:t>
            </a:r>
          </a:p>
        </p:txBody>
      </p:sp>
      <p:sp>
        <p:nvSpPr>
          <p:cNvPr id="94234" name="Text Box 26"/>
          <p:cNvSpPr txBox="1">
            <a:spLocks noChangeArrowheads="1"/>
          </p:cNvSpPr>
          <p:nvPr/>
        </p:nvSpPr>
        <p:spPr bwMode="auto">
          <a:xfrm>
            <a:off x="7236297" y="5363925"/>
            <a:ext cx="1282723"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b="1" dirty="0">
                <a:latin typeface="Meiryo UI" panose="020B0604030504040204" pitchFamily="50" charset="-128"/>
                <a:ea typeface="Meiryo UI" panose="020B0604030504040204" pitchFamily="50" charset="-128"/>
                <a:cs typeface="メイリオ" pitchFamily="50" charset="-128"/>
              </a:rPr>
              <a:t>システムの柔軟性</a:t>
            </a:r>
          </a:p>
        </p:txBody>
      </p:sp>
      <p:sp>
        <p:nvSpPr>
          <p:cNvPr id="89112" name="AutoShape 23"/>
          <p:cNvSpPr>
            <a:spLocks noChangeArrowheads="1"/>
          </p:cNvSpPr>
          <p:nvPr/>
        </p:nvSpPr>
        <p:spPr bwMode="auto">
          <a:xfrm rot="-3223639">
            <a:off x="2760410" y="5111751"/>
            <a:ext cx="1008063" cy="360362"/>
          </a:xfrm>
          <a:prstGeom prst="curvedUpArrow">
            <a:avLst>
              <a:gd name="adj1" fmla="val 55947"/>
              <a:gd name="adj2" fmla="val 111894"/>
              <a:gd name="adj3" fmla="val 33333"/>
            </a:avLst>
          </a:prstGeom>
          <a:solidFill>
            <a:srgbClr val="FFFF99"/>
          </a:solidFill>
          <a:ln w="9525">
            <a:noFill/>
            <a:miter lim="800000"/>
            <a:headEnd/>
            <a:tailEnd/>
          </a:ln>
          <a:effectLst>
            <a:prstShdw prst="shdw17" dist="17961" dir="2700000">
              <a:srgbClr val="999900"/>
            </a:prstShdw>
          </a:effectLst>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27" name="Text Box 24"/>
          <p:cNvSpPr txBox="1">
            <a:spLocks noChangeArrowheads="1"/>
          </p:cNvSpPr>
          <p:nvPr/>
        </p:nvSpPr>
        <p:spPr bwMode="auto">
          <a:xfrm>
            <a:off x="3491881" y="4932363"/>
            <a:ext cx="3711272"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b="1" dirty="0">
                <a:latin typeface="Meiryo UI" panose="020B0604030504040204" pitchFamily="50" charset="-128"/>
                <a:ea typeface="Meiryo UI" panose="020B0604030504040204" pitchFamily="50" charset="-128"/>
                <a:cs typeface="メイリオ" pitchFamily="50" charset="-128"/>
              </a:rPr>
              <a:t>紙・</a:t>
            </a:r>
            <a:r>
              <a:rPr lang="en-US" altLang="ja-JP" sz="1200" b="1" dirty="0">
                <a:latin typeface="Meiryo UI" panose="020B0604030504040204" pitchFamily="50" charset="-128"/>
                <a:ea typeface="Meiryo UI" panose="020B0604030504040204" pitchFamily="50" charset="-128"/>
                <a:cs typeface="メイリオ" pitchFamily="50" charset="-128"/>
              </a:rPr>
              <a:t>Excel</a:t>
            </a:r>
            <a:r>
              <a:rPr lang="ja-JP" altLang="en-US" sz="1200" b="1" dirty="0">
                <a:latin typeface="Meiryo UI" panose="020B0604030504040204" pitchFamily="50" charset="-128"/>
                <a:ea typeface="Meiryo UI" panose="020B0604030504040204" pitchFamily="50" charset="-128"/>
                <a:cs typeface="メイリオ" pitchFamily="50" charset="-128"/>
              </a:rPr>
              <a:t>など属人化からの脱却、</a:t>
            </a:r>
            <a:endParaRPr lang="en-US" altLang="ja-JP" sz="1200" b="1" dirty="0">
              <a:latin typeface="Meiryo UI" panose="020B0604030504040204" pitchFamily="50" charset="-128"/>
              <a:ea typeface="Meiryo UI" panose="020B0604030504040204" pitchFamily="50" charset="-128"/>
              <a:cs typeface="メイリオ" pitchFamily="50" charset="-128"/>
            </a:endParaRP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デジタル・トランスフォーメーション時代の経営資源を確保</a:t>
            </a:r>
            <a:endParaRPr lang="en-US" altLang="ja-JP" sz="1200" b="1" dirty="0">
              <a:latin typeface="Meiryo UI" panose="020B0604030504040204" pitchFamily="50" charset="-128"/>
              <a:ea typeface="Meiryo UI" panose="020B0604030504040204" pitchFamily="50" charset="-128"/>
              <a:cs typeface="メイリオ" pitchFamily="50" charset="-128"/>
            </a:endParaRP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（ヒト・モノ・カネ＋データ＆スピード）</a:t>
            </a:r>
          </a:p>
        </p:txBody>
      </p:sp>
      <p:sp>
        <p:nvSpPr>
          <p:cNvPr id="29" name="Text Box 24"/>
          <p:cNvSpPr txBox="1">
            <a:spLocks noChangeArrowheads="1"/>
          </p:cNvSpPr>
          <p:nvPr/>
        </p:nvSpPr>
        <p:spPr bwMode="auto">
          <a:xfrm>
            <a:off x="7399766" y="2420889"/>
            <a:ext cx="1636730"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200" b="1" dirty="0">
                <a:latin typeface="Meiryo UI" panose="020B0604030504040204" pitchFamily="50" charset="-128"/>
                <a:ea typeface="Meiryo UI" panose="020B0604030504040204" pitchFamily="50" charset="-128"/>
                <a:cs typeface="メイリオ" pitchFamily="50" charset="-128"/>
              </a:rPr>
              <a:t>IoT</a:t>
            </a:r>
            <a:r>
              <a:rPr lang="ja-JP" altLang="en-US" sz="1200" b="1" dirty="0">
                <a:latin typeface="Meiryo UI" panose="020B0604030504040204" pitchFamily="50" charset="-128"/>
                <a:ea typeface="Meiryo UI" panose="020B0604030504040204" pitchFamily="50" charset="-128"/>
                <a:cs typeface="メイリオ" pitchFamily="50" charset="-128"/>
              </a:rPr>
              <a:t>データ活用が</a:t>
            </a: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競争力の源泉となる</a:t>
            </a:r>
            <a:endParaRPr lang="en-US" altLang="ja-JP" sz="1200" b="1" dirty="0">
              <a:latin typeface="Meiryo UI" panose="020B0604030504040204" pitchFamily="50" charset="-128"/>
              <a:ea typeface="Meiryo UI" panose="020B0604030504040204" pitchFamily="50" charset="-128"/>
              <a:cs typeface="メイリオ" pitchFamily="50" charset="-128"/>
            </a:endParaRP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a:t>
            </a:r>
            <a:r>
              <a:rPr lang="en-US" altLang="ja-JP" sz="1200" b="1" dirty="0">
                <a:latin typeface="Meiryo UI" panose="020B0604030504040204" pitchFamily="50" charset="-128"/>
                <a:ea typeface="Meiryo UI" panose="020B0604030504040204" pitchFamily="50" charset="-128"/>
                <a:cs typeface="メイリオ" pitchFamily="50" charset="-128"/>
              </a:rPr>
              <a:t>ONLY ONE</a:t>
            </a:r>
            <a:r>
              <a:rPr lang="ja-JP" altLang="en-US" sz="1200" b="1" dirty="0">
                <a:latin typeface="Meiryo UI" panose="020B0604030504040204" pitchFamily="50" charset="-128"/>
                <a:ea typeface="Meiryo UI" panose="020B0604030504040204" pitchFamily="50" charset="-128"/>
                <a:cs typeface="メイリオ" pitchFamily="50" charset="-128"/>
              </a:rPr>
              <a:t>戦略）</a:t>
            </a:r>
          </a:p>
        </p:txBody>
      </p:sp>
      <p:sp>
        <p:nvSpPr>
          <p:cNvPr id="89116" name="AutoShape 23"/>
          <p:cNvSpPr>
            <a:spLocks noChangeArrowheads="1"/>
          </p:cNvSpPr>
          <p:nvPr/>
        </p:nvSpPr>
        <p:spPr bwMode="auto">
          <a:xfrm rot="-3223639">
            <a:off x="4128562" y="4265613"/>
            <a:ext cx="1008063" cy="360363"/>
          </a:xfrm>
          <a:prstGeom prst="curvedUpArrow">
            <a:avLst>
              <a:gd name="adj1" fmla="val 55947"/>
              <a:gd name="adj2" fmla="val 111894"/>
              <a:gd name="adj3" fmla="val 33333"/>
            </a:avLst>
          </a:prstGeom>
          <a:solidFill>
            <a:srgbClr val="FFFF00"/>
          </a:solidFill>
          <a:ln w="9525">
            <a:noFill/>
            <a:miter lim="800000"/>
            <a:headEnd/>
            <a:tailEnd/>
          </a:ln>
          <a:effectLst>
            <a:prstShdw prst="shdw17" dist="17961" dir="2700000">
              <a:srgbClr val="999900"/>
            </a:prstShdw>
          </a:effectLst>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31" name="Text Box 24"/>
          <p:cNvSpPr txBox="1">
            <a:spLocks noChangeArrowheads="1"/>
          </p:cNvSpPr>
          <p:nvPr/>
        </p:nvSpPr>
        <p:spPr bwMode="auto">
          <a:xfrm>
            <a:off x="4861676" y="4086226"/>
            <a:ext cx="3324949"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b="1" dirty="0">
                <a:latin typeface="Meiryo UI" panose="020B0604030504040204" pitchFamily="50" charset="-128"/>
                <a:ea typeface="Meiryo UI" panose="020B0604030504040204" pitchFamily="50" charset="-128"/>
                <a:cs typeface="メイリオ" pitchFamily="50" charset="-128"/>
              </a:rPr>
              <a:t>社内と社外、工場間・工程間がつながる、</a:t>
            </a:r>
            <a:r>
              <a:rPr lang="en-US" altLang="ja-JP" sz="1200" b="1" dirty="0">
                <a:latin typeface="Meiryo UI" panose="020B0604030504040204" pitchFamily="50" charset="-128"/>
                <a:ea typeface="Meiryo UI" panose="020B0604030504040204" pitchFamily="50" charset="-128"/>
                <a:cs typeface="メイリオ" pitchFamily="50" charset="-128"/>
              </a:rPr>
              <a:t>5G</a:t>
            </a:r>
            <a:r>
              <a:rPr lang="ja-JP" altLang="en-US" sz="1200" b="1" dirty="0">
                <a:latin typeface="Meiryo UI" panose="020B0604030504040204" pitchFamily="50" charset="-128"/>
                <a:ea typeface="Meiryo UI" panose="020B0604030504040204" pitchFamily="50" charset="-128"/>
                <a:cs typeface="メイリオ" pitchFamily="50" charset="-128"/>
              </a:rPr>
              <a:t>時代</a:t>
            </a:r>
          </a:p>
          <a:p>
            <a:pPr>
              <a:defRPr/>
            </a:pPr>
            <a:r>
              <a:rPr lang="en-US" altLang="ja-JP" sz="1200" b="1" dirty="0">
                <a:latin typeface="Meiryo UI" panose="020B0604030504040204" pitchFamily="50" charset="-128"/>
                <a:ea typeface="Meiryo UI" panose="020B0604030504040204" pitchFamily="50" charset="-128"/>
                <a:cs typeface="メイリオ" pitchFamily="50" charset="-128"/>
              </a:rPr>
              <a:t>IoT</a:t>
            </a:r>
            <a:r>
              <a:rPr lang="ja-JP" altLang="en-US" sz="1200" b="1" dirty="0">
                <a:latin typeface="Meiryo UI" panose="020B0604030504040204" pitchFamily="50" charset="-128"/>
                <a:ea typeface="Meiryo UI" panose="020B0604030504040204" pitchFamily="50" charset="-128"/>
                <a:cs typeface="メイリオ" pitchFamily="50" charset="-128"/>
              </a:rPr>
              <a:t>データの収集・蓄積・抽出</a:t>
            </a:r>
            <a:r>
              <a:rPr lang="en-US" altLang="ja-JP" sz="1200" b="1" dirty="0">
                <a:latin typeface="Meiryo UI" panose="020B0604030504040204" pitchFamily="50" charset="-128"/>
                <a:ea typeface="Meiryo UI" panose="020B0604030504040204" pitchFamily="50" charset="-128"/>
                <a:cs typeface="メイリオ" pitchFamily="50" charset="-128"/>
              </a:rPr>
              <a:t>/</a:t>
            </a:r>
            <a:r>
              <a:rPr lang="ja-JP" altLang="en-US" sz="1200" b="1" dirty="0">
                <a:latin typeface="Meiryo UI" panose="020B0604030504040204" pitchFamily="50" charset="-128"/>
                <a:ea typeface="Meiryo UI" panose="020B0604030504040204" pitchFamily="50" charset="-128"/>
                <a:cs typeface="メイリオ" pitchFamily="50" charset="-128"/>
              </a:rPr>
              <a:t>変換・</a:t>
            </a:r>
            <a:endParaRPr lang="en-US" altLang="ja-JP" sz="1200" b="1" dirty="0">
              <a:latin typeface="Meiryo UI" panose="020B0604030504040204" pitchFamily="50" charset="-128"/>
              <a:ea typeface="Meiryo UI" panose="020B0604030504040204" pitchFamily="50" charset="-128"/>
              <a:cs typeface="メイリオ" pitchFamily="50" charset="-128"/>
            </a:endParaRPr>
          </a:p>
          <a:p>
            <a:pPr>
              <a:defRPr/>
            </a:pPr>
            <a:r>
              <a:rPr lang="ja-JP" altLang="en-US" sz="1200" b="1" dirty="0">
                <a:latin typeface="Meiryo UI" panose="020B0604030504040204" pitchFamily="50" charset="-128"/>
                <a:ea typeface="Meiryo UI" panose="020B0604030504040204" pitchFamily="50" charset="-128"/>
                <a:cs typeface="メイリオ" pitchFamily="50" charset="-128"/>
              </a:rPr>
              <a:t>分析ができる（デジタルエコノミーに対応する）</a:t>
            </a:r>
          </a:p>
        </p:txBody>
      </p:sp>
      <p:sp>
        <p:nvSpPr>
          <p:cNvPr id="3" name="テキスト ボックス 2"/>
          <p:cNvSpPr txBox="1"/>
          <p:nvPr/>
        </p:nvSpPr>
        <p:spPr bwMode="auto">
          <a:xfrm>
            <a:off x="7464972" y="644691"/>
            <a:ext cx="1067468" cy="295466"/>
          </a:xfrm>
          <a:prstGeom prst="rect">
            <a:avLst/>
          </a:prstGeom>
          <a:noFill/>
          <a:ln w="28575">
            <a:noFill/>
            <a:miter lim="800000"/>
            <a:headEnd/>
            <a:tailEnd/>
          </a:ln>
        </p:spPr>
        <p:txBody>
          <a:bodyPr wrap="none" lIns="18000" rIns="18000" rtlCol="0">
            <a:spAutoFit/>
          </a:bodyPr>
          <a:lstStyle/>
          <a:p>
            <a:pPr eaLnBrk="1" hangingPunct="1">
              <a:lnSpc>
                <a:spcPct val="110000"/>
              </a:lnSpc>
              <a:spcBef>
                <a:spcPct val="0"/>
              </a:spcBef>
              <a:buClrTx/>
            </a:pPr>
            <a:r>
              <a:rPr kumimoji="1" lang="ja-JP" altLang="en-US" sz="1200" b="1" dirty="0">
                <a:latin typeface="Meiryo UI" panose="020B0604030504040204" pitchFamily="50" charset="-128"/>
                <a:ea typeface="Meiryo UI" panose="020B0604030504040204" pitchFamily="50" charset="-128"/>
              </a:rPr>
              <a:t>産業</a:t>
            </a:r>
            <a:r>
              <a:rPr kumimoji="1" lang="en-US" altLang="ja-JP" sz="1200" b="1" dirty="0">
                <a:latin typeface="Meiryo UI" panose="020B0604030504040204" pitchFamily="50" charset="-128"/>
                <a:ea typeface="Meiryo UI" panose="020B0604030504040204" pitchFamily="50" charset="-128"/>
              </a:rPr>
              <a:t>IoT</a:t>
            </a:r>
            <a:r>
              <a:rPr kumimoji="1" lang="ja-JP" altLang="en-US" sz="1200" b="1" dirty="0">
                <a:latin typeface="Meiryo UI" panose="020B0604030504040204" pitchFamily="50" charset="-128"/>
                <a:ea typeface="Meiryo UI" panose="020B0604030504040204" pitchFamily="50" charset="-128"/>
              </a:rPr>
              <a:t>の進化</a:t>
            </a:r>
          </a:p>
        </p:txBody>
      </p:sp>
      <p:sp>
        <p:nvSpPr>
          <p:cNvPr id="32" name="Rectangle 21"/>
          <p:cNvSpPr>
            <a:spLocks noChangeArrowheads="1"/>
          </p:cNvSpPr>
          <p:nvPr/>
        </p:nvSpPr>
        <p:spPr bwMode="auto">
          <a:xfrm>
            <a:off x="5940152" y="980729"/>
            <a:ext cx="3024336" cy="458788"/>
          </a:xfrm>
          <a:prstGeom prst="rect">
            <a:avLst/>
          </a:prstGeom>
          <a:solidFill>
            <a:srgbClr val="FF0000"/>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200" b="1" dirty="0">
                <a:solidFill>
                  <a:srgbClr val="FFFF00"/>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産業</a:t>
            </a:r>
            <a:r>
              <a:rPr lang="en-US" altLang="ja-JP" sz="1200" b="1" dirty="0">
                <a:solidFill>
                  <a:srgbClr val="FFFF00"/>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solidFill>
                  <a:srgbClr val="FFFF00"/>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による市場リーダーシップ確立</a:t>
            </a:r>
            <a:endParaRPr lang="ja-JP" altLang="en-US"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（市場支配力、グローバル・ニッチ・トップ）</a:t>
            </a:r>
          </a:p>
        </p:txBody>
      </p:sp>
      <p:sp>
        <p:nvSpPr>
          <p:cNvPr id="33" name="AutoShape 23"/>
          <p:cNvSpPr>
            <a:spLocks noChangeArrowheads="1"/>
          </p:cNvSpPr>
          <p:nvPr/>
        </p:nvSpPr>
        <p:spPr bwMode="auto">
          <a:xfrm>
            <a:off x="7164338" y="1484785"/>
            <a:ext cx="1296094" cy="360363"/>
          </a:xfrm>
          <a:prstGeom prst="upArrow">
            <a:avLst/>
          </a:prstGeom>
          <a:solidFill>
            <a:srgbClr val="FF0000"/>
          </a:solidFill>
          <a:ln w="9525">
            <a:noFill/>
            <a:miter lim="800000"/>
            <a:headEnd/>
            <a:tailEnd/>
          </a:ln>
          <a:effectLst>
            <a:prstShdw prst="shdw17" dist="17961" dir="2700000">
              <a:srgbClr val="999900"/>
            </a:prstShdw>
          </a:effectLst>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34" name="AutoShape 23"/>
          <p:cNvSpPr>
            <a:spLocks noChangeArrowheads="1"/>
          </p:cNvSpPr>
          <p:nvPr/>
        </p:nvSpPr>
        <p:spPr bwMode="auto">
          <a:xfrm rot="-3223639">
            <a:off x="6723392" y="2609647"/>
            <a:ext cx="1008063" cy="360362"/>
          </a:xfrm>
          <a:prstGeom prst="curvedUpArrow">
            <a:avLst>
              <a:gd name="adj1" fmla="val 55947"/>
              <a:gd name="adj2" fmla="val 111894"/>
              <a:gd name="adj3" fmla="val 33333"/>
            </a:avLst>
          </a:prstGeom>
          <a:solidFill>
            <a:srgbClr val="3333FF"/>
          </a:solidFill>
          <a:ln w="9525">
            <a:noFill/>
            <a:miter lim="800000"/>
            <a:headEnd/>
            <a:tailEnd/>
          </a:ln>
          <a:effectLst>
            <a:prstShdw prst="shdw17" dist="17961" dir="2700000">
              <a:srgbClr val="999900"/>
            </a:prstShdw>
          </a:effectLst>
        </p:spPr>
        <p:txBody>
          <a:bodyPr wrap="none" anchor="ctr"/>
          <a:lstStyle/>
          <a:p>
            <a:endParaRPr lang="ja-JP" altLang="en-US" sz="1600">
              <a:latin typeface="Meiryo UI" panose="020B0604030504040204" pitchFamily="50" charset="-128"/>
              <a:ea typeface="Meiryo UI" panose="020B0604030504040204" pitchFamily="50" charset="-128"/>
            </a:endParaRPr>
          </a:p>
        </p:txBody>
      </p:sp>
      <p:sp>
        <p:nvSpPr>
          <p:cNvPr id="319503" name="Rectangle 15"/>
          <p:cNvSpPr>
            <a:spLocks noChangeArrowheads="1"/>
          </p:cNvSpPr>
          <p:nvPr/>
        </p:nvSpPr>
        <p:spPr bwMode="auto">
          <a:xfrm>
            <a:off x="4572000" y="2689226"/>
            <a:ext cx="2338734" cy="458788"/>
          </a:xfrm>
          <a:prstGeom prst="rect">
            <a:avLst/>
          </a:prstGeom>
          <a:solidFill>
            <a:srgbClr val="66FF3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拡大期「監視」→「保守」</a:t>
            </a:r>
          </a:p>
          <a:p>
            <a:pPr algn="ct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（データ活用で独自性・差別化）</a:t>
            </a:r>
          </a:p>
        </p:txBody>
      </p:sp>
      <p:sp>
        <p:nvSpPr>
          <p:cNvPr id="4" name="六角形 3"/>
          <p:cNvSpPr/>
          <p:nvPr/>
        </p:nvSpPr>
        <p:spPr bwMode="auto">
          <a:xfrm>
            <a:off x="971600" y="3621021"/>
            <a:ext cx="1080120" cy="387424"/>
          </a:xfrm>
          <a:prstGeom prst="hexagon">
            <a:avLst/>
          </a:prstGeom>
          <a:solidFill>
            <a:schemeClr val="bg1"/>
          </a:solidFill>
          <a:ln w="12700">
            <a:solidFill>
              <a:srgbClr val="FF0000"/>
            </a:solidFill>
            <a:miter lim="800000"/>
            <a:headEnd/>
            <a:tailEnd/>
          </a:ln>
          <a:effectLst>
            <a:outerShdw blurRad="50800" dist="38100" dir="2700000" algn="tl" rotWithShape="0">
              <a:prstClr val="black">
                <a:alpha val="40000"/>
              </a:prstClr>
            </a:outerShdw>
          </a:effectLst>
        </p:spPr>
        <p:txBody>
          <a:bodyPr wrap="none" rtlCol="0" anchor="ctr"/>
          <a:lstStyle/>
          <a:p>
            <a:pPr algn="ctr" eaLnBrk="0" hangingPunct="0">
              <a:spcBef>
                <a:spcPct val="20000"/>
              </a:spcBef>
              <a:buClr>
                <a:srgbClr val="F48B00"/>
              </a:buClr>
              <a:buFont typeface="Wingdings" pitchFamily="2" charset="2"/>
              <a:buNone/>
            </a:pPr>
            <a:r>
              <a:rPr kumimoji="0"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5" name="六角形 34"/>
          <p:cNvSpPr/>
          <p:nvPr/>
        </p:nvSpPr>
        <p:spPr bwMode="auto">
          <a:xfrm>
            <a:off x="2555776" y="2506089"/>
            <a:ext cx="1080120" cy="387424"/>
          </a:xfrm>
          <a:prstGeom prst="hexagon">
            <a:avLst/>
          </a:prstGeom>
          <a:solidFill>
            <a:schemeClr val="bg1"/>
          </a:solidFill>
          <a:ln w="12700">
            <a:solidFill>
              <a:srgbClr val="FF0000"/>
            </a:solidFill>
            <a:miter lim="800000"/>
            <a:headEnd/>
            <a:tailEnd/>
          </a:ln>
          <a:effectLst>
            <a:outerShdw blurRad="50800" dist="38100" dir="2700000" algn="tl" rotWithShape="0">
              <a:prstClr val="black">
                <a:alpha val="40000"/>
              </a:prstClr>
            </a:outerShdw>
          </a:effectLst>
        </p:spPr>
        <p:txBody>
          <a:bodyPr wrap="none" rtlCol="0" anchor="ctr"/>
          <a:lstStyle/>
          <a:p>
            <a:pPr algn="ctr" eaLnBrk="0" hangingPunct="0">
              <a:spcBef>
                <a:spcPct val="20000"/>
              </a:spcBef>
              <a:buClr>
                <a:srgbClr val="F48B00"/>
              </a:buClr>
              <a:buFont typeface="Wingdings" pitchFamily="2" charset="2"/>
              <a:buNone/>
            </a:pPr>
            <a:r>
              <a:rPr kumimoji="0"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6" name="六角形 35"/>
          <p:cNvSpPr/>
          <p:nvPr/>
        </p:nvSpPr>
        <p:spPr bwMode="auto">
          <a:xfrm>
            <a:off x="4355976" y="1220755"/>
            <a:ext cx="1080120" cy="387424"/>
          </a:xfrm>
          <a:prstGeom prst="hexagon">
            <a:avLst/>
          </a:prstGeom>
          <a:solidFill>
            <a:schemeClr val="bg1"/>
          </a:solidFill>
          <a:ln w="12700">
            <a:solidFill>
              <a:srgbClr val="FF0000"/>
            </a:solidFill>
            <a:miter lim="800000"/>
            <a:headEnd/>
            <a:tailEnd/>
          </a:ln>
          <a:effectLst>
            <a:outerShdw blurRad="50800" dist="38100" dir="2700000" algn="tl" rotWithShape="0">
              <a:prstClr val="black">
                <a:alpha val="40000"/>
              </a:prstClr>
            </a:outerShdw>
          </a:effectLst>
        </p:spPr>
        <p:txBody>
          <a:bodyPr wrap="none" rtlCol="0" anchor="ctr"/>
          <a:lstStyle/>
          <a:p>
            <a:pPr algn="ctr" eaLnBrk="0" hangingPunct="0">
              <a:spcBef>
                <a:spcPct val="20000"/>
              </a:spcBef>
              <a:buClr>
                <a:srgbClr val="F48B00"/>
              </a:buClr>
              <a:buFont typeface="Wingdings" pitchFamily="2" charset="2"/>
              <a:buNone/>
            </a:pPr>
            <a:r>
              <a:rPr kumimoji="0"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2030</a:t>
            </a:r>
            <a:r>
              <a:rPr kumimoji="0"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p>
        </p:txBody>
      </p:sp>
      <p:sp>
        <p:nvSpPr>
          <p:cNvPr id="37" name="テキスト ボックス 36"/>
          <p:cNvSpPr txBox="1"/>
          <p:nvPr/>
        </p:nvSpPr>
        <p:spPr>
          <a:xfrm>
            <a:off x="2339127" y="2922621"/>
            <a:ext cx="1080745" cy="307777"/>
          </a:xfrm>
          <a:prstGeom prst="rect">
            <a:avLst/>
          </a:prstGeom>
          <a:noFill/>
        </p:spPr>
        <p:txBody>
          <a:bodyPr wrap="none" rtlCol="0">
            <a:spAutoFit/>
          </a:bodyPr>
          <a:lstStyle/>
          <a:p>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ステージ</a:t>
            </a:r>
          </a:p>
        </p:txBody>
      </p:sp>
      <p:sp>
        <p:nvSpPr>
          <p:cNvPr id="38" name="テキスト ボックス 37"/>
          <p:cNvSpPr txBox="1"/>
          <p:nvPr/>
        </p:nvSpPr>
        <p:spPr>
          <a:xfrm>
            <a:off x="4283343" y="1604798"/>
            <a:ext cx="1080745" cy="307777"/>
          </a:xfrm>
          <a:prstGeom prst="rect">
            <a:avLst/>
          </a:prstGeom>
          <a:noFill/>
        </p:spPr>
        <p:txBody>
          <a:bodyPr wrap="none" rtlCol="0">
            <a:spAutoFit/>
          </a:bodyPr>
          <a:lstStyle/>
          <a:p>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ステージ</a:t>
            </a:r>
          </a:p>
        </p:txBody>
      </p:sp>
      <p:sp>
        <p:nvSpPr>
          <p:cNvPr id="39" name="テキスト ボックス 38"/>
          <p:cNvSpPr txBox="1"/>
          <p:nvPr/>
        </p:nvSpPr>
        <p:spPr>
          <a:xfrm>
            <a:off x="755577" y="3978738"/>
            <a:ext cx="1080745" cy="307777"/>
          </a:xfrm>
          <a:prstGeom prst="rect">
            <a:avLst/>
          </a:prstGeom>
          <a:noFill/>
        </p:spPr>
        <p:txBody>
          <a:bodyPr wrap="none" rtlCol="0">
            <a:spAutoFit/>
          </a:bodyPr>
          <a:lstStyle/>
          <a:p>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a:t>
            </a:r>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ステージ</a:t>
            </a:r>
          </a:p>
        </p:txBody>
      </p:sp>
      <p:sp>
        <p:nvSpPr>
          <p:cNvPr id="40" name="テキスト ボックス 39"/>
          <p:cNvSpPr txBox="1"/>
          <p:nvPr/>
        </p:nvSpPr>
        <p:spPr>
          <a:xfrm>
            <a:off x="755577" y="1004730"/>
            <a:ext cx="3342582" cy="954107"/>
          </a:xfrm>
          <a:prstGeom prst="rect">
            <a:avLst/>
          </a:prstGeom>
          <a:noFill/>
        </p:spPr>
        <p:txBody>
          <a:bodyPr wrap="none" rtlCol="0">
            <a:spAutoFit/>
          </a:bodyPr>
          <a:lstStyle/>
          <a:p>
            <a:r>
              <a:rPr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連携ステージ</a:t>
            </a:r>
            <a:endParaRPr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a:t>
            </a:r>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ステージ：自社内（企業グループ）</a:t>
            </a:r>
            <a:endPar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ステージ：コンソーシアム</a:t>
            </a:r>
            <a:r>
              <a:rPr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業種業界内</a:t>
            </a:r>
            <a:r>
              <a:rPr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r>
              <a:rPr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ステージ：社会基盤</a:t>
            </a:r>
            <a:r>
              <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異業種間連携</a:t>
            </a:r>
            <a:r>
              <a:rPr kumimoji="1" lang="en-US" altLang="ja-JP"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ja-JP" altLang="en-US" sz="1400" b="1" dirty="0">
              <a:solidFill>
                <a:srgbClr val="FF993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9107" name="AutoShape 20"/>
          <p:cNvSpPr>
            <a:spLocks noChangeArrowheads="1"/>
          </p:cNvSpPr>
          <p:nvPr/>
        </p:nvSpPr>
        <p:spPr bwMode="auto">
          <a:xfrm rot="19581571">
            <a:off x="4182819" y="1652542"/>
            <a:ext cx="2167648" cy="1047751"/>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ONLY ONE</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のデータ活用</a:t>
            </a:r>
            <a:endParaRPr kumimoji="0"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真似の出来ないノウハウ</a:t>
            </a:r>
          </a:p>
        </p:txBody>
      </p:sp>
    </p:spTree>
    <p:extLst>
      <p:ext uri="{BB962C8B-B14F-4D97-AF65-F5344CB8AC3E}">
        <p14:creationId xmlns:p14="http://schemas.microsoft.com/office/powerpoint/2010/main" val="5970188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RONTIER-ONE web"/>
          <p:cNvPicPr>
            <a:picLocks noChangeAspect="1" noChangeArrowheads="1"/>
          </p:cNvPicPr>
          <p:nvPr/>
        </p:nvPicPr>
        <p:blipFill>
          <a:blip r:embed="rId3" cstate="print"/>
          <a:srcRect/>
          <a:stretch>
            <a:fillRect/>
          </a:stretch>
        </p:blipFill>
        <p:spPr bwMode="auto">
          <a:xfrm>
            <a:off x="8675692" y="6567490"/>
            <a:ext cx="433387" cy="246063"/>
          </a:xfrm>
          <a:prstGeom prst="rect">
            <a:avLst/>
          </a:prstGeom>
          <a:noFill/>
          <a:ln w="9525">
            <a:noFill/>
            <a:miter lim="800000"/>
            <a:headEnd/>
            <a:tailEnd/>
          </a:ln>
        </p:spPr>
      </p:pic>
      <p:sp>
        <p:nvSpPr>
          <p:cNvPr id="15" name="Text Box 5"/>
          <p:cNvSpPr txBox="1">
            <a:spLocks noChangeArrowheads="1"/>
          </p:cNvSpPr>
          <p:nvPr/>
        </p:nvSpPr>
        <p:spPr bwMode="auto">
          <a:xfrm>
            <a:off x="4572000" y="5589240"/>
            <a:ext cx="4248150" cy="936447"/>
          </a:xfrm>
          <a:prstGeom prst="rect">
            <a:avLst/>
          </a:prstGeom>
          <a:noFill/>
          <a:ln w="12700" algn="ctr">
            <a:noFill/>
            <a:miter lim="800000"/>
            <a:headEnd/>
            <a:tailEnd/>
          </a:ln>
        </p:spPr>
        <p:txBody>
          <a:bodyPr wrap="none"/>
          <a:lstStyle/>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株式会社フロンティアワン</a:t>
            </a: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鍋野敬一郎</a:t>
            </a:r>
          </a:p>
          <a:p>
            <a:pPr eaLnBrk="0" hangingPunct="0">
              <a:spcBef>
                <a:spcPct val="20000"/>
              </a:spcBef>
              <a:buClr>
                <a:srgbClr val="F48B00"/>
              </a:buClr>
              <a:buFont typeface="Wingdings" pitchFamily="2" charset="2"/>
              <a:buNone/>
            </a:pPr>
            <a:r>
              <a:rPr kumimoji="0" lang="en-US" altLang="ja-JP" sz="1400" i="1" dirty="0">
                <a:latin typeface="Meiryo UI" panose="020B0604030504040204" pitchFamily="50" charset="-128"/>
                <a:ea typeface="Meiryo UI" panose="020B0604030504040204" pitchFamily="50" charset="-128"/>
                <a:cs typeface="Meiryo UI" panose="020B0604030504040204" pitchFamily="50" charset="-128"/>
              </a:rPr>
              <a:t>keiichiro.nabeno@frontier-one.com</a:t>
            </a:r>
            <a:endParaRPr kumimoji="0"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574" y="0"/>
            <a:ext cx="5940425" cy="2852737"/>
          </a:xfrm>
          <a:prstGeom prst="rect">
            <a:avLst/>
          </a:prstGeom>
        </p:spPr>
      </p:pic>
      <p:sp>
        <p:nvSpPr>
          <p:cNvPr id="3" name="テキスト ボックス 2"/>
          <p:cNvSpPr txBox="1"/>
          <p:nvPr/>
        </p:nvSpPr>
        <p:spPr>
          <a:xfrm>
            <a:off x="3203575" y="2905780"/>
            <a:ext cx="4410182" cy="523220"/>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ご清聴ありがとうございました</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575" y="0"/>
            <a:ext cx="5947008" cy="2852738"/>
          </a:xfrm>
          <a:prstGeom prst="rect">
            <a:avLst/>
          </a:prstGeom>
        </p:spPr>
      </p:pic>
      <p:sp>
        <p:nvSpPr>
          <p:cNvPr id="7" name="テキスト ボックス 6"/>
          <p:cNvSpPr txBox="1"/>
          <p:nvPr/>
        </p:nvSpPr>
        <p:spPr>
          <a:xfrm>
            <a:off x="3491880" y="4077072"/>
            <a:ext cx="1699504" cy="523220"/>
          </a:xfrm>
          <a:prstGeom prst="rect">
            <a:avLst/>
          </a:prstGeom>
          <a:noFill/>
          <a:ln>
            <a:solidFill>
              <a:srgbClr val="FFC000"/>
            </a:solidFill>
          </a:ln>
        </p:spPr>
        <p:txBody>
          <a:bodyPr wrap="none" rtlCol="0">
            <a:spAutoFit/>
          </a:bodyPr>
          <a:lstStyle/>
          <a:p>
            <a:r>
              <a:rPr kumimoji="1" lang="en-US" altLang="ja-JP" sz="2800" dirty="0">
                <a:solidFill>
                  <a:srgbClr val="FFC000"/>
                </a:solidFill>
                <a:latin typeface="Arial Black" panose="020B0A04020102020204" pitchFamily="34" charset="0"/>
              </a:rPr>
              <a:t>ERP + 1</a:t>
            </a:r>
            <a:endParaRPr kumimoji="1" lang="ja-JP" altLang="en-US" sz="2800" dirty="0">
              <a:solidFill>
                <a:srgbClr val="FFC000"/>
              </a:solidFill>
              <a:latin typeface="Arial Black" panose="020B0A04020102020204" pitchFamily="34" charset="0"/>
            </a:endParaRPr>
          </a:p>
        </p:txBody>
      </p:sp>
      <p:sp>
        <p:nvSpPr>
          <p:cNvPr id="10" name="テキスト ボックス 9">
            <a:extLst>
              <a:ext uri="{FF2B5EF4-FFF2-40B4-BE49-F238E27FC236}">
                <a16:creationId xmlns:a16="http://schemas.microsoft.com/office/drawing/2014/main" id="{D0C8E12F-67F2-40AF-A026-7CC41260B775}"/>
              </a:ext>
            </a:extLst>
          </p:cNvPr>
          <p:cNvSpPr txBox="1"/>
          <p:nvPr/>
        </p:nvSpPr>
        <p:spPr bwMode="auto">
          <a:xfrm>
            <a:off x="107504" y="75865"/>
            <a:ext cx="2478815" cy="904863"/>
          </a:xfrm>
          <a:prstGeom prst="rect">
            <a:avLst/>
          </a:prstGeom>
          <a:noFill/>
          <a:ln w="28575">
            <a:noFill/>
            <a:miter lim="800000"/>
            <a:headEnd/>
            <a:tailEnd/>
          </a:ln>
        </p:spPr>
        <p:txBody>
          <a:bodyPr wrap="none" lIns="18000" rIns="18000" rtlCol="0">
            <a:spAutoFit/>
          </a:bodyPr>
          <a:lstStyle/>
          <a:p>
            <a:pPr eaLnBrk="1" hangingPunct="1">
              <a:lnSpc>
                <a:spcPct val="110000"/>
              </a:lnSpc>
              <a:spcBef>
                <a:spcPct val="0"/>
              </a:spcBef>
              <a:buClrTx/>
            </a:pPr>
            <a:r>
              <a:rPr kumimoji="1" lang="en-US" altLang="ja-JP" sz="1600" b="1" i="1" dirty="0">
                <a:solidFill>
                  <a:srgbClr val="FFC000"/>
                </a:solidFill>
                <a:effectLst>
                  <a:outerShdw blurRad="38100" dist="38100" dir="2700000" algn="tl">
                    <a:srgbClr val="000000">
                      <a:alpha val="43137"/>
                    </a:srgbClr>
                  </a:outerShdw>
                </a:effectLst>
                <a:latin typeface="Arial Black" panose="020B0A04020102020204" pitchFamily="34" charset="0"/>
                <a:ea typeface="メイリオ" pitchFamily="50" charset="-128"/>
              </a:rPr>
              <a:t>DIGITAL INNOVATION</a:t>
            </a:r>
          </a:p>
          <a:p>
            <a:pPr eaLnBrk="1" hangingPunct="1">
              <a:lnSpc>
                <a:spcPct val="110000"/>
              </a:lnSpc>
              <a:spcBef>
                <a:spcPct val="0"/>
              </a:spcBef>
              <a:buClrTx/>
            </a:pPr>
            <a:r>
              <a:rPr lang="en-US" altLang="ja-JP" sz="1600" b="1" i="1" dirty="0">
                <a:solidFill>
                  <a:srgbClr val="FFC000"/>
                </a:solidFill>
                <a:effectLst>
                  <a:outerShdw blurRad="38100" dist="38100" dir="2700000" algn="tl">
                    <a:srgbClr val="000000">
                      <a:alpha val="43137"/>
                    </a:srgbClr>
                  </a:outerShdw>
                </a:effectLst>
                <a:latin typeface="Arial Black" panose="020B0A04020102020204" pitchFamily="34" charset="0"/>
                <a:ea typeface="メイリオ" pitchFamily="50" charset="-128"/>
              </a:rPr>
              <a:t>CLOUD FIRST</a:t>
            </a:r>
          </a:p>
          <a:p>
            <a:pPr eaLnBrk="1" hangingPunct="1">
              <a:lnSpc>
                <a:spcPct val="110000"/>
              </a:lnSpc>
              <a:spcBef>
                <a:spcPct val="0"/>
              </a:spcBef>
              <a:buClrTx/>
            </a:pPr>
            <a:r>
              <a:rPr lang="en-US" altLang="ja-JP" sz="1600" b="1" i="1" dirty="0">
                <a:solidFill>
                  <a:srgbClr val="FFC000"/>
                </a:solidFill>
                <a:effectLst>
                  <a:outerShdw blurRad="38100" dist="38100" dir="2700000" algn="tl">
                    <a:srgbClr val="000000">
                      <a:alpha val="43137"/>
                    </a:srgbClr>
                  </a:outerShdw>
                </a:effectLst>
                <a:latin typeface="Arial Black" panose="020B0A04020102020204" pitchFamily="34" charset="0"/>
                <a:ea typeface="メイリオ" pitchFamily="50" charset="-128"/>
              </a:rPr>
              <a:t>DIGITAL FIRST</a:t>
            </a:r>
          </a:p>
        </p:txBody>
      </p:sp>
    </p:spTree>
    <p:extLst>
      <p:ext uri="{BB962C8B-B14F-4D97-AF65-F5344CB8AC3E}">
        <p14:creationId xmlns:p14="http://schemas.microsoft.com/office/powerpoint/2010/main" val="102360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3"/>
          <p:cNvSpPr>
            <a:spLocks noChangeArrowheads="1"/>
          </p:cNvSpPr>
          <p:nvPr/>
        </p:nvSpPr>
        <p:spPr bwMode="auto">
          <a:xfrm>
            <a:off x="1356497" y="2324877"/>
            <a:ext cx="551207" cy="2889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経営層</a:t>
            </a:r>
          </a:p>
        </p:txBody>
      </p:sp>
      <p:sp>
        <p:nvSpPr>
          <p:cNvPr id="256" name="AutoShape 4"/>
          <p:cNvSpPr>
            <a:spLocks noChangeArrowheads="1"/>
          </p:cNvSpPr>
          <p:nvPr/>
        </p:nvSpPr>
        <p:spPr bwMode="auto">
          <a:xfrm rot="5400000">
            <a:off x="4139382" y="3620402"/>
            <a:ext cx="4177952" cy="288380"/>
          </a:xfrm>
          <a:prstGeom prst="triangle">
            <a:avLst>
              <a:gd name="adj" fmla="val 50492"/>
            </a:avLst>
          </a:prstGeom>
          <a:gradFill rotWithShape="1">
            <a:gsLst>
              <a:gs pos="0">
                <a:srgbClr val="FFFF00"/>
              </a:gs>
              <a:gs pos="100000">
                <a:srgbClr val="FFFF00">
                  <a:gamma/>
                  <a:tint val="0"/>
                  <a:invGamma/>
                </a:srgbClr>
              </a:gs>
            </a:gsLst>
            <a:lin ang="5400000" scaled="1"/>
          </a:gradFill>
          <a:ln w="9525">
            <a:solidFill>
              <a:srgbClr val="FFCC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096452" name="AutoShape 4"/>
          <p:cNvSpPr>
            <a:spLocks noChangeArrowheads="1"/>
          </p:cNvSpPr>
          <p:nvPr/>
        </p:nvSpPr>
        <p:spPr bwMode="auto">
          <a:xfrm rot="5400000">
            <a:off x="1163860" y="3643598"/>
            <a:ext cx="4224340" cy="288380"/>
          </a:xfrm>
          <a:prstGeom prst="triangle">
            <a:avLst>
              <a:gd name="adj" fmla="val 50492"/>
            </a:avLst>
          </a:prstGeom>
          <a:gradFill rotWithShape="1">
            <a:gsLst>
              <a:gs pos="0">
                <a:srgbClr val="FFFF00"/>
              </a:gs>
              <a:gs pos="100000">
                <a:srgbClr val="FFFF00">
                  <a:gamma/>
                  <a:tint val="0"/>
                  <a:invGamma/>
                </a:srgbClr>
              </a:gs>
            </a:gsLst>
            <a:lin ang="5400000" scaled="1"/>
          </a:gradFill>
          <a:ln w="9525">
            <a:solidFill>
              <a:srgbClr val="FFCC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529" name="Rectangle 2"/>
          <p:cNvSpPr>
            <a:spLocks noGrp="1" noChangeArrowheads="1"/>
          </p:cNvSpPr>
          <p:nvPr>
            <p:ph type="title"/>
          </p:nvPr>
        </p:nvSpPr>
        <p:spPr/>
        <p:txBody>
          <a:bodyPr/>
          <a:lstStyle/>
          <a:p>
            <a:r>
              <a:rPr lang="en-US" altLang="ja-JP" dirty="0"/>
              <a:t>ERP</a:t>
            </a:r>
            <a:r>
              <a:rPr lang="ja-JP" altLang="en-US" dirty="0"/>
              <a:t>の進化　：業務システムの寄せ集めから統合化を経て次世代</a:t>
            </a:r>
            <a:r>
              <a:rPr lang="en-US" altLang="ja-JP" dirty="0"/>
              <a:t>ERP</a:t>
            </a:r>
            <a:r>
              <a:rPr lang="ja-JP" altLang="en-US" dirty="0"/>
              <a:t>へ　</a:t>
            </a:r>
          </a:p>
        </p:txBody>
      </p:sp>
      <p:sp>
        <p:nvSpPr>
          <p:cNvPr id="5096451" name="Rectangle 3"/>
          <p:cNvSpPr>
            <a:spLocks noChangeArrowheads="1"/>
          </p:cNvSpPr>
          <p:nvPr/>
        </p:nvSpPr>
        <p:spPr bwMode="auto">
          <a:xfrm>
            <a:off x="4524849" y="2323984"/>
            <a:ext cx="551207" cy="2889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経営層</a:t>
            </a:r>
          </a:p>
        </p:txBody>
      </p:sp>
      <p:cxnSp>
        <p:nvCxnSpPr>
          <p:cNvPr id="22542" name="AutoShape 15"/>
          <p:cNvCxnSpPr>
            <a:cxnSpLocks noChangeShapeType="1"/>
            <a:endCxn id="5096464" idx="0"/>
          </p:cNvCxnSpPr>
          <p:nvPr/>
        </p:nvCxnSpPr>
        <p:spPr bwMode="auto">
          <a:xfrm rot="16200000" flipH="1">
            <a:off x="1493009" y="2757433"/>
            <a:ext cx="1463097" cy="1226586"/>
          </a:xfrm>
          <a:prstGeom prst="bentConnector3">
            <a:avLst>
              <a:gd name="adj1" fmla="val 50000"/>
            </a:avLst>
          </a:prstGeom>
          <a:noFill/>
          <a:ln w="9525">
            <a:solidFill>
              <a:schemeClr val="tx1"/>
            </a:solidFill>
            <a:miter lim="800000"/>
            <a:headEnd/>
            <a:tailEnd/>
          </a:ln>
        </p:spPr>
      </p:cxnSp>
      <p:cxnSp>
        <p:nvCxnSpPr>
          <p:cNvPr id="22545" name="AutoShape 18"/>
          <p:cNvCxnSpPr>
            <a:cxnSpLocks noChangeShapeType="1"/>
            <a:endCxn id="5096462" idx="0"/>
          </p:cNvCxnSpPr>
          <p:nvPr/>
        </p:nvCxnSpPr>
        <p:spPr bwMode="auto">
          <a:xfrm rot="16200000" flipH="1">
            <a:off x="1174931" y="3075510"/>
            <a:ext cx="1463097" cy="590431"/>
          </a:xfrm>
          <a:prstGeom prst="bentConnector3">
            <a:avLst>
              <a:gd name="adj1" fmla="val 50000"/>
            </a:avLst>
          </a:prstGeom>
          <a:noFill/>
          <a:ln w="9525">
            <a:solidFill>
              <a:schemeClr val="tx1"/>
            </a:solidFill>
            <a:miter lim="800000"/>
            <a:headEnd/>
            <a:tailEnd/>
          </a:ln>
        </p:spPr>
      </p:cxnSp>
      <p:cxnSp>
        <p:nvCxnSpPr>
          <p:cNvPr id="22546" name="AutoShape 19"/>
          <p:cNvCxnSpPr>
            <a:cxnSpLocks noChangeShapeType="1"/>
            <a:endCxn id="5096461" idx="0"/>
          </p:cNvCxnSpPr>
          <p:nvPr/>
        </p:nvCxnSpPr>
        <p:spPr bwMode="auto">
          <a:xfrm>
            <a:off x="1611264" y="2639178"/>
            <a:ext cx="2450" cy="1463097"/>
          </a:xfrm>
          <a:prstGeom prst="straightConnector1">
            <a:avLst/>
          </a:prstGeom>
          <a:noFill/>
          <a:ln w="9525">
            <a:solidFill>
              <a:schemeClr val="tx1"/>
            </a:solidFill>
            <a:round/>
            <a:headEnd/>
            <a:tailEnd/>
          </a:ln>
        </p:spPr>
      </p:cxnSp>
      <p:cxnSp>
        <p:nvCxnSpPr>
          <p:cNvPr id="22547" name="AutoShape 20"/>
          <p:cNvCxnSpPr>
            <a:cxnSpLocks noChangeShapeType="1"/>
            <a:endCxn id="5096459" idx="0"/>
          </p:cNvCxnSpPr>
          <p:nvPr/>
        </p:nvCxnSpPr>
        <p:spPr bwMode="auto">
          <a:xfrm rot="5400000">
            <a:off x="562864" y="3053874"/>
            <a:ext cx="1463097" cy="633705"/>
          </a:xfrm>
          <a:prstGeom prst="bentConnector3">
            <a:avLst>
              <a:gd name="adj1" fmla="val 50000"/>
            </a:avLst>
          </a:prstGeom>
          <a:noFill/>
          <a:ln w="9525">
            <a:solidFill>
              <a:schemeClr val="tx1"/>
            </a:solidFill>
            <a:miter lim="800000"/>
            <a:headEnd/>
            <a:tailEnd/>
          </a:ln>
        </p:spPr>
      </p:cxnSp>
      <p:cxnSp>
        <p:nvCxnSpPr>
          <p:cNvPr id="22548" name="AutoShape 21"/>
          <p:cNvCxnSpPr>
            <a:cxnSpLocks noChangeShapeType="1"/>
            <a:endCxn id="5096460" idx="0"/>
          </p:cNvCxnSpPr>
          <p:nvPr/>
        </p:nvCxnSpPr>
        <p:spPr bwMode="auto">
          <a:xfrm rot="5400000">
            <a:off x="268873" y="2759883"/>
            <a:ext cx="1463097" cy="1221686"/>
          </a:xfrm>
          <a:prstGeom prst="bentConnector3">
            <a:avLst>
              <a:gd name="adj1" fmla="val 50000"/>
            </a:avLst>
          </a:prstGeom>
          <a:noFill/>
          <a:ln w="9525">
            <a:solidFill>
              <a:schemeClr val="tx1"/>
            </a:solidFill>
            <a:miter lim="800000"/>
            <a:headEnd/>
            <a:tailEnd/>
          </a:ln>
        </p:spPr>
      </p:cxnSp>
      <p:grpSp>
        <p:nvGrpSpPr>
          <p:cNvPr id="22559" name="Group 39"/>
          <p:cNvGrpSpPr>
            <a:grpSpLocks/>
          </p:cNvGrpSpPr>
          <p:nvPr/>
        </p:nvGrpSpPr>
        <p:grpSpPr bwMode="auto">
          <a:xfrm>
            <a:off x="2051720" y="2612909"/>
            <a:ext cx="504825" cy="383903"/>
            <a:chOff x="2515" y="633"/>
            <a:chExt cx="617" cy="575"/>
          </a:xfrm>
        </p:grpSpPr>
        <p:sp>
          <p:nvSpPr>
            <p:cNvPr id="22633" name="Freeform 40"/>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34" name="Freeform 41"/>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35" name="Freeform 42"/>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36" name="Freeform 43"/>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37" name="Freeform 44"/>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560" name="Text Box 45"/>
          <p:cNvSpPr txBox="1">
            <a:spLocks noChangeArrowheads="1"/>
          </p:cNvSpPr>
          <p:nvPr/>
        </p:nvSpPr>
        <p:spPr bwMode="auto">
          <a:xfrm>
            <a:off x="395536" y="5661248"/>
            <a:ext cx="2448272" cy="864964"/>
          </a:xfrm>
          <a:prstGeom prst="rect">
            <a:avLst/>
          </a:prstGeom>
          <a:noFill/>
          <a:ln w="3175">
            <a:solidFill>
              <a:schemeClr val="tx1"/>
            </a:solidFill>
            <a:miter lim="800000"/>
            <a:headEnd/>
            <a:tailEnd/>
          </a:ln>
        </p:spPr>
        <p:txBody>
          <a:bodyPr wrap="none">
            <a:no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部門内で閉じた業務システムの寄せ集め</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部門間データに差異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乖離が生じやすい</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部門管理のバラツキでデータの精度が低下</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（部門間でタイムラグや不整合による</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データギャップが生じやすい</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2566" name="Text Box 61"/>
          <p:cNvSpPr txBox="1">
            <a:spLocks noChangeArrowheads="1"/>
          </p:cNvSpPr>
          <p:nvPr/>
        </p:nvSpPr>
        <p:spPr bwMode="auto">
          <a:xfrm>
            <a:off x="3563888" y="5661248"/>
            <a:ext cx="2448272" cy="864964"/>
          </a:xfrm>
          <a:prstGeom prst="rect">
            <a:avLst/>
          </a:prstGeom>
          <a:noFill/>
          <a:ln w="3175">
            <a:solidFill>
              <a:schemeClr val="tx1"/>
            </a:solidFill>
            <a:miter lim="800000"/>
            <a:headEnd/>
            <a:tailEnd/>
          </a:ln>
        </p:spPr>
        <p:txBody>
          <a:bodyPr wrap="square">
            <a:no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全社レベルで統合されたシステム</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部門間を横断する業務プロセス</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業務の標準化でデータ精度を揃える</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（業務プロセスで情報を共有して経営に</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貢献する。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ヒト、モノ、カネを最適化</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2567" name="Rectangle 62"/>
          <p:cNvSpPr>
            <a:spLocks noChangeArrowheads="1"/>
          </p:cNvSpPr>
          <p:nvPr/>
        </p:nvSpPr>
        <p:spPr bwMode="auto">
          <a:xfrm>
            <a:off x="611659" y="1820028"/>
            <a:ext cx="2088133" cy="433388"/>
          </a:xfrm>
          <a:prstGeom prst="rect">
            <a:avLst/>
          </a:prstGeom>
          <a:solidFill>
            <a:schemeClr val="tx1"/>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業務システムの寄せ集め</a:t>
            </a:r>
          </a:p>
        </p:txBody>
      </p:sp>
      <p:sp>
        <p:nvSpPr>
          <p:cNvPr id="22568" name="Rectangle 63"/>
          <p:cNvSpPr>
            <a:spLocks noChangeArrowheads="1"/>
          </p:cNvSpPr>
          <p:nvPr/>
        </p:nvSpPr>
        <p:spPr bwMode="auto">
          <a:xfrm>
            <a:off x="3779913" y="1820028"/>
            <a:ext cx="2041358" cy="433388"/>
          </a:xfrm>
          <a:prstGeom prst="rect">
            <a:avLst/>
          </a:prstGeom>
          <a:solidFill>
            <a:schemeClr val="tx1"/>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ＥＲＰシステム</a:t>
            </a:r>
          </a:p>
        </p:txBody>
      </p:sp>
      <p:sp>
        <p:nvSpPr>
          <p:cNvPr id="22578" name="Text Box 98"/>
          <p:cNvSpPr txBox="1">
            <a:spLocks noChangeArrowheads="1"/>
          </p:cNvSpPr>
          <p:nvPr/>
        </p:nvSpPr>
        <p:spPr bwMode="auto">
          <a:xfrm>
            <a:off x="107504" y="2782478"/>
            <a:ext cx="970137" cy="430887"/>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マスタの分断</a:t>
            </a: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データの不整合</a:t>
            </a:r>
          </a:p>
        </p:txBody>
      </p:sp>
      <p:sp>
        <p:nvSpPr>
          <p:cNvPr id="22582" name="Text Box 102"/>
          <p:cNvSpPr txBox="1">
            <a:spLocks noChangeArrowheads="1"/>
          </p:cNvSpPr>
          <p:nvPr/>
        </p:nvSpPr>
        <p:spPr bwMode="auto">
          <a:xfrm>
            <a:off x="107504" y="2302424"/>
            <a:ext cx="1164101" cy="430887"/>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営業と経理の</a:t>
            </a:r>
          </a:p>
          <a:p>
            <a:pPr eaLnBrk="0" hangingPunct="0">
              <a:spcBef>
                <a:spcPct val="20000"/>
              </a:spcBef>
              <a:buClr>
                <a:srgbClr val="F48B00"/>
              </a:buClr>
              <a:buFont typeface="Wingdings" pitchFamily="2" charset="2"/>
              <a:buNone/>
            </a:pPr>
            <a:r>
              <a:rPr kumimoji="0"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データが合わない</a:t>
            </a:r>
            <a:r>
              <a:rPr kumimoji="0"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2583" name="Group 103"/>
          <p:cNvGrpSpPr>
            <a:grpSpLocks/>
          </p:cNvGrpSpPr>
          <p:nvPr/>
        </p:nvGrpSpPr>
        <p:grpSpPr bwMode="auto">
          <a:xfrm>
            <a:off x="1186636" y="2864602"/>
            <a:ext cx="936625" cy="396875"/>
            <a:chOff x="2018" y="391"/>
            <a:chExt cx="590" cy="250"/>
          </a:xfrm>
        </p:grpSpPr>
        <p:pic>
          <p:nvPicPr>
            <p:cNvPr id="22593" name="Picture 104" descr="bs00878_[1]"/>
            <p:cNvPicPr>
              <a:picLocks noChangeAspect="1" noChangeArrowheads="1"/>
            </p:cNvPicPr>
            <p:nvPr/>
          </p:nvPicPr>
          <p:blipFill>
            <a:blip r:embed="rId3" cstate="print"/>
            <a:srcRect/>
            <a:stretch>
              <a:fillRect/>
            </a:stretch>
          </p:blipFill>
          <p:spPr bwMode="auto">
            <a:xfrm>
              <a:off x="2018" y="391"/>
              <a:ext cx="223" cy="250"/>
            </a:xfrm>
            <a:prstGeom prst="rect">
              <a:avLst/>
            </a:prstGeom>
            <a:noFill/>
            <a:ln w="9525">
              <a:noFill/>
              <a:miter lim="800000"/>
              <a:headEnd/>
              <a:tailEnd/>
            </a:ln>
          </p:spPr>
        </p:pic>
        <p:pic>
          <p:nvPicPr>
            <p:cNvPr id="22594" name="Picture 105" descr="bs00878_[1]"/>
            <p:cNvPicPr>
              <a:picLocks noChangeAspect="1" noChangeArrowheads="1"/>
            </p:cNvPicPr>
            <p:nvPr/>
          </p:nvPicPr>
          <p:blipFill>
            <a:blip r:embed="rId3" cstate="print"/>
            <a:srcRect/>
            <a:stretch>
              <a:fillRect/>
            </a:stretch>
          </p:blipFill>
          <p:spPr bwMode="auto">
            <a:xfrm>
              <a:off x="2110" y="391"/>
              <a:ext cx="223" cy="250"/>
            </a:xfrm>
            <a:prstGeom prst="rect">
              <a:avLst/>
            </a:prstGeom>
            <a:noFill/>
            <a:ln w="9525">
              <a:noFill/>
              <a:miter lim="800000"/>
              <a:headEnd/>
              <a:tailEnd/>
            </a:ln>
          </p:spPr>
        </p:pic>
        <p:pic>
          <p:nvPicPr>
            <p:cNvPr id="22595" name="Picture 106" descr="bs00878_[1]"/>
            <p:cNvPicPr>
              <a:picLocks noChangeAspect="1" noChangeArrowheads="1"/>
            </p:cNvPicPr>
            <p:nvPr/>
          </p:nvPicPr>
          <p:blipFill>
            <a:blip r:embed="rId3" cstate="print"/>
            <a:srcRect/>
            <a:stretch>
              <a:fillRect/>
            </a:stretch>
          </p:blipFill>
          <p:spPr bwMode="auto">
            <a:xfrm>
              <a:off x="2199" y="391"/>
              <a:ext cx="223" cy="250"/>
            </a:xfrm>
            <a:prstGeom prst="rect">
              <a:avLst/>
            </a:prstGeom>
            <a:noFill/>
            <a:ln w="9525">
              <a:noFill/>
              <a:miter lim="800000"/>
              <a:headEnd/>
              <a:tailEnd/>
            </a:ln>
          </p:spPr>
        </p:pic>
        <p:pic>
          <p:nvPicPr>
            <p:cNvPr id="22596" name="Picture 107" descr="bs00878_[1]"/>
            <p:cNvPicPr>
              <a:picLocks noChangeAspect="1" noChangeArrowheads="1"/>
            </p:cNvPicPr>
            <p:nvPr/>
          </p:nvPicPr>
          <p:blipFill>
            <a:blip r:embed="rId3" cstate="print"/>
            <a:srcRect/>
            <a:stretch>
              <a:fillRect/>
            </a:stretch>
          </p:blipFill>
          <p:spPr bwMode="auto">
            <a:xfrm>
              <a:off x="2290" y="391"/>
              <a:ext cx="223" cy="250"/>
            </a:xfrm>
            <a:prstGeom prst="rect">
              <a:avLst/>
            </a:prstGeom>
            <a:noFill/>
            <a:ln w="9525">
              <a:noFill/>
              <a:miter lim="800000"/>
              <a:headEnd/>
              <a:tailEnd/>
            </a:ln>
          </p:spPr>
        </p:pic>
        <p:pic>
          <p:nvPicPr>
            <p:cNvPr id="22597" name="Picture 108" descr="bs00878_[1]"/>
            <p:cNvPicPr>
              <a:picLocks noChangeAspect="1" noChangeArrowheads="1"/>
            </p:cNvPicPr>
            <p:nvPr/>
          </p:nvPicPr>
          <p:blipFill>
            <a:blip r:embed="rId3" cstate="print"/>
            <a:srcRect/>
            <a:stretch>
              <a:fillRect/>
            </a:stretch>
          </p:blipFill>
          <p:spPr bwMode="auto">
            <a:xfrm>
              <a:off x="2385" y="391"/>
              <a:ext cx="223" cy="250"/>
            </a:xfrm>
            <a:prstGeom prst="rect">
              <a:avLst/>
            </a:prstGeom>
            <a:noFill/>
            <a:ln w="9525">
              <a:noFill/>
              <a:miter lim="800000"/>
              <a:headEnd/>
              <a:tailEnd/>
            </a:ln>
          </p:spPr>
        </p:pic>
      </p:grpSp>
      <p:sp>
        <p:nvSpPr>
          <p:cNvPr id="5096460" name="Rectangle 12"/>
          <p:cNvSpPr>
            <a:spLocks noChangeArrowheads="1"/>
          </p:cNvSpPr>
          <p:nvPr/>
        </p:nvSpPr>
        <p:spPr bwMode="auto">
          <a:xfrm>
            <a:off x="107504" y="4102275"/>
            <a:ext cx="564147" cy="550139"/>
          </a:xfrm>
          <a:prstGeom prst="rect">
            <a:avLst/>
          </a:prstGeom>
          <a:solidFill>
            <a:schemeClr val="bg1"/>
          </a:solidFill>
          <a:ln w="19050">
            <a:solidFill>
              <a:srgbClr val="0000FF"/>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営業</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販売</a:t>
            </a:r>
          </a:p>
        </p:txBody>
      </p:sp>
      <p:grpSp>
        <p:nvGrpSpPr>
          <p:cNvPr id="22561" name="Group 46"/>
          <p:cNvGrpSpPr>
            <a:grpSpLocks/>
          </p:cNvGrpSpPr>
          <p:nvPr/>
        </p:nvGrpSpPr>
        <p:grpSpPr bwMode="auto">
          <a:xfrm>
            <a:off x="178001" y="4737738"/>
            <a:ext cx="462269" cy="462270"/>
            <a:chOff x="3878" y="1933"/>
            <a:chExt cx="687" cy="687"/>
          </a:xfrm>
        </p:grpSpPr>
        <p:sp>
          <p:nvSpPr>
            <p:cNvPr id="22631" name="Oval 47"/>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p>
              <a:endParaRPr kumimoji="0" lang="de-DE" altLang="ja-JP" sz="12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32" name="AutoShape 48"/>
            <p:cNvSpPr>
              <a:spLocks noChangeArrowheads="1"/>
            </p:cNvSpPr>
            <p:nvPr/>
          </p:nvSpPr>
          <p:spPr bwMode="gray">
            <a:xfrm>
              <a:off x="3969" y="202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wrap="none" lIns="0" tIns="0" rIns="0" bIns="0"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62" name="Group 49"/>
          <p:cNvGrpSpPr>
            <a:grpSpLocks/>
          </p:cNvGrpSpPr>
          <p:nvPr/>
        </p:nvGrpSpPr>
        <p:grpSpPr bwMode="auto">
          <a:xfrm>
            <a:off x="754065" y="4737738"/>
            <a:ext cx="462269" cy="462270"/>
            <a:chOff x="3878" y="1933"/>
            <a:chExt cx="687" cy="687"/>
          </a:xfrm>
        </p:grpSpPr>
        <p:sp>
          <p:nvSpPr>
            <p:cNvPr id="22629" name="Oval 50"/>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p>
              <a:endParaRPr kumimoji="0" lang="de-DE" altLang="ja-JP" sz="12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30" name="AutoShape 51"/>
            <p:cNvSpPr>
              <a:spLocks noChangeArrowheads="1"/>
            </p:cNvSpPr>
            <p:nvPr/>
          </p:nvSpPr>
          <p:spPr bwMode="gray">
            <a:xfrm>
              <a:off x="3969" y="202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wrap="none" lIns="0" tIns="0" rIns="0" bIns="0"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63" name="Group 52"/>
          <p:cNvGrpSpPr>
            <a:grpSpLocks/>
          </p:cNvGrpSpPr>
          <p:nvPr/>
        </p:nvGrpSpPr>
        <p:grpSpPr bwMode="auto">
          <a:xfrm>
            <a:off x="1345645" y="4737738"/>
            <a:ext cx="462269" cy="462270"/>
            <a:chOff x="3878" y="1933"/>
            <a:chExt cx="687" cy="687"/>
          </a:xfrm>
        </p:grpSpPr>
        <p:sp>
          <p:nvSpPr>
            <p:cNvPr id="22627" name="Oval 53"/>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p>
              <a:endParaRPr kumimoji="0" lang="de-DE" altLang="ja-JP" sz="12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28" name="AutoShape 54"/>
            <p:cNvSpPr>
              <a:spLocks noChangeArrowheads="1"/>
            </p:cNvSpPr>
            <p:nvPr/>
          </p:nvSpPr>
          <p:spPr bwMode="gray">
            <a:xfrm>
              <a:off x="3969" y="202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wrap="none" lIns="0" tIns="0" rIns="0" bIns="0"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64" name="Group 55"/>
          <p:cNvGrpSpPr>
            <a:grpSpLocks/>
          </p:cNvGrpSpPr>
          <p:nvPr/>
        </p:nvGrpSpPr>
        <p:grpSpPr bwMode="auto">
          <a:xfrm>
            <a:off x="1979477" y="4737738"/>
            <a:ext cx="462270" cy="462270"/>
            <a:chOff x="3878" y="1933"/>
            <a:chExt cx="687" cy="687"/>
          </a:xfrm>
        </p:grpSpPr>
        <p:sp>
          <p:nvSpPr>
            <p:cNvPr id="22625" name="Oval 56"/>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p>
              <a:endParaRPr kumimoji="0" lang="de-DE" altLang="ja-JP" sz="12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26" name="AutoShape 57"/>
            <p:cNvSpPr>
              <a:spLocks noChangeArrowheads="1"/>
            </p:cNvSpPr>
            <p:nvPr/>
          </p:nvSpPr>
          <p:spPr bwMode="gray">
            <a:xfrm>
              <a:off x="3969" y="202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wrap="none" lIns="0" tIns="0" rIns="0" bIns="0"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65" name="Group 58"/>
          <p:cNvGrpSpPr>
            <a:grpSpLocks/>
          </p:cNvGrpSpPr>
          <p:nvPr/>
        </p:nvGrpSpPr>
        <p:grpSpPr bwMode="auto">
          <a:xfrm>
            <a:off x="2571057" y="4737738"/>
            <a:ext cx="462270" cy="462270"/>
            <a:chOff x="3878" y="1933"/>
            <a:chExt cx="687" cy="687"/>
          </a:xfrm>
        </p:grpSpPr>
        <p:sp>
          <p:nvSpPr>
            <p:cNvPr id="22623" name="Oval 59"/>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p>
              <a:endParaRPr kumimoji="0" lang="de-DE" altLang="ja-JP" sz="12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24" name="AutoShape 60"/>
            <p:cNvSpPr>
              <a:spLocks noChangeArrowheads="1"/>
            </p:cNvSpPr>
            <p:nvPr/>
          </p:nvSpPr>
          <p:spPr bwMode="gray">
            <a:xfrm>
              <a:off x="3969" y="202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wrap="none" lIns="0" tIns="0" rIns="0" bIns="0"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569" name="Line 64"/>
          <p:cNvSpPr>
            <a:spLocks noChangeShapeType="1"/>
          </p:cNvSpPr>
          <p:nvPr/>
        </p:nvSpPr>
        <p:spPr bwMode="auto">
          <a:xfrm>
            <a:off x="1518488" y="3477005"/>
            <a:ext cx="0" cy="230497"/>
          </a:xfrm>
          <a:prstGeom prst="line">
            <a:avLst/>
          </a:prstGeom>
          <a:noFill/>
          <a:ln w="12700">
            <a:solidFill>
              <a:schemeClr val="tx1"/>
            </a:solidFill>
            <a:round/>
            <a:headEnd type="triangle" w="med" len="med"/>
            <a:tailEnd type="triangle" w="med" len="me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570" name="Line 65"/>
          <p:cNvSpPr>
            <a:spLocks noChangeShapeType="1"/>
          </p:cNvSpPr>
          <p:nvPr/>
        </p:nvSpPr>
        <p:spPr bwMode="auto">
          <a:xfrm>
            <a:off x="1691680" y="3477005"/>
            <a:ext cx="0" cy="230497"/>
          </a:xfrm>
          <a:prstGeom prst="line">
            <a:avLst/>
          </a:prstGeom>
          <a:noFill/>
          <a:ln w="12700">
            <a:solidFill>
              <a:schemeClr val="tx1"/>
            </a:solidFill>
            <a:round/>
            <a:headEnd type="triangle" w="med" len="med"/>
            <a:tailEnd type="triangle" w="med" len="me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573" name="Group 68"/>
          <p:cNvGrpSpPr>
            <a:grpSpLocks/>
          </p:cNvGrpSpPr>
          <p:nvPr/>
        </p:nvGrpSpPr>
        <p:grpSpPr bwMode="auto">
          <a:xfrm>
            <a:off x="162719" y="5170848"/>
            <a:ext cx="462269" cy="346384"/>
            <a:chOff x="2515" y="633"/>
            <a:chExt cx="617" cy="575"/>
          </a:xfrm>
        </p:grpSpPr>
        <p:sp>
          <p:nvSpPr>
            <p:cNvPr id="22618" name="Freeform 69"/>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9" name="Freeform 70"/>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20" name="Freeform 71"/>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21" name="Freeform 72"/>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22" name="Freeform 73"/>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74" name="Group 74"/>
          <p:cNvGrpSpPr>
            <a:grpSpLocks/>
          </p:cNvGrpSpPr>
          <p:nvPr/>
        </p:nvGrpSpPr>
        <p:grpSpPr bwMode="auto">
          <a:xfrm>
            <a:off x="754065" y="5170848"/>
            <a:ext cx="462269" cy="346384"/>
            <a:chOff x="2515" y="633"/>
            <a:chExt cx="617" cy="575"/>
          </a:xfrm>
        </p:grpSpPr>
        <p:sp>
          <p:nvSpPr>
            <p:cNvPr id="22613" name="Freeform 75"/>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4" name="Freeform 76"/>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5" name="Freeform 77"/>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6" name="Freeform 78"/>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7" name="Freeform 79"/>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75" name="Group 80"/>
          <p:cNvGrpSpPr>
            <a:grpSpLocks/>
          </p:cNvGrpSpPr>
          <p:nvPr/>
        </p:nvGrpSpPr>
        <p:grpSpPr bwMode="auto">
          <a:xfrm>
            <a:off x="1331640" y="5170848"/>
            <a:ext cx="462270" cy="346384"/>
            <a:chOff x="2515" y="633"/>
            <a:chExt cx="617" cy="575"/>
          </a:xfrm>
        </p:grpSpPr>
        <p:sp>
          <p:nvSpPr>
            <p:cNvPr id="22608" name="Freeform 8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9" name="Freeform 8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0" name="Freeform 8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1" name="Freeform 8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12" name="Freeform 8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76" name="Group 86"/>
          <p:cNvGrpSpPr>
            <a:grpSpLocks/>
          </p:cNvGrpSpPr>
          <p:nvPr/>
        </p:nvGrpSpPr>
        <p:grpSpPr bwMode="auto">
          <a:xfrm>
            <a:off x="1964196" y="5170848"/>
            <a:ext cx="462270" cy="346384"/>
            <a:chOff x="2515" y="633"/>
            <a:chExt cx="617" cy="575"/>
          </a:xfrm>
        </p:grpSpPr>
        <p:sp>
          <p:nvSpPr>
            <p:cNvPr id="22603" name="Freeform 87"/>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4" name="Freeform 88"/>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5" name="Freeform 89"/>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6" name="Freeform 90"/>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7" name="Freeform 91"/>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577" name="Group 92"/>
          <p:cNvGrpSpPr>
            <a:grpSpLocks/>
          </p:cNvGrpSpPr>
          <p:nvPr/>
        </p:nvGrpSpPr>
        <p:grpSpPr bwMode="auto">
          <a:xfrm>
            <a:off x="2555776" y="5170848"/>
            <a:ext cx="462270" cy="346384"/>
            <a:chOff x="2515" y="633"/>
            <a:chExt cx="617" cy="575"/>
          </a:xfrm>
        </p:grpSpPr>
        <p:sp>
          <p:nvSpPr>
            <p:cNvPr id="22598" name="Freeform 93"/>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599" name="Freeform 94"/>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Freeform 95"/>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1" name="Freeform 96"/>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02" name="Freeform 97"/>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579" name="Text Box 99"/>
          <p:cNvSpPr txBox="1">
            <a:spLocks noChangeArrowheads="1"/>
          </p:cNvSpPr>
          <p:nvPr/>
        </p:nvSpPr>
        <p:spPr bwMode="auto">
          <a:xfrm>
            <a:off x="506" y="3861443"/>
            <a:ext cx="395030" cy="172826"/>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受注！</a:t>
            </a:r>
          </a:p>
        </p:txBody>
      </p:sp>
      <p:sp>
        <p:nvSpPr>
          <p:cNvPr id="22580" name="Text Box 100"/>
          <p:cNvSpPr txBox="1">
            <a:spLocks noChangeArrowheads="1"/>
          </p:cNvSpPr>
          <p:nvPr/>
        </p:nvSpPr>
        <p:spPr bwMode="auto">
          <a:xfrm>
            <a:off x="576570" y="3861443"/>
            <a:ext cx="395030" cy="172826"/>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出荷？</a:t>
            </a:r>
            <a:endParaRPr kumimoji="0"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81" name="Text Box 101"/>
          <p:cNvSpPr txBox="1">
            <a:spLocks noChangeArrowheads="1"/>
          </p:cNvSpPr>
          <p:nvPr/>
        </p:nvSpPr>
        <p:spPr bwMode="auto">
          <a:xfrm>
            <a:off x="2320781" y="3861443"/>
            <a:ext cx="595035" cy="215444"/>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財務会計</a:t>
            </a:r>
          </a:p>
        </p:txBody>
      </p:sp>
      <p:pic>
        <p:nvPicPr>
          <p:cNvPr id="22584" name="Picture 109" descr="bs00878_[1]"/>
          <p:cNvPicPr>
            <a:picLocks noChangeAspect="1" noChangeArrowheads="1"/>
          </p:cNvPicPr>
          <p:nvPr/>
        </p:nvPicPr>
        <p:blipFill>
          <a:blip r:embed="rId3" cstate="print"/>
          <a:srcRect/>
          <a:stretch>
            <a:fillRect/>
          </a:stretch>
        </p:blipFill>
        <p:spPr bwMode="auto">
          <a:xfrm>
            <a:off x="2787547" y="4805229"/>
            <a:ext cx="289078" cy="373128"/>
          </a:xfrm>
          <a:prstGeom prst="rect">
            <a:avLst/>
          </a:prstGeom>
          <a:noFill/>
          <a:ln w="9525">
            <a:noFill/>
            <a:miter lim="800000"/>
            <a:headEnd/>
            <a:tailEnd/>
          </a:ln>
        </p:spPr>
      </p:pic>
      <p:pic>
        <p:nvPicPr>
          <p:cNvPr id="22585" name="Picture 110" descr="bs00877_[1]"/>
          <p:cNvPicPr>
            <a:picLocks noChangeAspect="1" noChangeArrowheads="1"/>
          </p:cNvPicPr>
          <p:nvPr/>
        </p:nvPicPr>
        <p:blipFill>
          <a:blip r:embed="rId4" cstate="print"/>
          <a:srcRect/>
          <a:stretch>
            <a:fillRect/>
          </a:stretch>
        </p:blipFill>
        <p:spPr bwMode="auto">
          <a:xfrm>
            <a:off x="394491" y="4805229"/>
            <a:ext cx="289077" cy="373128"/>
          </a:xfrm>
          <a:prstGeom prst="rect">
            <a:avLst/>
          </a:prstGeom>
          <a:noFill/>
          <a:ln w="9525">
            <a:noFill/>
            <a:miter lim="800000"/>
            <a:headEnd/>
            <a:tailEnd/>
          </a:ln>
        </p:spPr>
      </p:pic>
      <p:pic>
        <p:nvPicPr>
          <p:cNvPr id="22586" name="Picture 111" descr="bs00876_[1]"/>
          <p:cNvPicPr>
            <a:picLocks noChangeAspect="1" noChangeArrowheads="1"/>
          </p:cNvPicPr>
          <p:nvPr/>
        </p:nvPicPr>
        <p:blipFill>
          <a:blip r:embed="rId5" cstate="print"/>
          <a:srcRect/>
          <a:stretch>
            <a:fillRect/>
          </a:stretch>
        </p:blipFill>
        <p:spPr bwMode="auto">
          <a:xfrm>
            <a:off x="970555" y="4805229"/>
            <a:ext cx="289077" cy="373128"/>
          </a:xfrm>
          <a:prstGeom prst="rect">
            <a:avLst/>
          </a:prstGeom>
          <a:noFill/>
          <a:ln w="9525">
            <a:noFill/>
            <a:miter lim="800000"/>
            <a:headEnd/>
            <a:tailEnd/>
          </a:ln>
        </p:spPr>
      </p:pic>
      <p:pic>
        <p:nvPicPr>
          <p:cNvPr id="22587" name="Picture 112" descr="bs00877_[1]"/>
          <p:cNvPicPr>
            <a:picLocks noChangeAspect="1" noChangeArrowheads="1"/>
          </p:cNvPicPr>
          <p:nvPr/>
        </p:nvPicPr>
        <p:blipFill>
          <a:blip r:embed="rId4" cstate="print"/>
          <a:srcRect/>
          <a:stretch>
            <a:fillRect/>
          </a:stretch>
        </p:blipFill>
        <p:spPr bwMode="auto">
          <a:xfrm>
            <a:off x="2194691" y="4805229"/>
            <a:ext cx="289077" cy="373128"/>
          </a:xfrm>
          <a:prstGeom prst="rect">
            <a:avLst/>
          </a:prstGeom>
          <a:noFill/>
          <a:ln w="9525">
            <a:noFill/>
            <a:miter lim="800000"/>
            <a:headEnd/>
            <a:tailEnd/>
          </a:ln>
        </p:spPr>
      </p:pic>
      <p:pic>
        <p:nvPicPr>
          <p:cNvPr id="22588" name="Picture 113" descr="bs00878_[1]"/>
          <p:cNvPicPr>
            <a:picLocks noChangeAspect="1" noChangeArrowheads="1"/>
          </p:cNvPicPr>
          <p:nvPr/>
        </p:nvPicPr>
        <p:blipFill>
          <a:blip r:embed="rId3" cstate="print"/>
          <a:srcRect/>
          <a:stretch>
            <a:fillRect/>
          </a:stretch>
        </p:blipFill>
        <p:spPr bwMode="auto">
          <a:xfrm>
            <a:off x="1562135" y="4805229"/>
            <a:ext cx="289077" cy="373128"/>
          </a:xfrm>
          <a:prstGeom prst="rect">
            <a:avLst/>
          </a:prstGeom>
          <a:noFill/>
          <a:ln w="9525">
            <a:noFill/>
            <a:miter lim="800000"/>
            <a:headEnd/>
            <a:tailEnd/>
          </a:ln>
        </p:spPr>
      </p:pic>
      <p:sp>
        <p:nvSpPr>
          <p:cNvPr id="5096459" name="Rectangle 11"/>
          <p:cNvSpPr>
            <a:spLocks noChangeArrowheads="1"/>
          </p:cNvSpPr>
          <p:nvPr/>
        </p:nvSpPr>
        <p:spPr bwMode="auto">
          <a:xfrm>
            <a:off x="695485" y="4102275"/>
            <a:ext cx="564147" cy="55013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倉庫</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物流</a:t>
            </a:r>
          </a:p>
        </p:txBody>
      </p:sp>
      <p:sp>
        <p:nvSpPr>
          <p:cNvPr id="5096461" name="Rectangle 13"/>
          <p:cNvSpPr>
            <a:spLocks noChangeArrowheads="1"/>
          </p:cNvSpPr>
          <p:nvPr/>
        </p:nvSpPr>
        <p:spPr bwMode="auto">
          <a:xfrm>
            <a:off x="1331640" y="4102275"/>
            <a:ext cx="564147" cy="55013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a:latin typeface="Meiryo UI" panose="020B0604030504040204" pitchFamily="50" charset="-128"/>
                <a:ea typeface="Meiryo UI" panose="020B0604030504040204" pitchFamily="50" charset="-128"/>
                <a:cs typeface="Meiryo UI" panose="020B0604030504040204" pitchFamily="50" charset="-128"/>
              </a:rPr>
              <a:t>生産</a:t>
            </a:r>
          </a:p>
          <a:p>
            <a:pPr algn="ctr" eaLnBrk="0" hangingPunct="0">
              <a:defRPr/>
            </a:pPr>
            <a:r>
              <a:rPr kumimoji="0" lang="ja-JP" altLang="en-US" sz="120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5096462" name="Rectangle 14"/>
          <p:cNvSpPr>
            <a:spLocks noChangeArrowheads="1"/>
          </p:cNvSpPr>
          <p:nvPr/>
        </p:nvSpPr>
        <p:spPr bwMode="auto">
          <a:xfrm>
            <a:off x="1919621" y="4102275"/>
            <a:ext cx="564147" cy="55013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調達</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5096464" name="Rectangle 16"/>
          <p:cNvSpPr>
            <a:spLocks noChangeArrowheads="1"/>
          </p:cNvSpPr>
          <p:nvPr/>
        </p:nvSpPr>
        <p:spPr bwMode="auto">
          <a:xfrm>
            <a:off x="2555776" y="4102275"/>
            <a:ext cx="564147" cy="550139"/>
          </a:xfrm>
          <a:prstGeom prst="rect">
            <a:avLst/>
          </a:prstGeom>
          <a:solidFill>
            <a:schemeClr val="bg1"/>
          </a:solidFill>
          <a:ln w="19050">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経理</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財務</a:t>
            </a:r>
          </a:p>
        </p:txBody>
      </p:sp>
      <p:grpSp>
        <p:nvGrpSpPr>
          <p:cNvPr id="8" name="グループ化 7"/>
          <p:cNvGrpSpPr/>
          <p:nvPr/>
        </p:nvGrpSpPr>
        <p:grpSpPr>
          <a:xfrm>
            <a:off x="2843808" y="1989634"/>
            <a:ext cx="720080" cy="1079721"/>
            <a:chOff x="3132539" y="4797152"/>
            <a:chExt cx="720080" cy="1079721"/>
          </a:xfrm>
        </p:grpSpPr>
        <p:sp>
          <p:nvSpPr>
            <p:cNvPr id="22589" name="Oval 114"/>
            <p:cNvSpPr>
              <a:spLocks noChangeArrowheads="1"/>
            </p:cNvSpPr>
            <p:nvPr/>
          </p:nvSpPr>
          <p:spPr bwMode="auto">
            <a:xfrm>
              <a:off x="3132539" y="4797152"/>
              <a:ext cx="720080" cy="359641"/>
            </a:xfrm>
            <a:prstGeom prst="ellipse">
              <a:avLst/>
            </a:prstGeom>
            <a:solidFill>
              <a:srgbClr val="FF0000"/>
            </a:solidFill>
            <a:ln w="3175" algn="ctr">
              <a:solidFill>
                <a:schemeClr val="tx1"/>
              </a:solidFill>
              <a:round/>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統合マスタ</a:t>
              </a:r>
            </a:p>
          </p:txBody>
        </p:sp>
        <p:sp>
          <p:nvSpPr>
            <p:cNvPr id="22590" name="Oval 115"/>
            <p:cNvSpPr>
              <a:spLocks noChangeArrowheads="1"/>
            </p:cNvSpPr>
            <p:nvPr/>
          </p:nvSpPr>
          <p:spPr bwMode="auto">
            <a:xfrm>
              <a:off x="3132539" y="5157191"/>
              <a:ext cx="720080" cy="359642"/>
            </a:xfrm>
            <a:prstGeom prst="ellipse">
              <a:avLst/>
            </a:prstGeom>
            <a:solidFill>
              <a:srgbClr val="FF0000"/>
            </a:solidFill>
            <a:ln w="3175" algn="ctr">
              <a:solidFill>
                <a:schemeClr val="tx1"/>
              </a:solidFill>
              <a:round/>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統合</a:t>
              </a:r>
              <a:r>
                <a:rPr kumimoji="0"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1" name="Oval 116"/>
            <p:cNvSpPr>
              <a:spLocks noChangeArrowheads="1"/>
            </p:cNvSpPr>
            <p:nvPr/>
          </p:nvSpPr>
          <p:spPr bwMode="auto">
            <a:xfrm>
              <a:off x="3132539" y="5517232"/>
              <a:ext cx="720080" cy="359641"/>
            </a:xfrm>
            <a:prstGeom prst="ellipse">
              <a:avLst/>
            </a:prstGeom>
            <a:solidFill>
              <a:srgbClr val="FF0000"/>
            </a:solidFill>
            <a:ln w="3175" algn="ctr">
              <a:solidFill>
                <a:schemeClr val="tx1"/>
              </a:solidFill>
              <a:round/>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標準プロセス</a:t>
              </a:r>
            </a:p>
          </p:txBody>
        </p:sp>
      </p:grpSp>
      <p:sp>
        <p:nvSpPr>
          <p:cNvPr id="22592" name="Text Box 117"/>
          <p:cNvSpPr txBox="1">
            <a:spLocks noChangeArrowheads="1"/>
          </p:cNvSpPr>
          <p:nvPr/>
        </p:nvSpPr>
        <p:spPr bwMode="auto">
          <a:xfrm>
            <a:off x="539552" y="692696"/>
            <a:ext cx="8425308" cy="830997"/>
          </a:xfrm>
          <a:prstGeom prst="rect">
            <a:avLst/>
          </a:prstGeom>
          <a:noFill/>
          <a:ln w="3175" algn="ctr">
            <a:noFill/>
            <a:miter lim="800000"/>
            <a:headEnd/>
            <a:tailEnd/>
          </a:ln>
        </p:spPr>
        <p:txBody>
          <a:bodyPr wrap="square">
            <a:spAutoFit/>
          </a:bodyPr>
          <a:lstStyle/>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基幹システムは、「</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バラバラな業務システムの寄せ集め</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」から統合された「</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システム</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」へと発展して、今後はデジタル革新と</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時代に対応した「</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システム</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」へと進化しています。次世代</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の役割は、コスト削減や効率化に加えて事業支援にも役立つ稼ぐ</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です。</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7" name="Picture 49" descr="C:\Arbeit\Vorlagen\Würfel_transparatent\Bilder\var01_neu.t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5148064" y="2493291"/>
            <a:ext cx="432048" cy="4232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3453448" y="2936339"/>
            <a:ext cx="2630720" cy="2340866"/>
            <a:chOff x="3491880" y="2240262"/>
            <a:chExt cx="2630720" cy="2340866"/>
          </a:xfrm>
        </p:grpSpPr>
        <p:sp>
          <p:nvSpPr>
            <p:cNvPr id="5096453" name="Rectangle 5"/>
            <p:cNvSpPr>
              <a:spLocks noChangeArrowheads="1"/>
            </p:cNvSpPr>
            <p:nvPr/>
          </p:nvSpPr>
          <p:spPr bwMode="auto">
            <a:xfrm>
              <a:off x="3749249" y="2240262"/>
              <a:ext cx="309770" cy="156515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096454" name="Rectangle 6"/>
            <p:cNvSpPr>
              <a:spLocks noChangeArrowheads="1"/>
            </p:cNvSpPr>
            <p:nvPr/>
          </p:nvSpPr>
          <p:spPr bwMode="auto">
            <a:xfrm>
              <a:off x="4231373" y="2240262"/>
              <a:ext cx="309770" cy="156515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096455" name="Rectangle 7"/>
            <p:cNvSpPr>
              <a:spLocks noChangeArrowheads="1"/>
            </p:cNvSpPr>
            <p:nvPr/>
          </p:nvSpPr>
          <p:spPr bwMode="auto">
            <a:xfrm>
              <a:off x="5083823" y="2240262"/>
              <a:ext cx="309770" cy="156515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096456" name="Rectangle 8"/>
            <p:cNvSpPr>
              <a:spLocks noChangeArrowheads="1"/>
            </p:cNvSpPr>
            <p:nvPr/>
          </p:nvSpPr>
          <p:spPr bwMode="auto">
            <a:xfrm>
              <a:off x="4661091" y="2240262"/>
              <a:ext cx="309770" cy="156515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536" name="AutoShape 9"/>
            <p:cNvSpPr>
              <a:spLocks noChangeArrowheads="1"/>
            </p:cNvSpPr>
            <p:nvPr/>
          </p:nvSpPr>
          <p:spPr bwMode="auto">
            <a:xfrm>
              <a:off x="3491880" y="2352059"/>
              <a:ext cx="2007684" cy="279492"/>
            </a:xfrm>
            <a:prstGeom prst="chevron">
              <a:avLst>
                <a:gd name="adj" fmla="val 34919"/>
              </a:avLst>
            </a:prstGeom>
            <a:solidFill>
              <a:srgbClr val="3366FF">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537" name="AutoShape 10"/>
            <p:cNvSpPr>
              <a:spLocks noChangeArrowheads="1"/>
            </p:cNvSpPr>
            <p:nvPr/>
          </p:nvSpPr>
          <p:spPr bwMode="auto">
            <a:xfrm>
              <a:off x="3491881" y="2679491"/>
              <a:ext cx="2630719" cy="279492"/>
            </a:xfrm>
            <a:prstGeom prst="chevron">
              <a:avLst>
                <a:gd name="adj" fmla="val 45755"/>
              </a:avLst>
            </a:prstGeom>
            <a:solidFill>
              <a:srgbClr val="FF0000">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096470" name="Rectangle 22"/>
            <p:cNvSpPr>
              <a:spLocks noChangeArrowheads="1"/>
            </p:cNvSpPr>
            <p:nvPr/>
          </p:nvSpPr>
          <p:spPr bwMode="auto">
            <a:xfrm>
              <a:off x="5499567" y="2246084"/>
              <a:ext cx="309770" cy="156515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550" name="AutoShape 23"/>
            <p:cNvSpPr>
              <a:spLocks noChangeArrowheads="1"/>
            </p:cNvSpPr>
            <p:nvPr/>
          </p:nvSpPr>
          <p:spPr bwMode="auto">
            <a:xfrm>
              <a:off x="3492063" y="3031646"/>
              <a:ext cx="2377047" cy="279492"/>
            </a:xfrm>
            <a:prstGeom prst="chevron">
              <a:avLst>
                <a:gd name="adj" fmla="val 46246"/>
              </a:avLst>
            </a:prstGeom>
            <a:solidFill>
              <a:srgbClr val="FF9900">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096473" name="Rectangle 25"/>
            <p:cNvSpPr>
              <a:spLocks noChangeArrowheads="1"/>
            </p:cNvSpPr>
            <p:nvPr/>
          </p:nvSpPr>
          <p:spPr bwMode="auto">
            <a:xfrm>
              <a:off x="3563888" y="4078043"/>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営業</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販売</a:t>
              </a:r>
            </a:p>
          </p:txBody>
        </p:sp>
        <p:grpSp>
          <p:nvGrpSpPr>
            <p:cNvPr id="22557" name="Group 30"/>
            <p:cNvGrpSpPr>
              <a:grpSpLocks/>
            </p:cNvGrpSpPr>
            <p:nvPr/>
          </p:nvGrpSpPr>
          <p:grpSpPr bwMode="auto">
            <a:xfrm>
              <a:off x="4178965" y="2450899"/>
              <a:ext cx="1268195" cy="1214626"/>
              <a:chOff x="2515" y="633"/>
              <a:chExt cx="617" cy="575"/>
            </a:xfrm>
          </p:grpSpPr>
          <p:sp>
            <p:nvSpPr>
              <p:cNvPr id="22640" name="Freeform 3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41" name="Freeform 3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42" name="Freeform 3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43" name="Freeform 3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644" name="Freeform 3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テキスト ボックス 2"/>
            <p:cNvSpPr txBox="1"/>
            <p:nvPr/>
          </p:nvSpPr>
          <p:spPr>
            <a:xfrm>
              <a:off x="3703355" y="2338129"/>
              <a:ext cx="422586" cy="270933"/>
            </a:xfrm>
            <a:prstGeom prst="rect">
              <a:avLst/>
            </a:prstGeom>
            <a:solidFill>
              <a:schemeClr val="bg1"/>
            </a:solidFill>
            <a:ln w="28575">
              <a:solidFill>
                <a:srgbClr val="0000FF"/>
              </a:solidFill>
            </a:ln>
          </p:spPr>
          <p:txBody>
            <a:bodyPr wrap="none" rtlCol="0">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ヒト</a:t>
              </a:r>
            </a:p>
          </p:txBody>
        </p:sp>
        <p:sp>
          <p:nvSpPr>
            <p:cNvPr id="123" name="テキスト ボックス 122"/>
            <p:cNvSpPr txBox="1"/>
            <p:nvPr/>
          </p:nvSpPr>
          <p:spPr>
            <a:xfrm>
              <a:off x="3703355" y="2679491"/>
              <a:ext cx="422586" cy="270933"/>
            </a:xfrm>
            <a:prstGeom prst="rect">
              <a:avLst/>
            </a:prstGeom>
            <a:solidFill>
              <a:schemeClr val="bg1"/>
            </a:solidFill>
            <a:ln w="28575">
              <a:solidFill>
                <a:srgbClr val="FF0000"/>
              </a:solidFill>
            </a:ln>
          </p:spPr>
          <p:txBody>
            <a:bodyPr wrap="none" rtlCol="0">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モノ</a:t>
              </a:r>
            </a:p>
          </p:txBody>
        </p:sp>
        <p:sp>
          <p:nvSpPr>
            <p:cNvPr id="124" name="テキスト ボックス 123"/>
            <p:cNvSpPr txBox="1"/>
            <p:nvPr/>
          </p:nvSpPr>
          <p:spPr>
            <a:xfrm>
              <a:off x="3703356" y="3031647"/>
              <a:ext cx="422586" cy="270933"/>
            </a:xfrm>
            <a:prstGeom prst="rect">
              <a:avLst/>
            </a:prstGeom>
            <a:solidFill>
              <a:schemeClr val="bg1"/>
            </a:solidFill>
            <a:ln w="28575">
              <a:solidFill>
                <a:srgbClr val="FF6600"/>
              </a:solidFill>
            </a:ln>
          </p:spPr>
          <p:txBody>
            <a:bodyPr wrap="none" rtlCol="0">
              <a:noAutofit/>
            </a:bodyPr>
            <a:lstStyle/>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カネ</a:t>
              </a:r>
            </a:p>
          </p:txBody>
        </p:sp>
        <p:grpSp>
          <p:nvGrpSpPr>
            <p:cNvPr id="158" name="グループ化 157"/>
            <p:cNvGrpSpPr/>
            <p:nvPr/>
          </p:nvGrpSpPr>
          <p:grpSpPr>
            <a:xfrm>
              <a:off x="4356438" y="2679491"/>
              <a:ext cx="984438" cy="947106"/>
              <a:chOff x="5521193" y="3043597"/>
              <a:chExt cx="1341974" cy="968313"/>
            </a:xfrm>
          </p:grpSpPr>
          <p:sp>
            <p:nvSpPr>
              <p:cNvPr id="159" name="AutoShape 3"/>
              <p:cNvSpPr>
                <a:spLocks noChangeArrowheads="1"/>
              </p:cNvSpPr>
              <p:nvPr/>
            </p:nvSpPr>
            <p:spPr bwMode="auto">
              <a:xfrm>
                <a:off x="5940152" y="3043597"/>
                <a:ext cx="490967" cy="320241"/>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人事管理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AutoShape 6"/>
              <p:cNvSpPr>
                <a:spLocks noChangeArrowheads="1"/>
              </p:cNvSpPr>
              <p:nvPr/>
            </p:nvSpPr>
            <p:spPr bwMode="auto">
              <a:xfrm>
                <a:off x="5940152" y="3364125"/>
                <a:ext cx="490967" cy="321285"/>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nchorCtr="0"/>
              <a:lstStyle/>
              <a:p>
                <a:pPr algn="ctr" eaLnBrk="0" hangingPunct="0">
                  <a:spcBef>
                    <a:spcPct val="20000"/>
                  </a:spcBef>
                  <a:buClr>
                    <a:srgbClr val="F48B00"/>
                  </a:buClr>
                  <a:buFont typeface="Wingdings" pitchFamily="2" charset="2"/>
                  <a:buNone/>
                  <a:defRPr/>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統合</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p>
              <a:p>
                <a:pPr algn="ctr" eaLnBrk="0" hangingPunct="0">
                  <a:spcBef>
                    <a:spcPct val="20000"/>
                  </a:spcBef>
                  <a:buClr>
                    <a:srgbClr val="F48B00"/>
                  </a:buClr>
                  <a:buFont typeface="Wingdings" pitchFamily="2" charset="2"/>
                  <a:buNone/>
                  <a:defRPr/>
                </a:pP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AutoShape 7"/>
              <p:cNvSpPr>
                <a:spLocks noChangeArrowheads="1"/>
              </p:cNvSpPr>
              <p:nvPr/>
            </p:nvSpPr>
            <p:spPr bwMode="auto">
              <a:xfrm>
                <a:off x="6372200" y="3205569"/>
                <a:ext cx="490967" cy="321285"/>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財務会計</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162" name="AutoShape 7"/>
              <p:cNvSpPr>
                <a:spLocks noChangeArrowheads="1"/>
              </p:cNvSpPr>
              <p:nvPr/>
            </p:nvSpPr>
            <p:spPr bwMode="auto">
              <a:xfrm>
                <a:off x="6372200" y="3526854"/>
                <a:ext cx="490967" cy="320241"/>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販売管理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AutoShape 8"/>
              <p:cNvSpPr>
                <a:spLocks noChangeArrowheads="1"/>
              </p:cNvSpPr>
              <p:nvPr/>
            </p:nvSpPr>
            <p:spPr bwMode="auto">
              <a:xfrm>
                <a:off x="5953241" y="3690625"/>
                <a:ext cx="490967" cy="321285"/>
              </a:xfrm>
              <a:prstGeom prst="hexagon">
                <a:avLst>
                  <a:gd name="adj" fmla="val 28653"/>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164" name="AutoShape 7"/>
              <p:cNvSpPr>
                <a:spLocks noChangeArrowheads="1"/>
              </p:cNvSpPr>
              <p:nvPr/>
            </p:nvSpPr>
            <p:spPr bwMode="auto">
              <a:xfrm>
                <a:off x="5521193" y="3219822"/>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在庫物流</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65" name="AutoShape 7"/>
              <p:cNvSpPr>
                <a:spLocks noChangeArrowheads="1"/>
              </p:cNvSpPr>
              <p:nvPr/>
            </p:nvSpPr>
            <p:spPr bwMode="auto">
              <a:xfrm>
                <a:off x="5521193" y="3533113"/>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生産管理</a:t>
                </a:r>
              </a:p>
            </p:txBody>
          </p:sp>
          <p:sp>
            <p:nvSpPr>
              <p:cNvPr id="166" name="テキスト ボックス 165"/>
              <p:cNvSpPr txBox="1"/>
              <p:nvPr/>
            </p:nvSpPr>
            <p:spPr>
              <a:xfrm>
                <a:off x="5940152" y="3446879"/>
                <a:ext cx="506870" cy="207749"/>
              </a:xfrm>
              <a:prstGeom prst="rect">
                <a:avLst/>
              </a:prstGeom>
              <a:noFill/>
            </p:spPr>
            <p:txBody>
              <a:bodyPr wrap="none" rtlCol="0">
                <a:spAutoFit/>
              </a:bodyPr>
              <a:lstStyle/>
              <a:p>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ERP</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96472" name="Rectangle 24"/>
            <p:cNvSpPr>
              <a:spLocks noChangeArrowheads="1"/>
            </p:cNvSpPr>
            <p:nvPr/>
          </p:nvSpPr>
          <p:spPr bwMode="auto">
            <a:xfrm>
              <a:off x="4056105" y="4078043"/>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倉庫</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物流</a:t>
              </a:r>
            </a:p>
          </p:txBody>
        </p:sp>
        <p:sp>
          <p:nvSpPr>
            <p:cNvPr id="5096474" name="Rectangle 26"/>
            <p:cNvSpPr>
              <a:spLocks noChangeArrowheads="1"/>
            </p:cNvSpPr>
            <p:nvPr/>
          </p:nvSpPr>
          <p:spPr bwMode="auto">
            <a:xfrm>
              <a:off x="4560161" y="4078043"/>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生産</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5096475" name="Rectangle 27"/>
            <p:cNvSpPr>
              <a:spLocks noChangeArrowheads="1"/>
            </p:cNvSpPr>
            <p:nvPr/>
          </p:nvSpPr>
          <p:spPr bwMode="auto">
            <a:xfrm>
              <a:off x="5064217" y="4078043"/>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調達</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5096476" name="Rectangle 28"/>
            <p:cNvSpPr>
              <a:spLocks noChangeArrowheads="1"/>
            </p:cNvSpPr>
            <p:nvPr/>
          </p:nvSpPr>
          <p:spPr bwMode="auto">
            <a:xfrm>
              <a:off x="5568273" y="4078043"/>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経理</a:t>
              </a:r>
            </a:p>
            <a:p>
              <a:pPr algn="ctr" eaLnBrk="0" hangingPunct="0">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財務</a:t>
              </a:r>
            </a:p>
          </p:txBody>
        </p:sp>
        <p:sp>
          <p:nvSpPr>
            <p:cNvPr id="257" name="AutoShape 66"/>
            <p:cNvSpPr>
              <a:spLocks noChangeArrowheads="1"/>
            </p:cNvSpPr>
            <p:nvPr/>
          </p:nvSpPr>
          <p:spPr bwMode="auto">
            <a:xfrm>
              <a:off x="3780606" y="3717032"/>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AutoShape 66"/>
            <p:cNvSpPr>
              <a:spLocks noChangeArrowheads="1"/>
            </p:cNvSpPr>
            <p:nvPr/>
          </p:nvSpPr>
          <p:spPr bwMode="auto">
            <a:xfrm>
              <a:off x="4211960" y="3717032"/>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AutoShape 66"/>
            <p:cNvSpPr>
              <a:spLocks noChangeArrowheads="1"/>
            </p:cNvSpPr>
            <p:nvPr/>
          </p:nvSpPr>
          <p:spPr bwMode="auto">
            <a:xfrm>
              <a:off x="4644008" y="3717032"/>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0" name="AutoShape 66"/>
            <p:cNvSpPr>
              <a:spLocks noChangeArrowheads="1"/>
            </p:cNvSpPr>
            <p:nvPr/>
          </p:nvSpPr>
          <p:spPr bwMode="auto">
            <a:xfrm>
              <a:off x="5076750" y="3717032"/>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1" name="AutoShape 66"/>
            <p:cNvSpPr>
              <a:spLocks noChangeArrowheads="1"/>
            </p:cNvSpPr>
            <p:nvPr/>
          </p:nvSpPr>
          <p:spPr bwMode="auto">
            <a:xfrm>
              <a:off x="5508798" y="3717032"/>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6372200" y="2947949"/>
            <a:ext cx="2664296" cy="2496699"/>
            <a:chOff x="6444208" y="2251872"/>
            <a:chExt cx="2664296" cy="2496699"/>
          </a:xfrm>
        </p:grpSpPr>
        <p:sp>
          <p:nvSpPr>
            <p:cNvPr id="216" name="Rectangle 5"/>
            <p:cNvSpPr>
              <a:spLocks noChangeArrowheads="1"/>
            </p:cNvSpPr>
            <p:nvPr/>
          </p:nvSpPr>
          <p:spPr bwMode="auto">
            <a:xfrm>
              <a:off x="6745353" y="2251872"/>
              <a:ext cx="308439" cy="1825199"/>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Rectangle 6"/>
            <p:cNvSpPr>
              <a:spLocks noChangeArrowheads="1"/>
            </p:cNvSpPr>
            <p:nvPr/>
          </p:nvSpPr>
          <p:spPr bwMode="auto">
            <a:xfrm>
              <a:off x="7225405" y="2251872"/>
              <a:ext cx="308439" cy="1825199"/>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7"/>
            <p:cNvSpPr>
              <a:spLocks noChangeArrowheads="1"/>
            </p:cNvSpPr>
            <p:nvPr/>
          </p:nvSpPr>
          <p:spPr bwMode="auto">
            <a:xfrm>
              <a:off x="8074192" y="2251872"/>
              <a:ext cx="308439" cy="1825199"/>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Rectangle 8"/>
            <p:cNvSpPr>
              <a:spLocks noChangeArrowheads="1"/>
            </p:cNvSpPr>
            <p:nvPr/>
          </p:nvSpPr>
          <p:spPr bwMode="auto">
            <a:xfrm>
              <a:off x="7653276" y="2251872"/>
              <a:ext cx="308439" cy="1825199"/>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AutoShape 9"/>
            <p:cNvSpPr>
              <a:spLocks noChangeArrowheads="1"/>
            </p:cNvSpPr>
            <p:nvPr/>
          </p:nvSpPr>
          <p:spPr bwMode="auto">
            <a:xfrm>
              <a:off x="6489091" y="2363189"/>
              <a:ext cx="1999055" cy="278291"/>
            </a:xfrm>
            <a:prstGeom prst="chevron">
              <a:avLst>
                <a:gd name="adj" fmla="val 34919"/>
              </a:avLst>
            </a:prstGeom>
            <a:solidFill>
              <a:srgbClr val="3366FF">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1" name="AutoShape 10"/>
            <p:cNvSpPr>
              <a:spLocks noChangeArrowheads="1"/>
            </p:cNvSpPr>
            <p:nvPr/>
          </p:nvSpPr>
          <p:spPr bwMode="auto">
            <a:xfrm>
              <a:off x="6489092" y="2689215"/>
              <a:ext cx="2619412" cy="278291"/>
            </a:xfrm>
            <a:prstGeom prst="chevron">
              <a:avLst>
                <a:gd name="adj" fmla="val 45755"/>
              </a:avLst>
            </a:prstGeom>
            <a:solidFill>
              <a:srgbClr val="FF0000">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Rectangle 22"/>
            <p:cNvSpPr>
              <a:spLocks noChangeArrowheads="1"/>
            </p:cNvSpPr>
            <p:nvPr/>
          </p:nvSpPr>
          <p:spPr bwMode="auto">
            <a:xfrm>
              <a:off x="8488149" y="2257670"/>
              <a:ext cx="308439" cy="1825199"/>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AutoShape 23"/>
            <p:cNvSpPr>
              <a:spLocks noChangeArrowheads="1"/>
            </p:cNvSpPr>
            <p:nvPr/>
          </p:nvSpPr>
          <p:spPr bwMode="auto">
            <a:xfrm>
              <a:off x="6489273" y="3039856"/>
              <a:ext cx="2366830" cy="278291"/>
            </a:xfrm>
            <a:prstGeom prst="chevron">
              <a:avLst>
                <a:gd name="adj" fmla="val 46246"/>
              </a:avLst>
            </a:prstGeom>
            <a:solidFill>
              <a:srgbClr val="FF9900">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9" name="Group 36"/>
            <p:cNvGrpSpPr>
              <a:grpSpLocks/>
            </p:cNvGrpSpPr>
            <p:nvPr/>
          </p:nvGrpSpPr>
          <p:grpSpPr bwMode="auto">
            <a:xfrm>
              <a:off x="7488618" y="2845560"/>
              <a:ext cx="667898" cy="667898"/>
              <a:chOff x="3878" y="1933"/>
              <a:chExt cx="687" cy="687"/>
            </a:xfrm>
          </p:grpSpPr>
          <p:sp>
            <p:nvSpPr>
              <p:cNvPr id="249" name="Oval 37"/>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p>
                <a:endParaRPr kumimoji="0" lang="de-DE" altLang="ja-JP" sz="12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AutoShape 38"/>
              <p:cNvSpPr>
                <a:spLocks noChangeArrowheads="1"/>
              </p:cNvSpPr>
              <p:nvPr/>
            </p:nvSpPr>
            <p:spPr bwMode="gray">
              <a:xfrm>
                <a:off x="3969" y="2024"/>
                <a:ext cx="503" cy="5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4DD"/>
              </a:solidFill>
              <a:ln w="12700">
                <a:noFill/>
                <a:miter lim="800000"/>
                <a:headEnd/>
                <a:tailEnd/>
              </a:ln>
            </p:spPr>
            <p:txBody>
              <a:bodyPr wrap="none" lIns="0" tIns="0" rIns="0" bIns="0"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0" name="テキスト ボックス 229"/>
            <p:cNvSpPr txBox="1"/>
            <p:nvPr/>
          </p:nvSpPr>
          <p:spPr>
            <a:xfrm>
              <a:off x="6699657" y="2349320"/>
              <a:ext cx="420770" cy="269768"/>
            </a:xfrm>
            <a:prstGeom prst="rect">
              <a:avLst/>
            </a:prstGeom>
            <a:solidFill>
              <a:schemeClr val="bg1"/>
            </a:solidFill>
            <a:ln w="28575">
              <a:solidFill>
                <a:srgbClr val="0000FF"/>
              </a:solidFill>
            </a:ln>
          </p:spPr>
          <p:txBody>
            <a:bodyPr wrap="none" rtlCol="0">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ヒト</a:t>
              </a:r>
            </a:p>
          </p:txBody>
        </p:sp>
        <p:sp>
          <p:nvSpPr>
            <p:cNvPr id="231" name="テキスト ボックス 230"/>
            <p:cNvSpPr txBox="1"/>
            <p:nvPr/>
          </p:nvSpPr>
          <p:spPr>
            <a:xfrm>
              <a:off x="6699657" y="2689215"/>
              <a:ext cx="420770" cy="269768"/>
            </a:xfrm>
            <a:prstGeom prst="rect">
              <a:avLst/>
            </a:prstGeom>
            <a:solidFill>
              <a:schemeClr val="bg1"/>
            </a:solidFill>
            <a:ln w="28575">
              <a:solidFill>
                <a:srgbClr val="FF0000"/>
              </a:solidFill>
            </a:ln>
          </p:spPr>
          <p:txBody>
            <a:bodyPr wrap="none" rtlCol="0">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モノ</a:t>
              </a:r>
            </a:p>
          </p:txBody>
        </p:sp>
        <p:sp>
          <p:nvSpPr>
            <p:cNvPr id="232" name="テキスト ボックス 231"/>
            <p:cNvSpPr txBox="1"/>
            <p:nvPr/>
          </p:nvSpPr>
          <p:spPr>
            <a:xfrm>
              <a:off x="6699657" y="3039858"/>
              <a:ext cx="420770" cy="269768"/>
            </a:xfrm>
            <a:prstGeom prst="rect">
              <a:avLst/>
            </a:prstGeom>
            <a:solidFill>
              <a:schemeClr val="bg1"/>
            </a:solidFill>
            <a:ln w="28575">
              <a:solidFill>
                <a:srgbClr val="FF6600"/>
              </a:solidFill>
            </a:ln>
          </p:spPr>
          <p:txBody>
            <a:bodyPr wrap="none" rtlCol="0">
              <a:no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カネ</a:t>
              </a:r>
            </a:p>
          </p:txBody>
        </p:sp>
        <p:sp>
          <p:nvSpPr>
            <p:cNvPr id="233" name="AutoShape 29"/>
            <p:cNvSpPr>
              <a:spLocks noChangeArrowheads="1"/>
            </p:cNvSpPr>
            <p:nvPr/>
          </p:nvSpPr>
          <p:spPr bwMode="auto">
            <a:xfrm>
              <a:off x="6489272" y="3390497"/>
              <a:ext cx="2577215" cy="278291"/>
            </a:xfrm>
            <a:prstGeom prst="chevron">
              <a:avLst>
                <a:gd name="adj" fmla="val 31408"/>
              </a:avLst>
            </a:prstGeom>
            <a:solidFill>
              <a:srgbClr val="00B050">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AutoShape 29"/>
            <p:cNvSpPr>
              <a:spLocks noChangeArrowheads="1"/>
            </p:cNvSpPr>
            <p:nvPr/>
          </p:nvSpPr>
          <p:spPr bwMode="auto">
            <a:xfrm>
              <a:off x="6489272" y="3743361"/>
              <a:ext cx="2577215" cy="278291"/>
            </a:xfrm>
            <a:prstGeom prst="chevron">
              <a:avLst>
                <a:gd name="adj" fmla="val 31408"/>
              </a:avLst>
            </a:prstGeom>
            <a:solidFill>
              <a:srgbClr val="800080">
                <a:alpha val="50195"/>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5" name="Group 30"/>
            <p:cNvGrpSpPr>
              <a:grpSpLocks/>
            </p:cNvGrpSpPr>
            <p:nvPr/>
          </p:nvGrpSpPr>
          <p:grpSpPr bwMode="auto">
            <a:xfrm>
              <a:off x="7173222" y="2461605"/>
              <a:ext cx="1262745" cy="1209406"/>
              <a:chOff x="2515" y="633"/>
              <a:chExt cx="617" cy="575"/>
            </a:xfrm>
          </p:grpSpPr>
          <p:sp>
            <p:nvSpPr>
              <p:cNvPr id="244" name="Freeform 3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Freeform 3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Freeform 3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Freeform 3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Freeform 3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6" name="テキスト ボックス 235"/>
            <p:cNvSpPr txBox="1"/>
            <p:nvPr/>
          </p:nvSpPr>
          <p:spPr>
            <a:xfrm>
              <a:off x="6699657" y="3401244"/>
              <a:ext cx="420770" cy="269768"/>
            </a:xfrm>
            <a:prstGeom prst="rect">
              <a:avLst/>
            </a:prstGeom>
            <a:solidFill>
              <a:schemeClr val="bg1"/>
            </a:solidFill>
            <a:ln w="28575">
              <a:solidFill>
                <a:srgbClr val="00B050"/>
              </a:solidFill>
            </a:ln>
          </p:spPr>
          <p:txBody>
            <a:bodyPr wrap="none" rtlCol="0">
              <a:noAutofit/>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a:t>
              </a:r>
            </a:p>
          </p:txBody>
        </p:sp>
        <p:sp>
          <p:nvSpPr>
            <p:cNvPr id="237" name="テキスト ボックス 236"/>
            <p:cNvSpPr txBox="1"/>
            <p:nvPr/>
          </p:nvSpPr>
          <p:spPr>
            <a:xfrm>
              <a:off x="6699657" y="3751885"/>
              <a:ext cx="420770" cy="269768"/>
            </a:xfrm>
            <a:prstGeom prst="rect">
              <a:avLst/>
            </a:prstGeom>
            <a:solidFill>
              <a:schemeClr val="bg1"/>
            </a:solidFill>
            <a:ln w="28575">
              <a:solidFill>
                <a:srgbClr val="7030A0"/>
              </a:solidFill>
            </a:ln>
          </p:spPr>
          <p:txBody>
            <a:bodyPr wrap="none" rtlCol="0">
              <a:noAutofit/>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モデル</a:t>
              </a:r>
            </a:p>
          </p:txBody>
        </p:sp>
        <p:pic>
          <p:nvPicPr>
            <p:cNvPr id="243" name="図 2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0312" y="2762837"/>
              <a:ext cx="864096" cy="882187"/>
            </a:xfrm>
            <a:prstGeom prst="rect">
              <a:avLst/>
            </a:prstGeom>
          </p:spPr>
        </p:pic>
        <p:sp>
          <p:nvSpPr>
            <p:cNvPr id="251" name="Rectangle 25"/>
            <p:cNvSpPr>
              <a:spLocks noChangeArrowheads="1"/>
            </p:cNvSpPr>
            <p:nvPr/>
          </p:nvSpPr>
          <p:spPr bwMode="auto">
            <a:xfrm>
              <a:off x="6444208" y="4245486"/>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開発</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・設計売</a:t>
              </a:r>
            </a:p>
          </p:txBody>
        </p:sp>
        <p:sp>
          <p:nvSpPr>
            <p:cNvPr id="252" name="Rectangle 24"/>
            <p:cNvSpPr>
              <a:spLocks noChangeArrowheads="1"/>
            </p:cNvSpPr>
            <p:nvPr/>
          </p:nvSpPr>
          <p:spPr bwMode="auto">
            <a:xfrm>
              <a:off x="6936425" y="4245486"/>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製造</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・販売</a:t>
              </a:r>
            </a:p>
          </p:txBody>
        </p:sp>
        <p:sp>
          <p:nvSpPr>
            <p:cNvPr id="253" name="Rectangle 26"/>
            <p:cNvSpPr>
              <a:spLocks noChangeArrowheads="1"/>
            </p:cNvSpPr>
            <p:nvPr/>
          </p:nvSpPr>
          <p:spPr bwMode="auto">
            <a:xfrm>
              <a:off x="7440481" y="4245486"/>
              <a:ext cx="515895"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データ</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収集</a:t>
              </a:r>
            </a:p>
          </p:txBody>
        </p:sp>
        <p:sp>
          <p:nvSpPr>
            <p:cNvPr id="254" name="Rectangle 27"/>
            <p:cNvSpPr>
              <a:spLocks noChangeArrowheads="1"/>
            </p:cNvSpPr>
            <p:nvPr/>
          </p:nvSpPr>
          <p:spPr bwMode="auto">
            <a:xfrm>
              <a:off x="8016545" y="4245486"/>
              <a:ext cx="515895"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データ</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解析</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サービス化</a:t>
              </a:r>
            </a:p>
          </p:txBody>
        </p:sp>
        <p:sp>
          <p:nvSpPr>
            <p:cNvPr id="255" name="Rectangle 28"/>
            <p:cNvSpPr>
              <a:spLocks noChangeArrowheads="1"/>
            </p:cNvSpPr>
            <p:nvPr/>
          </p:nvSpPr>
          <p:spPr bwMode="auto">
            <a:xfrm>
              <a:off x="8592609" y="4245486"/>
              <a:ext cx="443887" cy="50308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価値提供</a:t>
              </a:r>
            </a:p>
          </p:txBody>
        </p:sp>
        <p:sp>
          <p:nvSpPr>
            <p:cNvPr id="262" name="AutoShape 66"/>
            <p:cNvSpPr>
              <a:spLocks noChangeArrowheads="1"/>
            </p:cNvSpPr>
            <p:nvPr/>
          </p:nvSpPr>
          <p:spPr bwMode="auto">
            <a:xfrm>
              <a:off x="6588224" y="3957454"/>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3" name="AutoShape 66"/>
            <p:cNvSpPr>
              <a:spLocks noChangeArrowheads="1"/>
            </p:cNvSpPr>
            <p:nvPr/>
          </p:nvSpPr>
          <p:spPr bwMode="auto">
            <a:xfrm>
              <a:off x="7020272" y="3957454"/>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AutoShape 66"/>
            <p:cNvSpPr>
              <a:spLocks noChangeArrowheads="1"/>
            </p:cNvSpPr>
            <p:nvPr/>
          </p:nvSpPr>
          <p:spPr bwMode="auto">
            <a:xfrm>
              <a:off x="7597030" y="3957454"/>
              <a:ext cx="287338" cy="358775"/>
            </a:xfrm>
            <a:prstGeom prst="upDownArrow">
              <a:avLst>
                <a:gd name="adj1" fmla="val 42731"/>
                <a:gd name="adj2" fmla="val 37643"/>
              </a:avLst>
            </a:prstGeom>
            <a:solidFill>
              <a:srgbClr val="FF0000"/>
            </a:solidFill>
            <a:ln w="12700">
              <a:solidFill>
                <a:srgbClr val="FFC000"/>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AutoShape 66"/>
            <p:cNvSpPr>
              <a:spLocks noChangeArrowheads="1"/>
            </p:cNvSpPr>
            <p:nvPr/>
          </p:nvSpPr>
          <p:spPr bwMode="auto">
            <a:xfrm>
              <a:off x="8100392" y="3957454"/>
              <a:ext cx="287338" cy="358775"/>
            </a:xfrm>
            <a:prstGeom prst="upDownArrow">
              <a:avLst>
                <a:gd name="adj1" fmla="val 42731"/>
                <a:gd name="adj2" fmla="val 37643"/>
              </a:avLst>
            </a:prstGeom>
            <a:solidFill>
              <a:srgbClr val="FF0000"/>
            </a:solidFill>
            <a:ln w="12700">
              <a:solidFill>
                <a:srgbClr val="FFC000"/>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AutoShape 66"/>
            <p:cNvSpPr>
              <a:spLocks noChangeArrowheads="1"/>
            </p:cNvSpPr>
            <p:nvPr/>
          </p:nvSpPr>
          <p:spPr bwMode="auto">
            <a:xfrm>
              <a:off x="8604448" y="3957454"/>
              <a:ext cx="287338" cy="358775"/>
            </a:xfrm>
            <a:prstGeom prst="upDownArrow">
              <a:avLst>
                <a:gd name="adj1" fmla="val 42731"/>
                <a:gd name="adj2" fmla="val 37643"/>
              </a:avLst>
            </a:prstGeom>
            <a:solidFill>
              <a:srgbClr val="0000FF"/>
            </a:solidFill>
            <a:ln w="12700">
              <a:solidFill>
                <a:srgbClr val="FFC000"/>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0" name="Rectangle 3"/>
          <p:cNvSpPr>
            <a:spLocks noChangeArrowheads="1"/>
          </p:cNvSpPr>
          <p:nvPr/>
        </p:nvSpPr>
        <p:spPr bwMode="auto">
          <a:xfrm>
            <a:off x="6804248" y="2324877"/>
            <a:ext cx="558676" cy="2889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経営層</a:t>
            </a:r>
          </a:p>
        </p:txBody>
      </p:sp>
      <p:sp>
        <p:nvSpPr>
          <p:cNvPr id="271" name="Rectangle 3"/>
          <p:cNvSpPr>
            <a:spLocks noChangeArrowheads="1"/>
          </p:cNvSpPr>
          <p:nvPr/>
        </p:nvSpPr>
        <p:spPr bwMode="auto">
          <a:xfrm>
            <a:off x="7452320" y="2324877"/>
            <a:ext cx="558676" cy="2889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顧客</a:t>
            </a:r>
          </a:p>
        </p:txBody>
      </p:sp>
      <p:sp>
        <p:nvSpPr>
          <p:cNvPr id="272" name="Rectangle 3"/>
          <p:cNvSpPr>
            <a:spLocks noChangeArrowheads="1"/>
          </p:cNvSpPr>
          <p:nvPr/>
        </p:nvSpPr>
        <p:spPr bwMode="auto">
          <a:xfrm>
            <a:off x="8100392" y="2324877"/>
            <a:ext cx="558676" cy="288925"/>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ユーザー</a:t>
            </a:r>
          </a:p>
        </p:txBody>
      </p:sp>
      <p:sp>
        <p:nvSpPr>
          <p:cNvPr id="267" name="AutoShape 66"/>
          <p:cNvSpPr>
            <a:spLocks noChangeArrowheads="1"/>
          </p:cNvSpPr>
          <p:nvPr/>
        </p:nvSpPr>
        <p:spPr bwMode="auto">
          <a:xfrm>
            <a:off x="7092974" y="2612909"/>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8" name="AutoShape 66"/>
          <p:cNvSpPr>
            <a:spLocks noChangeArrowheads="1"/>
          </p:cNvSpPr>
          <p:nvPr/>
        </p:nvSpPr>
        <p:spPr bwMode="auto">
          <a:xfrm>
            <a:off x="7596336" y="2612909"/>
            <a:ext cx="287338" cy="358775"/>
          </a:xfrm>
          <a:prstGeom prst="upDownArrow">
            <a:avLst>
              <a:gd name="adj1" fmla="val 42731"/>
              <a:gd name="adj2" fmla="val 37643"/>
            </a:avLst>
          </a:prstGeom>
          <a:solidFill>
            <a:srgbClr val="FF0000"/>
          </a:solidFill>
          <a:ln w="12700">
            <a:solidFill>
              <a:srgbClr val="FFC000"/>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AutoShape 66"/>
          <p:cNvSpPr>
            <a:spLocks noChangeArrowheads="1"/>
          </p:cNvSpPr>
          <p:nvPr/>
        </p:nvSpPr>
        <p:spPr bwMode="auto">
          <a:xfrm>
            <a:off x="8100392" y="2612909"/>
            <a:ext cx="287338" cy="358775"/>
          </a:xfrm>
          <a:prstGeom prst="upDownArrow">
            <a:avLst>
              <a:gd name="adj1" fmla="val 42731"/>
              <a:gd name="adj2" fmla="val 37643"/>
            </a:avLst>
          </a:prstGeom>
          <a:solidFill>
            <a:srgbClr val="0000FF"/>
          </a:solidFill>
          <a:ln w="12700">
            <a:solidFill>
              <a:srgbClr val="FFC000"/>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Rectangle 63"/>
          <p:cNvSpPr>
            <a:spLocks noChangeArrowheads="1"/>
          </p:cNvSpPr>
          <p:nvPr/>
        </p:nvSpPr>
        <p:spPr bwMode="auto">
          <a:xfrm>
            <a:off x="6732241" y="1820821"/>
            <a:ext cx="2016224" cy="433388"/>
          </a:xfrm>
          <a:prstGeom prst="rect">
            <a:avLst/>
          </a:prstGeom>
          <a:solidFill>
            <a:schemeClr val="tx1"/>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次世代ＥＲＰシステム</a:t>
            </a:r>
          </a:p>
        </p:txBody>
      </p:sp>
      <p:grpSp>
        <p:nvGrpSpPr>
          <p:cNvPr id="279" name="グループ化 278"/>
          <p:cNvGrpSpPr/>
          <p:nvPr/>
        </p:nvGrpSpPr>
        <p:grpSpPr>
          <a:xfrm>
            <a:off x="5868144" y="1989634"/>
            <a:ext cx="719381" cy="1079721"/>
            <a:chOff x="3131840" y="4797152"/>
            <a:chExt cx="719381" cy="1079721"/>
          </a:xfrm>
          <a:solidFill>
            <a:srgbClr val="0000CC"/>
          </a:solidFill>
        </p:grpSpPr>
        <p:sp>
          <p:nvSpPr>
            <p:cNvPr id="280" name="Oval 114"/>
            <p:cNvSpPr>
              <a:spLocks noChangeArrowheads="1"/>
            </p:cNvSpPr>
            <p:nvPr/>
          </p:nvSpPr>
          <p:spPr bwMode="auto">
            <a:xfrm>
              <a:off x="3131840" y="4797152"/>
              <a:ext cx="719381" cy="359641"/>
            </a:xfrm>
            <a:prstGeom prst="ellipse">
              <a:avLst/>
            </a:prstGeom>
            <a:grpFill/>
            <a:ln w="3175" algn="ctr">
              <a:solidFill>
                <a:schemeClr val="tx1"/>
              </a:solidFill>
              <a:round/>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疎結合</a:t>
              </a:r>
              <a:endPar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APIs</a:t>
              </a:r>
              <a:endPar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1" name="Oval 115"/>
            <p:cNvSpPr>
              <a:spLocks noChangeArrowheads="1"/>
            </p:cNvSpPr>
            <p:nvPr/>
          </p:nvSpPr>
          <p:spPr bwMode="auto">
            <a:xfrm>
              <a:off x="3131840" y="5157191"/>
              <a:ext cx="719381" cy="359642"/>
            </a:xfrm>
            <a:prstGeom prst="ellipse">
              <a:avLst/>
            </a:prstGeom>
            <a:grpFill/>
            <a:ln w="3175" algn="ctr">
              <a:solidFill>
                <a:schemeClr val="tx1"/>
              </a:solidFill>
              <a:round/>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a:t>
              </a:r>
              <a:endPar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収集・解析</a:t>
              </a:r>
            </a:p>
          </p:txBody>
        </p:sp>
        <p:sp>
          <p:nvSpPr>
            <p:cNvPr id="282" name="Oval 116"/>
            <p:cNvSpPr>
              <a:spLocks noChangeArrowheads="1"/>
            </p:cNvSpPr>
            <p:nvPr/>
          </p:nvSpPr>
          <p:spPr bwMode="auto">
            <a:xfrm>
              <a:off x="3131840" y="5517232"/>
              <a:ext cx="719381" cy="359641"/>
            </a:xfrm>
            <a:prstGeom prst="ellipse">
              <a:avLst/>
            </a:prstGeom>
            <a:grpFill/>
            <a:ln w="3175" algn="ctr">
              <a:solidFill>
                <a:schemeClr val="tx1"/>
              </a:solidFill>
              <a:round/>
              <a:headEnd/>
              <a:tailEnd/>
            </a:ln>
          </p:spPr>
          <p:txBody>
            <a:bodyPr wrap="none" anchor="ctr"/>
            <a:lstStyle/>
            <a:p>
              <a:pPr algn="ctr" eaLnBrk="0" hangingPunct="0">
                <a:spcBef>
                  <a:spcPct val="20000"/>
                </a:spcBef>
                <a:buClr>
                  <a:srgbClr val="F48B00"/>
                </a:buClr>
                <a:buFont typeface="Wingdings" pitchFamily="2" charset="2"/>
                <a:buNone/>
              </a:pPr>
              <a:r>
                <a:rPr kumimoji="0"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サービス化</a:t>
              </a:r>
              <a:endPar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ビジネスモデル</a:t>
              </a:r>
            </a:p>
          </p:txBody>
        </p:sp>
      </p:grpSp>
      <p:sp>
        <p:nvSpPr>
          <p:cNvPr id="283" name="Text Box 61"/>
          <p:cNvSpPr txBox="1">
            <a:spLocks noChangeArrowheads="1"/>
          </p:cNvSpPr>
          <p:nvPr/>
        </p:nvSpPr>
        <p:spPr bwMode="auto">
          <a:xfrm>
            <a:off x="6228184" y="5639298"/>
            <a:ext cx="2808312" cy="886914"/>
          </a:xfrm>
          <a:prstGeom prst="rect">
            <a:avLst/>
          </a:prstGeom>
          <a:noFill/>
          <a:ln w="3175">
            <a:solidFill>
              <a:schemeClr val="tx1"/>
            </a:solidFill>
            <a:miter lim="800000"/>
            <a:headEnd/>
            <a:tailEnd/>
          </a:ln>
        </p:spPr>
        <p:txBody>
          <a:bodyPr wrap="none">
            <a:no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セグメント全体で連携するシステム</a:t>
            </a:r>
          </a:p>
          <a:p>
            <a:r>
              <a:rPr lang="en-US" altLang="ja-JP" sz="1050" dirty="0" err="1">
                <a:latin typeface="Meiryo UI" panose="020B0604030504040204" pitchFamily="50" charset="-128"/>
                <a:ea typeface="Meiryo UI" panose="020B0604030504040204" pitchFamily="50" charset="-128"/>
                <a:cs typeface="Meiryo UI" panose="020B0604030504040204" pitchFamily="50" charset="-128"/>
              </a:rPr>
              <a:t>SoR</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：バックオフィスの効率化、最適化する仕組み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err="1">
                <a:latin typeface="Meiryo UI" panose="020B0604030504040204" pitchFamily="50" charset="-128"/>
                <a:ea typeface="Meiryo UI" panose="020B0604030504040204" pitchFamily="50" charset="-128"/>
                <a:cs typeface="Meiryo UI" panose="020B0604030504040204" pitchFamily="50" charset="-128"/>
              </a:rPr>
              <a:t>SoE</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：成長戦略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事業に貢献する仕組み</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ヒト</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モノ</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カネ＋</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データ</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ビジネスモデルが</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経営資源となり企業業績を後押しする</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84" name="Picture 10"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2349275"/>
            <a:ext cx="302565" cy="297522"/>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10"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104" y="2349275"/>
            <a:ext cx="302565" cy="297522"/>
          </a:xfrm>
          <a:prstGeom prst="rect">
            <a:avLst/>
          </a:prstGeom>
          <a:noFill/>
          <a:extLst>
            <a:ext uri="{909E8E84-426E-40DD-AFC4-6F175D3DCCD1}">
              <a14:hiddenFill xmlns:a14="http://schemas.microsoft.com/office/drawing/2010/main">
                <a:solidFill>
                  <a:srgbClr val="FFFFFF"/>
                </a:solidFill>
              </a14:hiddenFill>
            </a:ext>
          </a:extLst>
        </p:spPr>
      </p:pic>
      <p:sp>
        <p:nvSpPr>
          <p:cNvPr id="286" name="Text Box 98"/>
          <p:cNvSpPr txBox="1">
            <a:spLocks noChangeArrowheads="1"/>
          </p:cNvSpPr>
          <p:nvPr/>
        </p:nvSpPr>
        <p:spPr bwMode="auto">
          <a:xfrm>
            <a:off x="2051720" y="2998508"/>
            <a:ext cx="862737" cy="430887"/>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Excel</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集計</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共有サーバー</a:t>
            </a:r>
          </a:p>
        </p:txBody>
      </p:sp>
      <p:sp>
        <p:nvSpPr>
          <p:cNvPr id="287" name="Text Box 100"/>
          <p:cNvSpPr txBox="1">
            <a:spLocks noChangeArrowheads="1"/>
          </p:cNvSpPr>
          <p:nvPr/>
        </p:nvSpPr>
        <p:spPr bwMode="auto">
          <a:xfrm>
            <a:off x="1199237" y="3861443"/>
            <a:ext cx="492443" cy="215444"/>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原価？</a:t>
            </a:r>
            <a:endParaRPr kumimoji="0"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Text Box 100"/>
          <p:cNvSpPr txBox="1">
            <a:spLocks noChangeArrowheads="1"/>
          </p:cNvSpPr>
          <p:nvPr/>
        </p:nvSpPr>
        <p:spPr bwMode="auto">
          <a:xfrm>
            <a:off x="1763688" y="3861443"/>
            <a:ext cx="492443" cy="215444"/>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相見積</a:t>
            </a:r>
            <a:endParaRPr kumimoji="0"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Text Box 101"/>
          <p:cNvSpPr txBox="1">
            <a:spLocks noChangeArrowheads="1"/>
          </p:cNvSpPr>
          <p:nvPr/>
        </p:nvSpPr>
        <p:spPr bwMode="auto">
          <a:xfrm>
            <a:off x="3832949" y="2349275"/>
            <a:ext cx="595035" cy="510909"/>
          </a:xfrm>
          <a:prstGeom prst="rect">
            <a:avLst/>
          </a:prstGeom>
          <a:noFill/>
          <a:ln w="12700" algn="ctr">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管理会計</a:t>
            </a:r>
            <a:endParaRPr kumimoji="0"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業績管理</a:t>
            </a:r>
            <a:endParaRPr kumimoji="0"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800" dirty="0">
                <a:latin typeface="Meiryo UI" panose="020B0604030504040204" pitchFamily="50" charset="-128"/>
                <a:ea typeface="Meiryo UI" panose="020B0604030504040204" pitchFamily="50" charset="-128"/>
                <a:cs typeface="Meiryo UI" panose="020B0604030504040204" pitchFamily="50" charset="-128"/>
              </a:rPr>
              <a:t>KPIs</a:t>
            </a:r>
            <a:endParaRPr kumimoji="0"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71" name="AutoShape 66"/>
          <p:cNvSpPr>
            <a:spLocks noChangeArrowheads="1"/>
          </p:cNvSpPr>
          <p:nvPr/>
        </p:nvSpPr>
        <p:spPr bwMode="auto">
          <a:xfrm>
            <a:off x="4644008" y="2614176"/>
            <a:ext cx="287338" cy="358775"/>
          </a:xfrm>
          <a:prstGeom prst="upDownArrow">
            <a:avLst>
              <a:gd name="adj1" fmla="val 42731"/>
              <a:gd name="adj2" fmla="val 37643"/>
            </a:avLst>
          </a:prstGeom>
          <a:solidFill>
            <a:schemeClr val="tx1"/>
          </a:solidFill>
          <a:ln w="12700">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955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日本地図 イラスト」の画像検索結果"/>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3648" y="1883959"/>
            <a:ext cx="6408712" cy="37444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1331640" y="2652044"/>
            <a:ext cx="6480720" cy="2688299"/>
            <a:chOff x="755576" y="2283718"/>
            <a:chExt cx="6120680" cy="2016224"/>
          </a:xfrm>
        </p:grpSpPr>
        <p:sp>
          <p:nvSpPr>
            <p:cNvPr id="149" name="Line 118"/>
            <p:cNvSpPr>
              <a:spLocks noChangeShapeType="1"/>
            </p:cNvSpPr>
            <p:nvPr/>
          </p:nvSpPr>
          <p:spPr bwMode="auto">
            <a:xfrm>
              <a:off x="755576" y="2571750"/>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Line 118"/>
            <p:cNvSpPr>
              <a:spLocks noChangeShapeType="1"/>
            </p:cNvSpPr>
            <p:nvPr/>
          </p:nvSpPr>
          <p:spPr bwMode="auto">
            <a:xfrm>
              <a:off x="755576" y="2283718"/>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Line 118"/>
            <p:cNvSpPr>
              <a:spLocks noChangeShapeType="1"/>
            </p:cNvSpPr>
            <p:nvPr/>
          </p:nvSpPr>
          <p:spPr bwMode="auto">
            <a:xfrm>
              <a:off x="756444" y="2859782"/>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latin typeface="HGP創英角ｺﾞｼｯｸUB" pitchFamily="50" charset="-128"/>
                <a:ea typeface="HGP創英角ｺﾞｼｯｸUB" pitchFamily="50" charset="-128"/>
              </a:endParaRPr>
            </a:p>
          </p:txBody>
        </p:sp>
        <p:sp>
          <p:nvSpPr>
            <p:cNvPr id="153" name="Line 118"/>
            <p:cNvSpPr>
              <a:spLocks noChangeShapeType="1"/>
            </p:cNvSpPr>
            <p:nvPr/>
          </p:nvSpPr>
          <p:spPr bwMode="auto">
            <a:xfrm>
              <a:off x="755576" y="3147814"/>
              <a:ext cx="6119812" cy="0"/>
            </a:xfrm>
            <a:prstGeom prst="line">
              <a:avLst/>
            </a:prstGeom>
            <a:noFill/>
            <a:ln w="12700">
              <a:solidFill>
                <a:schemeClr val="tx1">
                  <a:lumMod val="75000"/>
                  <a:lumOff val="2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latin typeface="HGP創英角ｺﾞｼｯｸUB" pitchFamily="50" charset="-128"/>
                <a:ea typeface="HGP創英角ｺﾞｼｯｸUB" pitchFamily="50" charset="-128"/>
              </a:endParaRPr>
            </a:p>
          </p:txBody>
        </p:sp>
        <p:sp>
          <p:nvSpPr>
            <p:cNvPr id="155" name="Line 118"/>
            <p:cNvSpPr>
              <a:spLocks noChangeShapeType="1"/>
            </p:cNvSpPr>
            <p:nvPr/>
          </p:nvSpPr>
          <p:spPr bwMode="auto">
            <a:xfrm>
              <a:off x="755576" y="3435846"/>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latin typeface="HGP創英角ｺﾞｼｯｸUB" pitchFamily="50" charset="-128"/>
                <a:ea typeface="HGP創英角ｺﾞｼｯｸUB" pitchFamily="50" charset="-128"/>
              </a:endParaRPr>
            </a:p>
          </p:txBody>
        </p:sp>
        <p:sp>
          <p:nvSpPr>
            <p:cNvPr id="157" name="Line 118"/>
            <p:cNvSpPr>
              <a:spLocks noChangeShapeType="1"/>
            </p:cNvSpPr>
            <p:nvPr/>
          </p:nvSpPr>
          <p:spPr bwMode="auto">
            <a:xfrm>
              <a:off x="755576" y="3723878"/>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latin typeface="HGP創英角ｺﾞｼｯｸUB" pitchFamily="50" charset="-128"/>
                <a:ea typeface="HGP創英角ｺﾞｼｯｸUB" pitchFamily="50" charset="-128"/>
              </a:endParaRPr>
            </a:p>
          </p:txBody>
        </p:sp>
        <p:sp>
          <p:nvSpPr>
            <p:cNvPr id="159" name="Line 118"/>
            <p:cNvSpPr>
              <a:spLocks noChangeShapeType="1"/>
            </p:cNvSpPr>
            <p:nvPr/>
          </p:nvSpPr>
          <p:spPr bwMode="auto">
            <a:xfrm>
              <a:off x="755576" y="4011910"/>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latin typeface="HGP創英角ｺﾞｼｯｸUB" pitchFamily="50" charset="-128"/>
                <a:ea typeface="HGP創英角ｺﾞｼｯｸUB" pitchFamily="50" charset="-128"/>
              </a:endParaRPr>
            </a:p>
          </p:txBody>
        </p:sp>
        <p:sp>
          <p:nvSpPr>
            <p:cNvPr id="161" name="Line 118"/>
            <p:cNvSpPr>
              <a:spLocks noChangeShapeType="1"/>
            </p:cNvSpPr>
            <p:nvPr/>
          </p:nvSpPr>
          <p:spPr bwMode="auto">
            <a:xfrm>
              <a:off x="755576" y="4299942"/>
              <a:ext cx="6119812" cy="0"/>
            </a:xfrm>
            <a:prstGeom prst="line">
              <a:avLst/>
            </a:prstGeom>
            <a:noFill/>
            <a:ln w="12700">
              <a:solidFill>
                <a:schemeClr val="bg1">
                  <a:lumMod val="85000"/>
                </a:schemeClr>
              </a:solidFill>
              <a:round/>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ja-JP" altLang="en-US">
                <a:latin typeface="HGP創英角ｺﾞｼｯｸUB" pitchFamily="50" charset="-128"/>
                <a:ea typeface="HGP創英角ｺﾞｼｯｸUB" pitchFamily="50" charset="-128"/>
              </a:endParaRPr>
            </a:p>
          </p:txBody>
        </p:sp>
      </p:grpSp>
      <p:sp>
        <p:nvSpPr>
          <p:cNvPr id="24577" name="Line 2"/>
          <p:cNvSpPr>
            <a:spLocks noChangeShapeType="1"/>
          </p:cNvSpPr>
          <p:nvPr/>
        </p:nvSpPr>
        <p:spPr bwMode="auto">
          <a:xfrm flipV="1">
            <a:off x="2123728" y="1309481"/>
            <a:ext cx="0" cy="4510915"/>
          </a:xfrm>
          <a:prstGeom prst="line">
            <a:avLst/>
          </a:prstGeom>
          <a:noFill/>
          <a:ln w="28575">
            <a:solidFill>
              <a:schemeClr val="bg1">
                <a:lumMod val="75000"/>
              </a:schemeClr>
            </a:solidFill>
            <a:round/>
            <a:headEnd/>
            <a:tailEnd/>
          </a:ln>
        </p:spPr>
        <p:txBody>
          <a:bodyPr wrap="none" anchor="ctr"/>
          <a:lstStyle/>
          <a:p>
            <a:endParaRPr lang="ja-JP" altLang="en-US"/>
          </a:p>
        </p:txBody>
      </p:sp>
      <p:sp>
        <p:nvSpPr>
          <p:cNvPr id="24578" name="Line 3"/>
          <p:cNvSpPr>
            <a:spLocks noChangeShapeType="1"/>
          </p:cNvSpPr>
          <p:nvPr/>
        </p:nvSpPr>
        <p:spPr bwMode="auto">
          <a:xfrm flipV="1">
            <a:off x="3203848" y="1309481"/>
            <a:ext cx="0" cy="4510915"/>
          </a:xfrm>
          <a:prstGeom prst="line">
            <a:avLst/>
          </a:prstGeom>
          <a:noFill/>
          <a:ln w="28575">
            <a:solidFill>
              <a:schemeClr val="bg1">
                <a:lumMod val="75000"/>
              </a:schemeClr>
            </a:solidFill>
            <a:round/>
            <a:headEnd/>
            <a:tailEnd/>
          </a:ln>
        </p:spPr>
        <p:txBody>
          <a:bodyPr wrap="none" anchor="ctr"/>
          <a:lstStyle/>
          <a:p>
            <a:endParaRPr lang="ja-JP" altLang="en-US"/>
          </a:p>
        </p:txBody>
      </p:sp>
      <p:sp>
        <p:nvSpPr>
          <p:cNvPr id="24579" name="Line 4"/>
          <p:cNvSpPr>
            <a:spLocks noChangeShapeType="1"/>
          </p:cNvSpPr>
          <p:nvPr/>
        </p:nvSpPr>
        <p:spPr bwMode="auto">
          <a:xfrm flipV="1">
            <a:off x="4283968" y="1309481"/>
            <a:ext cx="0" cy="4510915"/>
          </a:xfrm>
          <a:prstGeom prst="line">
            <a:avLst/>
          </a:prstGeom>
          <a:noFill/>
          <a:ln w="28575">
            <a:solidFill>
              <a:schemeClr val="bg1">
                <a:lumMod val="75000"/>
              </a:schemeClr>
            </a:solidFill>
            <a:round/>
            <a:headEnd/>
            <a:tailEnd/>
          </a:ln>
        </p:spPr>
        <p:txBody>
          <a:bodyPr wrap="none" anchor="ctr"/>
          <a:lstStyle/>
          <a:p>
            <a:endParaRPr lang="ja-JP" altLang="en-US"/>
          </a:p>
        </p:txBody>
      </p:sp>
      <p:sp>
        <p:nvSpPr>
          <p:cNvPr id="24580" name="Line 5"/>
          <p:cNvSpPr>
            <a:spLocks noChangeShapeType="1"/>
          </p:cNvSpPr>
          <p:nvPr/>
        </p:nvSpPr>
        <p:spPr bwMode="auto">
          <a:xfrm flipV="1">
            <a:off x="5364088" y="1309481"/>
            <a:ext cx="0" cy="4510915"/>
          </a:xfrm>
          <a:prstGeom prst="line">
            <a:avLst/>
          </a:prstGeom>
          <a:noFill/>
          <a:ln w="28575">
            <a:solidFill>
              <a:schemeClr val="bg1">
                <a:lumMod val="75000"/>
              </a:schemeClr>
            </a:solidFill>
            <a:round/>
            <a:headEnd/>
            <a:tailEnd/>
          </a:ln>
        </p:spPr>
        <p:txBody>
          <a:bodyPr wrap="none" anchor="ctr"/>
          <a:lstStyle/>
          <a:p>
            <a:endParaRPr lang="ja-JP" altLang="en-US"/>
          </a:p>
        </p:txBody>
      </p:sp>
      <p:sp>
        <p:nvSpPr>
          <p:cNvPr id="24581" name="Line 6"/>
          <p:cNvSpPr>
            <a:spLocks noChangeShapeType="1"/>
          </p:cNvSpPr>
          <p:nvPr/>
        </p:nvSpPr>
        <p:spPr bwMode="auto">
          <a:xfrm flipV="1">
            <a:off x="6444208" y="1309481"/>
            <a:ext cx="0" cy="4510915"/>
          </a:xfrm>
          <a:prstGeom prst="line">
            <a:avLst/>
          </a:prstGeom>
          <a:noFill/>
          <a:ln w="28575">
            <a:solidFill>
              <a:schemeClr val="bg1">
                <a:lumMod val="75000"/>
              </a:schemeClr>
            </a:solidFill>
            <a:round/>
            <a:headEnd/>
            <a:tailEnd/>
          </a:ln>
        </p:spPr>
        <p:txBody>
          <a:bodyPr wrap="none" anchor="ctr"/>
          <a:lstStyle/>
          <a:p>
            <a:endParaRPr lang="ja-JP" altLang="en-US"/>
          </a:p>
        </p:txBody>
      </p:sp>
      <p:sp>
        <p:nvSpPr>
          <p:cNvPr id="24582" name="Line 7"/>
          <p:cNvSpPr>
            <a:spLocks noChangeShapeType="1"/>
          </p:cNvSpPr>
          <p:nvPr/>
        </p:nvSpPr>
        <p:spPr bwMode="auto">
          <a:xfrm flipV="1">
            <a:off x="7524328" y="1309481"/>
            <a:ext cx="0" cy="4510915"/>
          </a:xfrm>
          <a:prstGeom prst="line">
            <a:avLst/>
          </a:prstGeom>
          <a:noFill/>
          <a:ln w="28575">
            <a:solidFill>
              <a:schemeClr val="bg1">
                <a:lumMod val="75000"/>
              </a:schemeClr>
            </a:solidFill>
            <a:round/>
            <a:headEnd/>
            <a:tailEnd/>
          </a:ln>
        </p:spPr>
        <p:txBody>
          <a:bodyPr wrap="none" anchor="ctr"/>
          <a:lstStyle/>
          <a:p>
            <a:endParaRPr lang="ja-JP" altLang="en-US"/>
          </a:p>
        </p:txBody>
      </p:sp>
      <p:sp>
        <p:nvSpPr>
          <p:cNvPr id="24584" name="Rectangle 62"/>
          <p:cNvSpPr>
            <a:spLocks noGrp="1" noChangeArrowheads="1"/>
          </p:cNvSpPr>
          <p:nvPr>
            <p:ph type="title" idx="4294967295"/>
          </p:nvPr>
        </p:nvSpPr>
        <p:spPr/>
        <p:txBody>
          <a:bodyPr/>
          <a:lstStyle/>
          <a:p>
            <a:pPr eaLnBrk="1" hangingPunct="1"/>
            <a:r>
              <a:rPr lang="ja-JP" altLang="en-US" dirty="0"/>
              <a:t>次世代</a:t>
            </a:r>
            <a:r>
              <a:rPr lang="en-US" altLang="ja-JP" dirty="0"/>
              <a:t>ERP</a:t>
            </a:r>
            <a:r>
              <a:rPr lang="ja-JP" altLang="en-US" dirty="0"/>
              <a:t>システム　：</a:t>
            </a:r>
            <a:r>
              <a:rPr lang="en-US" altLang="ja-JP" dirty="0"/>
              <a:t>ERP</a:t>
            </a:r>
            <a:r>
              <a:rPr lang="ja-JP" altLang="en-US" dirty="0"/>
              <a:t>の進化、</a:t>
            </a:r>
            <a:r>
              <a:rPr lang="en-US" altLang="ja-JP" dirty="0"/>
              <a:t>ERP</a:t>
            </a:r>
            <a:r>
              <a:rPr lang="ja-JP" altLang="en-US" dirty="0"/>
              <a:t>はグループ経営のエコシステムへ　</a:t>
            </a:r>
          </a:p>
        </p:txBody>
      </p:sp>
      <p:sp>
        <p:nvSpPr>
          <p:cNvPr id="24586" name="Line 64"/>
          <p:cNvSpPr>
            <a:spLocks noChangeShapeType="1"/>
          </p:cNvSpPr>
          <p:nvPr/>
        </p:nvSpPr>
        <p:spPr bwMode="auto">
          <a:xfrm flipV="1">
            <a:off x="1403648" y="1883957"/>
            <a:ext cx="0" cy="4079309"/>
          </a:xfrm>
          <a:prstGeom prst="line">
            <a:avLst/>
          </a:prstGeom>
          <a:noFill/>
          <a:ln w="28575">
            <a:solidFill>
              <a:schemeClr val="tx1"/>
            </a:solidFill>
            <a:round/>
            <a:headEnd/>
            <a:tailEnd type="triangle" w="med" len="med"/>
          </a:ln>
        </p:spPr>
        <p:txBody>
          <a:bodyPr wrap="none" anchor="ctr"/>
          <a:lstStyle/>
          <a:p>
            <a:endParaRPr lang="ja-JP" altLang="en-US"/>
          </a:p>
        </p:txBody>
      </p:sp>
      <p:sp>
        <p:nvSpPr>
          <p:cNvPr id="24588" name="Text Box 66"/>
          <p:cNvSpPr txBox="1">
            <a:spLocks noChangeArrowheads="1"/>
          </p:cNvSpPr>
          <p:nvPr/>
        </p:nvSpPr>
        <p:spPr bwMode="auto">
          <a:xfrm>
            <a:off x="1937040" y="5734671"/>
            <a:ext cx="569387" cy="276999"/>
          </a:xfrm>
          <a:prstGeom prst="rect">
            <a:avLst/>
          </a:prstGeom>
          <a:noFill/>
          <a:ln w="12700">
            <a:noFill/>
            <a:miter lim="800000"/>
            <a:headEnd/>
            <a:tailEnd/>
          </a:ln>
        </p:spPr>
        <p:txBody>
          <a:bodyPr wrap="none">
            <a:spAutoFit/>
          </a:bodyPr>
          <a:lstStyle/>
          <a:p>
            <a:pPr algn="ctr" eaLnBrk="0" hangingPunct="0">
              <a:spcBef>
                <a:spcPct val="20000"/>
              </a:spcBef>
              <a:buClr>
                <a:srgbClr val="F48B00"/>
              </a:buClr>
              <a:buFont typeface="Wingdings" pitchFamily="2" charset="2"/>
              <a:buNone/>
            </a:pPr>
            <a:r>
              <a:rPr kumimoji="0" lang="en-US" altLang="ja-JP" sz="1200" i="1">
                <a:latin typeface="HGP創英角ｺﾞｼｯｸUB" pitchFamily="50" charset="-128"/>
                <a:ea typeface="HGP創英角ｺﾞｼｯｸUB" pitchFamily="50" charset="-128"/>
              </a:rPr>
              <a:t>1995</a:t>
            </a:r>
            <a:endParaRPr kumimoji="0" lang="ja-JP" altLang="en-US" sz="1200" i="1">
              <a:latin typeface="HGP創英角ｺﾞｼｯｸUB" pitchFamily="50" charset="-128"/>
              <a:ea typeface="HGP創英角ｺﾞｼｯｸUB" pitchFamily="50" charset="-128"/>
            </a:endParaRPr>
          </a:p>
        </p:txBody>
      </p:sp>
      <p:sp>
        <p:nvSpPr>
          <p:cNvPr id="24589" name="Text Box 67"/>
          <p:cNvSpPr txBox="1">
            <a:spLocks noChangeArrowheads="1"/>
          </p:cNvSpPr>
          <p:nvPr/>
        </p:nvSpPr>
        <p:spPr bwMode="auto">
          <a:xfrm>
            <a:off x="3005427" y="5734671"/>
            <a:ext cx="569387" cy="276999"/>
          </a:xfrm>
          <a:prstGeom prst="rect">
            <a:avLst/>
          </a:prstGeom>
          <a:noFill/>
          <a:ln w="12700">
            <a:noFill/>
            <a:miter lim="800000"/>
            <a:headEnd/>
            <a:tailEnd/>
          </a:ln>
        </p:spPr>
        <p:txBody>
          <a:bodyPr wrap="none">
            <a:spAutoFit/>
          </a:bodyPr>
          <a:lstStyle/>
          <a:p>
            <a:pPr algn="ctr" eaLnBrk="0" hangingPunct="0">
              <a:spcBef>
                <a:spcPct val="20000"/>
              </a:spcBef>
              <a:buClr>
                <a:srgbClr val="F48B00"/>
              </a:buClr>
              <a:buFont typeface="Wingdings" pitchFamily="2" charset="2"/>
              <a:buNone/>
            </a:pPr>
            <a:r>
              <a:rPr kumimoji="0" lang="en-US" altLang="ja-JP" sz="1200" i="1">
                <a:latin typeface="HGP創英角ｺﾞｼｯｸUB" pitchFamily="50" charset="-128"/>
                <a:ea typeface="HGP創英角ｺﾞｼｯｸUB" pitchFamily="50" charset="-128"/>
              </a:rPr>
              <a:t>2000</a:t>
            </a:r>
          </a:p>
        </p:txBody>
      </p:sp>
      <p:sp>
        <p:nvSpPr>
          <p:cNvPr id="24590" name="Text Box 68"/>
          <p:cNvSpPr txBox="1">
            <a:spLocks noChangeArrowheads="1"/>
          </p:cNvSpPr>
          <p:nvPr/>
        </p:nvSpPr>
        <p:spPr bwMode="auto">
          <a:xfrm>
            <a:off x="4086515" y="5734671"/>
            <a:ext cx="569387" cy="276999"/>
          </a:xfrm>
          <a:prstGeom prst="rect">
            <a:avLst/>
          </a:prstGeom>
          <a:noFill/>
          <a:ln w="12700">
            <a:noFill/>
            <a:miter lim="800000"/>
            <a:headEnd/>
            <a:tailEnd/>
          </a:ln>
        </p:spPr>
        <p:txBody>
          <a:bodyPr wrap="none">
            <a:spAutoFit/>
          </a:bodyPr>
          <a:lstStyle/>
          <a:p>
            <a:pPr algn="ctr" eaLnBrk="0" hangingPunct="0">
              <a:spcBef>
                <a:spcPct val="20000"/>
              </a:spcBef>
              <a:buClr>
                <a:srgbClr val="F48B00"/>
              </a:buClr>
              <a:buFont typeface="Wingdings" pitchFamily="2" charset="2"/>
              <a:buNone/>
            </a:pPr>
            <a:r>
              <a:rPr kumimoji="0" lang="en-US" altLang="ja-JP" sz="1200" i="1">
                <a:latin typeface="HGP創英角ｺﾞｼｯｸUB" pitchFamily="50" charset="-128"/>
                <a:ea typeface="HGP創英角ｺﾞｼｯｸUB" pitchFamily="50" charset="-128"/>
              </a:rPr>
              <a:t>2005</a:t>
            </a:r>
          </a:p>
        </p:txBody>
      </p:sp>
      <p:sp>
        <p:nvSpPr>
          <p:cNvPr id="24591" name="Text Box 69"/>
          <p:cNvSpPr txBox="1">
            <a:spLocks noChangeArrowheads="1"/>
          </p:cNvSpPr>
          <p:nvPr/>
        </p:nvSpPr>
        <p:spPr bwMode="auto">
          <a:xfrm>
            <a:off x="5166015" y="5734671"/>
            <a:ext cx="569387" cy="276999"/>
          </a:xfrm>
          <a:prstGeom prst="rect">
            <a:avLst/>
          </a:prstGeom>
          <a:noFill/>
          <a:ln w="12700">
            <a:noFill/>
            <a:miter lim="800000"/>
            <a:headEnd/>
            <a:tailEnd/>
          </a:ln>
        </p:spPr>
        <p:txBody>
          <a:bodyPr wrap="none">
            <a:spAutoFit/>
          </a:bodyPr>
          <a:lstStyle/>
          <a:p>
            <a:pPr algn="ctr" eaLnBrk="0" hangingPunct="0">
              <a:spcBef>
                <a:spcPct val="20000"/>
              </a:spcBef>
              <a:buClr>
                <a:srgbClr val="F48B00"/>
              </a:buClr>
              <a:buFont typeface="Wingdings" pitchFamily="2" charset="2"/>
              <a:buNone/>
            </a:pPr>
            <a:r>
              <a:rPr kumimoji="0" lang="en-US" altLang="ja-JP" sz="1200" i="1">
                <a:latin typeface="HGP創英角ｺﾞｼｯｸUB" pitchFamily="50" charset="-128"/>
                <a:ea typeface="HGP創英角ｺﾞｼｯｸUB" pitchFamily="50" charset="-128"/>
              </a:rPr>
              <a:t>2010</a:t>
            </a:r>
          </a:p>
        </p:txBody>
      </p:sp>
      <p:sp>
        <p:nvSpPr>
          <p:cNvPr id="24592" name="Text Box 70"/>
          <p:cNvSpPr txBox="1">
            <a:spLocks noChangeArrowheads="1"/>
          </p:cNvSpPr>
          <p:nvPr/>
        </p:nvSpPr>
        <p:spPr bwMode="auto">
          <a:xfrm>
            <a:off x="6245515" y="5734671"/>
            <a:ext cx="569387" cy="276999"/>
          </a:xfrm>
          <a:prstGeom prst="rect">
            <a:avLst/>
          </a:prstGeom>
          <a:noFill/>
          <a:ln w="12700">
            <a:noFill/>
            <a:miter lim="800000"/>
            <a:headEnd/>
            <a:tailEnd/>
          </a:ln>
        </p:spPr>
        <p:txBody>
          <a:bodyPr wrap="none">
            <a:spAutoFit/>
          </a:bodyPr>
          <a:lstStyle/>
          <a:p>
            <a:pPr algn="ctr" eaLnBrk="0" hangingPunct="0">
              <a:spcBef>
                <a:spcPct val="20000"/>
              </a:spcBef>
              <a:buClr>
                <a:srgbClr val="F48B00"/>
              </a:buClr>
              <a:buFont typeface="Wingdings" pitchFamily="2" charset="2"/>
              <a:buNone/>
            </a:pPr>
            <a:r>
              <a:rPr kumimoji="0" lang="en-US" altLang="ja-JP" sz="1200" i="1" dirty="0">
                <a:latin typeface="HGP創英角ｺﾞｼｯｸUB" pitchFamily="50" charset="-128"/>
                <a:ea typeface="HGP創英角ｺﾞｼｯｸUB" pitchFamily="50" charset="-128"/>
              </a:rPr>
              <a:t>2015</a:t>
            </a:r>
          </a:p>
        </p:txBody>
      </p:sp>
      <p:sp>
        <p:nvSpPr>
          <p:cNvPr id="24595" name="AutoShape 73"/>
          <p:cNvSpPr>
            <a:spLocks noChangeArrowheads="1"/>
          </p:cNvSpPr>
          <p:nvPr/>
        </p:nvSpPr>
        <p:spPr bwMode="auto">
          <a:xfrm>
            <a:off x="3275410" y="3880792"/>
            <a:ext cx="144462"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4596" name="Text Box 74"/>
          <p:cNvSpPr txBox="1">
            <a:spLocks noChangeArrowheads="1"/>
          </p:cNvSpPr>
          <p:nvPr/>
        </p:nvSpPr>
        <p:spPr bwMode="auto">
          <a:xfrm>
            <a:off x="2411761" y="4081331"/>
            <a:ext cx="1519967" cy="230832"/>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研究推進フォーラム設立</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36331" name="Rectangle 75"/>
          <p:cNvSpPr>
            <a:spLocks noChangeArrowheads="1"/>
          </p:cNvSpPr>
          <p:nvPr/>
        </p:nvSpPr>
        <p:spPr bwMode="auto">
          <a:xfrm>
            <a:off x="3439346" y="4572257"/>
            <a:ext cx="144463" cy="1152128"/>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2" name="Rectangle 76"/>
          <p:cNvSpPr>
            <a:spLocks noChangeArrowheads="1"/>
          </p:cNvSpPr>
          <p:nvPr/>
        </p:nvSpPr>
        <p:spPr bwMode="auto">
          <a:xfrm>
            <a:off x="3223446" y="4956300"/>
            <a:ext cx="144463" cy="768085"/>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3" name="Rectangle 77"/>
          <p:cNvSpPr>
            <a:spLocks noChangeArrowheads="1"/>
          </p:cNvSpPr>
          <p:nvPr/>
        </p:nvSpPr>
        <p:spPr bwMode="auto">
          <a:xfrm>
            <a:off x="3007546" y="5148321"/>
            <a:ext cx="144463" cy="576064"/>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4" name="Rectangle 78"/>
          <p:cNvSpPr>
            <a:spLocks noChangeArrowheads="1"/>
          </p:cNvSpPr>
          <p:nvPr/>
        </p:nvSpPr>
        <p:spPr bwMode="auto">
          <a:xfrm>
            <a:off x="2791646" y="5244332"/>
            <a:ext cx="144463" cy="480053"/>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5" name="Rectangle 79"/>
          <p:cNvSpPr>
            <a:spLocks noChangeArrowheads="1"/>
          </p:cNvSpPr>
          <p:nvPr/>
        </p:nvSpPr>
        <p:spPr bwMode="auto">
          <a:xfrm>
            <a:off x="2575746" y="5340343"/>
            <a:ext cx="144463" cy="384043"/>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6" name="Rectangle 80"/>
          <p:cNvSpPr>
            <a:spLocks noChangeArrowheads="1"/>
          </p:cNvSpPr>
          <p:nvPr/>
        </p:nvSpPr>
        <p:spPr bwMode="auto">
          <a:xfrm>
            <a:off x="2359845" y="5436353"/>
            <a:ext cx="144463" cy="288032"/>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7" name="Rectangle 81"/>
          <p:cNvSpPr>
            <a:spLocks noChangeArrowheads="1"/>
          </p:cNvSpPr>
          <p:nvPr/>
        </p:nvSpPr>
        <p:spPr bwMode="auto">
          <a:xfrm>
            <a:off x="2142357" y="5532364"/>
            <a:ext cx="144462" cy="192021"/>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8" name="Rectangle 82"/>
          <p:cNvSpPr>
            <a:spLocks noChangeArrowheads="1"/>
          </p:cNvSpPr>
          <p:nvPr/>
        </p:nvSpPr>
        <p:spPr bwMode="auto">
          <a:xfrm>
            <a:off x="3655246" y="4380236"/>
            <a:ext cx="144463" cy="1344149"/>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39" name="Rectangle 83"/>
          <p:cNvSpPr>
            <a:spLocks noChangeArrowheads="1"/>
          </p:cNvSpPr>
          <p:nvPr/>
        </p:nvSpPr>
        <p:spPr bwMode="auto">
          <a:xfrm>
            <a:off x="3871146" y="4153356"/>
            <a:ext cx="144463" cy="1571029"/>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40" name="Rectangle 84"/>
          <p:cNvSpPr>
            <a:spLocks noChangeArrowheads="1"/>
          </p:cNvSpPr>
          <p:nvPr/>
        </p:nvSpPr>
        <p:spPr bwMode="auto">
          <a:xfrm>
            <a:off x="4087046" y="4188215"/>
            <a:ext cx="144463" cy="1536171"/>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41" name="Rectangle 85"/>
          <p:cNvSpPr>
            <a:spLocks noChangeArrowheads="1"/>
          </p:cNvSpPr>
          <p:nvPr/>
        </p:nvSpPr>
        <p:spPr bwMode="auto">
          <a:xfrm>
            <a:off x="4302946" y="3996193"/>
            <a:ext cx="144463" cy="1728192"/>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42" name="Rectangle 86"/>
          <p:cNvSpPr>
            <a:spLocks noChangeArrowheads="1"/>
          </p:cNvSpPr>
          <p:nvPr/>
        </p:nvSpPr>
        <p:spPr bwMode="auto">
          <a:xfrm>
            <a:off x="4518846" y="3804172"/>
            <a:ext cx="144463" cy="1920213"/>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43" name="Rectangle 87"/>
          <p:cNvSpPr>
            <a:spLocks noChangeArrowheads="1"/>
          </p:cNvSpPr>
          <p:nvPr/>
        </p:nvSpPr>
        <p:spPr bwMode="auto">
          <a:xfrm>
            <a:off x="4734746" y="3804172"/>
            <a:ext cx="144463" cy="1920213"/>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44" name="Rectangle 88"/>
          <p:cNvSpPr>
            <a:spLocks noChangeArrowheads="1"/>
          </p:cNvSpPr>
          <p:nvPr/>
        </p:nvSpPr>
        <p:spPr bwMode="auto">
          <a:xfrm>
            <a:off x="4950646" y="3708161"/>
            <a:ext cx="144463" cy="2016224"/>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ea typeface="HGP創英角ｺﾞｼｯｸUB" pitchFamily="50" charset="-128"/>
            </a:endParaRPr>
          </a:p>
        </p:txBody>
      </p:sp>
      <p:sp>
        <p:nvSpPr>
          <p:cNvPr id="3936345" name="Rectangle 89"/>
          <p:cNvSpPr>
            <a:spLocks noChangeArrowheads="1"/>
          </p:cNvSpPr>
          <p:nvPr/>
        </p:nvSpPr>
        <p:spPr bwMode="auto">
          <a:xfrm>
            <a:off x="5166546" y="3900183"/>
            <a:ext cx="144463" cy="1824203"/>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46" name="Rectangle 90"/>
          <p:cNvSpPr>
            <a:spLocks noChangeArrowheads="1"/>
          </p:cNvSpPr>
          <p:nvPr/>
        </p:nvSpPr>
        <p:spPr bwMode="auto">
          <a:xfrm>
            <a:off x="5382446" y="3996193"/>
            <a:ext cx="144463" cy="1728192"/>
          </a:xfrm>
          <a:prstGeom prst="rect">
            <a:avLst/>
          </a:prstGeom>
          <a:gradFill rotWithShape="1">
            <a:gsLst>
              <a:gs pos="0">
                <a:srgbClr val="330000"/>
              </a:gs>
              <a:gs pos="50000">
                <a:srgbClr val="FF0000"/>
              </a:gs>
              <a:gs pos="100000">
                <a:srgbClr val="3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4644" name="Text Box 92"/>
          <p:cNvSpPr txBox="1">
            <a:spLocks noChangeArrowheads="1"/>
          </p:cNvSpPr>
          <p:nvPr/>
        </p:nvSpPr>
        <p:spPr bwMode="auto">
          <a:xfrm>
            <a:off x="930443" y="5162476"/>
            <a:ext cx="473206"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200</a:t>
            </a:r>
          </a:p>
        </p:txBody>
      </p:sp>
      <p:sp>
        <p:nvSpPr>
          <p:cNvPr id="24645" name="Text Box 93"/>
          <p:cNvSpPr txBox="1">
            <a:spLocks noChangeArrowheads="1"/>
          </p:cNvSpPr>
          <p:nvPr/>
        </p:nvSpPr>
        <p:spPr bwMode="auto">
          <a:xfrm>
            <a:off x="930443" y="4778433"/>
            <a:ext cx="473206"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400</a:t>
            </a:r>
          </a:p>
        </p:txBody>
      </p:sp>
      <p:sp>
        <p:nvSpPr>
          <p:cNvPr id="24646" name="Text Box 94"/>
          <p:cNvSpPr txBox="1">
            <a:spLocks noChangeArrowheads="1"/>
          </p:cNvSpPr>
          <p:nvPr/>
        </p:nvSpPr>
        <p:spPr bwMode="auto">
          <a:xfrm>
            <a:off x="930443" y="4394391"/>
            <a:ext cx="473206"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600</a:t>
            </a:r>
          </a:p>
        </p:txBody>
      </p:sp>
      <p:sp>
        <p:nvSpPr>
          <p:cNvPr id="24647" name="Text Box 95"/>
          <p:cNvSpPr txBox="1">
            <a:spLocks noChangeArrowheads="1"/>
          </p:cNvSpPr>
          <p:nvPr/>
        </p:nvSpPr>
        <p:spPr bwMode="auto">
          <a:xfrm>
            <a:off x="930443" y="4010348"/>
            <a:ext cx="473206"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800</a:t>
            </a:r>
          </a:p>
        </p:txBody>
      </p:sp>
      <p:sp>
        <p:nvSpPr>
          <p:cNvPr id="24648" name="Text Box 96"/>
          <p:cNvSpPr txBox="1">
            <a:spLocks noChangeArrowheads="1"/>
          </p:cNvSpPr>
          <p:nvPr/>
        </p:nvSpPr>
        <p:spPr bwMode="auto">
          <a:xfrm>
            <a:off x="779761" y="3612151"/>
            <a:ext cx="623889"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1,000</a:t>
            </a:r>
          </a:p>
        </p:txBody>
      </p:sp>
      <p:sp>
        <p:nvSpPr>
          <p:cNvPr id="24649" name="Text Box 97"/>
          <p:cNvSpPr txBox="1">
            <a:spLocks noChangeArrowheads="1"/>
          </p:cNvSpPr>
          <p:nvPr/>
        </p:nvSpPr>
        <p:spPr bwMode="auto">
          <a:xfrm>
            <a:off x="779761" y="3242263"/>
            <a:ext cx="623889"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1,200</a:t>
            </a:r>
          </a:p>
        </p:txBody>
      </p:sp>
      <p:sp>
        <p:nvSpPr>
          <p:cNvPr id="24650" name="Text Box 98"/>
          <p:cNvSpPr txBox="1">
            <a:spLocks noChangeArrowheads="1"/>
          </p:cNvSpPr>
          <p:nvPr/>
        </p:nvSpPr>
        <p:spPr bwMode="auto">
          <a:xfrm>
            <a:off x="779761" y="2858221"/>
            <a:ext cx="623889"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1,400</a:t>
            </a:r>
          </a:p>
        </p:txBody>
      </p:sp>
      <p:sp>
        <p:nvSpPr>
          <p:cNvPr id="24651" name="Text Box 99"/>
          <p:cNvSpPr txBox="1">
            <a:spLocks noChangeArrowheads="1"/>
          </p:cNvSpPr>
          <p:nvPr/>
        </p:nvSpPr>
        <p:spPr bwMode="auto">
          <a:xfrm>
            <a:off x="779761" y="2474178"/>
            <a:ext cx="623889" cy="276999"/>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1200" i="1" dirty="0">
                <a:latin typeface="Meiryo UI" panose="020B0604030504040204" pitchFamily="50" charset="-128"/>
                <a:ea typeface="Meiryo UI" panose="020B0604030504040204" pitchFamily="50" charset="-128"/>
                <a:cs typeface="Meiryo UI" panose="020B0604030504040204" pitchFamily="50" charset="-128"/>
              </a:rPr>
              <a:t>1,600</a:t>
            </a:r>
          </a:p>
        </p:txBody>
      </p:sp>
      <p:sp>
        <p:nvSpPr>
          <p:cNvPr id="24614" name="Text Box 101"/>
          <p:cNvSpPr txBox="1">
            <a:spLocks noChangeArrowheads="1"/>
          </p:cNvSpPr>
          <p:nvPr/>
        </p:nvSpPr>
        <p:spPr bwMode="auto">
          <a:xfrm>
            <a:off x="611561" y="1665534"/>
            <a:ext cx="822661" cy="667875"/>
          </a:xfrm>
          <a:prstGeom prst="rect">
            <a:avLst/>
          </a:prstGeom>
          <a:noFill/>
          <a:ln w="12700">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1100" b="1" dirty="0">
                <a:latin typeface="Meiryo UI" panose="020B0604030504040204" pitchFamily="50" charset="-128"/>
                <a:ea typeface="Meiryo UI" panose="020B0604030504040204" pitchFamily="50" charset="-128"/>
                <a:cs typeface="Meiryo UI" panose="020B0604030504040204" pitchFamily="50" charset="-128"/>
              </a:rPr>
              <a:t>ライセンス</a:t>
            </a:r>
            <a:endParaRPr kumimoji="0"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latin typeface="Meiryo UI" panose="020B0604030504040204" pitchFamily="50" charset="-128"/>
                <a:ea typeface="Meiryo UI" panose="020B0604030504040204" pitchFamily="50" charset="-128"/>
                <a:cs typeface="Meiryo UI" panose="020B0604030504040204" pitchFamily="50" charset="-128"/>
              </a:rPr>
              <a:t>売上ベース</a:t>
            </a:r>
          </a:p>
          <a:p>
            <a:pPr eaLnBrk="0" hangingPunct="0">
              <a:spcBef>
                <a:spcPct val="20000"/>
              </a:spcBef>
              <a:buClr>
                <a:srgbClr val="F48B00"/>
              </a:buClr>
              <a:buFont typeface="Wingdings" pitchFamily="2" charset="2"/>
              <a:buNone/>
            </a:pPr>
            <a:r>
              <a:rPr kumimoji="0" lang="ja-JP" altLang="en-US" sz="1100" b="1"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3936358" name="Rectangle 102"/>
          <p:cNvSpPr>
            <a:spLocks noChangeArrowheads="1"/>
          </p:cNvSpPr>
          <p:nvPr/>
        </p:nvSpPr>
        <p:spPr bwMode="auto">
          <a:xfrm>
            <a:off x="1928046" y="5602273"/>
            <a:ext cx="144463" cy="122112"/>
          </a:xfrm>
          <a:prstGeom prst="rect">
            <a:avLst/>
          </a:prstGeom>
          <a:gradFill rotWithShape="1">
            <a:gsLst>
              <a:gs pos="0">
                <a:srgbClr val="430000"/>
              </a:gs>
              <a:gs pos="50000">
                <a:srgbClr val="FF0000"/>
              </a:gs>
              <a:gs pos="100000">
                <a:srgbClr val="43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59" name="Rectangle 103"/>
          <p:cNvSpPr>
            <a:spLocks noChangeArrowheads="1"/>
          </p:cNvSpPr>
          <p:nvPr/>
        </p:nvSpPr>
        <p:spPr bwMode="auto">
          <a:xfrm>
            <a:off x="1712146" y="5663427"/>
            <a:ext cx="144463" cy="60959"/>
          </a:xfrm>
          <a:prstGeom prst="rect">
            <a:avLst/>
          </a:prstGeom>
          <a:gradFill rotWithShape="1">
            <a:gsLst>
              <a:gs pos="0">
                <a:srgbClr val="430000"/>
              </a:gs>
              <a:gs pos="50000">
                <a:srgbClr val="FF0000"/>
              </a:gs>
              <a:gs pos="100000">
                <a:srgbClr val="430000"/>
              </a:gs>
            </a:gsLst>
            <a:lin ang="0" scaled="1"/>
          </a:gradFill>
          <a:ln w="12700">
            <a:no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4618" name="AutoShape 105"/>
          <p:cNvSpPr>
            <a:spLocks noChangeArrowheads="1"/>
          </p:cNvSpPr>
          <p:nvPr/>
        </p:nvSpPr>
        <p:spPr bwMode="auto">
          <a:xfrm>
            <a:off x="4932040" y="3467689"/>
            <a:ext cx="144463"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4620" name="Text Box 107"/>
          <p:cNvSpPr txBox="1">
            <a:spLocks noChangeArrowheads="1"/>
          </p:cNvSpPr>
          <p:nvPr/>
        </p:nvSpPr>
        <p:spPr bwMode="auto">
          <a:xfrm>
            <a:off x="1332618" y="5052311"/>
            <a:ext cx="1079142" cy="397032"/>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1992</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月</a:t>
            </a:r>
          </a:p>
          <a:p>
            <a:pPr algn="r" eaLnBrk="0" hangingPunct="0">
              <a:spcBef>
                <a:spcPct val="20000"/>
              </a:spcBef>
              <a:buClr>
                <a:srgbClr val="F48B00"/>
              </a:buClr>
              <a:buFont typeface="Wingdings" pitchFamily="2" charset="2"/>
              <a:buNone/>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SAP</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ジャパン設立</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622" name="Text Box 109"/>
          <p:cNvSpPr txBox="1">
            <a:spLocks noChangeArrowheads="1"/>
          </p:cNvSpPr>
          <p:nvPr/>
        </p:nvSpPr>
        <p:spPr bwMode="auto">
          <a:xfrm>
            <a:off x="1483380" y="4522935"/>
            <a:ext cx="1792477" cy="397032"/>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1994</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年日本オラクル　　</a:t>
            </a:r>
          </a:p>
          <a:p>
            <a:pPr algn="ctr" eaLnBrk="0" hangingPunct="0">
              <a:spcBef>
                <a:spcPct val="20000"/>
              </a:spcBef>
              <a:buClr>
                <a:srgbClr val="F48B00"/>
              </a:buClr>
              <a:buFont typeface="Wingdings" pitchFamily="2" charset="2"/>
              <a:buNone/>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Oracle APPS</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EBS</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）取扱開始</a:t>
            </a:r>
          </a:p>
        </p:txBody>
      </p:sp>
      <p:sp>
        <p:nvSpPr>
          <p:cNvPr id="3936368" name="AutoShape 112"/>
          <p:cNvSpPr>
            <a:spLocks noChangeArrowheads="1"/>
          </p:cNvSpPr>
          <p:nvPr/>
        </p:nvSpPr>
        <p:spPr bwMode="auto">
          <a:xfrm>
            <a:off x="2195736" y="732216"/>
            <a:ext cx="1944216" cy="864096"/>
          </a:xfrm>
          <a:prstGeom prst="homePlate">
            <a:avLst>
              <a:gd name="adj" fmla="val 23845"/>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0800000" scaled="1"/>
            <a:tileRect/>
          </a:gradFill>
          <a:ln w="12700">
            <a:solidFill>
              <a:schemeClr val="tx1"/>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en-US" altLang="ja-JP" sz="11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1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の登場・普及</a:t>
            </a:r>
          </a:p>
          <a:p>
            <a:pPr algn="ctr" eaLnBrk="0" hangingPunct="0">
              <a:spcBef>
                <a:spcPct val="20000"/>
              </a:spcBef>
              <a:buClr>
                <a:srgbClr val="F48B00"/>
              </a:buClr>
              <a:buFont typeface="Wingdings" pitchFamily="2" charset="2"/>
              <a:buNone/>
              <a:defRPr/>
            </a:pPr>
            <a:r>
              <a:rPr kumimoji="0" lang="en-US" altLang="ja-JP" sz="1100"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BPR</a:t>
            </a:r>
            <a:r>
              <a:rPr kumimoji="0" lang="ja-JP" altLang="en-US" sz="1100"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実施、</a:t>
            </a:r>
            <a:r>
              <a:rPr kumimoji="0" lang="en-US" altLang="ja-JP" sz="1100"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100"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基盤再構築</a:t>
            </a:r>
          </a:p>
          <a:p>
            <a:pPr algn="ctr" eaLnBrk="0" hangingPunct="0">
              <a:spcBef>
                <a:spcPct val="20000"/>
              </a:spcBef>
              <a:buClr>
                <a:srgbClr val="F48B00"/>
              </a:buClr>
              <a:buFont typeface="Wingdings" pitchFamily="2" charset="2"/>
              <a:buNone/>
              <a:defRPr/>
            </a:pPr>
            <a:r>
              <a:rPr kumimoji="0" lang="ja-JP" altLang="en-US" sz="1100"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全体最適・ベストプラクティス</a:t>
            </a:r>
          </a:p>
        </p:txBody>
      </p:sp>
      <p:sp>
        <p:nvSpPr>
          <p:cNvPr id="3936369" name="AutoShape 113"/>
          <p:cNvSpPr>
            <a:spLocks noChangeArrowheads="1"/>
          </p:cNvSpPr>
          <p:nvPr/>
        </p:nvSpPr>
        <p:spPr bwMode="auto">
          <a:xfrm>
            <a:off x="1260071" y="764704"/>
            <a:ext cx="935665" cy="864096"/>
          </a:xfrm>
          <a:prstGeom prst="homePlate">
            <a:avLst>
              <a:gd name="adj" fmla="val 23731"/>
            </a:avLst>
          </a:prstGeom>
          <a:gradFill rotWithShape="1">
            <a:gsLst>
              <a:gs pos="0">
                <a:schemeClr val="bg2">
                  <a:gamma/>
                  <a:tint val="0"/>
                  <a:invGamma/>
                </a:schemeClr>
              </a:gs>
              <a:gs pos="100000">
                <a:schemeClr val="bg2"/>
              </a:gs>
            </a:gsLst>
            <a:lin ang="2700000" scaled="1"/>
          </a:gradFill>
          <a:ln w="12700">
            <a:solidFill>
              <a:schemeClr val="tx1"/>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ja-JP" altLang="en-US" sz="11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クライアント</a:t>
            </a:r>
          </a:p>
          <a:p>
            <a:pPr algn="ctr" eaLnBrk="0" hangingPunct="0">
              <a:spcBef>
                <a:spcPct val="20000"/>
              </a:spcBef>
              <a:buClr>
                <a:srgbClr val="F48B00"/>
              </a:buClr>
              <a:buFont typeface="Wingdings" pitchFamily="2" charset="2"/>
              <a:buNone/>
              <a:defRPr/>
            </a:pPr>
            <a:r>
              <a:rPr kumimoji="0" lang="ja-JP" altLang="en-US" sz="11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／サーバ</a:t>
            </a:r>
            <a:endParaRPr kumimoji="0" lang="en-US" altLang="ja-JP" sz="11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1100" b="1" dirty="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の時代</a:t>
            </a:r>
          </a:p>
        </p:txBody>
      </p:sp>
      <p:sp>
        <p:nvSpPr>
          <p:cNvPr id="3936370" name="AutoShape 114"/>
          <p:cNvSpPr>
            <a:spLocks noChangeArrowheads="1"/>
          </p:cNvSpPr>
          <p:nvPr/>
        </p:nvSpPr>
        <p:spPr bwMode="auto">
          <a:xfrm>
            <a:off x="323528" y="764704"/>
            <a:ext cx="936104" cy="864096"/>
          </a:xfrm>
          <a:prstGeom prst="homePlate">
            <a:avLst>
              <a:gd name="adj" fmla="val 19642"/>
            </a:avLst>
          </a:prstGeom>
          <a:solidFill>
            <a:schemeClr val="tx1"/>
          </a:solidFill>
          <a:ln w="12700">
            <a:solidFill>
              <a:schemeClr val="tx1"/>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メインフレーム</a:t>
            </a:r>
          </a:p>
          <a:p>
            <a:pPr algn="ctr" eaLnBrk="0" hangingPunct="0">
              <a:spcBef>
                <a:spcPct val="20000"/>
              </a:spcBef>
              <a:buClr>
                <a:srgbClr val="F48B00"/>
              </a:buClr>
              <a:buFont typeface="Wingdings" pitchFamily="2" charset="2"/>
              <a:buNone/>
              <a:defRPr/>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オフコン</a:t>
            </a:r>
          </a:p>
          <a:p>
            <a:pPr algn="ctr" eaLnBrk="0" hangingPunct="0">
              <a:spcBef>
                <a:spcPct val="20000"/>
              </a:spcBef>
              <a:buClr>
                <a:srgbClr val="F48B00"/>
              </a:buClr>
              <a:buFont typeface="Wingdings" pitchFamily="2" charset="2"/>
              <a:buNone/>
              <a:defRPr/>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の時代</a:t>
            </a:r>
          </a:p>
        </p:txBody>
      </p:sp>
      <p:sp>
        <p:nvSpPr>
          <p:cNvPr id="3936372" name="AutoShape 116"/>
          <p:cNvSpPr>
            <a:spLocks noChangeArrowheads="1"/>
          </p:cNvSpPr>
          <p:nvPr/>
        </p:nvSpPr>
        <p:spPr bwMode="auto">
          <a:xfrm>
            <a:off x="4139952" y="720599"/>
            <a:ext cx="1944216" cy="864096"/>
          </a:xfrm>
          <a:prstGeom prst="homePlate">
            <a:avLst>
              <a:gd name="adj" fmla="val 24246"/>
            </a:avLst>
          </a:prstGeom>
          <a:gradFill rotWithShape="1">
            <a:gsLst>
              <a:gs pos="0">
                <a:srgbClr val="FFFFFF"/>
              </a:gs>
              <a:gs pos="100000">
                <a:srgbClr val="FFFF00"/>
              </a:gs>
            </a:gsLst>
            <a:lin ang="270000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defRPr/>
            </a:pPr>
            <a:r>
              <a:rPr kumimoji="0" lang="en-US" altLang="ja-JP" sz="11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1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の多様化・拡張性</a:t>
            </a:r>
          </a:p>
          <a:p>
            <a:pPr algn="ctr" eaLnBrk="0" hangingPunct="0">
              <a:spcBef>
                <a:spcPct val="20000"/>
              </a:spcBef>
              <a:buClr>
                <a:srgbClr val="F48B00"/>
              </a:buClr>
              <a:buFont typeface="Wingdings" pitchFamily="2" charset="2"/>
              <a:buNone/>
              <a:defRPr/>
            </a:pP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SOA</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システム連携</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対応</a:t>
            </a:r>
          </a:p>
          <a:p>
            <a:pPr algn="ctr" eaLnBrk="0" hangingPunct="0">
              <a:spcBef>
                <a:spcPct val="20000"/>
              </a:spcBef>
              <a:buClr>
                <a:srgbClr val="F48B00"/>
              </a:buClr>
              <a:buFont typeface="Wingdings" pitchFamily="2" charset="2"/>
              <a:buNone/>
              <a:defRPr/>
            </a:pP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業種別</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業務別</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規模別</a:t>
            </a:r>
          </a:p>
        </p:txBody>
      </p:sp>
      <p:sp>
        <p:nvSpPr>
          <p:cNvPr id="3936376" name="Rectangle 120"/>
          <p:cNvSpPr>
            <a:spLocks noChangeArrowheads="1"/>
          </p:cNvSpPr>
          <p:nvPr/>
        </p:nvSpPr>
        <p:spPr bwMode="auto">
          <a:xfrm>
            <a:off x="5598346" y="4188216"/>
            <a:ext cx="144463" cy="1536171"/>
          </a:xfrm>
          <a:prstGeom prst="rect">
            <a:avLst/>
          </a:prstGeom>
          <a:gradFill rotWithShape="1">
            <a:gsLst>
              <a:gs pos="0">
                <a:srgbClr val="2A0000"/>
              </a:gs>
              <a:gs pos="50000">
                <a:srgbClr val="FF0000"/>
              </a:gs>
              <a:gs pos="100000">
                <a:srgbClr val="2A00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30" name="Rectangle 120"/>
          <p:cNvSpPr>
            <a:spLocks noChangeArrowheads="1"/>
          </p:cNvSpPr>
          <p:nvPr/>
        </p:nvSpPr>
        <p:spPr bwMode="auto">
          <a:xfrm>
            <a:off x="5812657" y="3996193"/>
            <a:ext cx="144462" cy="1728192"/>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35" name="Rectangle 120"/>
          <p:cNvSpPr>
            <a:spLocks noChangeArrowheads="1"/>
          </p:cNvSpPr>
          <p:nvPr/>
        </p:nvSpPr>
        <p:spPr bwMode="auto">
          <a:xfrm>
            <a:off x="6031335" y="3900183"/>
            <a:ext cx="144462" cy="1824203"/>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36" name="Rectangle 121"/>
          <p:cNvSpPr>
            <a:spLocks noChangeArrowheads="1"/>
          </p:cNvSpPr>
          <p:nvPr/>
        </p:nvSpPr>
        <p:spPr bwMode="auto">
          <a:xfrm>
            <a:off x="7307858" y="2852738"/>
            <a:ext cx="144462" cy="2871649"/>
          </a:xfrm>
          <a:prstGeom prst="rect">
            <a:avLst/>
          </a:prstGeom>
          <a:gradFill rotWithShape="1">
            <a:gsLst>
              <a:gs pos="1000">
                <a:srgbClr val="FFFF00"/>
              </a:gs>
              <a:gs pos="50000">
                <a:srgbClr val="FFF1DC"/>
              </a:gs>
              <a:gs pos="100000">
                <a:srgbClr val="FFFF00"/>
              </a:gs>
            </a:gsLst>
            <a:lin ang="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37" name="Rectangle 120"/>
          <p:cNvSpPr>
            <a:spLocks noChangeArrowheads="1"/>
          </p:cNvSpPr>
          <p:nvPr/>
        </p:nvSpPr>
        <p:spPr bwMode="auto">
          <a:xfrm>
            <a:off x="6247359" y="3804172"/>
            <a:ext cx="144462" cy="1920213"/>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34" name="Text Box 70"/>
          <p:cNvSpPr txBox="1">
            <a:spLocks noChangeArrowheads="1"/>
          </p:cNvSpPr>
          <p:nvPr/>
        </p:nvSpPr>
        <p:spPr bwMode="auto">
          <a:xfrm>
            <a:off x="7334604" y="5747967"/>
            <a:ext cx="569387" cy="276999"/>
          </a:xfrm>
          <a:prstGeom prst="rect">
            <a:avLst/>
          </a:prstGeom>
          <a:noFill/>
          <a:ln w="12700">
            <a:noFill/>
            <a:miter lim="800000"/>
            <a:headEnd/>
            <a:tailEnd/>
          </a:ln>
        </p:spPr>
        <p:txBody>
          <a:bodyPr wrap="none">
            <a:spAutoFit/>
          </a:bodyPr>
          <a:lstStyle/>
          <a:p>
            <a:pPr algn="ctr" eaLnBrk="0" hangingPunct="0">
              <a:spcBef>
                <a:spcPct val="20000"/>
              </a:spcBef>
              <a:buClr>
                <a:srgbClr val="F48B00"/>
              </a:buClr>
              <a:buFont typeface="Wingdings" pitchFamily="2" charset="2"/>
              <a:buNone/>
            </a:pPr>
            <a:r>
              <a:rPr kumimoji="0" lang="en-US" altLang="ja-JP" sz="1200" i="1" dirty="0">
                <a:latin typeface="HGP創英角ｺﾞｼｯｸUB" pitchFamily="50" charset="-128"/>
                <a:ea typeface="HGP創英角ｺﾞｼｯｸUB" pitchFamily="50" charset="-128"/>
              </a:rPr>
              <a:t>2020</a:t>
            </a:r>
          </a:p>
        </p:txBody>
      </p:sp>
      <p:sp>
        <p:nvSpPr>
          <p:cNvPr id="142" name="Text Box 74"/>
          <p:cNvSpPr txBox="1">
            <a:spLocks noChangeArrowheads="1"/>
          </p:cNvSpPr>
          <p:nvPr/>
        </p:nvSpPr>
        <p:spPr bwMode="auto">
          <a:xfrm>
            <a:off x="4788024" y="3081793"/>
            <a:ext cx="1723613" cy="563231"/>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年：米国</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IIC</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設立</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研究推進フォーラム解散</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AutoShape 108"/>
          <p:cNvSpPr>
            <a:spLocks noChangeArrowheads="1"/>
          </p:cNvSpPr>
          <p:nvPr/>
        </p:nvSpPr>
        <p:spPr bwMode="auto">
          <a:xfrm>
            <a:off x="6444208" y="2340749"/>
            <a:ext cx="144462" cy="144463"/>
          </a:xfrm>
          <a:prstGeom prst="triangle">
            <a:avLst>
              <a:gd name="adj" fmla="val 50000"/>
            </a:avLst>
          </a:prstGeom>
          <a:solidFill>
            <a:srgbClr val="FF00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46" name="Rectangle 120"/>
          <p:cNvSpPr>
            <a:spLocks noChangeArrowheads="1"/>
          </p:cNvSpPr>
          <p:nvPr/>
        </p:nvSpPr>
        <p:spPr bwMode="auto">
          <a:xfrm>
            <a:off x="6444208" y="3612151"/>
            <a:ext cx="144462" cy="2112235"/>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47" name="Rectangle 120"/>
          <p:cNvSpPr>
            <a:spLocks noChangeArrowheads="1"/>
          </p:cNvSpPr>
          <p:nvPr/>
        </p:nvSpPr>
        <p:spPr bwMode="auto">
          <a:xfrm>
            <a:off x="6659786" y="3420129"/>
            <a:ext cx="144462" cy="2304256"/>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936360" name="Line 104"/>
          <p:cNvSpPr>
            <a:spLocks noChangeShapeType="1"/>
          </p:cNvSpPr>
          <p:nvPr/>
        </p:nvSpPr>
        <p:spPr bwMode="auto">
          <a:xfrm>
            <a:off x="1496246" y="5724385"/>
            <a:ext cx="142875" cy="0"/>
          </a:xfrm>
          <a:prstGeom prst="line">
            <a:avLst/>
          </a:prstGeom>
          <a:noFill/>
          <a:ln w="38100">
            <a:solidFill>
              <a:srgbClr val="FF0000"/>
            </a:solidFill>
            <a:round/>
            <a:headEnd/>
            <a:tailEnd/>
          </a:ln>
        </p:spPr>
        <p:txBody>
          <a:bodyPr wrap="none" anchor="ctr"/>
          <a:lstStyle/>
          <a:p>
            <a:endParaRPr lang="ja-JP" altLang="en-US"/>
          </a:p>
        </p:txBody>
      </p:sp>
      <p:sp>
        <p:nvSpPr>
          <p:cNvPr id="24619" name="AutoShape 106"/>
          <p:cNvSpPr>
            <a:spLocks noChangeArrowheads="1"/>
          </p:cNvSpPr>
          <p:nvPr/>
        </p:nvSpPr>
        <p:spPr bwMode="auto">
          <a:xfrm>
            <a:off x="1475657" y="5085184"/>
            <a:ext cx="144463"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63" name="AutoShape 106"/>
          <p:cNvSpPr>
            <a:spLocks noChangeArrowheads="1"/>
          </p:cNvSpPr>
          <p:nvPr/>
        </p:nvSpPr>
        <p:spPr bwMode="auto">
          <a:xfrm>
            <a:off x="1907258" y="4572258"/>
            <a:ext cx="144463"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65" name="Text Box 74"/>
          <p:cNvSpPr txBox="1">
            <a:spLocks noChangeArrowheads="1"/>
          </p:cNvSpPr>
          <p:nvPr/>
        </p:nvSpPr>
        <p:spPr bwMode="auto">
          <a:xfrm>
            <a:off x="4126886" y="3140968"/>
            <a:ext cx="877163" cy="397032"/>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リーマン・ショック</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AutoShape 105"/>
          <p:cNvSpPr>
            <a:spLocks noChangeArrowheads="1"/>
          </p:cNvSpPr>
          <p:nvPr/>
        </p:nvSpPr>
        <p:spPr bwMode="auto">
          <a:xfrm>
            <a:off x="5580113" y="2844066"/>
            <a:ext cx="144463"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67" name="Text Box 74"/>
          <p:cNvSpPr txBox="1">
            <a:spLocks noChangeArrowheads="1"/>
          </p:cNvSpPr>
          <p:nvPr/>
        </p:nvSpPr>
        <p:spPr bwMode="auto">
          <a:xfrm>
            <a:off x="4079254" y="2636912"/>
            <a:ext cx="1572866" cy="397032"/>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2011</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年：東日本大震災</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ドイツ：</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Industrie4.0</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提唱</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AutoShape 116"/>
          <p:cNvSpPr>
            <a:spLocks noChangeArrowheads="1"/>
          </p:cNvSpPr>
          <p:nvPr/>
        </p:nvSpPr>
        <p:spPr bwMode="auto">
          <a:xfrm>
            <a:off x="6084168" y="734724"/>
            <a:ext cx="2160240" cy="864096"/>
          </a:xfrm>
          <a:prstGeom prst="homePlate">
            <a:avLst>
              <a:gd name="adj" fmla="val 24246"/>
            </a:avLst>
          </a:prstGeom>
          <a:gradFill rotWithShape="1">
            <a:gsLst>
              <a:gs pos="0">
                <a:srgbClr val="FFFFFF"/>
              </a:gs>
              <a:gs pos="100000">
                <a:srgbClr val="0000FF"/>
              </a:gs>
            </a:gsLst>
            <a:lin ang="2700000" scaled="1"/>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defRPr/>
            </a:pPr>
            <a:r>
              <a:rPr kumimoji="0" lang="ja-JP" altLang="en-US" sz="1100" b="1"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1100" b="1"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100" b="1"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の進化・発展</a:t>
            </a:r>
          </a:p>
          <a:p>
            <a:pPr algn="ctr" eaLnBrk="0" hangingPunct="0">
              <a:spcBef>
                <a:spcPct val="20000"/>
              </a:spcBef>
              <a:buClr>
                <a:srgbClr val="F48B00"/>
              </a:buClr>
              <a:buFont typeface="Wingdings" pitchFamily="2" charset="2"/>
              <a:buNone/>
              <a:defRPr/>
            </a:pP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クラウド</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ビッグデータ</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非</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RDB</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p>
          <a:p>
            <a:pPr algn="ctr" eaLnBrk="0" hangingPunct="0">
              <a:spcBef>
                <a:spcPct val="20000"/>
              </a:spcBef>
              <a:buClr>
                <a:srgbClr val="F48B00"/>
              </a:buClr>
              <a:buFont typeface="Wingdings" pitchFamily="2" charset="2"/>
              <a:buNone/>
              <a:defRPr/>
            </a:pP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人工知能</a:t>
            </a:r>
            <a:r>
              <a:rPr kumimoji="0" lang="en-US" altLang="ja-JP"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などニューテクノロジー</a:t>
            </a:r>
          </a:p>
        </p:txBody>
      </p:sp>
      <p:sp>
        <p:nvSpPr>
          <p:cNvPr id="13" name="角丸四角形吹き出し 12"/>
          <p:cNvSpPr/>
          <p:nvPr/>
        </p:nvSpPr>
        <p:spPr bwMode="auto">
          <a:xfrm>
            <a:off x="2195736" y="1691938"/>
            <a:ext cx="1872208" cy="768085"/>
          </a:xfrm>
          <a:prstGeom prst="wedgeRoundRectCallout">
            <a:avLst>
              <a:gd name="adj1" fmla="val -46379"/>
              <a:gd name="adj2" fmla="val 63448"/>
              <a:gd name="adj3" fmla="val 16667"/>
            </a:avLst>
          </a:prstGeom>
          <a:solidFill>
            <a:schemeClr val="bg1"/>
          </a:solidFill>
          <a:ln w="12700">
            <a:solidFill>
              <a:srgbClr val="00B050"/>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第１世代：全社統合、部門間連携</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会計中心（財務会計・管理会計）</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企業内統合、多機能</a:t>
            </a:r>
          </a:p>
        </p:txBody>
      </p:sp>
      <p:sp>
        <p:nvSpPr>
          <p:cNvPr id="169" name="角丸四角形吹き出し 168"/>
          <p:cNvSpPr/>
          <p:nvPr/>
        </p:nvSpPr>
        <p:spPr bwMode="auto">
          <a:xfrm>
            <a:off x="4139952" y="1691938"/>
            <a:ext cx="1872208" cy="768085"/>
          </a:xfrm>
          <a:prstGeom prst="wedgeRoundRectCallout">
            <a:avLst>
              <a:gd name="adj1" fmla="val -46379"/>
              <a:gd name="adj2" fmla="val 63448"/>
              <a:gd name="adj3" fmla="val 16667"/>
            </a:avLst>
          </a:prstGeom>
          <a:solidFill>
            <a:schemeClr val="bg1"/>
          </a:solidFill>
          <a:ln w="12700">
            <a:solidFill>
              <a:srgbClr val="FFC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第２世代：グループ内統合、業務連携</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会計とロジ（</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ERP/SCM/CRM/BI</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企業間連携、拡張性＆柔軟性</a:t>
            </a:r>
          </a:p>
        </p:txBody>
      </p:sp>
      <p:sp>
        <p:nvSpPr>
          <p:cNvPr id="170" name="AutoShape 108"/>
          <p:cNvSpPr>
            <a:spLocks noChangeArrowheads="1"/>
          </p:cNvSpPr>
          <p:nvPr/>
        </p:nvSpPr>
        <p:spPr bwMode="auto">
          <a:xfrm>
            <a:off x="6659786" y="3140521"/>
            <a:ext cx="144462"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71" name="角丸四角形吹き出し 170"/>
          <p:cNvSpPr/>
          <p:nvPr/>
        </p:nvSpPr>
        <p:spPr bwMode="auto">
          <a:xfrm>
            <a:off x="6084168" y="1691938"/>
            <a:ext cx="2160240" cy="768085"/>
          </a:xfrm>
          <a:prstGeom prst="wedgeRoundRectCallout">
            <a:avLst>
              <a:gd name="adj1" fmla="val -46379"/>
              <a:gd name="adj2" fmla="val 63448"/>
              <a:gd name="adj3" fmla="val 16667"/>
            </a:avLst>
          </a:prstGeom>
          <a:solidFill>
            <a:schemeClr val="bg1"/>
          </a:solidFill>
          <a:ln w="12700">
            <a:solidFill>
              <a:srgbClr val="333399"/>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第３世代：企業間統合、エコシステム</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オンプレミス→クラウドへの移行、</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プラス、</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バックオフィスから</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900" dirty="0" err="1">
                <a:latin typeface="Meiryo UI" panose="020B0604030504040204" pitchFamily="50" charset="-128"/>
                <a:ea typeface="Meiryo UI" panose="020B0604030504040204" pitchFamily="50" charset="-128"/>
                <a:cs typeface="Meiryo UI" panose="020B0604030504040204" pitchFamily="50" charset="-128"/>
              </a:rPr>
              <a:t>まで</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支える</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基盤を整える</a:t>
            </a:r>
          </a:p>
        </p:txBody>
      </p:sp>
      <p:sp>
        <p:nvSpPr>
          <p:cNvPr id="24621" name="AutoShape 108"/>
          <p:cNvSpPr>
            <a:spLocks noChangeArrowheads="1"/>
          </p:cNvSpPr>
          <p:nvPr/>
        </p:nvSpPr>
        <p:spPr bwMode="auto">
          <a:xfrm>
            <a:off x="2339752" y="4139763"/>
            <a:ext cx="144462"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43" name="AutoShape 108"/>
          <p:cNvSpPr>
            <a:spLocks noChangeArrowheads="1"/>
          </p:cNvSpPr>
          <p:nvPr/>
        </p:nvSpPr>
        <p:spPr bwMode="auto">
          <a:xfrm>
            <a:off x="6228184" y="3441834"/>
            <a:ext cx="144462" cy="144463"/>
          </a:xfrm>
          <a:prstGeom prst="triangle">
            <a:avLst>
              <a:gd name="adj" fmla="val 50000"/>
            </a:avLst>
          </a:prstGeom>
          <a:solidFill>
            <a:srgbClr val="FFFF0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73" name="Rectangle 121"/>
          <p:cNvSpPr>
            <a:spLocks noChangeArrowheads="1"/>
          </p:cNvSpPr>
          <p:nvPr/>
        </p:nvSpPr>
        <p:spPr bwMode="auto">
          <a:xfrm>
            <a:off x="7524328" y="2652044"/>
            <a:ext cx="144462" cy="3072341"/>
          </a:xfrm>
          <a:prstGeom prst="rect">
            <a:avLst/>
          </a:prstGeom>
          <a:solidFill>
            <a:schemeClr val="bg1"/>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74" name="AutoShape 114"/>
          <p:cNvSpPr>
            <a:spLocks noChangeArrowheads="1"/>
          </p:cNvSpPr>
          <p:nvPr/>
        </p:nvSpPr>
        <p:spPr bwMode="auto">
          <a:xfrm>
            <a:off x="1411660" y="6084449"/>
            <a:ext cx="1791915" cy="480053"/>
          </a:xfrm>
          <a:prstGeom prst="snip1Rect">
            <a:avLst/>
          </a:prstGeom>
          <a:solidFill>
            <a:schemeClr val="bg1"/>
          </a:solidFill>
          <a:ln w="19050">
            <a:solidFill>
              <a:schemeClr val="bg1">
                <a:lumMod val="75000"/>
              </a:schemeClr>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と</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BPM</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の登場：</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BOPSJ</a:t>
            </a:r>
          </a:p>
          <a:p>
            <a:pPr algn="ctr" eaLnBrk="0" hangingPunct="0">
              <a:spcBef>
                <a:spcPct val="20000"/>
              </a:spcBef>
              <a:buClr>
                <a:srgbClr val="F48B00"/>
              </a:buClr>
              <a:buFont typeface="Wingdings" pitchFamily="2" charset="2"/>
              <a:buNone/>
              <a:defRPr/>
            </a:pP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パッケージ時代のはじまり</a:t>
            </a:r>
          </a:p>
        </p:txBody>
      </p:sp>
      <p:pic>
        <p:nvPicPr>
          <p:cNvPr id="1034" name="Picture 10" descr="「地球　イメージ」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5928520"/>
            <a:ext cx="645641" cy="668833"/>
          </a:xfrm>
          <a:prstGeom prst="rect">
            <a:avLst/>
          </a:prstGeom>
          <a:noFill/>
          <a:extLst>
            <a:ext uri="{909E8E84-426E-40DD-AFC4-6F175D3DCCD1}">
              <a14:hiddenFill xmlns:a14="http://schemas.microsoft.com/office/drawing/2010/main">
                <a:solidFill>
                  <a:srgbClr val="FFFFFF"/>
                </a:solidFill>
              </a14:hiddenFill>
            </a:ext>
          </a:extLst>
        </p:spPr>
      </p:pic>
      <p:sp>
        <p:nvSpPr>
          <p:cNvPr id="175" name="AutoShape 114"/>
          <p:cNvSpPr>
            <a:spLocks noChangeArrowheads="1"/>
          </p:cNvSpPr>
          <p:nvPr/>
        </p:nvSpPr>
        <p:spPr bwMode="auto">
          <a:xfrm>
            <a:off x="3275856" y="6102739"/>
            <a:ext cx="2088232" cy="480053"/>
          </a:xfrm>
          <a:prstGeom prst="snip1Rect">
            <a:avLst/>
          </a:prstGeom>
          <a:solidFill>
            <a:schemeClr val="bg1"/>
          </a:solidFill>
          <a:ln w="19050">
            <a:solidFill>
              <a:schemeClr val="bg1">
                <a:lumMod val="75000"/>
              </a:schemeClr>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バブル崩壊、ベンダ再編</a:t>
            </a:r>
            <a:endParaRPr kumimoji="0"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国産</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躍進、クラウドベンダ急成長</a:t>
            </a:r>
          </a:p>
        </p:txBody>
      </p:sp>
      <p:sp>
        <p:nvSpPr>
          <p:cNvPr id="176" name="AutoShape 114"/>
          <p:cNvSpPr>
            <a:spLocks noChangeArrowheads="1"/>
          </p:cNvSpPr>
          <p:nvPr/>
        </p:nvSpPr>
        <p:spPr bwMode="auto">
          <a:xfrm>
            <a:off x="5436096" y="6078396"/>
            <a:ext cx="2448272" cy="480053"/>
          </a:xfrm>
          <a:prstGeom prst="snip1Rect">
            <a:avLst/>
          </a:prstGeom>
          <a:solidFill>
            <a:schemeClr val="bg1"/>
          </a:solidFill>
          <a:ln w="19050">
            <a:solidFill>
              <a:schemeClr val="bg1">
                <a:lumMod val="75000"/>
              </a:schemeClr>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旧</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レガシー化、守りの</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IT</a:t>
            </a:r>
          </a:p>
          <a:p>
            <a:pPr algn="ctr" eaLnBrk="0" hangingPunct="0">
              <a:spcBef>
                <a:spcPct val="20000"/>
              </a:spcBef>
              <a:buClr>
                <a:srgbClr val="F48B00"/>
              </a:buClr>
              <a:buFont typeface="Wingdings" pitchFamily="2" charset="2"/>
              <a:buNone/>
              <a:defRPr/>
            </a:pP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再生への挑戦、時代は</a:t>
            </a:r>
            <a:r>
              <a:rPr kumimoji="0" lang="en-US" altLang="ja-JP" sz="1000" b="1" dirty="0" err="1">
                <a:latin typeface="Meiryo UI" panose="020B0604030504040204" pitchFamily="50" charset="-128"/>
                <a:ea typeface="Meiryo UI" panose="020B0604030504040204" pitchFamily="50" charset="-128"/>
                <a:cs typeface="Meiryo UI" panose="020B0604030504040204" pitchFamily="50" charset="-128"/>
              </a:rPr>
              <a:t>SoR</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000" b="1" dirty="0" err="1">
                <a:latin typeface="Meiryo UI" panose="020B0604030504040204" pitchFamily="50" charset="-128"/>
                <a:ea typeface="Meiryo UI" panose="020B0604030504040204" pitchFamily="50" charset="-128"/>
                <a:cs typeface="Meiryo UI" panose="020B0604030504040204" pitchFamily="50" charset="-128"/>
              </a:rPr>
              <a:t>SoE</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へ</a:t>
            </a:r>
          </a:p>
        </p:txBody>
      </p:sp>
      <p:sp>
        <p:nvSpPr>
          <p:cNvPr id="172" name="Text Box 74"/>
          <p:cNvSpPr txBox="1">
            <a:spLocks noChangeArrowheads="1"/>
          </p:cNvSpPr>
          <p:nvPr/>
        </p:nvSpPr>
        <p:spPr bwMode="auto">
          <a:xfrm>
            <a:off x="5703250" y="2649745"/>
            <a:ext cx="1677062" cy="563231"/>
          </a:xfrm>
          <a:prstGeom prst="rect">
            <a:avLst/>
          </a:prstGeom>
          <a:noFill/>
          <a:ln w="12700">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日本：</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取組みスタート</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RRI</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設立、</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IVI</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設立、</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推進</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年　　　　　</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Text Box 74"/>
          <p:cNvSpPr txBox="1">
            <a:spLocks noChangeArrowheads="1"/>
          </p:cNvSpPr>
          <p:nvPr/>
        </p:nvSpPr>
        <p:spPr bwMode="auto">
          <a:xfrm>
            <a:off x="3419873" y="3861048"/>
            <a:ext cx="814647" cy="230832"/>
          </a:xfrm>
          <a:prstGeom prst="rect">
            <a:avLst/>
          </a:prstGeom>
          <a:noFill/>
          <a:ln w="12700">
            <a:noFill/>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バブル崩壊</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904" y="1700808"/>
            <a:ext cx="864096" cy="737362"/>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764704"/>
            <a:ext cx="820327" cy="820327"/>
          </a:xfrm>
          <a:prstGeom prst="rect">
            <a:avLst/>
          </a:prstGeom>
        </p:spPr>
      </p:pic>
      <p:sp>
        <p:nvSpPr>
          <p:cNvPr id="99" name="Rectangle 120"/>
          <p:cNvSpPr>
            <a:spLocks noChangeArrowheads="1"/>
          </p:cNvSpPr>
          <p:nvPr/>
        </p:nvSpPr>
        <p:spPr bwMode="auto">
          <a:xfrm>
            <a:off x="6875810" y="3212976"/>
            <a:ext cx="144462" cy="2520280"/>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00" name="Rectangle 120"/>
          <p:cNvSpPr>
            <a:spLocks noChangeArrowheads="1"/>
          </p:cNvSpPr>
          <p:nvPr/>
        </p:nvSpPr>
        <p:spPr bwMode="auto">
          <a:xfrm>
            <a:off x="7091834" y="3068960"/>
            <a:ext cx="144462" cy="2664296"/>
          </a:xfrm>
          <a:prstGeom prst="rect">
            <a:avLst/>
          </a:prstGeom>
          <a:gradFill flip="none" rotWithShape="1">
            <a:gsLst>
              <a:gs pos="0">
                <a:srgbClr val="2A0000"/>
              </a:gs>
              <a:gs pos="50000">
                <a:srgbClr val="FF0000"/>
              </a:gs>
              <a:gs pos="100000">
                <a:srgbClr val="2A0000"/>
              </a:gs>
            </a:gsLst>
            <a:lin ang="0" scaled="1"/>
            <a:tileRect/>
          </a:gra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4585" name="Line 63"/>
          <p:cNvSpPr>
            <a:spLocks noChangeShapeType="1"/>
          </p:cNvSpPr>
          <p:nvPr/>
        </p:nvSpPr>
        <p:spPr bwMode="auto">
          <a:xfrm flipV="1">
            <a:off x="1043361" y="5711662"/>
            <a:ext cx="7295009" cy="12724"/>
          </a:xfrm>
          <a:prstGeom prst="line">
            <a:avLst/>
          </a:prstGeom>
          <a:noFill/>
          <a:ln w="28575">
            <a:solidFill>
              <a:schemeClr val="tx1"/>
            </a:solidFill>
            <a:round/>
            <a:headEnd/>
            <a:tailEnd type="triangle" w="med" len="med"/>
          </a:ln>
        </p:spPr>
        <p:txBody>
          <a:bodyPr wrap="none" anchor="ctr"/>
          <a:lstStyle/>
          <a:p>
            <a:endParaRPr lang="ja-JP" altLang="en-US"/>
          </a:p>
        </p:txBody>
      </p:sp>
      <p:pic>
        <p:nvPicPr>
          <p:cNvPr id="25602" name="Picture 2" descr="ãCloud ERP ICONãã®ç»åæ¤ç´¢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2663" y="2852936"/>
            <a:ext cx="1365841" cy="760156"/>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é¢é£ç»å"/>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3999680"/>
            <a:ext cx="1475656" cy="158956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 Box 74"/>
          <p:cNvSpPr txBox="1">
            <a:spLocks noChangeArrowheads="1"/>
          </p:cNvSpPr>
          <p:nvPr/>
        </p:nvSpPr>
        <p:spPr bwMode="auto">
          <a:xfrm>
            <a:off x="7596336" y="2478088"/>
            <a:ext cx="1479892" cy="230832"/>
          </a:xfrm>
          <a:prstGeom prst="rect">
            <a:avLst/>
          </a:prstGeom>
          <a:noFill/>
          <a:ln w="12700">
            <a:noFill/>
            <a:miter lim="800000"/>
            <a:headEnd/>
            <a:tailEnd/>
          </a:ln>
        </p:spPr>
        <p:txBody>
          <a:bodyPr wrap="none">
            <a:spAutoFit/>
          </a:bodyPr>
          <a:lstStyle/>
          <a:p>
            <a:pPr algn="r" eaLnBrk="0" hangingPunct="0">
              <a:spcBef>
                <a:spcPct val="20000"/>
              </a:spcBef>
              <a:buClr>
                <a:srgbClr val="F48B00"/>
              </a:buClr>
              <a:buFont typeface="Wingdings" pitchFamily="2" charset="2"/>
              <a:buNone/>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年：東京オリンピック</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AutoShape 108"/>
          <p:cNvSpPr>
            <a:spLocks noChangeArrowheads="1"/>
          </p:cNvSpPr>
          <p:nvPr/>
        </p:nvSpPr>
        <p:spPr bwMode="auto">
          <a:xfrm>
            <a:off x="7523882" y="2492896"/>
            <a:ext cx="144462" cy="144463"/>
          </a:xfrm>
          <a:prstGeom prst="triangle">
            <a:avLst>
              <a:gd name="adj" fmla="val 50000"/>
            </a:avLst>
          </a:prstGeom>
          <a:solidFill>
            <a:srgbClr val="92D050"/>
          </a:solidFill>
          <a:ln w="12700">
            <a:solidFill>
              <a:schemeClr val="tx1"/>
            </a:solidFill>
            <a:miter lim="800000"/>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3520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936360"/>
                                        </p:tgtEl>
                                        <p:attrNameLst>
                                          <p:attrName>style.visibility</p:attrName>
                                        </p:attrNameLst>
                                      </p:cBhvr>
                                      <p:to>
                                        <p:strVal val="visible"/>
                                      </p:to>
                                    </p:set>
                                    <p:anim calcmode="lin" valueType="num">
                                      <p:cBhvr>
                                        <p:cTn id="7" dur="500" fill="hold"/>
                                        <p:tgtEl>
                                          <p:spTgt spid="3936360"/>
                                        </p:tgtEl>
                                        <p:attrNameLst>
                                          <p:attrName>ppt_x</p:attrName>
                                        </p:attrNameLst>
                                      </p:cBhvr>
                                      <p:tavLst>
                                        <p:tav tm="0">
                                          <p:val>
                                            <p:strVal val="#ppt_x-#ppt_w/2"/>
                                          </p:val>
                                        </p:tav>
                                        <p:tav tm="100000">
                                          <p:val>
                                            <p:strVal val="#ppt_x"/>
                                          </p:val>
                                        </p:tav>
                                      </p:tavLst>
                                    </p:anim>
                                    <p:anim calcmode="lin" valueType="num">
                                      <p:cBhvr>
                                        <p:cTn id="8" dur="500" fill="hold"/>
                                        <p:tgtEl>
                                          <p:spTgt spid="3936360"/>
                                        </p:tgtEl>
                                        <p:attrNameLst>
                                          <p:attrName>ppt_y</p:attrName>
                                        </p:attrNameLst>
                                      </p:cBhvr>
                                      <p:tavLst>
                                        <p:tav tm="0">
                                          <p:val>
                                            <p:strVal val="#ppt_y"/>
                                          </p:val>
                                        </p:tav>
                                        <p:tav tm="100000">
                                          <p:val>
                                            <p:strVal val="#ppt_y"/>
                                          </p:val>
                                        </p:tav>
                                      </p:tavLst>
                                    </p:anim>
                                    <p:anim calcmode="lin" valueType="num">
                                      <p:cBhvr>
                                        <p:cTn id="9" dur="500" fill="hold"/>
                                        <p:tgtEl>
                                          <p:spTgt spid="3936360"/>
                                        </p:tgtEl>
                                        <p:attrNameLst>
                                          <p:attrName>ppt_w</p:attrName>
                                        </p:attrNameLst>
                                      </p:cBhvr>
                                      <p:tavLst>
                                        <p:tav tm="0">
                                          <p:val>
                                            <p:fltVal val="0"/>
                                          </p:val>
                                        </p:tav>
                                        <p:tav tm="100000">
                                          <p:val>
                                            <p:strVal val="#ppt_w"/>
                                          </p:val>
                                        </p:tav>
                                      </p:tavLst>
                                    </p:anim>
                                    <p:anim calcmode="lin" valueType="num">
                                      <p:cBhvr>
                                        <p:cTn id="10" dur="500" fill="hold"/>
                                        <p:tgtEl>
                                          <p:spTgt spid="393636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936359"/>
                                        </p:tgtEl>
                                        <p:attrNameLst>
                                          <p:attrName>style.visibility</p:attrName>
                                        </p:attrNameLst>
                                      </p:cBhvr>
                                      <p:to>
                                        <p:strVal val="visible"/>
                                      </p:to>
                                    </p:set>
                                    <p:anim calcmode="lin" valueType="num">
                                      <p:cBhvr>
                                        <p:cTn id="14" dur="500" fill="hold"/>
                                        <p:tgtEl>
                                          <p:spTgt spid="3936359"/>
                                        </p:tgtEl>
                                        <p:attrNameLst>
                                          <p:attrName>ppt_x</p:attrName>
                                        </p:attrNameLst>
                                      </p:cBhvr>
                                      <p:tavLst>
                                        <p:tav tm="0">
                                          <p:val>
                                            <p:strVal val="#ppt_x-#ppt_w/2"/>
                                          </p:val>
                                        </p:tav>
                                        <p:tav tm="100000">
                                          <p:val>
                                            <p:strVal val="#ppt_x"/>
                                          </p:val>
                                        </p:tav>
                                      </p:tavLst>
                                    </p:anim>
                                    <p:anim calcmode="lin" valueType="num">
                                      <p:cBhvr>
                                        <p:cTn id="15" dur="500" fill="hold"/>
                                        <p:tgtEl>
                                          <p:spTgt spid="3936359"/>
                                        </p:tgtEl>
                                        <p:attrNameLst>
                                          <p:attrName>ppt_y</p:attrName>
                                        </p:attrNameLst>
                                      </p:cBhvr>
                                      <p:tavLst>
                                        <p:tav tm="0">
                                          <p:val>
                                            <p:strVal val="#ppt_y"/>
                                          </p:val>
                                        </p:tav>
                                        <p:tav tm="100000">
                                          <p:val>
                                            <p:strVal val="#ppt_y"/>
                                          </p:val>
                                        </p:tav>
                                      </p:tavLst>
                                    </p:anim>
                                    <p:anim calcmode="lin" valueType="num">
                                      <p:cBhvr>
                                        <p:cTn id="16" dur="500" fill="hold"/>
                                        <p:tgtEl>
                                          <p:spTgt spid="3936359"/>
                                        </p:tgtEl>
                                        <p:attrNameLst>
                                          <p:attrName>ppt_w</p:attrName>
                                        </p:attrNameLst>
                                      </p:cBhvr>
                                      <p:tavLst>
                                        <p:tav tm="0">
                                          <p:val>
                                            <p:fltVal val="0"/>
                                          </p:val>
                                        </p:tav>
                                        <p:tav tm="100000">
                                          <p:val>
                                            <p:strVal val="#ppt_w"/>
                                          </p:val>
                                        </p:tav>
                                      </p:tavLst>
                                    </p:anim>
                                    <p:anim calcmode="lin" valueType="num">
                                      <p:cBhvr>
                                        <p:cTn id="17" dur="500" fill="hold"/>
                                        <p:tgtEl>
                                          <p:spTgt spid="3936359"/>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3936358"/>
                                        </p:tgtEl>
                                        <p:attrNameLst>
                                          <p:attrName>style.visibility</p:attrName>
                                        </p:attrNameLst>
                                      </p:cBhvr>
                                      <p:to>
                                        <p:strVal val="visible"/>
                                      </p:to>
                                    </p:set>
                                    <p:anim calcmode="lin" valueType="num">
                                      <p:cBhvr>
                                        <p:cTn id="21" dur="500" fill="hold"/>
                                        <p:tgtEl>
                                          <p:spTgt spid="3936358"/>
                                        </p:tgtEl>
                                        <p:attrNameLst>
                                          <p:attrName>ppt_x</p:attrName>
                                        </p:attrNameLst>
                                      </p:cBhvr>
                                      <p:tavLst>
                                        <p:tav tm="0">
                                          <p:val>
                                            <p:strVal val="#ppt_x-#ppt_w/2"/>
                                          </p:val>
                                        </p:tav>
                                        <p:tav tm="100000">
                                          <p:val>
                                            <p:strVal val="#ppt_x"/>
                                          </p:val>
                                        </p:tav>
                                      </p:tavLst>
                                    </p:anim>
                                    <p:anim calcmode="lin" valueType="num">
                                      <p:cBhvr>
                                        <p:cTn id="22" dur="500" fill="hold"/>
                                        <p:tgtEl>
                                          <p:spTgt spid="3936358"/>
                                        </p:tgtEl>
                                        <p:attrNameLst>
                                          <p:attrName>ppt_y</p:attrName>
                                        </p:attrNameLst>
                                      </p:cBhvr>
                                      <p:tavLst>
                                        <p:tav tm="0">
                                          <p:val>
                                            <p:strVal val="#ppt_y"/>
                                          </p:val>
                                        </p:tav>
                                        <p:tav tm="100000">
                                          <p:val>
                                            <p:strVal val="#ppt_y"/>
                                          </p:val>
                                        </p:tav>
                                      </p:tavLst>
                                    </p:anim>
                                    <p:anim calcmode="lin" valueType="num">
                                      <p:cBhvr>
                                        <p:cTn id="23" dur="500" fill="hold"/>
                                        <p:tgtEl>
                                          <p:spTgt spid="3936358"/>
                                        </p:tgtEl>
                                        <p:attrNameLst>
                                          <p:attrName>ppt_w</p:attrName>
                                        </p:attrNameLst>
                                      </p:cBhvr>
                                      <p:tavLst>
                                        <p:tav tm="0">
                                          <p:val>
                                            <p:fltVal val="0"/>
                                          </p:val>
                                        </p:tav>
                                        <p:tav tm="100000">
                                          <p:val>
                                            <p:strVal val="#ppt_w"/>
                                          </p:val>
                                        </p:tav>
                                      </p:tavLst>
                                    </p:anim>
                                    <p:anim calcmode="lin" valueType="num">
                                      <p:cBhvr>
                                        <p:cTn id="24" dur="500" fill="hold"/>
                                        <p:tgtEl>
                                          <p:spTgt spid="393635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3936337"/>
                                        </p:tgtEl>
                                        <p:attrNameLst>
                                          <p:attrName>style.visibility</p:attrName>
                                        </p:attrNameLst>
                                      </p:cBhvr>
                                      <p:to>
                                        <p:strVal val="visible"/>
                                      </p:to>
                                    </p:set>
                                    <p:anim calcmode="lin" valueType="num">
                                      <p:cBhvr>
                                        <p:cTn id="28" dur="500" fill="hold"/>
                                        <p:tgtEl>
                                          <p:spTgt spid="3936337"/>
                                        </p:tgtEl>
                                        <p:attrNameLst>
                                          <p:attrName>ppt_x</p:attrName>
                                        </p:attrNameLst>
                                      </p:cBhvr>
                                      <p:tavLst>
                                        <p:tav tm="0">
                                          <p:val>
                                            <p:strVal val="#ppt_x-#ppt_w/2"/>
                                          </p:val>
                                        </p:tav>
                                        <p:tav tm="100000">
                                          <p:val>
                                            <p:strVal val="#ppt_x"/>
                                          </p:val>
                                        </p:tav>
                                      </p:tavLst>
                                    </p:anim>
                                    <p:anim calcmode="lin" valueType="num">
                                      <p:cBhvr>
                                        <p:cTn id="29" dur="500" fill="hold"/>
                                        <p:tgtEl>
                                          <p:spTgt spid="3936337"/>
                                        </p:tgtEl>
                                        <p:attrNameLst>
                                          <p:attrName>ppt_y</p:attrName>
                                        </p:attrNameLst>
                                      </p:cBhvr>
                                      <p:tavLst>
                                        <p:tav tm="0">
                                          <p:val>
                                            <p:strVal val="#ppt_y"/>
                                          </p:val>
                                        </p:tav>
                                        <p:tav tm="100000">
                                          <p:val>
                                            <p:strVal val="#ppt_y"/>
                                          </p:val>
                                        </p:tav>
                                      </p:tavLst>
                                    </p:anim>
                                    <p:anim calcmode="lin" valueType="num">
                                      <p:cBhvr>
                                        <p:cTn id="30" dur="500" fill="hold"/>
                                        <p:tgtEl>
                                          <p:spTgt spid="3936337"/>
                                        </p:tgtEl>
                                        <p:attrNameLst>
                                          <p:attrName>ppt_w</p:attrName>
                                        </p:attrNameLst>
                                      </p:cBhvr>
                                      <p:tavLst>
                                        <p:tav tm="0">
                                          <p:val>
                                            <p:fltVal val="0"/>
                                          </p:val>
                                        </p:tav>
                                        <p:tav tm="100000">
                                          <p:val>
                                            <p:strVal val="#ppt_w"/>
                                          </p:val>
                                        </p:tav>
                                      </p:tavLst>
                                    </p:anim>
                                    <p:anim calcmode="lin" valueType="num">
                                      <p:cBhvr>
                                        <p:cTn id="31" dur="500" fill="hold"/>
                                        <p:tgtEl>
                                          <p:spTgt spid="3936337"/>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3936336"/>
                                        </p:tgtEl>
                                        <p:attrNameLst>
                                          <p:attrName>style.visibility</p:attrName>
                                        </p:attrNameLst>
                                      </p:cBhvr>
                                      <p:to>
                                        <p:strVal val="visible"/>
                                      </p:to>
                                    </p:set>
                                    <p:anim calcmode="lin" valueType="num">
                                      <p:cBhvr>
                                        <p:cTn id="35" dur="500" fill="hold"/>
                                        <p:tgtEl>
                                          <p:spTgt spid="3936336"/>
                                        </p:tgtEl>
                                        <p:attrNameLst>
                                          <p:attrName>ppt_x</p:attrName>
                                        </p:attrNameLst>
                                      </p:cBhvr>
                                      <p:tavLst>
                                        <p:tav tm="0">
                                          <p:val>
                                            <p:strVal val="#ppt_x-#ppt_w/2"/>
                                          </p:val>
                                        </p:tav>
                                        <p:tav tm="100000">
                                          <p:val>
                                            <p:strVal val="#ppt_x"/>
                                          </p:val>
                                        </p:tav>
                                      </p:tavLst>
                                    </p:anim>
                                    <p:anim calcmode="lin" valueType="num">
                                      <p:cBhvr>
                                        <p:cTn id="36" dur="500" fill="hold"/>
                                        <p:tgtEl>
                                          <p:spTgt spid="3936336"/>
                                        </p:tgtEl>
                                        <p:attrNameLst>
                                          <p:attrName>ppt_y</p:attrName>
                                        </p:attrNameLst>
                                      </p:cBhvr>
                                      <p:tavLst>
                                        <p:tav tm="0">
                                          <p:val>
                                            <p:strVal val="#ppt_y"/>
                                          </p:val>
                                        </p:tav>
                                        <p:tav tm="100000">
                                          <p:val>
                                            <p:strVal val="#ppt_y"/>
                                          </p:val>
                                        </p:tav>
                                      </p:tavLst>
                                    </p:anim>
                                    <p:anim calcmode="lin" valueType="num">
                                      <p:cBhvr>
                                        <p:cTn id="37" dur="500" fill="hold"/>
                                        <p:tgtEl>
                                          <p:spTgt spid="3936336"/>
                                        </p:tgtEl>
                                        <p:attrNameLst>
                                          <p:attrName>ppt_w</p:attrName>
                                        </p:attrNameLst>
                                      </p:cBhvr>
                                      <p:tavLst>
                                        <p:tav tm="0">
                                          <p:val>
                                            <p:fltVal val="0"/>
                                          </p:val>
                                        </p:tav>
                                        <p:tav tm="100000">
                                          <p:val>
                                            <p:strVal val="#ppt_w"/>
                                          </p:val>
                                        </p:tav>
                                      </p:tavLst>
                                    </p:anim>
                                    <p:anim calcmode="lin" valueType="num">
                                      <p:cBhvr>
                                        <p:cTn id="38" dur="500" fill="hold"/>
                                        <p:tgtEl>
                                          <p:spTgt spid="3936336"/>
                                        </p:tgtEl>
                                        <p:attrNameLst>
                                          <p:attrName>ppt_h</p:attrName>
                                        </p:attrNameLst>
                                      </p:cBhvr>
                                      <p:tavLst>
                                        <p:tav tm="0">
                                          <p:val>
                                            <p:strVal val="#ppt_h"/>
                                          </p:val>
                                        </p:tav>
                                        <p:tav tm="100000">
                                          <p:val>
                                            <p:strVal val="#ppt_h"/>
                                          </p:val>
                                        </p:tav>
                                      </p:tavLst>
                                    </p:anim>
                                  </p:childTnLst>
                                </p:cTn>
                              </p:par>
                            </p:childTnLst>
                          </p:cTn>
                        </p:par>
                        <p:par>
                          <p:cTn id="39" fill="hold">
                            <p:stCondLst>
                              <p:cond delay="2500"/>
                            </p:stCondLst>
                            <p:childTnLst>
                              <p:par>
                                <p:cTn id="40" presetID="17" presetClass="entr" presetSubtype="8" fill="hold" grpId="0" nodeType="afterEffect">
                                  <p:stCondLst>
                                    <p:cond delay="0"/>
                                  </p:stCondLst>
                                  <p:childTnLst>
                                    <p:set>
                                      <p:cBhvr>
                                        <p:cTn id="41" dur="1" fill="hold">
                                          <p:stCondLst>
                                            <p:cond delay="0"/>
                                          </p:stCondLst>
                                        </p:cTn>
                                        <p:tgtEl>
                                          <p:spTgt spid="3936335"/>
                                        </p:tgtEl>
                                        <p:attrNameLst>
                                          <p:attrName>style.visibility</p:attrName>
                                        </p:attrNameLst>
                                      </p:cBhvr>
                                      <p:to>
                                        <p:strVal val="visible"/>
                                      </p:to>
                                    </p:set>
                                    <p:anim calcmode="lin" valueType="num">
                                      <p:cBhvr>
                                        <p:cTn id="42" dur="500" fill="hold"/>
                                        <p:tgtEl>
                                          <p:spTgt spid="3936335"/>
                                        </p:tgtEl>
                                        <p:attrNameLst>
                                          <p:attrName>ppt_x</p:attrName>
                                        </p:attrNameLst>
                                      </p:cBhvr>
                                      <p:tavLst>
                                        <p:tav tm="0">
                                          <p:val>
                                            <p:strVal val="#ppt_x-#ppt_w/2"/>
                                          </p:val>
                                        </p:tav>
                                        <p:tav tm="100000">
                                          <p:val>
                                            <p:strVal val="#ppt_x"/>
                                          </p:val>
                                        </p:tav>
                                      </p:tavLst>
                                    </p:anim>
                                    <p:anim calcmode="lin" valueType="num">
                                      <p:cBhvr>
                                        <p:cTn id="43" dur="500" fill="hold"/>
                                        <p:tgtEl>
                                          <p:spTgt spid="3936335"/>
                                        </p:tgtEl>
                                        <p:attrNameLst>
                                          <p:attrName>ppt_y</p:attrName>
                                        </p:attrNameLst>
                                      </p:cBhvr>
                                      <p:tavLst>
                                        <p:tav tm="0">
                                          <p:val>
                                            <p:strVal val="#ppt_y"/>
                                          </p:val>
                                        </p:tav>
                                        <p:tav tm="100000">
                                          <p:val>
                                            <p:strVal val="#ppt_y"/>
                                          </p:val>
                                        </p:tav>
                                      </p:tavLst>
                                    </p:anim>
                                    <p:anim calcmode="lin" valueType="num">
                                      <p:cBhvr>
                                        <p:cTn id="44" dur="500" fill="hold"/>
                                        <p:tgtEl>
                                          <p:spTgt spid="3936335"/>
                                        </p:tgtEl>
                                        <p:attrNameLst>
                                          <p:attrName>ppt_w</p:attrName>
                                        </p:attrNameLst>
                                      </p:cBhvr>
                                      <p:tavLst>
                                        <p:tav tm="0">
                                          <p:val>
                                            <p:fltVal val="0"/>
                                          </p:val>
                                        </p:tav>
                                        <p:tav tm="100000">
                                          <p:val>
                                            <p:strVal val="#ppt_w"/>
                                          </p:val>
                                        </p:tav>
                                      </p:tavLst>
                                    </p:anim>
                                    <p:anim calcmode="lin" valueType="num">
                                      <p:cBhvr>
                                        <p:cTn id="45" dur="500" fill="hold"/>
                                        <p:tgtEl>
                                          <p:spTgt spid="3936335"/>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17" presetClass="entr" presetSubtype="8" fill="hold" grpId="0" nodeType="afterEffect">
                                  <p:stCondLst>
                                    <p:cond delay="0"/>
                                  </p:stCondLst>
                                  <p:childTnLst>
                                    <p:set>
                                      <p:cBhvr>
                                        <p:cTn id="48" dur="1" fill="hold">
                                          <p:stCondLst>
                                            <p:cond delay="0"/>
                                          </p:stCondLst>
                                        </p:cTn>
                                        <p:tgtEl>
                                          <p:spTgt spid="3936334"/>
                                        </p:tgtEl>
                                        <p:attrNameLst>
                                          <p:attrName>style.visibility</p:attrName>
                                        </p:attrNameLst>
                                      </p:cBhvr>
                                      <p:to>
                                        <p:strVal val="visible"/>
                                      </p:to>
                                    </p:set>
                                    <p:anim calcmode="lin" valueType="num">
                                      <p:cBhvr>
                                        <p:cTn id="49" dur="500" fill="hold"/>
                                        <p:tgtEl>
                                          <p:spTgt spid="3936334"/>
                                        </p:tgtEl>
                                        <p:attrNameLst>
                                          <p:attrName>ppt_x</p:attrName>
                                        </p:attrNameLst>
                                      </p:cBhvr>
                                      <p:tavLst>
                                        <p:tav tm="0">
                                          <p:val>
                                            <p:strVal val="#ppt_x-#ppt_w/2"/>
                                          </p:val>
                                        </p:tav>
                                        <p:tav tm="100000">
                                          <p:val>
                                            <p:strVal val="#ppt_x"/>
                                          </p:val>
                                        </p:tav>
                                      </p:tavLst>
                                    </p:anim>
                                    <p:anim calcmode="lin" valueType="num">
                                      <p:cBhvr>
                                        <p:cTn id="50" dur="500" fill="hold"/>
                                        <p:tgtEl>
                                          <p:spTgt spid="3936334"/>
                                        </p:tgtEl>
                                        <p:attrNameLst>
                                          <p:attrName>ppt_y</p:attrName>
                                        </p:attrNameLst>
                                      </p:cBhvr>
                                      <p:tavLst>
                                        <p:tav tm="0">
                                          <p:val>
                                            <p:strVal val="#ppt_y"/>
                                          </p:val>
                                        </p:tav>
                                        <p:tav tm="100000">
                                          <p:val>
                                            <p:strVal val="#ppt_y"/>
                                          </p:val>
                                        </p:tav>
                                      </p:tavLst>
                                    </p:anim>
                                    <p:anim calcmode="lin" valueType="num">
                                      <p:cBhvr>
                                        <p:cTn id="51" dur="500" fill="hold"/>
                                        <p:tgtEl>
                                          <p:spTgt spid="3936334"/>
                                        </p:tgtEl>
                                        <p:attrNameLst>
                                          <p:attrName>ppt_w</p:attrName>
                                        </p:attrNameLst>
                                      </p:cBhvr>
                                      <p:tavLst>
                                        <p:tav tm="0">
                                          <p:val>
                                            <p:fltVal val="0"/>
                                          </p:val>
                                        </p:tav>
                                        <p:tav tm="100000">
                                          <p:val>
                                            <p:strVal val="#ppt_w"/>
                                          </p:val>
                                        </p:tav>
                                      </p:tavLst>
                                    </p:anim>
                                    <p:anim calcmode="lin" valueType="num">
                                      <p:cBhvr>
                                        <p:cTn id="52" dur="500" fill="hold"/>
                                        <p:tgtEl>
                                          <p:spTgt spid="3936334"/>
                                        </p:tgtEl>
                                        <p:attrNameLst>
                                          <p:attrName>ppt_h</p:attrName>
                                        </p:attrNameLst>
                                      </p:cBhvr>
                                      <p:tavLst>
                                        <p:tav tm="0">
                                          <p:val>
                                            <p:strVal val="#ppt_h"/>
                                          </p:val>
                                        </p:tav>
                                        <p:tav tm="100000">
                                          <p:val>
                                            <p:strVal val="#ppt_h"/>
                                          </p:val>
                                        </p:tav>
                                      </p:tavLst>
                                    </p:anim>
                                  </p:childTnLst>
                                </p:cTn>
                              </p:par>
                            </p:childTnLst>
                          </p:cTn>
                        </p:par>
                        <p:par>
                          <p:cTn id="53" fill="hold">
                            <p:stCondLst>
                              <p:cond delay="3500"/>
                            </p:stCondLst>
                            <p:childTnLst>
                              <p:par>
                                <p:cTn id="54" presetID="17" presetClass="entr" presetSubtype="8" fill="hold" grpId="0" nodeType="afterEffect">
                                  <p:stCondLst>
                                    <p:cond delay="0"/>
                                  </p:stCondLst>
                                  <p:childTnLst>
                                    <p:set>
                                      <p:cBhvr>
                                        <p:cTn id="55" dur="1" fill="hold">
                                          <p:stCondLst>
                                            <p:cond delay="0"/>
                                          </p:stCondLst>
                                        </p:cTn>
                                        <p:tgtEl>
                                          <p:spTgt spid="3936333"/>
                                        </p:tgtEl>
                                        <p:attrNameLst>
                                          <p:attrName>style.visibility</p:attrName>
                                        </p:attrNameLst>
                                      </p:cBhvr>
                                      <p:to>
                                        <p:strVal val="visible"/>
                                      </p:to>
                                    </p:set>
                                    <p:anim calcmode="lin" valueType="num">
                                      <p:cBhvr>
                                        <p:cTn id="56" dur="500" fill="hold"/>
                                        <p:tgtEl>
                                          <p:spTgt spid="3936333"/>
                                        </p:tgtEl>
                                        <p:attrNameLst>
                                          <p:attrName>ppt_x</p:attrName>
                                        </p:attrNameLst>
                                      </p:cBhvr>
                                      <p:tavLst>
                                        <p:tav tm="0">
                                          <p:val>
                                            <p:strVal val="#ppt_x-#ppt_w/2"/>
                                          </p:val>
                                        </p:tav>
                                        <p:tav tm="100000">
                                          <p:val>
                                            <p:strVal val="#ppt_x"/>
                                          </p:val>
                                        </p:tav>
                                      </p:tavLst>
                                    </p:anim>
                                    <p:anim calcmode="lin" valueType="num">
                                      <p:cBhvr>
                                        <p:cTn id="57" dur="500" fill="hold"/>
                                        <p:tgtEl>
                                          <p:spTgt spid="3936333"/>
                                        </p:tgtEl>
                                        <p:attrNameLst>
                                          <p:attrName>ppt_y</p:attrName>
                                        </p:attrNameLst>
                                      </p:cBhvr>
                                      <p:tavLst>
                                        <p:tav tm="0">
                                          <p:val>
                                            <p:strVal val="#ppt_y"/>
                                          </p:val>
                                        </p:tav>
                                        <p:tav tm="100000">
                                          <p:val>
                                            <p:strVal val="#ppt_y"/>
                                          </p:val>
                                        </p:tav>
                                      </p:tavLst>
                                    </p:anim>
                                    <p:anim calcmode="lin" valueType="num">
                                      <p:cBhvr>
                                        <p:cTn id="58" dur="500" fill="hold"/>
                                        <p:tgtEl>
                                          <p:spTgt spid="3936333"/>
                                        </p:tgtEl>
                                        <p:attrNameLst>
                                          <p:attrName>ppt_w</p:attrName>
                                        </p:attrNameLst>
                                      </p:cBhvr>
                                      <p:tavLst>
                                        <p:tav tm="0">
                                          <p:val>
                                            <p:fltVal val="0"/>
                                          </p:val>
                                        </p:tav>
                                        <p:tav tm="100000">
                                          <p:val>
                                            <p:strVal val="#ppt_w"/>
                                          </p:val>
                                        </p:tav>
                                      </p:tavLst>
                                    </p:anim>
                                    <p:anim calcmode="lin" valueType="num">
                                      <p:cBhvr>
                                        <p:cTn id="59" dur="500" fill="hold"/>
                                        <p:tgtEl>
                                          <p:spTgt spid="3936333"/>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8" fill="hold" grpId="0" nodeType="afterEffect">
                                  <p:stCondLst>
                                    <p:cond delay="0"/>
                                  </p:stCondLst>
                                  <p:childTnLst>
                                    <p:set>
                                      <p:cBhvr>
                                        <p:cTn id="62" dur="1" fill="hold">
                                          <p:stCondLst>
                                            <p:cond delay="0"/>
                                          </p:stCondLst>
                                        </p:cTn>
                                        <p:tgtEl>
                                          <p:spTgt spid="3936332"/>
                                        </p:tgtEl>
                                        <p:attrNameLst>
                                          <p:attrName>style.visibility</p:attrName>
                                        </p:attrNameLst>
                                      </p:cBhvr>
                                      <p:to>
                                        <p:strVal val="visible"/>
                                      </p:to>
                                    </p:set>
                                    <p:anim calcmode="lin" valueType="num">
                                      <p:cBhvr>
                                        <p:cTn id="63" dur="500" fill="hold"/>
                                        <p:tgtEl>
                                          <p:spTgt spid="3936332"/>
                                        </p:tgtEl>
                                        <p:attrNameLst>
                                          <p:attrName>ppt_x</p:attrName>
                                        </p:attrNameLst>
                                      </p:cBhvr>
                                      <p:tavLst>
                                        <p:tav tm="0">
                                          <p:val>
                                            <p:strVal val="#ppt_x-#ppt_w/2"/>
                                          </p:val>
                                        </p:tav>
                                        <p:tav tm="100000">
                                          <p:val>
                                            <p:strVal val="#ppt_x"/>
                                          </p:val>
                                        </p:tav>
                                      </p:tavLst>
                                    </p:anim>
                                    <p:anim calcmode="lin" valueType="num">
                                      <p:cBhvr>
                                        <p:cTn id="64" dur="500" fill="hold"/>
                                        <p:tgtEl>
                                          <p:spTgt spid="3936332"/>
                                        </p:tgtEl>
                                        <p:attrNameLst>
                                          <p:attrName>ppt_y</p:attrName>
                                        </p:attrNameLst>
                                      </p:cBhvr>
                                      <p:tavLst>
                                        <p:tav tm="0">
                                          <p:val>
                                            <p:strVal val="#ppt_y"/>
                                          </p:val>
                                        </p:tav>
                                        <p:tav tm="100000">
                                          <p:val>
                                            <p:strVal val="#ppt_y"/>
                                          </p:val>
                                        </p:tav>
                                      </p:tavLst>
                                    </p:anim>
                                    <p:anim calcmode="lin" valueType="num">
                                      <p:cBhvr>
                                        <p:cTn id="65" dur="500" fill="hold"/>
                                        <p:tgtEl>
                                          <p:spTgt spid="3936332"/>
                                        </p:tgtEl>
                                        <p:attrNameLst>
                                          <p:attrName>ppt_w</p:attrName>
                                        </p:attrNameLst>
                                      </p:cBhvr>
                                      <p:tavLst>
                                        <p:tav tm="0">
                                          <p:val>
                                            <p:fltVal val="0"/>
                                          </p:val>
                                        </p:tav>
                                        <p:tav tm="100000">
                                          <p:val>
                                            <p:strVal val="#ppt_w"/>
                                          </p:val>
                                        </p:tav>
                                      </p:tavLst>
                                    </p:anim>
                                    <p:anim calcmode="lin" valueType="num">
                                      <p:cBhvr>
                                        <p:cTn id="66" dur="500" fill="hold"/>
                                        <p:tgtEl>
                                          <p:spTgt spid="3936332"/>
                                        </p:tgtEl>
                                        <p:attrNameLst>
                                          <p:attrName>ppt_h</p:attrName>
                                        </p:attrNameLst>
                                      </p:cBhvr>
                                      <p:tavLst>
                                        <p:tav tm="0">
                                          <p:val>
                                            <p:strVal val="#ppt_h"/>
                                          </p:val>
                                        </p:tav>
                                        <p:tav tm="100000">
                                          <p:val>
                                            <p:strVal val="#ppt_h"/>
                                          </p:val>
                                        </p:tav>
                                      </p:tavLst>
                                    </p:anim>
                                  </p:childTnLst>
                                </p:cTn>
                              </p:par>
                            </p:childTnLst>
                          </p:cTn>
                        </p:par>
                        <p:par>
                          <p:cTn id="67" fill="hold">
                            <p:stCondLst>
                              <p:cond delay="4500"/>
                            </p:stCondLst>
                            <p:childTnLst>
                              <p:par>
                                <p:cTn id="68" presetID="17" presetClass="entr" presetSubtype="8" fill="hold" grpId="0" nodeType="afterEffect">
                                  <p:stCondLst>
                                    <p:cond delay="0"/>
                                  </p:stCondLst>
                                  <p:childTnLst>
                                    <p:set>
                                      <p:cBhvr>
                                        <p:cTn id="69" dur="1" fill="hold">
                                          <p:stCondLst>
                                            <p:cond delay="0"/>
                                          </p:stCondLst>
                                        </p:cTn>
                                        <p:tgtEl>
                                          <p:spTgt spid="3936331"/>
                                        </p:tgtEl>
                                        <p:attrNameLst>
                                          <p:attrName>style.visibility</p:attrName>
                                        </p:attrNameLst>
                                      </p:cBhvr>
                                      <p:to>
                                        <p:strVal val="visible"/>
                                      </p:to>
                                    </p:set>
                                    <p:anim calcmode="lin" valueType="num">
                                      <p:cBhvr>
                                        <p:cTn id="70" dur="500" fill="hold"/>
                                        <p:tgtEl>
                                          <p:spTgt spid="3936331"/>
                                        </p:tgtEl>
                                        <p:attrNameLst>
                                          <p:attrName>ppt_x</p:attrName>
                                        </p:attrNameLst>
                                      </p:cBhvr>
                                      <p:tavLst>
                                        <p:tav tm="0">
                                          <p:val>
                                            <p:strVal val="#ppt_x-#ppt_w/2"/>
                                          </p:val>
                                        </p:tav>
                                        <p:tav tm="100000">
                                          <p:val>
                                            <p:strVal val="#ppt_x"/>
                                          </p:val>
                                        </p:tav>
                                      </p:tavLst>
                                    </p:anim>
                                    <p:anim calcmode="lin" valueType="num">
                                      <p:cBhvr>
                                        <p:cTn id="71" dur="500" fill="hold"/>
                                        <p:tgtEl>
                                          <p:spTgt spid="3936331"/>
                                        </p:tgtEl>
                                        <p:attrNameLst>
                                          <p:attrName>ppt_y</p:attrName>
                                        </p:attrNameLst>
                                      </p:cBhvr>
                                      <p:tavLst>
                                        <p:tav tm="0">
                                          <p:val>
                                            <p:strVal val="#ppt_y"/>
                                          </p:val>
                                        </p:tav>
                                        <p:tav tm="100000">
                                          <p:val>
                                            <p:strVal val="#ppt_y"/>
                                          </p:val>
                                        </p:tav>
                                      </p:tavLst>
                                    </p:anim>
                                    <p:anim calcmode="lin" valueType="num">
                                      <p:cBhvr>
                                        <p:cTn id="72" dur="500" fill="hold"/>
                                        <p:tgtEl>
                                          <p:spTgt spid="3936331"/>
                                        </p:tgtEl>
                                        <p:attrNameLst>
                                          <p:attrName>ppt_w</p:attrName>
                                        </p:attrNameLst>
                                      </p:cBhvr>
                                      <p:tavLst>
                                        <p:tav tm="0">
                                          <p:val>
                                            <p:fltVal val="0"/>
                                          </p:val>
                                        </p:tav>
                                        <p:tav tm="100000">
                                          <p:val>
                                            <p:strVal val="#ppt_w"/>
                                          </p:val>
                                        </p:tav>
                                      </p:tavLst>
                                    </p:anim>
                                    <p:anim calcmode="lin" valueType="num">
                                      <p:cBhvr>
                                        <p:cTn id="73" dur="500" fill="hold"/>
                                        <p:tgtEl>
                                          <p:spTgt spid="3936331"/>
                                        </p:tgtEl>
                                        <p:attrNameLst>
                                          <p:attrName>ppt_h</p:attrName>
                                        </p:attrNameLst>
                                      </p:cBhvr>
                                      <p:tavLst>
                                        <p:tav tm="0">
                                          <p:val>
                                            <p:strVal val="#ppt_h"/>
                                          </p:val>
                                        </p:tav>
                                        <p:tav tm="100000">
                                          <p:val>
                                            <p:strVal val="#ppt_h"/>
                                          </p:val>
                                        </p:tav>
                                      </p:tavLst>
                                    </p:anim>
                                  </p:childTnLst>
                                </p:cTn>
                              </p:par>
                            </p:childTnLst>
                          </p:cTn>
                        </p:par>
                        <p:par>
                          <p:cTn id="74" fill="hold">
                            <p:stCondLst>
                              <p:cond delay="5000"/>
                            </p:stCondLst>
                            <p:childTnLst>
                              <p:par>
                                <p:cTn id="75" presetID="17" presetClass="entr" presetSubtype="8" fill="hold" grpId="0" nodeType="afterEffect">
                                  <p:stCondLst>
                                    <p:cond delay="0"/>
                                  </p:stCondLst>
                                  <p:childTnLst>
                                    <p:set>
                                      <p:cBhvr>
                                        <p:cTn id="76" dur="1" fill="hold">
                                          <p:stCondLst>
                                            <p:cond delay="0"/>
                                          </p:stCondLst>
                                        </p:cTn>
                                        <p:tgtEl>
                                          <p:spTgt spid="3936338"/>
                                        </p:tgtEl>
                                        <p:attrNameLst>
                                          <p:attrName>style.visibility</p:attrName>
                                        </p:attrNameLst>
                                      </p:cBhvr>
                                      <p:to>
                                        <p:strVal val="visible"/>
                                      </p:to>
                                    </p:set>
                                    <p:anim calcmode="lin" valueType="num">
                                      <p:cBhvr>
                                        <p:cTn id="77" dur="500" fill="hold"/>
                                        <p:tgtEl>
                                          <p:spTgt spid="3936338"/>
                                        </p:tgtEl>
                                        <p:attrNameLst>
                                          <p:attrName>ppt_x</p:attrName>
                                        </p:attrNameLst>
                                      </p:cBhvr>
                                      <p:tavLst>
                                        <p:tav tm="0">
                                          <p:val>
                                            <p:strVal val="#ppt_x-#ppt_w/2"/>
                                          </p:val>
                                        </p:tav>
                                        <p:tav tm="100000">
                                          <p:val>
                                            <p:strVal val="#ppt_x"/>
                                          </p:val>
                                        </p:tav>
                                      </p:tavLst>
                                    </p:anim>
                                    <p:anim calcmode="lin" valueType="num">
                                      <p:cBhvr>
                                        <p:cTn id="78" dur="500" fill="hold"/>
                                        <p:tgtEl>
                                          <p:spTgt spid="3936338"/>
                                        </p:tgtEl>
                                        <p:attrNameLst>
                                          <p:attrName>ppt_y</p:attrName>
                                        </p:attrNameLst>
                                      </p:cBhvr>
                                      <p:tavLst>
                                        <p:tav tm="0">
                                          <p:val>
                                            <p:strVal val="#ppt_y"/>
                                          </p:val>
                                        </p:tav>
                                        <p:tav tm="100000">
                                          <p:val>
                                            <p:strVal val="#ppt_y"/>
                                          </p:val>
                                        </p:tav>
                                      </p:tavLst>
                                    </p:anim>
                                    <p:anim calcmode="lin" valueType="num">
                                      <p:cBhvr>
                                        <p:cTn id="79" dur="500" fill="hold"/>
                                        <p:tgtEl>
                                          <p:spTgt spid="3936338"/>
                                        </p:tgtEl>
                                        <p:attrNameLst>
                                          <p:attrName>ppt_w</p:attrName>
                                        </p:attrNameLst>
                                      </p:cBhvr>
                                      <p:tavLst>
                                        <p:tav tm="0">
                                          <p:val>
                                            <p:fltVal val="0"/>
                                          </p:val>
                                        </p:tav>
                                        <p:tav tm="100000">
                                          <p:val>
                                            <p:strVal val="#ppt_w"/>
                                          </p:val>
                                        </p:tav>
                                      </p:tavLst>
                                    </p:anim>
                                    <p:anim calcmode="lin" valueType="num">
                                      <p:cBhvr>
                                        <p:cTn id="80" dur="500" fill="hold"/>
                                        <p:tgtEl>
                                          <p:spTgt spid="3936338"/>
                                        </p:tgtEl>
                                        <p:attrNameLst>
                                          <p:attrName>ppt_h</p:attrName>
                                        </p:attrNameLst>
                                      </p:cBhvr>
                                      <p:tavLst>
                                        <p:tav tm="0">
                                          <p:val>
                                            <p:strVal val="#ppt_h"/>
                                          </p:val>
                                        </p:tav>
                                        <p:tav tm="100000">
                                          <p:val>
                                            <p:strVal val="#ppt_h"/>
                                          </p:val>
                                        </p:tav>
                                      </p:tavLst>
                                    </p:anim>
                                  </p:childTnLst>
                                </p:cTn>
                              </p:par>
                            </p:childTnLst>
                          </p:cTn>
                        </p:par>
                        <p:par>
                          <p:cTn id="81" fill="hold">
                            <p:stCondLst>
                              <p:cond delay="5500"/>
                            </p:stCondLst>
                            <p:childTnLst>
                              <p:par>
                                <p:cTn id="82" presetID="17" presetClass="entr" presetSubtype="8" fill="hold" grpId="0" nodeType="afterEffect">
                                  <p:stCondLst>
                                    <p:cond delay="0"/>
                                  </p:stCondLst>
                                  <p:childTnLst>
                                    <p:set>
                                      <p:cBhvr>
                                        <p:cTn id="83" dur="1" fill="hold">
                                          <p:stCondLst>
                                            <p:cond delay="0"/>
                                          </p:stCondLst>
                                        </p:cTn>
                                        <p:tgtEl>
                                          <p:spTgt spid="3936339"/>
                                        </p:tgtEl>
                                        <p:attrNameLst>
                                          <p:attrName>style.visibility</p:attrName>
                                        </p:attrNameLst>
                                      </p:cBhvr>
                                      <p:to>
                                        <p:strVal val="visible"/>
                                      </p:to>
                                    </p:set>
                                    <p:anim calcmode="lin" valueType="num">
                                      <p:cBhvr>
                                        <p:cTn id="84" dur="500" fill="hold"/>
                                        <p:tgtEl>
                                          <p:spTgt spid="3936339"/>
                                        </p:tgtEl>
                                        <p:attrNameLst>
                                          <p:attrName>ppt_x</p:attrName>
                                        </p:attrNameLst>
                                      </p:cBhvr>
                                      <p:tavLst>
                                        <p:tav tm="0">
                                          <p:val>
                                            <p:strVal val="#ppt_x-#ppt_w/2"/>
                                          </p:val>
                                        </p:tav>
                                        <p:tav tm="100000">
                                          <p:val>
                                            <p:strVal val="#ppt_x"/>
                                          </p:val>
                                        </p:tav>
                                      </p:tavLst>
                                    </p:anim>
                                    <p:anim calcmode="lin" valueType="num">
                                      <p:cBhvr>
                                        <p:cTn id="85" dur="500" fill="hold"/>
                                        <p:tgtEl>
                                          <p:spTgt spid="3936339"/>
                                        </p:tgtEl>
                                        <p:attrNameLst>
                                          <p:attrName>ppt_y</p:attrName>
                                        </p:attrNameLst>
                                      </p:cBhvr>
                                      <p:tavLst>
                                        <p:tav tm="0">
                                          <p:val>
                                            <p:strVal val="#ppt_y"/>
                                          </p:val>
                                        </p:tav>
                                        <p:tav tm="100000">
                                          <p:val>
                                            <p:strVal val="#ppt_y"/>
                                          </p:val>
                                        </p:tav>
                                      </p:tavLst>
                                    </p:anim>
                                    <p:anim calcmode="lin" valueType="num">
                                      <p:cBhvr>
                                        <p:cTn id="86" dur="500" fill="hold"/>
                                        <p:tgtEl>
                                          <p:spTgt spid="3936339"/>
                                        </p:tgtEl>
                                        <p:attrNameLst>
                                          <p:attrName>ppt_w</p:attrName>
                                        </p:attrNameLst>
                                      </p:cBhvr>
                                      <p:tavLst>
                                        <p:tav tm="0">
                                          <p:val>
                                            <p:fltVal val="0"/>
                                          </p:val>
                                        </p:tav>
                                        <p:tav tm="100000">
                                          <p:val>
                                            <p:strVal val="#ppt_w"/>
                                          </p:val>
                                        </p:tav>
                                      </p:tavLst>
                                    </p:anim>
                                    <p:anim calcmode="lin" valueType="num">
                                      <p:cBhvr>
                                        <p:cTn id="87" dur="500" fill="hold"/>
                                        <p:tgtEl>
                                          <p:spTgt spid="3936339"/>
                                        </p:tgtEl>
                                        <p:attrNameLst>
                                          <p:attrName>ppt_h</p:attrName>
                                        </p:attrNameLst>
                                      </p:cBhvr>
                                      <p:tavLst>
                                        <p:tav tm="0">
                                          <p:val>
                                            <p:strVal val="#ppt_h"/>
                                          </p:val>
                                        </p:tav>
                                        <p:tav tm="100000">
                                          <p:val>
                                            <p:strVal val="#ppt_h"/>
                                          </p:val>
                                        </p:tav>
                                      </p:tavLst>
                                    </p:anim>
                                  </p:childTnLst>
                                </p:cTn>
                              </p:par>
                            </p:childTnLst>
                          </p:cTn>
                        </p:par>
                        <p:par>
                          <p:cTn id="88" fill="hold">
                            <p:stCondLst>
                              <p:cond delay="6000"/>
                            </p:stCondLst>
                            <p:childTnLst>
                              <p:par>
                                <p:cTn id="89" presetID="17" presetClass="entr" presetSubtype="8" fill="hold" grpId="0" nodeType="afterEffect">
                                  <p:stCondLst>
                                    <p:cond delay="0"/>
                                  </p:stCondLst>
                                  <p:childTnLst>
                                    <p:set>
                                      <p:cBhvr>
                                        <p:cTn id="90" dur="1" fill="hold">
                                          <p:stCondLst>
                                            <p:cond delay="0"/>
                                          </p:stCondLst>
                                        </p:cTn>
                                        <p:tgtEl>
                                          <p:spTgt spid="3936340"/>
                                        </p:tgtEl>
                                        <p:attrNameLst>
                                          <p:attrName>style.visibility</p:attrName>
                                        </p:attrNameLst>
                                      </p:cBhvr>
                                      <p:to>
                                        <p:strVal val="visible"/>
                                      </p:to>
                                    </p:set>
                                    <p:anim calcmode="lin" valueType="num">
                                      <p:cBhvr>
                                        <p:cTn id="91" dur="500" fill="hold"/>
                                        <p:tgtEl>
                                          <p:spTgt spid="3936340"/>
                                        </p:tgtEl>
                                        <p:attrNameLst>
                                          <p:attrName>ppt_x</p:attrName>
                                        </p:attrNameLst>
                                      </p:cBhvr>
                                      <p:tavLst>
                                        <p:tav tm="0">
                                          <p:val>
                                            <p:strVal val="#ppt_x-#ppt_w/2"/>
                                          </p:val>
                                        </p:tav>
                                        <p:tav tm="100000">
                                          <p:val>
                                            <p:strVal val="#ppt_x"/>
                                          </p:val>
                                        </p:tav>
                                      </p:tavLst>
                                    </p:anim>
                                    <p:anim calcmode="lin" valueType="num">
                                      <p:cBhvr>
                                        <p:cTn id="92" dur="500" fill="hold"/>
                                        <p:tgtEl>
                                          <p:spTgt spid="3936340"/>
                                        </p:tgtEl>
                                        <p:attrNameLst>
                                          <p:attrName>ppt_y</p:attrName>
                                        </p:attrNameLst>
                                      </p:cBhvr>
                                      <p:tavLst>
                                        <p:tav tm="0">
                                          <p:val>
                                            <p:strVal val="#ppt_y"/>
                                          </p:val>
                                        </p:tav>
                                        <p:tav tm="100000">
                                          <p:val>
                                            <p:strVal val="#ppt_y"/>
                                          </p:val>
                                        </p:tav>
                                      </p:tavLst>
                                    </p:anim>
                                    <p:anim calcmode="lin" valueType="num">
                                      <p:cBhvr>
                                        <p:cTn id="93" dur="500" fill="hold"/>
                                        <p:tgtEl>
                                          <p:spTgt spid="3936340"/>
                                        </p:tgtEl>
                                        <p:attrNameLst>
                                          <p:attrName>ppt_w</p:attrName>
                                        </p:attrNameLst>
                                      </p:cBhvr>
                                      <p:tavLst>
                                        <p:tav tm="0">
                                          <p:val>
                                            <p:fltVal val="0"/>
                                          </p:val>
                                        </p:tav>
                                        <p:tav tm="100000">
                                          <p:val>
                                            <p:strVal val="#ppt_w"/>
                                          </p:val>
                                        </p:tav>
                                      </p:tavLst>
                                    </p:anim>
                                    <p:anim calcmode="lin" valueType="num">
                                      <p:cBhvr>
                                        <p:cTn id="94" dur="500" fill="hold"/>
                                        <p:tgtEl>
                                          <p:spTgt spid="3936340"/>
                                        </p:tgtEl>
                                        <p:attrNameLst>
                                          <p:attrName>ppt_h</p:attrName>
                                        </p:attrNameLst>
                                      </p:cBhvr>
                                      <p:tavLst>
                                        <p:tav tm="0">
                                          <p:val>
                                            <p:strVal val="#ppt_h"/>
                                          </p:val>
                                        </p:tav>
                                        <p:tav tm="100000">
                                          <p:val>
                                            <p:strVal val="#ppt_h"/>
                                          </p:val>
                                        </p:tav>
                                      </p:tavLst>
                                    </p:anim>
                                  </p:childTnLst>
                                </p:cTn>
                              </p:par>
                            </p:childTnLst>
                          </p:cTn>
                        </p:par>
                        <p:par>
                          <p:cTn id="95" fill="hold">
                            <p:stCondLst>
                              <p:cond delay="6500"/>
                            </p:stCondLst>
                            <p:childTnLst>
                              <p:par>
                                <p:cTn id="96" presetID="17" presetClass="entr" presetSubtype="8" fill="hold" grpId="0" nodeType="afterEffect">
                                  <p:stCondLst>
                                    <p:cond delay="0"/>
                                  </p:stCondLst>
                                  <p:childTnLst>
                                    <p:set>
                                      <p:cBhvr>
                                        <p:cTn id="97" dur="1" fill="hold">
                                          <p:stCondLst>
                                            <p:cond delay="0"/>
                                          </p:stCondLst>
                                        </p:cTn>
                                        <p:tgtEl>
                                          <p:spTgt spid="3936341"/>
                                        </p:tgtEl>
                                        <p:attrNameLst>
                                          <p:attrName>style.visibility</p:attrName>
                                        </p:attrNameLst>
                                      </p:cBhvr>
                                      <p:to>
                                        <p:strVal val="visible"/>
                                      </p:to>
                                    </p:set>
                                    <p:anim calcmode="lin" valueType="num">
                                      <p:cBhvr>
                                        <p:cTn id="98" dur="500" fill="hold"/>
                                        <p:tgtEl>
                                          <p:spTgt spid="3936341"/>
                                        </p:tgtEl>
                                        <p:attrNameLst>
                                          <p:attrName>ppt_x</p:attrName>
                                        </p:attrNameLst>
                                      </p:cBhvr>
                                      <p:tavLst>
                                        <p:tav tm="0">
                                          <p:val>
                                            <p:strVal val="#ppt_x-#ppt_w/2"/>
                                          </p:val>
                                        </p:tav>
                                        <p:tav tm="100000">
                                          <p:val>
                                            <p:strVal val="#ppt_x"/>
                                          </p:val>
                                        </p:tav>
                                      </p:tavLst>
                                    </p:anim>
                                    <p:anim calcmode="lin" valueType="num">
                                      <p:cBhvr>
                                        <p:cTn id="99" dur="500" fill="hold"/>
                                        <p:tgtEl>
                                          <p:spTgt spid="3936341"/>
                                        </p:tgtEl>
                                        <p:attrNameLst>
                                          <p:attrName>ppt_y</p:attrName>
                                        </p:attrNameLst>
                                      </p:cBhvr>
                                      <p:tavLst>
                                        <p:tav tm="0">
                                          <p:val>
                                            <p:strVal val="#ppt_y"/>
                                          </p:val>
                                        </p:tav>
                                        <p:tav tm="100000">
                                          <p:val>
                                            <p:strVal val="#ppt_y"/>
                                          </p:val>
                                        </p:tav>
                                      </p:tavLst>
                                    </p:anim>
                                    <p:anim calcmode="lin" valueType="num">
                                      <p:cBhvr>
                                        <p:cTn id="100" dur="500" fill="hold"/>
                                        <p:tgtEl>
                                          <p:spTgt spid="3936341"/>
                                        </p:tgtEl>
                                        <p:attrNameLst>
                                          <p:attrName>ppt_w</p:attrName>
                                        </p:attrNameLst>
                                      </p:cBhvr>
                                      <p:tavLst>
                                        <p:tav tm="0">
                                          <p:val>
                                            <p:fltVal val="0"/>
                                          </p:val>
                                        </p:tav>
                                        <p:tav tm="100000">
                                          <p:val>
                                            <p:strVal val="#ppt_w"/>
                                          </p:val>
                                        </p:tav>
                                      </p:tavLst>
                                    </p:anim>
                                    <p:anim calcmode="lin" valueType="num">
                                      <p:cBhvr>
                                        <p:cTn id="101" dur="500" fill="hold"/>
                                        <p:tgtEl>
                                          <p:spTgt spid="3936341"/>
                                        </p:tgtEl>
                                        <p:attrNameLst>
                                          <p:attrName>ppt_h</p:attrName>
                                        </p:attrNameLst>
                                      </p:cBhvr>
                                      <p:tavLst>
                                        <p:tav tm="0">
                                          <p:val>
                                            <p:strVal val="#ppt_h"/>
                                          </p:val>
                                        </p:tav>
                                        <p:tav tm="100000">
                                          <p:val>
                                            <p:strVal val="#ppt_h"/>
                                          </p:val>
                                        </p:tav>
                                      </p:tavLst>
                                    </p:anim>
                                  </p:childTnLst>
                                </p:cTn>
                              </p:par>
                            </p:childTnLst>
                          </p:cTn>
                        </p:par>
                        <p:par>
                          <p:cTn id="102" fill="hold">
                            <p:stCondLst>
                              <p:cond delay="7000"/>
                            </p:stCondLst>
                            <p:childTnLst>
                              <p:par>
                                <p:cTn id="103" presetID="17" presetClass="entr" presetSubtype="8" fill="hold" grpId="0" nodeType="afterEffect">
                                  <p:stCondLst>
                                    <p:cond delay="0"/>
                                  </p:stCondLst>
                                  <p:childTnLst>
                                    <p:set>
                                      <p:cBhvr>
                                        <p:cTn id="104" dur="1" fill="hold">
                                          <p:stCondLst>
                                            <p:cond delay="0"/>
                                          </p:stCondLst>
                                        </p:cTn>
                                        <p:tgtEl>
                                          <p:spTgt spid="3936342"/>
                                        </p:tgtEl>
                                        <p:attrNameLst>
                                          <p:attrName>style.visibility</p:attrName>
                                        </p:attrNameLst>
                                      </p:cBhvr>
                                      <p:to>
                                        <p:strVal val="visible"/>
                                      </p:to>
                                    </p:set>
                                    <p:anim calcmode="lin" valueType="num">
                                      <p:cBhvr>
                                        <p:cTn id="105" dur="500" fill="hold"/>
                                        <p:tgtEl>
                                          <p:spTgt spid="3936342"/>
                                        </p:tgtEl>
                                        <p:attrNameLst>
                                          <p:attrName>ppt_x</p:attrName>
                                        </p:attrNameLst>
                                      </p:cBhvr>
                                      <p:tavLst>
                                        <p:tav tm="0">
                                          <p:val>
                                            <p:strVal val="#ppt_x-#ppt_w/2"/>
                                          </p:val>
                                        </p:tav>
                                        <p:tav tm="100000">
                                          <p:val>
                                            <p:strVal val="#ppt_x"/>
                                          </p:val>
                                        </p:tav>
                                      </p:tavLst>
                                    </p:anim>
                                    <p:anim calcmode="lin" valueType="num">
                                      <p:cBhvr>
                                        <p:cTn id="106" dur="500" fill="hold"/>
                                        <p:tgtEl>
                                          <p:spTgt spid="3936342"/>
                                        </p:tgtEl>
                                        <p:attrNameLst>
                                          <p:attrName>ppt_y</p:attrName>
                                        </p:attrNameLst>
                                      </p:cBhvr>
                                      <p:tavLst>
                                        <p:tav tm="0">
                                          <p:val>
                                            <p:strVal val="#ppt_y"/>
                                          </p:val>
                                        </p:tav>
                                        <p:tav tm="100000">
                                          <p:val>
                                            <p:strVal val="#ppt_y"/>
                                          </p:val>
                                        </p:tav>
                                      </p:tavLst>
                                    </p:anim>
                                    <p:anim calcmode="lin" valueType="num">
                                      <p:cBhvr>
                                        <p:cTn id="107" dur="500" fill="hold"/>
                                        <p:tgtEl>
                                          <p:spTgt spid="3936342"/>
                                        </p:tgtEl>
                                        <p:attrNameLst>
                                          <p:attrName>ppt_w</p:attrName>
                                        </p:attrNameLst>
                                      </p:cBhvr>
                                      <p:tavLst>
                                        <p:tav tm="0">
                                          <p:val>
                                            <p:fltVal val="0"/>
                                          </p:val>
                                        </p:tav>
                                        <p:tav tm="100000">
                                          <p:val>
                                            <p:strVal val="#ppt_w"/>
                                          </p:val>
                                        </p:tav>
                                      </p:tavLst>
                                    </p:anim>
                                    <p:anim calcmode="lin" valueType="num">
                                      <p:cBhvr>
                                        <p:cTn id="108" dur="500" fill="hold"/>
                                        <p:tgtEl>
                                          <p:spTgt spid="3936342"/>
                                        </p:tgtEl>
                                        <p:attrNameLst>
                                          <p:attrName>ppt_h</p:attrName>
                                        </p:attrNameLst>
                                      </p:cBhvr>
                                      <p:tavLst>
                                        <p:tav tm="0">
                                          <p:val>
                                            <p:strVal val="#ppt_h"/>
                                          </p:val>
                                        </p:tav>
                                        <p:tav tm="100000">
                                          <p:val>
                                            <p:strVal val="#ppt_h"/>
                                          </p:val>
                                        </p:tav>
                                      </p:tavLst>
                                    </p:anim>
                                  </p:childTnLst>
                                </p:cTn>
                              </p:par>
                            </p:childTnLst>
                          </p:cTn>
                        </p:par>
                        <p:par>
                          <p:cTn id="109" fill="hold">
                            <p:stCondLst>
                              <p:cond delay="7500"/>
                            </p:stCondLst>
                            <p:childTnLst>
                              <p:par>
                                <p:cTn id="110" presetID="17" presetClass="entr" presetSubtype="8" fill="hold" grpId="0" nodeType="afterEffect">
                                  <p:stCondLst>
                                    <p:cond delay="0"/>
                                  </p:stCondLst>
                                  <p:childTnLst>
                                    <p:set>
                                      <p:cBhvr>
                                        <p:cTn id="111" dur="1" fill="hold">
                                          <p:stCondLst>
                                            <p:cond delay="0"/>
                                          </p:stCondLst>
                                        </p:cTn>
                                        <p:tgtEl>
                                          <p:spTgt spid="3936343"/>
                                        </p:tgtEl>
                                        <p:attrNameLst>
                                          <p:attrName>style.visibility</p:attrName>
                                        </p:attrNameLst>
                                      </p:cBhvr>
                                      <p:to>
                                        <p:strVal val="visible"/>
                                      </p:to>
                                    </p:set>
                                    <p:anim calcmode="lin" valueType="num">
                                      <p:cBhvr>
                                        <p:cTn id="112" dur="500" fill="hold"/>
                                        <p:tgtEl>
                                          <p:spTgt spid="3936343"/>
                                        </p:tgtEl>
                                        <p:attrNameLst>
                                          <p:attrName>ppt_x</p:attrName>
                                        </p:attrNameLst>
                                      </p:cBhvr>
                                      <p:tavLst>
                                        <p:tav tm="0">
                                          <p:val>
                                            <p:strVal val="#ppt_x-#ppt_w/2"/>
                                          </p:val>
                                        </p:tav>
                                        <p:tav tm="100000">
                                          <p:val>
                                            <p:strVal val="#ppt_x"/>
                                          </p:val>
                                        </p:tav>
                                      </p:tavLst>
                                    </p:anim>
                                    <p:anim calcmode="lin" valueType="num">
                                      <p:cBhvr>
                                        <p:cTn id="113" dur="500" fill="hold"/>
                                        <p:tgtEl>
                                          <p:spTgt spid="3936343"/>
                                        </p:tgtEl>
                                        <p:attrNameLst>
                                          <p:attrName>ppt_y</p:attrName>
                                        </p:attrNameLst>
                                      </p:cBhvr>
                                      <p:tavLst>
                                        <p:tav tm="0">
                                          <p:val>
                                            <p:strVal val="#ppt_y"/>
                                          </p:val>
                                        </p:tav>
                                        <p:tav tm="100000">
                                          <p:val>
                                            <p:strVal val="#ppt_y"/>
                                          </p:val>
                                        </p:tav>
                                      </p:tavLst>
                                    </p:anim>
                                    <p:anim calcmode="lin" valueType="num">
                                      <p:cBhvr>
                                        <p:cTn id="114" dur="500" fill="hold"/>
                                        <p:tgtEl>
                                          <p:spTgt spid="3936343"/>
                                        </p:tgtEl>
                                        <p:attrNameLst>
                                          <p:attrName>ppt_w</p:attrName>
                                        </p:attrNameLst>
                                      </p:cBhvr>
                                      <p:tavLst>
                                        <p:tav tm="0">
                                          <p:val>
                                            <p:fltVal val="0"/>
                                          </p:val>
                                        </p:tav>
                                        <p:tav tm="100000">
                                          <p:val>
                                            <p:strVal val="#ppt_w"/>
                                          </p:val>
                                        </p:tav>
                                      </p:tavLst>
                                    </p:anim>
                                    <p:anim calcmode="lin" valueType="num">
                                      <p:cBhvr>
                                        <p:cTn id="115" dur="500" fill="hold"/>
                                        <p:tgtEl>
                                          <p:spTgt spid="3936343"/>
                                        </p:tgtEl>
                                        <p:attrNameLst>
                                          <p:attrName>ppt_h</p:attrName>
                                        </p:attrNameLst>
                                      </p:cBhvr>
                                      <p:tavLst>
                                        <p:tav tm="0">
                                          <p:val>
                                            <p:strVal val="#ppt_h"/>
                                          </p:val>
                                        </p:tav>
                                        <p:tav tm="100000">
                                          <p:val>
                                            <p:strVal val="#ppt_h"/>
                                          </p:val>
                                        </p:tav>
                                      </p:tavLst>
                                    </p:anim>
                                  </p:childTnLst>
                                </p:cTn>
                              </p:par>
                            </p:childTnLst>
                          </p:cTn>
                        </p:par>
                        <p:par>
                          <p:cTn id="116" fill="hold">
                            <p:stCondLst>
                              <p:cond delay="8000"/>
                            </p:stCondLst>
                            <p:childTnLst>
                              <p:par>
                                <p:cTn id="117" presetID="17" presetClass="entr" presetSubtype="8" fill="hold" grpId="0" nodeType="afterEffect">
                                  <p:stCondLst>
                                    <p:cond delay="0"/>
                                  </p:stCondLst>
                                  <p:childTnLst>
                                    <p:set>
                                      <p:cBhvr>
                                        <p:cTn id="118" dur="1" fill="hold">
                                          <p:stCondLst>
                                            <p:cond delay="0"/>
                                          </p:stCondLst>
                                        </p:cTn>
                                        <p:tgtEl>
                                          <p:spTgt spid="3936344"/>
                                        </p:tgtEl>
                                        <p:attrNameLst>
                                          <p:attrName>style.visibility</p:attrName>
                                        </p:attrNameLst>
                                      </p:cBhvr>
                                      <p:to>
                                        <p:strVal val="visible"/>
                                      </p:to>
                                    </p:set>
                                    <p:anim calcmode="lin" valueType="num">
                                      <p:cBhvr>
                                        <p:cTn id="119" dur="500" fill="hold"/>
                                        <p:tgtEl>
                                          <p:spTgt spid="3936344"/>
                                        </p:tgtEl>
                                        <p:attrNameLst>
                                          <p:attrName>ppt_x</p:attrName>
                                        </p:attrNameLst>
                                      </p:cBhvr>
                                      <p:tavLst>
                                        <p:tav tm="0">
                                          <p:val>
                                            <p:strVal val="#ppt_x-#ppt_w/2"/>
                                          </p:val>
                                        </p:tav>
                                        <p:tav tm="100000">
                                          <p:val>
                                            <p:strVal val="#ppt_x"/>
                                          </p:val>
                                        </p:tav>
                                      </p:tavLst>
                                    </p:anim>
                                    <p:anim calcmode="lin" valueType="num">
                                      <p:cBhvr>
                                        <p:cTn id="120" dur="500" fill="hold"/>
                                        <p:tgtEl>
                                          <p:spTgt spid="3936344"/>
                                        </p:tgtEl>
                                        <p:attrNameLst>
                                          <p:attrName>ppt_y</p:attrName>
                                        </p:attrNameLst>
                                      </p:cBhvr>
                                      <p:tavLst>
                                        <p:tav tm="0">
                                          <p:val>
                                            <p:strVal val="#ppt_y"/>
                                          </p:val>
                                        </p:tav>
                                        <p:tav tm="100000">
                                          <p:val>
                                            <p:strVal val="#ppt_y"/>
                                          </p:val>
                                        </p:tav>
                                      </p:tavLst>
                                    </p:anim>
                                    <p:anim calcmode="lin" valueType="num">
                                      <p:cBhvr>
                                        <p:cTn id="121" dur="500" fill="hold"/>
                                        <p:tgtEl>
                                          <p:spTgt spid="3936344"/>
                                        </p:tgtEl>
                                        <p:attrNameLst>
                                          <p:attrName>ppt_w</p:attrName>
                                        </p:attrNameLst>
                                      </p:cBhvr>
                                      <p:tavLst>
                                        <p:tav tm="0">
                                          <p:val>
                                            <p:fltVal val="0"/>
                                          </p:val>
                                        </p:tav>
                                        <p:tav tm="100000">
                                          <p:val>
                                            <p:strVal val="#ppt_w"/>
                                          </p:val>
                                        </p:tav>
                                      </p:tavLst>
                                    </p:anim>
                                    <p:anim calcmode="lin" valueType="num">
                                      <p:cBhvr>
                                        <p:cTn id="122" dur="500" fill="hold"/>
                                        <p:tgtEl>
                                          <p:spTgt spid="3936344"/>
                                        </p:tgtEl>
                                        <p:attrNameLst>
                                          <p:attrName>ppt_h</p:attrName>
                                        </p:attrNameLst>
                                      </p:cBhvr>
                                      <p:tavLst>
                                        <p:tav tm="0">
                                          <p:val>
                                            <p:strVal val="#ppt_h"/>
                                          </p:val>
                                        </p:tav>
                                        <p:tav tm="100000">
                                          <p:val>
                                            <p:strVal val="#ppt_h"/>
                                          </p:val>
                                        </p:tav>
                                      </p:tavLst>
                                    </p:anim>
                                  </p:childTnLst>
                                </p:cTn>
                              </p:par>
                            </p:childTnLst>
                          </p:cTn>
                        </p:par>
                        <p:par>
                          <p:cTn id="123" fill="hold">
                            <p:stCondLst>
                              <p:cond delay="8500"/>
                            </p:stCondLst>
                            <p:childTnLst>
                              <p:par>
                                <p:cTn id="124" presetID="17" presetClass="entr" presetSubtype="8" fill="hold" grpId="0" nodeType="afterEffect">
                                  <p:stCondLst>
                                    <p:cond delay="0"/>
                                  </p:stCondLst>
                                  <p:childTnLst>
                                    <p:set>
                                      <p:cBhvr>
                                        <p:cTn id="125" dur="1" fill="hold">
                                          <p:stCondLst>
                                            <p:cond delay="0"/>
                                          </p:stCondLst>
                                        </p:cTn>
                                        <p:tgtEl>
                                          <p:spTgt spid="3936345"/>
                                        </p:tgtEl>
                                        <p:attrNameLst>
                                          <p:attrName>style.visibility</p:attrName>
                                        </p:attrNameLst>
                                      </p:cBhvr>
                                      <p:to>
                                        <p:strVal val="visible"/>
                                      </p:to>
                                    </p:set>
                                    <p:anim calcmode="lin" valueType="num">
                                      <p:cBhvr>
                                        <p:cTn id="126" dur="500" fill="hold"/>
                                        <p:tgtEl>
                                          <p:spTgt spid="3936345"/>
                                        </p:tgtEl>
                                        <p:attrNameLst>
                                          <p:attrName>ppt_x</p:attrName>
                                        </p:attrNameLst>
                                      </p:cBhvr>
                                      <p:tavLst>
                                        <p:tav tm="0">
                                          <p:val>
                                            <p:strVal val="#ppt_x-#ppt_w/2"/>
                                          </p:val>
                                        </p:tav>
                                        <p:tav tm="100000">
                                          <p:val>
                                            <p:strVal val="#ppt_x"/>
                                          </p:val>
                                        </p:tav>
                                      </p:tavLst>
                                    </p:anim>
                                    <p:anim calcmode="lin" valueType="num">
                                      <p:cBhvr>
                                        <p:cTn id="127" dur="500" fill="hold"/>
                                        <p:tgtEl>
                                          <p:spTgt spid="3936345"/>
                                        </p:tgtEl>
                                        <p:attrNameLst>
                                          <p:attrName>ppt_y</p:attrName>
                                        </p:attrNameLst>
                                      </p:cBhvr>
                                      <p:tavLst>
                                        <p:tav tm="0">
                                          <p:val>
                                            <p:strVal val="#ppt_y"/>
                                          </p:val>
                                        </p:tav>
                                        <p:tav tm="100000">
                                          <p:val>
                                            <p:strVal val="#ppt_y"/>
                                          </p:val>
                                        </p:tav>
                                      </p:tavLst>
                                    </p:anim>
                                    <p:anim calcmode="lin" valueType="num">
                                      <p:cBhvr>
                                        <p:cTn id="128" dur="500" fill="hold"/>
                                        <p:tgtEl>
                                          <p:spTgt spid="3936345"/>
                                        </p:tgtEl>
                                        <p:attrNameLst>
                                          <p:attrName>ppt_w</p:attrName>
                                        </p:attrNameLst>
                                      </p:cBhvr>
                                      <p:tavLst>
                                        <p:tav tm="0">
                                          <p:val>
                                            <p:fltVal val="0"/>
                                          </p:val>
                                        </p:tav>
                                        <p:tav tm="100000">
                                          <p:val>
                                            <p:strVal val="#ppt_w"/>
                                          </p:val>
                                        </p:tav>
                                      </p:tavLst>
                                    </p:anim>
                                    <p:anim calcmode="lin" valueType="num">
                                      <p:cBhvr>
                                        <p:cTn id="129" dur="500" fill="hold"/>
                                        <p:tgtEl>
                                          <p:spTgt spid="3936345"/>
                                        </p:tgtEl>
                                        <p:attrNameLst>
                                          <p:attrName>ppt_h</p:attrName>
                                        </p:attrNameLst>
                                      </p:cBhvr>
                                      <p:tavLst>
                                        <p:tav tm="0">
                                          <p:val>
                                            <p:strVal val="#ppt_h"/>
                                          </p:val>
                                        </p:tav>
                                        <p:tav tm="100000">
                                          <p:val>
                                            <p:strVal val="#ppt_h"/>
                                          </p:val>
                                        </p:tav>
                                      </p:tavLst>
                                    </p:anim>
                                  </p:childTnLst>
                                </p:cTn>
                              </p:par>
                            </p:childTnLst>
                          </p:cTn>
                        </p:par>
                        <p:par>
                          <p:cTn id="130" fill="hold">
                            <p:stCondLst>
                              <p:cond delay="9000"/>
                            </p:stCondLst>
                            <p:childTnLst>
                              <p:par>
                                <p:cTn id="131" presetID="17" presetClass="entr" presetSubtype="8" fill="hold" grpId="0" nodeType="afterEffect">
                                  <p:stCondLst>
                                    <p:cond delay="0"/>
                                  </p:stCondLst>
                                  <p:childTnLst>
                                    <p:set>
                                      <p:cBhvr>
                                        <p:cTn id="132" dur="1" fill="hold">
                                          <p:stCondLst>
                                            <p:cond delay="0"/>
                                          </p:stCondLst>
                                        </p:cTn>
                                        <p:tgtEl>
                                          <p:spTgt spid="3936346"/>
                                        </p:tgtEl>
                                        <p:attrNameLst>
                                          <p:attrName>style.visibility</p:attrName>
                                        </p:attrNameLst>
                                      </p:cBhvr>
                                      <p:to>
                                        <p:strVal val="visible"/>
                                      </p:to>
                                    </p:set>
                                    <p:anim calcmode="lin" valueType="num">
                                      <p:cBhvr>
                                        <p:cTn id="133" dur="500" fill="hold"/>
                                        <p:tgtEl>
                                          <p:spTgt spid="3936346"/>
                                        </p:tgtEl>
                                        <p:attrNameLst>
                                          <p:attrName>ppt_x</p:attrName>
                                        </p:attrNameLst>
                                      </p:cBhvr>
                                      <p:tavLst>
                                        <p:tav tm="0">
                                          <p:val>
                                            <p:strVal val="#ppt_x-#ppt_w/2"/>
                                          </p:val>
                                        </p:tav>
                                        <p:tav tm="100000">
                                          <p:val>
                                            <p:strVal val="#ppt_x"/>
                                          </p:val>
                                        </p:tav>
                                      </p:tavLst>
                                    </p:anim>
                                    <p:anim calcmode="lin" valueType="num">
                                      <p:cBhvr>
                                        <p:cTn id="134" dur="500" fill="hold"/>
                                        <p:tgtEl>
                                          <p:spTgt spid="3936346"/>
                                        </p:tgtEl>
                                        <p:attrNameLst>
                                          <p:attrName>ppt_y</p:attrName>
                                        </p:attrNameLst>
                                      </p:cBhvr>
                                      <p:tavLst>
                                        <p:tav tm="0">
                                          <p:val>
                                            <p:strVal val="#ppt_y"/>
                                          </p:val>
                                        </p:tav>
                                        <p:tav tm="100000">
                                          <p:val>
                                            <p:strVal val="#ppt_y"/>
                                          </p:val>
                                        </p:tav>
                                      </p:tavLst>
                                    </p:anim>
                                    <p:anim calcmode="lin" valueType="num">
                                      <p:cBhvr>
                                        <p:cTn id="135" dur="500" fill="hold"/>
                                        <p:tgtEl>
                                          <p:spTgt spid="3936346"/>
                                        </p:tgtEl>
                                        <p:attrNameLst>
                                          <p:attrName>ppt_w</p:attrName>
                                        </p:attrNameLst>
                                      </p:cBhvr>
                                      <p:tavLst>
                                        <p:tav tm="0">
                                          <p:val>
                                            <p:fltVal val="0"/>
                                          </p:val>
                                        </p:tav>
                                        <p:tav tm="100000">
                                          <p:val>
                                            <p:strVal val="#ppt_w"/>
                                          </p:val>
                                        </p:tav>
                                      </p:tavLst>
                                    </p:anim>
                                    <p:anim calcmode="lin" valueType="num">
                                      <p:cBhvr>
                                        <p:cTn id="136" dur="500" fill="hold"/>
                                        <p:tgtEl>
                                          <p:spTgt spid="3936346"/>
                                        </p:tgtEl>
                                        <p:attrNameLst>
                                          <p:attrName>ppt_h</p:attrName>
                                        </p:attrNameLst>
                                      </p:cBhvr>
                                      <p:tavLst>
                                        <p:tav tm="0">
                                          <p:val>
                                            <p:strVal val="#ppt_h"/>
                                          </p:val>
                                        </p:tav>
                                        <p:tav tm="100000">
                                          <p:val>
                                            <p:strVal val="#ppt_h"/>
                                          </p:val>
                                        </p:tav>
                                      </p:tavLst>
                                    </p:anim>
                                  </p:childTnLst>
                                </p:cTn>
                              </p:par>
                            </p:childTnLst>
                          </p:cTn>
                        </p:par>
                        <p:par>
                          <p:cTn id="137" fill="hold">
                            <p:stCondLst>
                              <p:cond delay="9500"/>
                            </p:stCondLst>
                            <p:childTnLst>
                              <p:par>
                                <p:cTn id="138" presetID="17" presetClass="entr" presetSubtype="8" fill="hold" grpId="0" nodeType="afterEffect">
                                  <p:stCondLst>
                                    <p:cond delay="0"/>
                                  </p:stCondLst>
                                  <p:childTnLst>
                                    <p:set>
                                      <p:cBhvr>
                                        <p:cTn id="139" dur="1" fill="hold">
                                          <p:stCondLst>
                                            <p:cond delay="0"/>
                                          </p:stCondLst>
                                        </p:cTn>
                                        <p:tgtEl>
                                          <p:spTgt spid="3936376"/>
                                        </p:tgtEl>
                                        <p:attrNameLst>
                                          <p:attrName>style.visibility</p:attrName>
                                        </p:attrNameLst>
                                      </p:cBhvr>
                                      <p:to>
                                        <p:strVal val="visible"/>
                                      </p:to>
                                    </p:set>
                                    <p:anim calcmode="lin" valueType="num">
                                      <p:cBhvr>
                                        <p:cTn id="140" dur="500" fill="hold"/>
                                        <p:tgtEl>
                                          <p:spTgt spid="3936376"/>
                                        </p:tgtEl>
                                        <p:attrNameLst>
                                          <p:attrName>ppt_x</p:attrName>
                                        </p:attrNameLst>
                                      </p:cBhvr>
                                      <p:tavLst>
                                        <p:tav tm="0">
                                          <p:val>
                                            <p:strVal val="#ppt_x-#ppt_w/2"/>
                                          </p:val>
                                        </p:tav>
                                        <p:tav tm="100000">
                                          <p:val>
                                            <p:strVal val="#ppt_x"/>
                                          </p:val>
                                        </p:tav>
                                      </p:tavLst>
                                    </p:anim>
                                    <p:anim calcmode="lin" valueType="num">
                                      <p:cBhvr>
                                        <p:cTn id="141" dur="500" fill="hold"/>
                                        <p:tgtEl>
                                          <p:spTgt spid="3936376"/>
                                        </p:tgtEl>
                                        <p:attrNameLst>
                                          <p:attrName>ppt_y</p:attrName>
                                        </p:attrNameLst>
                                      </p:cBhvr>
                                      <p:tavLst>
                                        <p:tav tm="0">
                                          <p:val>
                                            <p:strVal val="#ppt_y"/>
                                          </p:val>
                                        </p:tav>
                                        <p:tav tm="100000">
                                          <p:val>
                                            <p:strVal val="#ppt_y"/>
                                          </p:val>
                                        </p:tav>
                                      </p:tavLst>
                                    </p:anim>
                                    <p:anim calcmode="lin" valueType="num">
                                      <p:cBhvr>
                                        <p:cTn id="142" dur="500" fill="hold"/>
                                        <p:tgtEl>
                                          <p:spTgt spid="3936376"/>
                                        </p:tgtEl>
                                        <p:attrNameLst>
                                          <p:attrName>ppt_w</p:attrName>
                                        </p:attrNameLst>
                                      </p:cBhvr>
                                      <p:tavLst>
                                        <p:tav tm="0">
                                          <p:val>
                                            <p:fltVal val="0"/>
                                          </p:val>
                                        </p:tav>
                                        <p:tav tm="100000">
                                          <p:val>
                                            <p:strVal val="#ppt_w"/>
                                          </p:val>
                                        </p:tav>
                                      </p:tavLst>
                                    </p:anim>
                                    <p:anim calcmode="lin" valueType="num">
                                      <p:cBhvr>
                                        <p:cTn id="143" dur="500" fill="hold"/>
                                        <p:tgtEl>
                                          <p:spTgt spid="3936376"/>
                                        </p:tgtEl>
                                        <p:attrNameLst>
                                          <p:attrName>ppt_h</p:attrName>
                                        </p:attrNameLst>
                                      </p:cBhvr>
                                      <p:tavLst>
                                        <p:tav tm="0">
                                          <p:val>
                                            <p:strVal val="#ppt_h"/>
                                          </p:val>
                                        </p:tav>
                                        <p:tav tm="100000">
                                          <p:val>
                                            <p:strVal val="#ppt_h"/>
                                          </p:val>
                                        </p:tav>
                                      </p:tavLst>
                                    </p:anim>
                                  </p:childTnLst>
                                </p:cTn>
                              </p:par>
                            </p:childTnLst>
                          </p:cTn>
                        </p:par>
                        <p:par>
                          <p:cTn id="144" fill="hold">
                            <p:stCondLst>
                              <p:cond delay="10000"/>
                            </p:stCondLst>
                            <p:childTnLst>
                              <p:par>
                                <p:cTn id="145" presetID="17" presetClass="entr" presetSubtype="8" fill="hold" grpId="0" nodeType="afterEffect">
                                  <p:stCondLst>
                                    <p:cond delay="0"/>
                                  </p:stCondLst>
                                  <p:childTnLst>
                                    <p:set>
                                      <p:cBhvr>
                                        <p:cTn id="146" dur="1" fill="hold">
                                          <p:stCondLst>
                                            <p:cond delay="0"/>
                                          </p:stCondLst>
                                        </p:cTn>
                                        <p:tgtEl>
                                          <p:spTgt spid="130"/>
                                        </p:tgtEl>
                                        <p:attrNameLst>
                                          <p:attrName>style.visibility</p:attrName>
                                        </p:attrNameLst>
                                      </p:cBhvr>
                                      <p:to>
                                        <p:strVal val="visible"/>
                                      </p:to>
                                    </p:set>
                                    <p:anim calcmode="lin" valueType="num">
                                      <p:cBhvr>
                                        <p:cTn id="147" dur="500" fill="hold"/>
                                        <p:tgtEl>
                                          <p:spTgt spid="130"/>
                                        </p:tgtEl>
                                        <p:attrNameLst>
                                          <p:attrName>ppt_x</p:attrName>
                                        </p:attrNameLst>
                                      </p:cBhvr>
                                      <p:tavLst>
                                        <p:tav tm="0">
                                          <p:val>
                                            <p:strVal val="#ppt_x-#ppt_w/2"/>
                                          </p:val>
                                        </p:tav>
                                        <p:tav tm="100000">
                                          <p:val>
                                            <p:strVal val="#ppt_x"/>
                                          </p:val>
                                        </p:tav>
                                      </p:tavLst>
                                    </p:anim>
                                    <p:anim calcmode="lin" valueType="num">
                                      <p:cBhvr>
                                        <p:cTn id="148" dur="500" fill="hold"/>
                                        <p:tgtEl>
                                          <p:spTgt spid="130"/>
                                        </p:tgtEl>
                                        <p:attrNameLst>
                                          <p:attrName>ppt_y</p:attrName>
                                        </p:attrNameLst>
                                      </p:cBhvr>
                                      <p:tavLst>
                                        <p:tav tm="0">
                                          <p:val>
                                            <p:strVal val="#ppt_y"/>
                                          </p:val>
                                        </p:tav>
                                        <p:tav tm="100000">
                                          <p:val>
                                            <p:strVal val="#ppt_y"/>
                                          </p:val>
                                        </p:tav>
                                      </p:tavLst>
                                    </p:anim>
                                    <p:anim calcmode="lin" valueType="num">
                                      <p:cBhvr>
                                        <p:cTn id="149" dur="500" fill="hold"/>
                                        <p:tgtEl>
                                          <p:spTgt spid="130"/>
                                        </p:tgtEl>
                                        <p:attrNameLst>
                                          <p:attrName>ppt_w</p:attrName>
                                        </p:attrNameLst>
                                      </p:cBhvr>
                                      <p:tavLst>
                                        <p:tav tm="0">
                                          <p:val>
                                            <p:fltVal val="0"/>
                                          </p:val>
                                        </p:tav>
                                        <p:tav tm="100000">
                                          <p:val>
                                            <p:strVal val="#ppt_w"/>
                                          </p:val>
                                        </p:tav>
                                      </p:tavLst>
                                    </p:anim>
                                    <p:anim calcmode="lin" valueType="num">
                                      <p:cBhvr>
                                        <p:cTn id="150" dur="500" fill="hold"/>
                                        <p:tgtEl>
                                          <p:spTgt spid="130"/>
                                        </p:tgtEl>
                                        <p:attrNameLst>
                                          <p:attrName>ppt_h</p:attrName>
                                        </p:attrNameLst>
                                      </p:cBhvr>
                                      <p:tavLst>
                                        <p:tav tm="0">
                                          <p:val>
                                            <p:strVal val="#ppt_h"/>
                                          </p:val>
                                        </p:tav>
                                        <p:tav tm="100000">
                                          <p:val>
                                            <p:strVal val="#ppt_h"/>
                                          </p:val>
                                        </p:tav>
                                      </p:tavLst>
                                    </p:anim>
                                  </p:childTnLst>
                                </p:cTn>
                              </p:par>
                            </p:childTnLst>
                          </p:cTn>
                        </p:par>
                        <p:par>
                          <p:cTn id="151" fill="hold">
                            <p:stCondLst>
                              <p:cond delay="10500"/>
                            </p:stCondLst>
                            <p:childTnLst>
                              <p:par>
                                <p:cTn id="152" presetID="17" presetClass="entr" presetSubtype="8" fill="hold" grpId="0" nodeType="afterEffect">
                                  <p:stCondLst>
                                    <p:cond delay="0"/>
                                  </p:stCondLst>
                                  <p:childTnLst>
                                    <p:set>
                                      <p:cBhvr>
                                        <p:cTn id="153" dur="1" fill="hold">
                                          <p:stCondLst>
                                            <p:cond delay="0"/>
                                          </p:stCondLst>
                                        </p:cTn>
                                        <p:tgtEl>
                                          <p:spTgt spid="135"/>
                                        </p:tgtEl>
                                        <p:attrNameLst>
                                          <p:attrName>style.visibility</p:attrName>
                                        </p:attrNameLst>
                                      </p:cBhvr>
                                      <p:to>
                                        <p:strVal val="visible"/>
                                      </p:to>
                                    </p:set>
                                    <p:anim calcmode="lin" valueType="num">
                                      <p:cBhvr>
                                        <p:cTn id="154" dur="500" fill="hold"/>
                                        <p:tgtEl>
                                          <p:spTgt spid="135"/>
                                        </p:tgtEl>
                                        <p:attrNameLst>
                                          <p:attrName>ppt_x</p:attrName>
                                        </p:attrNameLst>
                                      </p:cBhvr>
                                      <p:tavLst>
                                        <p:tav tm="0">
                                          <p:val>
                                            <p:strVal val="#ppt_x-#ppt_w/2"/>
                                          </p:val>
                                        </p:tav>
                                        <p:tav tm="100000">
                                          <p:val>
                                            <p:strVal val="#ppt_x"/>
                                          </p:val>
                                        </p:tav>
                                      </p:tavLst>
                                    </p:anim>
                                    <p:anim calcmode="lin" valueType="num">
                                      <p:cBhvr>
                                        <p:cTn id="155" dur="500" fill="hold"/>
                                        <p:tgtEl>
                                          <p:spTgt spid="135"/>
                                        </p:tgtEl>
                                        <p:attrNameLst>
                                          <p:attrName>ppt_y</p:attrName>
                                        </p:attrNameLst>
                                      </p:cBhvr>
                                      <p:tavLst>
                                        <p:tav tm="0">
                                          <p:val>
                                            <p:strVal val="#ppt_y"/>
                                          </p:val>
                                        </p:tav>
                                        <p:tav tm="100000">
                                          <p:val>
                                            <p:strVal val="#ppt_y"/>
                                          </p:val>
                                        </p:tav>
                                      </p:tavLst>
                                    </p:anim>
                                    <p:anim calcmode="lin" valueType="num">
                                      <p:cBhvr>
                                        <p:cTn id="156" dur="500" fill="hold"/>
                                        <p:tgtEl>
                                          <p:spTgt spid="135"/>
                                        </p:tgtEl>
                                        <p:attrNameLst>
                                          <p:attrName>ppt_w</p:attrName>
                                        </p:attrNameLst>
                                      </p:cBhvr>
                                      <p:tavLst>
                                        <p:tav tm="0">
                                          <p:val>
                                            <p:fltVal val="0"/>
                                          </p:val>
                                        </p:tav>
                                        <p:tav tm="100000">
                                          <p:val>
                                            <p:strVal val="#ppt_w"/>
                                          </p:val>
                                        </p:tav>
                                      </p:tavLst>
                                    </p:anim>
                                    <p:anim calcmode="lin" valueType="num">
                                      <p:cBhvr>
                                        <p:cTn id="157" dur="500" fill="hold"/>
                                        <p:tgtEl>
                                          <p:spTgt spid="135"/>
                                        </p:tgtEl>
                                        <p:attrNameLst>
                                          <p:attrName>ppt_h</p:attrName>
                                        </p:attrNameLst>
                                      </p:cBhvr>
                                      <p:tavLst>
                                        <p:tav tm="0">
                                          <p:val>
                                            <p:strVal val="#ppt_h"/>
                                          </p:val>
                                        </p:tav>
                                        <p:tav tm="100000">
                                          <p:val>
                                            <p:strVal val="#ppt_h"/>
                                          </p:val>
                                        </p:tav>
                                      </p:tavLst>
                                    </p:anim>
                                  </p:childTnLst>
                                </p:cTn>
                              </p:par>
                            </p:childTnLst>
                          </p:cTn>
                        </p:par>
                        <p:par>
                          <p:cTn id="158" fill="hold">
                            <p:stCondLst>
                              <p:cond delay="11000"/>
                            </p:stCondLst>
                            <p:childTnLst>
                              <p:par>
                                <p:cTn id="159" presetID="17" presetClass="entr" presetSubtype="8" fill="hold" grpId="0" nodeType="afterEffect">
                                  <p:stCondLst>
                                    <p:cond delay="0"/>
                                  </p:stCondLst>
                                  <p:childTnLst>
                                    <p:set>
                                      <p:cBhvr>
                                        <p:cTn id="160" dur="1" fill="hold">
                                          <p:stCondLst>
                                            <p:cond delay="0"/>
                                          </p:stCondLst>
                                        </p:cTn>
                                        <p:tgtEl>
                                          <p:spTgt spid="137"/>
                                        </p:tgtEl>
                                        <p:attrNameLst>
                                          <p:attrName>style.visibility</p:attrName>
                                        </p:attrNameLst>
                                      </p:cBhvr>
                                      <p:to>
                                        <p:strVal val="visible"/>
                                      </p:to>
                                    </p:set>
                                    <p:anim calcmode="lin" valueType="num">
                                      <p:cBhvr>
                                        <p:cTn id="161" dur="500" fill="hold"/>
                                        <p:tgtEl>
                                          <p:spTgt spid="137"/>
                                        </p:tgtEl>
                                        <p:attrNameLst>
                                          <p:attrName>ppt_x</p:attrName>
                                        </p:attrNameLst>
                                      </p:cBhvr>
                                      <p:tavLst>
                                        <p:tav tm="0">
                                          <p:val>
                                            <p:strVal val="#ppt_x-#ppt_w/2"/>
                                          </p:val>
                                        </p:tav>
                                        <p:tav tm="100000">
                                          <p:val>
                                            <p:strVal val="#ppt_x"/>
                                          </p:val>
                                        </p:tav>
                                      </p:tavLst>
                                    </p:anim>
                                    <p:anim calcmode="lin" valueType="num">
                                      <p:cBhvr>
                                        <p:cTn id="162" dur="500" fill="hold"/>
                                        <p:tgtEl>
                                          <p:spTgt spid="137"/>
                                        </p:tgtEl>
                                        <p:attrNameLst>
                                          <p:attrName>ppt_y</p:attrName>
                                        </p:attrNameLst>
                                      </p:cBhvr>
                                      <p:tavLst>
                                        <p:tav tm="0">
                                          <p:val>
                                            <p:strVal val="#ppt_y"/>
                                          </p:val>
                                        </p:tav>
                                        <p:tav tm="100000">
                                          <p:val>
                                            <p:strVal val="#ppt_y"/>
                                          </p:val>
                                        </p:tav>
                                      </p:tavLst>
                                    </p:anim>
                                    <p:anim calcmode="lin" valueType="num">
                                      <p:cBhvr>
                                        <p:cTn id="163" dur="500" fill="hold"/>
                                        <p:tgtEl>
                                          <p:spTgt spid="137"/>
                                        </p:tgtEl>
                                        <p:attrNameLst>
                                          <p:attrName>ppt_w</p:attrName>
                                        </p:attrNameLst>
                                      </p:cBhvr>
                                      <p:tavLst>
                                        <p:tav tm="0">
                                          <p:val>
                                            <p:fltVal val="0"/>
                                          </p:val>
                                        </p:tav>
                                        <p:tav tm="100000">
                                          <p:val>
                                            <p:strVal val="#ppt_w"/>
                                          </p:val>
                                        </p:tav>
                                      </p:tavLst>
                                    </p:anim>
                                    <p:anim calcmode="lin" valueType="num">
                                      <p:cBhvr>
                                        <p:cTn id="164" dur="500" fill="hold"/>
                                        <p:tgtEl>
                                          <p:spTgt spid="137"/>
                                        </p:tgtEl>
                                        <p:attrNameLst>
                                          <p:attrName>ppt_h</p:attrName>
                                        </p:attrNameLst>
                                      </p:cBhvr>
                                      <p:tavLst>
                                        <p:tav tm="0">
                                          <p:val>
                                            <p:strVal val="#ppt_h"/>
                                          </p:val>
                                        </p:tav>
                                        <p:tav tm="100000">
                                          <p:val>
                                            <p:strVal val="#ppt_h"/>
                                          </p:val>
                                        </p:tav>
                                      </p:tavLst>
                                    </p:anim>
                                  </p:childTnLst>
                                </p:cTn>
                              </p:par>
                            </p:childTnLst>
                          </p:cTn>
                        </p:par>
                        <p:par>
                          <p:cTn id="165" fill="hold">
                            <p:stCondLst>
                              <p:cond delay="11500"/>
                            </p:stCondLst>
                            <p:childTnLst>
                              <p:par>
                                <p:cTn id="166" presetID="17" presetClass="entr" presetSubtype="8" fill="hold" grpId="0" nodeType="afterEffect">
                                  <p:stCondLst>
                                    <p:cond delay="0"/>
                                  </p:stCondLst>
                                  <p:childTnLst>
                                    <p:set>
                                      <p:cBhvr>
                                        <p:cTn id="167" dur="1" fill="hold">
                                          <p:stCondLst>
                                            <p:cond delay="0"/>
                                          </p:stCondLst>
                                        </p:cTn>
                                        <p:tgtEl>
                                          <p:spTgt spid="146"/>
                                        </p:tgtEl>
                                        <p:attrNameLst>
                                          <p:attrName>style.visibility</p:attrName>
                                        </p:attrNameLst>
                                      </p:cBhvr>
                                      <p:to>
                                        <p:strVal val="visible"/>
                                      </p:to>
                                    </p:set>
                                    <p:anim calcmode="lin" valueType="num">
                                      <p:cBhvr>
                                        <p:cTn id="168" dur="500" fill="hold"/>
                                        <p:tgtEl>
                                          <p:spTgt spid="146"/>
                                        </p:tgtEl>
                                        <p:attrNameLst>
                                          <p:attrName>ppt_x</p:attrName>
                                        </p:attrNameLst>
                                      </p:cBhvr>
                                      <p:tavLst>
                                        <p:tav tm="0">
                                          <p:val>
                                            <p:strVal val="#ppt_x-#ppt_w/2"/>
                                          </p:val>
                                        </p:tav>
                                        <p:tav tm="100000">
                                          <p:val>
                                            <p:strVal val="#ppt_x"/>
                                          </p:val>
                                        </p:tav>
                                      </p:tavLst>
                                    </p:anim>
                                    <p:anim calcmode="lin" valueType="num">
                                      <p:cBhvr>
                                        <p:cTn id="169" dur="500" fill="hold"/>
                                        <p:tgtEl>
                                          <p:spTgt spid="146"/>
                                        </p:tgtEl>
                                        <p:attrNameLst>
                                          <p:attrName>ppt_y</p:attrName>
                                        </p:attrNameLst>
                                      </p:cBhvr>
                                      <p:tavLst>
                                        <p:tav tm="0">
                                          <p:val>
                                            <p:strVal val="#ppt_y"/>
                                          </p:val>
                                        </p:tav>
                                        <p:tav tm="100000">
                                          <p:val>
                                            <p:strVal val="#ppt_y"/>
                                          </p:val>
                                        </p:tav>
                                      </p:tavLst>
                                    </p:anim>
                                    <p:anim calcmode="lin" valueType="num">
                                      <p:cBhvr>
                                        <p:cTn id="170" dur="500" fill="hold"/>
                                        <p:tgtEl>
                                          <p:spTgt spid="146"/>
                                        </p:tgtEl>
                                        <p:attrNameLst>
                                          <p:attrName>ppt_w</p:attrName>
                                        </p:attrNameLst>
                                      </p:cBhvr>
                                      <p:tavLst>
                                        <p:tav tm="0">
                                          <p:val>
                                            <p:fltVal val="0"/>
                                          </p:val>
                                        </p:tav>
                                        <p:tav tm="100000">
                                          <p:val>
                                            <p:strVal val="#ppt_w"/>
                                          </p:val>
                                        </p:tav>
                                      </p:tavLst>
                                    </p:anim>
                                    <p:anim calcmode="lin" valueType="num">
                                      <p:cBhvr>
                                        <p:cTn id="171" dur="500" fill="hold"/>
                                        <p:tgtEl>
                                          <p:spTgt spid="146"/>
                                        </p:tgtEl>
                                        <p:attrNameLst>
                                          <p:attrName>ppt_h</p:attrName>
                                        </p:attrNameLst>
                                      </p:cBhvr>
                                      <p:tavLst>
                                        <p:tav tm="0">
                                          <p:val>
                                            <p:strVal val="#ppt_h"/>
                                          </p:val>
                                        </p:tav>
                                        <p:tav tm="100000">
                                          <p:val>
                                            <p:strVal val="#ppt_h"/>
                                          </p:val>
                                        </p:tav>
                                      </p:tavLst>
                                    </p:anim>
                                  </p:childTnLst>
                                </p:cTn>
                              </p:par>
                            </p:childTnLst>
                          </p:cTn>
                        </p:par>
                        <p:par>
                          <p:cTn id="172" fill="hold">
                            <p:stCondLst>
                              <p:cond delay="12000"/>
                            </p:stCondLst>
                            <p:childTnLst>
                              <p:par>
                                <p:cTn id="173" presetID="17" presetClass="entr" presetSubtype="8" fill="hold" grpId="0" nodeType="afterEffect">
                                  <p:stCondLst>
                                    <p:cond delay="0"/>
                                  </p:stCondLst>
                                  <p:childTnLst>
                                    <p:set>
                                      <p:cBhvr>
                                        <p:cTn id="174" dur="1" fill="hold">
                                          <p:stCondLst>
                                            <p:cond delay="0"/>
                                          </p:stCondLst>
                                        </p:cTn>
                                        <p:tgtEl>
                                          <p:spTgt spid="147"/>
                                        </p:tgtEl>
                                        <p:attrNameLst>
                                          <p:attrName>style.visibility</p:attrName>
                                        </p:attrNameLst>
                                      </p:cBhvr>
                                      <p:to>
                                        <p:strVal val="visible"/>
                                      </p:to>
                                    </p:set>
                                    <p:anim calcmode="lin" valueType="num">
                                      <p:cBhvr>
                                        <p:cTn id="175" dur="500" fill="hold"/>
                                        <p:tgtEl>
                                          <p:spTgt spid="147"/>
                                        </p:tgtEl>
                                        <p:attrNameLst>
                                          <p:attrName>ppt_x</p:attrName>
                                        </p:attrNameLst>
                                      </p:cBhvr>
                                      <p:tavLst>
                                        <p:tav tm="0">
                                          <p:val>
                                            <p:strVal val="#ppt_x-#ppt_w/2"/>
                                          </p:val>
                                        </p:tav>
                                        <p:tav tm="100000">
                                          <p:val>
                                            <p:strVal val="#ppt_x"/>
                                          </p:val>
                                        </p:tav>
                                      </p:tavLst>
                                    </p:anim>
                                    <p:anim calcmode="lin" valueType="num">
                                      <p:cBhvr>
                                        <p:cTn id="176" dur="500" fill="hold"/>
                                        <p:tgtEl>
                                          <p:spTgt spid="147"/>
                                        </p:tgtEl>
                                        <p:attrNameLst>
                                          <p:attrName>ppt_y</p:attrName>
                                        </p:attrNameLst>
                                      </p:cBhvr>
                                      <p:tavLst>
                                        <p:tav tm="0">
                                          <p:val>
                                            <p:strVal val="#ppt_y"/>
                                          </p:val>
                                        </p:tav>
                                        <p:tav tm="100000">
                                          <p:val>
                                            <p:strVal val="#ppt_y"/>
                                          </p:val>
                                        </p:tav>
                                      </p:tavLst>
                                    </p:anim>
                                    <p:anim calcmode="lin" valueType="num">
                                      <p:cBhvr>
                                        <p:cTn id="177" dur="500" fill="hold"/>
                                        <p:tgtEl>
                                          <p:spTgt spid="147"/>
                                        </p:tgtEl>
                                        <p:attrNameLst>
                                          <p:attrName>ppt_w</p:attrName>
                                        </p:attrNameLst>
                                      </p:cBhvr>
                                      <p:tavLst>
                                        <p:tav tm="0">
                                          <p:val>
                                            <p:fltVal val="0"/>
                                          </p:val>
                                        </p:tav>
                                        <p:tav tm="100000">
                                          <p:val>
                                            <p:strVal val="#ppt_w"/>
                                          </p:val>
                                        </p:tav>
                                      </p:tavLst>
                                    </p:anim>
                                    <p:anim calcmode="lin" valueType="num">
                                      <p:cBhvr>
                                        <p:cTn id="178" dur="500" fill="hold"/>
                                        <p:tgtEl>
                                          <p:spTgt spid="147"/>
                                        </p:tgtEl>
                                        <p:attrNameLst>
                                          <p:attrName>ppt_h</p:attrName>
                                        </p:attrNameLst>
                                      </p:cBhvr>
                                      <p:tavLst>
                                        <p:tav tm="0">
                                          <p:val>
                                            <p:strVal val="#ppt_h"/>
                                          </p:val>
                                        </p:tav>
                                        <p:tav tm="100000">
                                          <p:val>
                                            <p:strVal val="#ppt_h"/>
                                          </p:val>
                                        </p:tav>
                                      </p:tavLst>
                                    </p:anim>
                                  </p:childTnLst>
                                </p:cTn>
                              </p:par>
                            </p:childTnLst>
                          </p:cTn>
                        </p:par>
                        <p:par>
                          <p:cTn id="179" fill="hold">
                            <p:stCondLst>
                              <p:cond delay="12500"/>
                            </p:stCondLst>
                            <p:childTnLst>
                              <p:par>
                                <p:cTn id="180" presetID="17" presetClass="entr" presetSubtype="8" fill="hold" grpId="0" nodeType="afterEffect">
                                  <p:stCondLst>
                                    <p:cond delay="0"/>
                                  </p:stCondLst>
                                  <p:childTnLst>
                                    <p:set>
                                      <p:cBhvr>
                                        <p:cTn id="181" dur="1" fill="hold">
                                          <p:stCondLst>
                                            <p:cond delay="0"/>
                                          </p:stCondLst>
                                        </p:cTn>
                                        <p:tgtEl>
                                          <p:spTgt spid="136"/>
                                        </p:tgtEl>
                                        <p:attrNameLst>
                                          <p:attrName>style.visibility</p:attrName>
                                        </p:attrNameLst>
                                      </p:cBhvr>
                                      <p:to>
                                        <p:strVal val="visible"/>
                                      </p:to>
                                    </p:set>
                                    <p:anim calcmode="lin" valueType="num">
                                      <p:cBhvr>
                                        <p:cTn id="182" dur="500" fill="hold"/>
                                        <p:tgtEl>
                                          <p:spTgt spid="136"/>
                                        </p:tgtEl>
                                        <p:attrNameLst>
                                          <p:attrName>ppt_x</p:attrName>
                                        </p:attrNameLst>
                                      </p:cBhvr>
                                      <p:tavLst>
                                        <p:tav tm="0">
                                          <p:val>
                                            <p:strVal val="#ppt_x-#ppt_w/2"/>
                                          </p:val>
                                        </p:tav>
                                        <p:tav tm="100000">
                                          <p:val>
                                            <p:strVal val="#ppt_x"/>
                                          </p:val>
                                        </p:tav>
                                      </p:tavLst>
                                    </p:anim>
                                    <p:anim calcmode="lin" valueType="num">
                                      <p:cBhvr>
                                        <p:cTn id="183" dur="500" fill="hold"/>
                                        <p:tgtEl>
                                          <p:spTgt spid="136"/>
                                        </p:tgtEl>
                                        <p:attrNameLst>
                                          <p:attrName>ppt_y</p:attrName>
                                        </p:attrNameLst>
                                      </p:cBhvr>
                                      <p:tavLst>
                                        <p:tav tm="0">
                                          <p:val>
                                            <p:strVal val="#ppt_y"/>
                                          </p:val>
                                        </p:tav>
                                        <p:tav tm="100000">
                                          <p:val>
                                            <p:strVal val="#ppt_y"/>
                                          </p:val>
                                        </p:tav>
                                      </p:tavLst>
                                    </p:anim>
                                    <p:anim calcmode="lin" valueType="num">
                                      <p:cBhvr>
                                        <p:cTn id="184" dur="500" fill="hold"/>
                                        <p:tgtEl>
                                          <p:spTgt spid="136"/>
                                        </p:tgtEl>
                                        <p:attrNameLst>
                                          <p:attrName>ppt_w</p:attrName>
                                        </p:attrNameLst>
                                      </p:cBhvr>
                                      <p:tavLst>
                                        <p:tav tm="0">
                                          <p:val>
                                            <p:fltVal val="0"/>
                                          </p:val>
                                        </p:tav>
                                        <p:tav tm="100000">
                                          <p:val>
                                            <p:strVal val="#ppt_w"/>
                                          </p:val>
                                        </p:tav>
                                      </p:tavLst>
                                    </p:anim>
                                    <p:anim calcmode="lin" valueType="num">
                                      <p:cBhvr>
                                        <p:cTn id="185" dur="500" fill="hold"/>
                                        <p:tgtEl>
                                          <p:spTgt spid="136"/>
                                        </p:tgtEl>
                                        <p:attrNameLst>
                                          <p:attrName>ppt_h</p:attrName>
                                        </p:attrNameLst>
                                      </p:cBhvr>
                                      <p:tavLst>
                                        <p:tav tm="0">
                                          <p:val>
                                            <p:strVal val="#ppt_h"/>
                                          </p:val>
                                        </p:tav>
                                        <p:tav tm="100000">
                                          <p:val>
                                            <p:strVal val="#ppt_h"/>
                                          </p:val>
                                        </p:tav>
                                      </p:tavLst>
                                    </p:anim>
                                  </p:childTnLst>
                                </p:cTn>
                              </p:par>
                            </p:childTnLst>
                          </p:cTn>
                        </p:par>
                        <p:par>
                          <p:cTn id="186" fill="hold">
                            <p:stCondLst>
                              <p:cond delay="13000"/>
                            </p:stCondLst>
                            <p:childTnLst>
                              <p:par>
                                <p:cTn id="187" presetID="17" presetClass="entr" presetSubtype="8" fill="hold" grpId="0" nodeType="afterEffect">
                                  <p:stCondLst>
                                    <p:cond delay="0"/>
                                  </p:stCondLst>
                                  <p:childTnLst>
                                    <p:set>
                                      <p:cBhvr>
                                        <p:cTn id="188" dur="1" fill="hold">
                                          <p:stCondLst>
                                            <p:cond delay="0"/>
                                          </p:stCondLst>
                                        </p:cTn>
                                        <p:tgtEl>
                                          <p:spTgt spid="173"/>
                                        </p:tgtEl>
                                        <p:attrNameLst>
                                          <p:attrName>style.visibility</p:attrName>
                                        </p:attrNameLst>
                                      </p:cBhvr>
                                      <p:to>
                                        <p:strVal val="visible"/>
                                      </p:to>
                                    </p:set>
                                    <p:anim calcmode="lin" valueType="num">
                                      <p:cBhvr>
                                        <p:cTn id="189" dur="500" fill="hold"/>
                                        <p:tgtEl>
                                          <p:spTgt spid="173"/>
                                        </p:tgtEl>
                                        <p:attrNameLst>
                                          <p:attrName>ppt_x</p:attrName>
                                        </p:attrNameLst>
                                      </p:cBhvr>
                                      <p:tavLst>
                                        <p:tav tm="0">
                                          <p:val>
                                            <p:strVal val="#ppt_x-#ppt_w/2"/>
                                          </p:val>
                                        </p:tav>
                                        <p:tav tm="100000">
                                          <p:val>
                                            <p:strVal val="#ppt_x"/>
                                          </p:val>
                                        </p:tav>
                                      </p:tavLst>
                                    </p:anim>
                                    <p:anim calcmode="lin" valueType="num">
                                      <p:cBhvr>
                                        <p:cTn id="190" dur="500" fill="hold"/>
                                        <p:tgtEl>
                                          <p:spTgt spid="173"/>
                                        </p:tgtEl>
                                        <p:attrNameLst>
                                          <p:attrName>ppt_y</p:attrName>
                                        </p:attrNameLst>
                                      </p:cBhvr>
                                      <p:tavLst>
                                        <p:tav tm="0">
                                          <p:val>
                                            <p:strVal val="#ppt_y"/>
                                          </p:val>
                                        </p:tav>
                                        <p:tav tm="100000">
                                          <p:val>
                                            <p:strVal val="#ppt_y"/>
                                          </p:val>
                                        </p:tav>
                                      </p:tavLst>
                                    </p:anim>
                                    <p:anim calcmode="lin" valueType="num">
                                      <p:cBhvr>
                                        <p:cTn id="191" dur="500" fill="hold"/>
                                        <p:tgtEl>
                                          <p:spTgt spid="173"/>
                                        </p:tgtEl>
                                        <p:attrNameLst>
                                          <p:attrName>ppt_w</p:attrName>
                                        </p:attrNameLst>
                                      </p:cBhvr>
                                      <p:tavLst>
                                        <p:tav tm="0">
                                          <p:val>
                                            <p:fltVal val="0"/>
                                          </p:val>
                                        </p:tav>
                                        <p:tav tm="100000">
                                          <p:val>
                                            <p:strVal val="#ppt_w"/>
                                          </p:val>
                                        </p:tav>
                                      </p:tavLst>
                                    </p:anim>
                                    <p:anim calcmode="lin" valueType="num">
                                      <p:cBhvr>
                                        <p:cTn id="192" dur="500" fill="hold"/>
                                        <p:tgtEl>
                                          <p:spTgt spid="173"/>
                                        </p:tgtEl>
                                        <p:attrNameLst>
                                          <p:attrName>ppt_h</p:attrName>
                                        </p:attrNameLst>
                                      </p:cBhvr>
                                      <p:tavLst>
                                        <p:tav tm="0">
                                          <p:val>
                                            <p:strVal val="#ppt_h"/>
                                          </p:val>
                                        </p:tav>
                                        <p:tav tm="100000">
                                          <p:val>
                                            <p:strVal val="#ppt_h"/>
                                          </p:val>
                                        </p:tav>
                                      </p:tavLst>
                                    </p:anim>
                                  </p:childTnLst>
                                </p:cTn>
                              </p:par>
                            </p:childTnLst>
                          </p:cTn>
                        </p:par>
                        <p:par>
                          <p:cTn id="193" fill="hold">
                            <p:stCondLst>
                              <p:cond delay="13500"/>
                            </p:stCondLst>
                            <p:childTnLst>
                              <p:par>
                                <p:cTn id="194" presetID="17" presetClass="entr" presetSubtype="8" fill="hold" grpId="0" nodeType="afterEffect">
                                  <p:stCondLst>
                                    <p:cond delay="0"/>
                                  </p:stCondLst>
                                  <p:childTnLst>
                                    <p:set>
                                      <p:cBhvr>
                                        <p:cTn id="195" dur="1" fill="hold">
                                          <p:stCondLst>
                                            <p:cond delay="0"/>
                                          </p:stCondLst>
                                        </p:cTn>
                                        <p:tgtEl>
                                          <p:spTgt spid="99"/>
                                        </p:tgtEl>
                                        <p:attrNameLst>
                                          <p:attrName>style.visibility</p:attrName>
                                        </p:attrNameLst>
                                      </p:cBhvr>
                                      <p:to>
                                        <p:strVal val="visible"/>
                                      </p:to>
                                    </p:set>
                                    <p:anim calcmode="lin" valueType="num">
                                      <p:cBhvr>
                                        <p:cTn id="196" dur="500" fill="hold"/>
                                        <p:tgtEl>
                                          <p:spTgt spid="99"/>
                                        </p:tgtEl>
                                        <p:attrNameLst>
                                          <p:attrName>ppt_x</p:attrName>
                                        </p:attrNameLst>
                                      </p:cBhvr>
                                      <p:tavLst>
                                        <p:tav tm="0">
                                          <p:val>
                                            <p:strVal val="#ppt_x-#ppt_w/2"/>
                                          </p:val>
                                        </p:tav>
                                        <p:tav tm="100000">
                                          <p:val>
                                            <p:strVal val="#ppt_x"/>
                                          </p:val>
                                        </p:tav>
                                      </p:tavLst>
                                    </p:anim>
                                    <p:anim calcmode="lin" valueType="num">
                                      <p:cBhvr>
                                        <p:cTn id="197" dur="500" fill="hold"/>
                                        <p:tgtEl>
                                          <p:spTgt spid="99"/>
                                        </p:tgtEl>
                                        <p:attrNameLst>
                                          <p:attrName>ppt_y</p:attrName>
                                        </p:attrNameLst>
                                      </p:cBhvr>
                                      <p:tavLst>
                                        <p:tav tm="0">
                                          <p:val>
                                            <p:strVal val="#ppt_y"/>
                                          </p:val>
                                        </p:tav>
                                        <p:tav tm="100000">
                                          <p:val>
                                            <p:strVal val="#ppt_y"/>
                                          </p:val>
                                        </p:tav>
                                      </p:tavLst>
                                    </p:anim>
                                    <p:anim calcmode="lin" valueType="num">
                                      <p:cBhvr>
                                        <p:cTn id="198" dur="500" fill="hold"/>
                                        <p:tgtEl>
                                          <p:spTgt spid="99"/>
                                        </p:tgtEl>
                                        <p:attrNameLst>
                                          <p:attrName>ppt_w</p:attrName>
                                        </p:attrNameLst>
                                      </p:cBhvr>
                                      <p:tavLst>
                                        <p:tav tm="0">
                                          <p:val>
                                            <p:fltVal val="0"/>
                                          </p:val>
                                        </p:tav>
                                        <p:tav tm="100000">
                                          <p:val>
                                            <p:strVal val="#ppt_w"/>
                                          </p:val>
                                        </p:tav>
                                      </p:tavLst>
                                    </p:anim>
                                    <p:anim calcmode="lin" valueType="num">
                                      <p:cBhvr>
                                        <p:cTn id="199" dur="500" fill="hold"/>
                                        <p:tgtEl>
                                          <p:spTgt spid="99"/>
                                        </p:tgtEl>
                                        <p:attrNameLst>
                                          <p:attrName>ppt_h</p:attrName>
                                        </p:attrNameLst>
                                      </p:cBhvr>
                                      <p:tavLst>
                                        <p:tav tm="0">
                                          <p:val>
                                            <p:strVal val="#ppt_h"/>
                                          </p:val>
                                        </p:tav>
                                        <p:tav tm="100000">
                                          <p:val>
                                            <p:strVal val="#ppt_h"/>
                                          </p:val>
                                        </p:tav>
                                      </p:tavLst>
                                    </p:anim>
                                  </p:childTnLst>
                                </p:cTn>
                              </p:par>
                            </p:childTnLst>
                          </p:cTn>
                        </p:par>
                        <p:par>
                          <p:cTn id="200" fill="hold">
                            <p:stCondLst>
                              <p:cond delay="14000"/>
                            </p:stCondLst>
                            <p:childTnLst>
                              <p:par>
                                <p:cTn id="201" presetID="17" presetClass="entr" presetSubtype="8" fill="hold" grpId="0" nodeType="afterEffect">
                                  <p:stCondLst>
                                    <p:cond delay="0"/>
                                  </p:stCondLst>
                                  <p:childTnLst>
                                    <p:set>
                                      <p:cBhvr>
                                        <p:cTn id="202" dur="1" fill="hold">
                                          <p:stCondLst>
                                            <p:cond delay="0"/>
                                          </p:stCondLst>
                                        </p:cTn>
                                        <p:tgtEl>
                                          <p:spTgt spid="100"/>
                                        </p:tgtEl>
                                        <p:attrNameLst>
                                          <p:attrName>style.visibility</p:attrName>
                                        </p:attrNameLst>
                                      </p:cBhvr>
                                      <p:to>
                                        <p:strVal val="visible"/>
                                      </p:to>
                                    </p:set>
                                    <p:anim calcmode="lin" valueType="num">
                                      <p:cBhvr>
                                        <p:cTn id="203" dur="500" fill="hold"/>
                                        <p:tgtEl>
                                          <p:spTgt spid="100"/>
                                        </p:tgtEl>
                                        <p:attrNameLst>
                                          <p:attrName>ppt_x</p:attrName>
                                        </p:attrNameLst>
                                      </p:cBhvr>
                                      <p:tavLst>
                                        <p:tav tm="0">
                                          <p:val>
                                            <p:strVal val="#ppt_x-#ppt_w/2"/>
                                          </p:val>
                                        </p:tav>
                                        <p:tav tm="100000">
                                          <p:val>
                                            <p:strVal val="#ppt_x"/>
                                          </p:val>
                                        </p:tav>
                                      </p:tavLst>
                                    </p:anim>
                                    <p:anim calcmode="lin" valueType="num">
                                      <p:cBhvr>
                                        <p:cTn id="204" dur="500" fill="hold"/>
                                        <p:tgtEl>
                                          <p:spTgt spid="100"/>
                                        </p:tgtEl>
                                        <p:attrNameLst>
                                          <p:attrName>ppt_y</p:attrName>
                                        </p:attrNameLst>
                                      </p:cBhvr>
                                      <p:tavLst>
                                        <p:tav tm="0">
                                          <p:val>
                                            <p:strVal val="#ppt_y"/>
                                          </p:val>
                                        </p:tav>
                                        <p:tav tm="100000">
                                          <p:val>
                                            <p:strVal val="#ppt_y"/>
                                          </p:val>
                                        </p:tav>
                                      </p:tavLst>
                                    </p:anim>
                                    <p:anim calcmode="lin" valueType="num">
                                      <p:cBhvr>
                                        <p:cTn id="205" dur="500" fill="hold"/>
                                        <p:tgtEl>
                                          <p:spTgt spid="100"/>
                                        </p:tgtEl>
                                        <p:attrNameLst>
                                          <p:attrName>ppt_w</p:attrName>
                                        </p:attrNameLst>
                                      </p:cBhvr>
                                      <p:tavLst>
                                        <p:tav tm="0">
                                          <p:val>
                                            <p:fltVal val="0"/>
                                          </p:val>
                                        </p:tav>
                                        <p:tav tm="100000">
                                          <p:val>
                                            <p:strVal val="#ppt_w"/>
                                          </p:val>
                                        </p:tav>
                                      </p:tavLst>
                                    </p:anim>
                                    <p:anim calcmode="lin" valueType="num">
                                      <p:cBhvr>
                                        <p:cTn id="206" dur="500" fill="hold"/>
                                        <p:tgtEl>
                                          <p:spTgt spid="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6331" grpId="0" animBg="1"/>
      <p:bldP spid="3936332" grpId="0" animBg="1"/>
      <p:bldP spid="3936333" grpId="0" animBg="1"/>
      <p:bldP spid="3936334" grpId="0" animBg="1"/>
      <p:bldP spid="3936335" grpId="0" animBg="1"/>
      <p:bldP spid="3936336" grpId="0" animBg="1"/>
      <p:bldP spid="3936337" grpId="0" animBg="1"/>
      <p:bldP spid="3936338" grpId="0" animBg="1"/>
      <p:bldP spid="3936339" grpId="0" animBg="1"/>
      <p:bldP spid="3936340" grpId="0" animBg="1"/>
      <p:bldP spid="3936341" grpId="0" animBg="1"/>
      <p:bldP spid="3936342" grpId="0" animBg="1"/>
      <p:bldP spid="3936343" grpId="0" animBg="1"/>
      <p:bldP spid="3936344" grpId="0" animBg="1"/>
      <p:bldP spid="3936345" grpId="0" animBg="1"/>
      <p:bldP spid="3936346" grpId="0" animBg="1"/>
      <p:bldP spid="3936358" grpId="0" animBg="1"/>
      <p:bldP spid="3936359" grpId="0" animBg="1"/>
      <p:bldP spid="3936376" grpId="0" animBg="1"/>
      <p:bldP spid="130" grpId="0" animBg="1"/>
      <p:bldP spid="135" grpId="0" animBg="1"/>
      <p:bldP spid="136" grpId="0" animBg="1"/>
      <p:bldP spid="137" grpId="0" animBg="1"/>
      <p:bldP spid="146" grpId="0" animBg="1"/>
      <p:bldP spid="147" grpId="0" animBg="1"/>
      <p:bldP spid="3936360" grpId="0" animBg="1"/>
      <p:bldP spid="173"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5474" name="Rectangle 2"/>
          <p:cNvSpPr>
            <a:spLocks noChangeArrowheads="1"/>
          </p:cNvSpPr>
          <p:nvPr/>
        </p:nvSpPr>
        <p:spPr bwMode="auto">
          <a:xfrm>
            <a:off x="2556024" y="4797152"/>
            <a:ext cx="6406876" cy="1729060"/>
          </a:xfrm>
          <a:prstGeom prst="rect">
            <a:avLst/>
          </a:prstGeom>
          <a:solidFill>
            <a:schemeClr val="bg1">
              <a:lumMod val="85000"/>
              <a:alpha val="20000"/>
            </a:schemeClr>
          </a:solidFill>
          <a:ln>
            <a:solidFill>
              <a:schemeClr val="bg1">
                <a:lumMod val="65000"/>
              </a:schemeClr>
            </a:solidFill>
            <a:prstDash val="dash"/>
          </a:ln>
          <a:effectLst/>
        </p:spPr>
        <p:txBody>
          <a:bodyPr wrap="none" anchor="ct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3945475" name="Rectangle 3"/>
          <p:cNvSpPr>
            <a:spLocks noChangeArrowheads="1"/>
          </p:cNvSpPr>
          <p:nvPr/>
        </p:nvSpPr>
        <p:spPr bwMode="auto">
          <a:xfrm>
            <a:off x="2557611" y="2709268"/>
            <a:ext cx="6406877" cy="2087884"/>
          </a:xfrm>
          <a:prstGeom prst="rect">
            <a:avLst/>
          </a:prstGeom>
          <a:solidFill>
            <a:srgbClr val="FFFF00">
              <a:alpha val="20000"/>
            </a:srgbClr>
          </a:solidFill>
          <a:ln w="3175">
            <a:solidFill>
              <a:srgbClr val="FF0000"/>
            </a:solidFill>
            <a:prstDash val="dash"/>
            <a:miter lim="800000"/>
            <a:headEnd/>
            <a:tailEnd/>
          </a:ln>
          <a:effectLst/>
        </p:spPr>
        <p:txBody>
          <a:bodyPr wrap="none" anchor="ct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3945476" name="Rectangle 4"/>
          <p:cNvSpPr>
            <a:spLocks noChangeArrowheads="1"/>
          </p:cNvSpPr>
          <p:nvPr/>
        </p:nvSpPr>
        <p:spPr bwMode="auto">
          <a:xfrm>
            <a:off x="2556024" y="909043"/>
            <a:ext cx="6406876" cy="1798637"/>
          </a:xfrm>
          <a:prstGeom prst="rect">
            <a:avLst/>
          </a:prstGeom>
          <a:solidFill>
            <a:schemeClr val="tx1">
              <a:lumMod val="95000"/>
              <a:lumOff val="5000"/>
              <a:alpha val="20000"/>
            </a:schemeClr>
          </a:solidFill>
          <a:ln>
            <a:noFill/>
          </a:ln>
          <a:effectLst/>
        </p:spPr>
        <p:txBody>
          <a:bodyPr wrap="none" anchor="ctr"/>
          <a:lstStyle/>
          <a:p>
            <a:endParaRPr lang="ja-JP" altLang="en-US" b="1">
              <a:latin typeface="Meiryo UI" panose="020B0604030504040204" pitchFamily="50" charset="-128"/>
              <a:ea typeface="Meiryo UI" panose="020B0604030504040204" pitchFamily="50" charset="-128"/>
              <a:cs typeface="Meiryo UI" panose="020B0604030504040204" pitchFamily="50" charset="-128"/>
            </a:endParaRPr>
          </a:p>
        </p:txBody>
      </p:sp>
      <p:sp>
        <p:nvSpPr>
          <p:cNvPr id="3945477" name="Rectangle 5"/>
          <p:cNvSpPr>
            <a:spLocks noGrp="1" noChangeArrowheads="1"/>
          </p:cNvSpPr>
          <p:nvPr>
            <p:ph type="title"/>
          </p:nvPr>
        </p:nvSpPr>
        <p:spPr/>
        <p:txBody>
          <a:bodyPr/>
          <a:lstStyle/>
          <a:p>
            <a:r>
              <a:rPr lang="ja-JP" altLang="en-US" dirty="0"/>
              <a:t>日本市場の主要な</a:t>
            </a:r>
            <a:r>
              <a:rPr lang="en-US" altLang="ja-JP" dirty="0"/>
              <a:t>ERP</a:t>
            </a:r>
            <a:r>
              <a:rPr lang="ja-JP" altLang="en-US" dirty="0"/>
              <a:t>製品（参考）　　</a:t>
            </a:r>
          </a:p>
        </p:txBody>
      </p:sp>
      <p:sp>
        <p:nvSpPr>
          <p:cNvPr id="3945478" name="AutoShape 6"/>
          <p:cNvSpPr>
            <a:spLocks noChangeArrowheads="1"/>
          </p:cNvSpPr>
          <p:nvPr/>
        </p:nvSpPr>
        <p:spPr bwMode="auto">
          <a:xfrm>
            <a:off x="107504" y="1916559"/>
            <a:ext cx="1872456" cy="654050"/>
          </a:xfrm>
          <a:prstGeom prst="roundRect">
            <a:avLst>
              <a:gd name="adj" fmla="val 16667"/>
            </a:avLst>
          </a:prstGeom>
          <a:gradFill rotWithShape="0">
            <a:gsLst>
              <a:gs pos="0">
                <a:srgbClr val="0000FF"/>
              </a:gs>
              <a:gs pos="50000">
                <a:srgbClr val="0000FF">
                  <a:gamma/>
                  <a:tint val="0"/>
                  <a:invGamma/>
                </a:srgbClr>
              </a:gs>
              <a:gs pos="100000">
                <a:srgbClr val="0000FF"/>
              </a:gs>
            </a:gsLst>
            <a:lin ang="5400000" scaled="1"/>
          </a:gradFill>
          <a:ln w="12700">
            <a:solidFill>
              <a:srgbClr val="000080"/>
            </a:solidFill>
            <a:round/>
            <a:headEnd/>
            <a:tailEnd/>
          </a:ln>
          <a:effectLst>
            <a:outerShdw dist="107763" dir="18900000" algn="ctr" rotWithShape="0">
              <a:schemeClr val="bg2"/>
            </a:outerShdw>
          </a:effectLst>
        </p:spPr>
        <p:txBody>
          <a:bodyPr wrap="none"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2,500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3945479" name="AutoShape 7"/>
          <p:cNvSpPr>
            <a:spLocks noChangeArrowheads="1"/>
          </p:cNvSpPr>
          <p:nvPr/>
        </p:nvSpPr>
        <p:spPr bwMode="auto">
          <a:xfrm>
            <a:off x="107504" y="1268859"/>
            <a:ext cx="1872456" cy="654050"/>
          </a:xfrm>
          <a:prstGeom prst="roundRect">
            <a:avLst>
              <a:gd name="adj" fmla="val 16667"/>
            </a:avLst>
          </a:prstGeom>
          <a:gradFill rotWithShape="0">
            <a:gsLst>
              <a:gs pos="0">
                <a:srgbClr val="0000FF"/>
              </a:gs>
              <a:gs pos="50000">
                <a:srgbClr val="0000FF">
                  <a:gamma/>
                  <a:tint val="0"/>
                  <a:invGamma/>
                </a:srgbClr>
              </a:gs>
              <a:gs pos="100000">
                <a:srgbClr val="0000FF"/>
              </a:gs>
            </a:gsLst>
            <a:lin ang="5400000" scaled="1"/>
          </a:gradFill>
          <a:ln w="12700">
            <a:solidFill>
              <a:srgbClr val="000080"/>
            </a:solidFill>
            <a:round/>
            <a:headEnd/>
            <a:tailEnd/>
          </a:ln>
          <a:effectLst>
            <a:outerShdw dist="107763" dir="18900000" algn="ctr" rotWithShape="0">
              <a:schemeClr val="bg2"/>
            </a:outerShdw>
          </a:effectLst>
        </p:spPr>
        <p:txBody>
          <a:bodyPr wrap="none"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億円以上</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3945480" name="AutoShape 8"/>
          <p:cNvSpPr>
            <a:spLocks noChangeArrowheads="1"/>
          </p:cNvSpPr>
          <p:nvPr/>
        </p:nvSpPr>
        <p:spPr bwMode="auto">
          <a:xfrm>
            <a:off x="323404" y="908497"/>
            <a:ext cx="1657350" cy="287337"/>
          </a:xfrm>
          <a:prstGeom prst="roundRect">
            <a:avLst>
              <a:gd name="adj" fmla="val 16667"/>
            </a:avLst>
          </a:prstGeom>
          <a:solidFill>
            <a:schemeClr val="tx1"/>
          </a:solidFill>
          <a:ln w="127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大企業向け市場</a:t>
            </a:r>
          </a:p>
        </p:txBody>
      </p:sp>
      <p:sp>
        <p:nvSpPr>
          <p:cNvPr id="3945481" name="AutoShape 9"/>
          <p:cNvSpPr>
            <a:spLocks noChangeArrowheads="1"/>
          </p:cNvSpPr>
          <p:nvPr/>
        </p:nvSpPr>
        <p:spPr bwMode="auto">
          <a:xfrm>
            <a:off x="107504" y="3710434"/>
            <a:ext cx="1872456" cy="654050"/>
          </a:xfrm>
          <a:prstGeom prst="roundRect">
            <a:avLst>
              <a:gd name="adj" fmla="val 16667"/>
            </a:avLst>
          </a:prstGeom>
          <a:gradFill rotWithShape="0">
            <a:gsLst>
              <a:gs pos="0">
                <a:srgbClr val="0000FF"/>
              </a:gs>
              <a:gs pos="50000">
                <a:srgbClr val="0000FF">
                  <a:gamma/>
                  <a:tint val="0"/>
                  <a:invGamma/>
                </a:srgbClr>
              </a:gs>
              <a:gs pos="100000">
                <a:srgbClr val="0000FF"/>
              </a:gs>
            </a:gsLst>
            <a:lin ang="5400000" scaled="1"/>
          </a:gradFill>
          <a:ln w="12700">
            <a:solidFill>
              <a:srgbClr val="000080"/>
            </a:solidFill>
            <a:round/>
            <a:headEnd/>
            <a:tailEnd/>
          </a:ln>
          <a:effectLst>
            <a:outerShdw dist="107763" dir="18900000" algn="ctr" rotWithShape="0">
              <a:schemeClr val="bg2"/>
            </a:outerShdw>
          </a:effectLst>
        </p:spPr>
        <p:txBody>
          <a:bodyPr wrap="none"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3945482" name="AutoShape 10"/>
          <p:cNvSpPr>
            <a:spLocks noChangeArrowheads="1"/>
          </p:cNvSpPr>
          <p:nvPr/>
        </p:nvSpPr>
        <p:spPr bwMode="auto">
          <a:xfrm>
            <a:off x="107504" y="3062734"/>
            <a:ext cx="1872456" cy="654050"/>
          </a:xfrm>
          <a:prstGeom prst="roundRect">
            <a:avLst>
              <a:gd name="adj" fmla="val 16667"/>
            </a:avLst>
          </a:prstGeom>
          <a:gradFill rotWithShape="0">
            <a:gsLst>
              <a:gs pos="0">
                <a:srgbClr val="0000FF"/>
              </a:gs>
              <a:gs pos="50000">
                <a:srgbClr val="0000FF">
                  <a:gamma/>
                  <a:tint val="0"/>
                  <a:invGamma/>
                </a:srgbClr>
              </a:gs>
              <a:gs pos="100000">
                <a:srgbClr val="0000FF"/>
              </a:gs>
            </a:gsLst>
            <a:lin ang="5400000" scaled="1"/>
          </a:gradFill>
          <a:ln w="12700">
            <a:solidFill>
              <a:srgbClr val="000080"/>
            </a:solidFill>
            <a:round/>
            <a:headEnd/>
            <a:tailEnd/>
          </a:ln>
          <a:effectLst>
            <a:outerShdw dist="107763" dir="18900000" algn="ctr" rotWithShape="0">
              <a:schemeClr val="bg2"/>
            </a:outerShdw>
          </a:effectLst>
        </p:spPr>
        <p:txBody>
          <a:bodyPr wrap="none"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3945483" name="AutoShape 11"/>
          <p:cNvSpPr>
            <a:spLocks noChangeArrowheads="1"/>
          </p:cNvSpPr>
          <p:nvPr/>
        </p:nvSpPr>
        <p:spPr bwMode="auto">
          <a:xfrm>
            <a:off x="323404" y="2702372"/>
            <a:ext cx="1657350" cy="287337"/>
          </a:xfrm>
          <a:prstGeom prst="roundRect">
            <a:avLst>
              <a:gd name="adj" fmla="val 16667"/>
            </a:avLst>
          </a:prstGeom>
          <a:solidFill>
            <a:schemeClr val="tx1"/>
          </a:solidFill>
          <a:ln w="127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中企業向け市場</a:t>
            </a:r>
          </a:p>
        </p:txBody>
      </p:sp>
      <p:sp>
        <p:nvSpPr>
          <p:cNvPr id="3945484" name="AutoShape 12"/>
          <p:cNvSpPr>
            <a:spLocks noChangeArrowheads="1"/>
          </p:cNvSpPr>
          <p:nvPr/>
        </p:nvSpPr>
        <p:spPr bwMode="auto">
          <a:xfrm>
            <a:off x="107504" y="5510659"/>
            <a:ext cx="1872456" cy="654050"/>
          </a:xfrm>
          <a:prstGeom prst="roundRect">
            <a:avLst>
              <a:gd name="adj" fmla="val 16667"/>
            </a:avLst>
          </a:prstGeom>
          <a:gradFill rotWithShape="0">
            <a:gsLst>
              <a:gs pos="0">
                <a:srgbClr val="0000FF"/>
              </a:gs>
              <a:gs pos="50000">
                <a:srgbClr val="0000FF">
                  <a:gamma/>
                  <a:tint val="0"/>
                  <a:invGamma/>
                </a:srgbClr>
              </a:gs>
              <a:gs pos="100000">
                <a:srgbClr val="0000FF"/>
              </a:gs>
            </a:gsLst>
            <a:lin ang="5400000" scaled="1"/>
          </a:gradFill>
          <a:ln w="12700">
            <a:solidFill>
              <a:srgbClr val="000080"/>
            </a:solidFill>
            <a:round/>
            <a:headEnd/>
            <a:tailEnd/>
          </a:ln>
          <a:effectLst>
            <a:outerShdw dist="107763" dir="18900000" algn="ctr" rotWithShape="0">
              <a:schemeClr val="bg2"/>
            </a:outerShdw>
          </a:effectLst>
        </p:spPr>
        <p:txBody>
          <a:bodyPr wrap="none"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150,000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3945485" name="AutoShape 13"/>
          <p:cNvSpPr>
            <a:spLocks noChangeArrowheads="1"/>
          </p:cNvSpPr>
          <p:nvPr/>
        </p:nvSpPr>
        <p:spPr bwMode="auto">
          <a:xfrm>
            <a:off x="107504" y="4862959"/>
            <a:ext cx="1872456" cy="654050"/>
          </a:xfrm>
          <a:prstGeom prst="roundRect">
            <a:avLst>
              <a:gd name="adj" fmla="val 16667"/>
            </a:avLst>
          </a:prstGeom>
          <a:gradFill rotWithShape="0">
            <a:gsLst>
              <a:gs pos="0">
                <a:srgbClr val="0000FF"/>
              </a:gs>
              <a:gs pos="50000">
                <a:srgbClr val="0000FF">
                  <a:gamma/>
                  <a:tint val="0"/>
                  <a:invGamma/>
                </a:srgbClr>
              </a:gs>
              <a:gs pos="100000">
                <a:srgbClr val="0000FF"/>
              </a:gs>
            </a:gsLst>
            <a:lin ang="5400000" scaled="1"/>
          </a:gradFill>
          <a:ln w="12700">
            <a:solidFill>
              <a:srgbClr val="000080"/>
            </a:solidFill>
            <a:round/>
            <a:headEnd/>
            <a:tailEnd/>
          </a:ln>
          <a:effectLst>
            <a:outerShdw dist="107763" dir="18900000" algn="ctr" rotWithShape="0">
              <a:schemeClr val="bg2"/>
            </a:outerShdw>
          </a:effectLst>
        </p:spPr>
        <p:txBody>
          <a:bodyPr wrap="none"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a:t>
            </a: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3945486" name="AutoShape 14"/>
          <p:cNvSpPr>
            <a:spLocks noChangeArrowheads="1"/>
          </p:cNvSpPr>
          <p:nvPr/>
        </p:nvSpPr>
        <p:spPr bwMode="auto">
          <a:xfrm>
            <a:off x="323404" y="4502597"/>
            <a:ext cx="1657350" cy="287337"/>
          </a:xfrm>
          <a:prstGeom prst="roundRect">
            <a:avLst>
              <a:gd name="adj" fmla="val 16667"/>
            </a:avLst>
          </a:prstGeom>
          <a:solidFill>
            <a:schemeClr val="tx1"/>
          </a:solidFill>
          <a:ln w="127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中小企業向け市場</a:t>
            </a:r>
          </a:p>
        </p:txBody>
      </p:sp>
      <p:sp>
        <p:nvSpPr>
          <p:cNvPr id="3945488" name="AutoShape 16"/>
          <p:cNvSpPr>
            <a:spLocks noChangeArrowheads="1"/>
          </p:cNvSpPr>
          <p:nvPr/>
        </p:nvSpPr>
        <p:spPr bwMode="auto">
          <a:xfrm rot="5400000">
            <a:off x="114545" y="3422209"/>
            <a:ext cx="4392487" cy="373624"/>
          </a:xfrm>
          <a:prstGeom prst="triangle">
            <a:avLst>
              <a:gd name="adj" fmla="val 50000"/>
            </a:avLst>
          </a:prstGeom>
          <a:solidFill>
            <a:srgbClr val="FFFF00"/>
          </a:solidFill>
          <a:ln>
            <a:noFill/>
          </a:ln>
          <a:effectLst>
            <a:outerShdw dist="35921" dir="2700000" algn="ctr" rotWithShape="0">
              <a:schemeClr val="bg2"/>
            </a:outerShdw>
          </a:effectLst>
          <a:extLst>
            <a:ext uri="{91240B29-F687-4F45-9708-019B960494DF}">
              <a14:hiddenLine xmlns:a14="http://schemas.microsoft.com/office/drawing/2010/main" w="3175" algn="ctr">
                <a:solidFill>
                  <a:schemeClr val="tx1"/>
                </a:solidFill>
                <a:miter lim="800000"/>
                <a:headEnd/>
                <a:tailEnd/>
              </a14:hiddenLine>
            </a:ext>
          </a:extLst>
        </p:spPr>
        <p:txBody>
          <a:bodyPr wrap="square"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945489" name="Text Box 17"/>
          <p:cNvSpPr txBox="1">
            <a:spLocks noChangeArrowheads="1"/>
          </p:cNvSpPr>
          <p:nvPr/>
        </p:nvSpPr>
        <p:spPr bwMode="auto">
          <a:xfrm>
            <a:off x="2556024" y="1413937"/>
            <a:ext cx="26693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Business Suite</a:t>
            </a:r>
            <a:endParaRPr lang="ja-JP" altLang="en-US"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ERP6.0+EhP, 2025</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年で保守期限</a:t>
            </a:r>
            <a:endPar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45492" name="Text Box 20"/>
          <p:cNvSpPr txBox="1">
            <a:spLocks noChangeArrowheads="1"/>
          </p:cNvSpPr>
          <p:nvPr/>
        </p:nvSpPr>
        <p:spPr bwMode="auto">
          <a:xfrm>
            <a:off x="2562374" y="4797152"/>
            <a:ext cx="2153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Business One(B-1)</a:t>
            </a:r>
          </a:p>
          <a:p>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オンプレ</a:t>
            </a:r>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サブスクリプション、</a:t>
            </a:r>
            <a:endPar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パートナー経由で提供</a:t>
            </a:r>
            <a:endPar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45495" name="Text Box 23"/>
          <p:cNvSpPr txBox="1">
            <a:spLocks noChangeArrowheads="1"/>
          </p:cNvSpPr>
          <p:nvPr/>
        </p:nvSpPr>
        <p:spPr bwMode="auto">
          <a:xfrm>
            <a:off x="3203848" y="634082"/>
            <a:ext cx="804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a:t>
            </a:r>
            <a:endParaRPr lang="ja-JP" altLang="en-US"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45496" name="Text Box 24"/>
          <p:cNvSpPr txBox="1">
            <a:spLocks noChangeArrowheads="1"/>
          </p:cNvSpPr>
          <p:nvPr/>
        </p:nvSpPr>
        <p:spPr bwMode="auto">
          <a:xfrm>
            <a:off x="7008961" y="634082"/>
            <a:ext cx="804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Oracle</a:t>
            </a:r>
            <a:endParaRPr lang="ja-JP" altLang="en-US"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45497" name="Text Box 25"/>
          <p:cNvSpPr txBox="1">
            <a:spLocks noChangeArrowheads="1"/>
          </p:cNvSpPr>
          <p:nvPr/>
        </p:nvSpPr>
        <p:spPr bwMode="auto">
          <a:xfrm>
            <a:off x="5063282" y="620713"/>
            <a:ext cx="804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Fujitsu</a:t>
            </a:r>
            <a:endParaRPr lang="ja-JP" altLang="en-US"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45499" name="Text Box 27"/>
          <p:cNvSpPr txBox="1">
            <a:spLocks noChangeArrowheads="1"/>
          </p:cNvSpPr>
          <p:nvPr/>
        </p:nvSpPr>
        <p:spPr bwMode="auto">
          <a:xfrm>
            <a:off x="5038761" y="962050"/>
            <a:ext cx="1549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GLOVIA SUMMIT</a:t>
            </a:r>
          </a:p>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富士通</a:t>
            </a:r>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00" name="Text Box 28"/>
          <p:cNvSpPr txBox="1">
            <a:spLocks noChangeArrowheads="1"/>
          </p:cNvSpPr>
          <p:nvPr/>
        </p:nvSpPr>
        <p:spPr bwMode="auto">
          <a:xfrm>
            <a:off x="5148064" y="3502749"/>
            <a:ext cx="1659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GLOVIA smart</a:t>
            </a:r>
            <a:r>
              <a:rPr lang="ja-JP" altLang="en-US"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t>
            </a:r>
          </a:p>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GLOVIA </a:t>
            </a:r>
            <a:r>
              <a:rPr lang="en-US" altLang="ja-JP" sz="1200" b="1" i="1" dirty="0" err="1">
                <a:solidFill>
                  <a:srgbClr val="FF6600"/>
                </a:solidFill>
                <a:latin typeface="Meiryo UI" panose="020B0604030504040204" pitchFamily="50" charset="-128"/>
                <a:ea typeface="Meiryo UI" panose="020B0604030504040204" pitchFamily="50" charset="-128"/>
                <a:cs typeface="Meiryo UI" panose="020B0604030504040204" pitchFamily="50" charset="-128"/>
              </a:rPr>
              <a:t>iZ</a:t>
            </a:r>
            <a:endPar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富士通マーケティング</a:t>
            </a:r>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01" name="Text Box 29"/>
          <p:cNvSpPr txBox="1">
            <a:spLocks noChangeArrowheads="1"/>
          </p:cNvSpPr>
          <p:nvPr/>
        </p:nvSpPr>
        <p:spPr bwMode="auto">
          <a:xfrm>
            <a:off x="6948264" y="951111"/>
            <a:ext cx="17568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Oracle</a:t>
            </a:r>
            <a:r>
              <a:rPr lang="ja-JP" altLang="en-US"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EBS</a:t>
            </a:r>
          </a:p>
          <a:p>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Fusion Applications</a:t>
            </a:r>
          </a:p>
        </p:txBody>
      </p:sp>
      <p:sp>
        <p:nvSpPr>
          <p:cNvPr id="3945502" name="Text Box 30"/>
          <p:cNvSpPr txBox="1">
            <a:spLocks noChangeArrowheads="1"/>
          </p:cNvSpPr>
          <p:nvPr/>
        </p:nvSpPr>
        <p:spPr bwMode="auto">
          <a:xfrm>
            <a:off x="6876256" y="2708920"/>
            <a:ext cx="16444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Oracle </a:t>
            </a:r>
            <a:r>
              <a:rPr lang="en-US" altLang="ja-JP" sz="1200" b="1" i="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JDEdwords</a:t>
            </a:r>
            <a:endPar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45503" name="Text Box 31"/>
          <p:cNvSpPr txBox="1">
            <a:spLocks noChangeArrowheads="1"/>
          </p:cNvSpPr>
          <p:nvPr/>
        </p:nvSpPr>
        <p:spPr bwMode="auto">
          <a:xfrm>
            <a:off x="2771800" y="2062589"/>
            <a:ext cx="19543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COMPANY</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　旧製品</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HUE </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新製品</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ワークスアプリケーションズ</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45504" name="Text Box 32"/>
          <p:cNvSpPr txBox="1">
            <a:spLocks noChangeArrowheads="1"/>
          </p:cNvSpPr>
          <p:nvPr/>
        </p:nvSpPr>
        <p:spPr bwMode="auto">
          <a:xfrm>
            <a:off x="7232411" y="2895327"/>
            <a:ext cx="1732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Infor ERP </a:t>
            </a:r>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LN:BaaN</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インフォア</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06" name="Text Box 34"/>
          <p:cNvSpPr txBox="1">
            <a:spLocks noChangeArrowheads="1"/>
          </p:cNvSpPr>
          <p:nvPr/>
        </p:nvSpPr>
        <p:spPr bwMode="auto">
          <a:xfrm>
            <a:off x="6096240" y="5487615"/>
            <a:ext cx="1140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Smile</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シリーズ</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大塚紹介</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10" name="Text Box 38"/>
          <p:cNvSpPr txBox="1">
            <a:spLocks noChangeArrowheads="1"/>
          </p:cNvSpPr>
          <p:nvPr/>
        </p:nvSpPr>
        <p:spPr bwMode="auto">
          <a:xfrm>
            <a:off x="8028013" y="3284984"/>
            <a:ext cx="936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OBIC7</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オービック</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11" name="Text Box 39"/>
          <p:cNvSpPr txBox="1">
            <a:spLocks noChangeArrowheads="1"/>
          </p:cNvSpPr>
          <p:nvPr/>
        </p:nvSpPr>
        <p:spPr bwMode="auto">
          <a:xfrm>
            <a:off x="5229132" y="4047455"/>
            <a:ext cx="1215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ProActive</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 E2</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(SCSK)</a:t>
            </a:r>
          </a:p>
        </p:txBody>
      </p:sp>
      <p:sp>
        <p:nvSpPr>
          <p:cNvPr id="3945512" name="Text Box 40"/>
          <p:cNvSpPr txBox="1">
            <a:spLocks noChangeArrowheads="1"/>
          </p:cNvSpPr>
          <p:nvPr/>
        </p:nvSpPr>
        <p:spPr bwMode="auto">
          <a:xfrm>
            <a:off x="7812360" y="6063679"/>
            <a:ext cx="970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奉行新</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ERP</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(OBC)</a:t>
            </a:r>
            <a:endParaRPr lang="ja-JP" altLang="en-US" sz="12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45513" name="Text Box 41"/>
          <p:cNvSpPr txBox="1">
            <a:spLocks noChangeArrowheads="1"/>
          </p:cNvSpPr>
          <p:nvPr/>
        </p:nvSpPr>
        <p:spPr bwMode="auto">
          <a:xfrm>
            <a:off x="3640207" y="5415607"/>
            <a:ext cx="1003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MJSLINK</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ミロク情報</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14" name="Text Box 42"/>
          <p:cNvSpPr txBox="1">
            <a:spLocks noChangeArrowheads="1"/>
          </p:cNvSpPr>
          <p:nvPr/>
        </p:nvSpPr>
        <p:spPr bwMode="auto">
          <a:xfrm>
            <a:off x="6467899" y="3903439"/>
            <a:ext cx="11811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FutureStage</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日立</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15" name="Text Box 43"/>
          <p:cNvSpPr txBox="1">
            <a:spLocks noChangeArrowheads="1"/>
          </p:cNvSpPr>
          <p:nvPr/>
        </p:nvSpPr>
        <p:spPr bwMode="auto">
          <a:xfrm>
            <a:off x="4139952" y="3423295"/>
            <a:ext cx="11074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GRANDIT</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(GRANDIT)</a:t>
            </a:r>
          </a:p>
        </p:txBody>
      </p:sp>
      <p:sp>
        <p:nvSpPr>
          <p:cNvPr id="3945516" name="Text Box 44"/>
          <p:cNvSpPr txBox="1">
            <a:spLocks noChangeArrowheads="1"/>
          </p:cNvSpPr>
          <p:nvPr/>
        </p:nvSpPr>
        <p:spPr bwMode="auto">
          <a:xfrm>
            <a:off x="2609781" y="5415607"/>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ｽｰﾊﾟｰｶｸﾃﾙ</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内田洋行</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17" name="Text Box 45"/>
          <p:cNvSpPr txBox="1">
            <a:spLocks noChangeArrowheads="1"/>
          </p:cNvSpPr>
          <p:nvPr/>
        </p:nvSpPr>
        <p:spPr bwMode="auto">
          <a:xfrm>
            <a:off x="7821735" y="5462687"/>
            <a:ext cx="998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Dream21</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PCA</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クラウド</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(PCA)</a:t>
            </a:r>
          </a:p>
        </p:txBody>
      </p:sp>
      <p:sp>
        <p:nvSpPr>
          <p:cNvPr id="3945518" name="Text Box 46"/>
          <p:cNvSpPr txBox="1">
            <a:spLocks noChangeArrowheads="1"/>
          </p:cNvSpPr>
          <p:nvPr/>
        </p:nvSpPr>
        <p:spPr bwMode="auto">
          <a:xfrm>
            <a:off x="2556024" y="5879013"/>
            <a:ext cx="18133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FX</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シリーズ</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FX2, FX4</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クラウド</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 FX5</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(TKC)</a:t>
            </a:r>
          </a:p>
        </p:txBody>
      </p:sp>
      <p:sp>
        <p:nvSpPr>
          <p:cNvPr id="3945519" name="Text Box 47"/>
          <p:cNvSpPr txBox="1">
            <a:spLocks noChangeArrowheads="1"/>
          </p:cNvSpPr>
          <p:nvPr/>
        </p:nvSpPr>
        <p:spPr bwMode="auto">
          <a:xfrm>
            <a:off x="4777741" y="5530006"/>
            <a:ext cx="9989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弥生シリーズ</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弥生</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20" name="Text Box 48"/>
          <p:cNvSpPr txBox="1">
            <a:spLocks noChangeArrowheads="1"/>
          </p:cNvSpPr>
          <p:nvPr/>
        </p:nvSpPr>
        <p:spPr bwMode="auto">
          <a:xfrm>
            <a:off x="7596336" y="3903439"/>
            <a:ext cx="1373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EXPLANNER/Z</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(NEC)</a:t>
            </a:r>
          </a:p>
        </p:txBody>
      </p:sp>
      <p:sp>
        <p:nvSpPr>
          <p:cNvPr id="3945521" name="Text Box 49"/>
          <p:cNvSpPr txBox="1">
            <a:spLocks noChangeArrowheads="1"/>
          </p:cNvSpPr>
          <p:nvPr/>
        </p:nvSpPr>
        <p:spPr bwMode="auto">
          <a:xfrm>
            <a:off x="4860032" y="4407495"/>
            <a:ext cx="15392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SuperStream</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 NX</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(SSJ)</a:t>
            </a:r>
          </a:p>
        </p:txBody>
      </p:sp>
      <p:sp>
        <p:nvSpPr>
          <p:cNvPr id="3945522" name="Text Box 50"/>
          <p:cNvSpPr txBox="1">
            <a:spLocks noChangeArrowheads="1"/>
          </p:cNvSpPr>
          <p:nvPr/>
        </p:nvSpPr>
        <p:spPr bwMode="auto">
          <a:xfrm>
            <a:off x="6444208" y="4335487"/>
            <a:ext cx="21839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Biz</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∫シリーズ</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(NTT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データビジネスシステムズ</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23" name="Text Box 51"/>
          <p:cNvSpPr txBox="1">
            <a:spLocks noChangeArrowheads="1"/>
          </p:cNvSpPr>
          <p:nvPr/>
        </p:nvSpPr>
        <p:spPr bwMode="auto">
          <a:xfrm>
            <a:off x="5026443" y="2175247"/>
            <a:ext cx="1057725" cy="461665"/>
          </a:xfrm>
          <a:prstGeom prst="rect">
            <a:avLst/>
          </a:prstGeom>
          <a:noFill/>
          <a:ln w="12700">
            <a:noFill/>
            <a:miter lim="800000"/>
            <a:headEnd/>
            <a:tailEnd/>
          </a:ln>
          <a:effectLst/>
        </p:spPr>
        <p:txBody>
          <a:bodyPr wrap="none">
            <a:spAutoFit/>
          </a:bodyPr>
          <a:lstStyle/>
          <a:p>
            <a:r>
              <a:rPr lang="en-US" altLang="ja-JP" sz="1200" b="1" i="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mcframe7</a:t>
            </a:r>
          </a:p>
          <a:p>
            <a:r>
              <a:rPr lang="en-US" altLang="ja-JP" sz="1200" b="1" i="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i="1" dirty="0" err="1">
                <a:solidFill>
                  <a:srgbClr val="00B050"/>
                </a:solidFill>
                <a:latin typeface="Meiryo UI" panose="020B0604030504040204" pitchFamily="50" charset="-128"/>
                <a:ea typeface="Meiryo UI" panose="020B0604030504040204" pitchFamily="50" charset="-128"/>
                <a:cs typeface="Meiryo UI" panose="020B0604030504040204" pitchFamily="50" charset="-128"/>
              </a:rPr>
              <a:t>b-en-g</a:t>
            </a:r>
            <a:r>
              <a:rPr lang="en-US" altLang="ja-JP" sz="1200" b="1" i="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945524" name="Text Box 52"/>
          <p:cNvSpPr txBox="1">
            <a:spLocks noChangeArrowheads="1"/>
          </p:cNvSpPr>
          <p:nvPr/>
        </p:nvSpPr>
        <p:spPr bwMode="auto">
          <a:xfrm>
            <a:off x="2699792" y="4222829"/>
            <a:ext cx="2089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Dynamics365(BC/F&amp;O)</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Dynamics AX/NAV</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マイクロソフト</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1" name="Text Box 17"/>
          <p:cNvSpPr txBox="1">
            <a:spLocks noChangeArrowheads="1"/>
          </p:cNvSpPr>
          <p:nvPr/>
        </p:nvSpPr>
        <p:spPr bwMode="auto">
          <a:xfrm>
            <a:off x="2573759" y="980381"/>
            <a:ext cx="23512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S/4HANA </a:t>
            </a:r>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(On-premise)</a:t>
            </a:r>
            <a:endPar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S/4HANA Cloud </a:t>
            </a:r>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(SaaS)</a:t>
            </a:r>
            <a:endParaRPr lang="en-US" altLang="ja-JP" sz="7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Text Box 17"/>
          <p:cNvSpPr txBox="1">
            <a:spLocks noChangeArrowheads="1"/>
          </p:cNvSpPr>
          <p:nvPr/>
        </p:nvSpPr>
        <p:spPr bwMode="auto">
          <a:xfrm>
            <a:off x="2556024" y="2708920"/>
            <a:ext cx="27677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Business All-in-One(A-1)</a:t>
            </a:r>
          </a:p>
          <a:p>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ERP6.0</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ベース</a:t>
            </a:r>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2025</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S/4HANA All-in-One(S/4 A-1)</a:t>
            </a:r>
          </a:p>
          <a:p>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※S/4HANA</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対応した</a:t>
            </a:r>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A-1</a:t>
            </a:r>
            <a:r>
              <a:rPr lang="ja-JP" altLang="en-US" sz="1000" b="1" i="1"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パートナーより提供</a:t>
            </a:r>
            <a:endPar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Text Box 17"/>
          <p:cNvSpPr txBox="1">
            <a:spLocks noChangeArrowheads="1"/>
          </p:cNvSpPr>
          <p:nvPr/>
        </p:nvSpPr>
        <p:spPr bwMode="auto">
          <a:xfrm>
            <a:off x="2556024" y="3789040"/>
            <a:ext cx="256570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Business </a:t>
            </a:r>
            <a:r>
              <a:rPr lang="en-US" altLang="ja-JP" sz="1200" b="1" i="1"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ByDesign</a:t>
            </a:r>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i="1"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ByD</a:t>
            </a:r>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p>
          <a:p>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※SaaS</a:t>
            </a:r>
            <a:r>
              <a:rPr lang="ja-JP" altLang="en-US"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版のみ、パートナー経由で提供</a:t>
            </a:r>
            <a:endPar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Text Box 47"/>
          <p:cNvSpPr txBox="1">
            <a:spLocks noChangeArrowheads="1"/>
          </p:cNvSpPr>
          <p:nvPr/>
        </p:nvSpPr>
        <p:spPr bwMode="auto">
          <a:xfrm>
            <a:off x="4427984" y="5991671"/>
            <a:ext cx="1168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マネーフォワード</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(MF)</a:t>
            </a:r>
          </a:p>
        </p:txBody>
      </p:sp>
      <p:sp>
        <p:nvSpPr>
          <p:cNvPr id="65" name="Text Box 47"/>
          <p:cNvSpPr txBox="1">
            <a:spLocks noChangeArrowheads="1"/>
          </p:cNvSpPr>
          <p:nvPr/>
        </p:nvSpPr>
        <p:spPr bwMode="auto">
          <a:xfrm>
            <a:off x="5580112" y="5991671"/>
            <a:ext cx="14622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freee</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クラウド</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ERP</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freee</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6" name="Text Box 29"/>
          <p:cNvSpPr txBox="1">
            <a:spLocks noChangeArrowheads="1"/>
          </p:cNvSpPr>
          <p:nvPr/>
        </p:nvSpPr>
        <p:spPr bwMode="auto">
          <a:xfrm>
            <a:off x="6948264" y="1478250"/>
            <a:ext cx="163160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Oracle</a:t>
            </a:r>
            <a:r>
              <a:rPr lang="ja-JP" altLang="en-US"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 Cloud</a:t>
            </a:r>
          </a:p>
          <a:p>
            <a:r>
              <a:rPr lang="en-US" altLang="ja-JP" sz="10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※SaaS</a:t>
            </a:r>
            <a:r>
              <a:rPr lang="ja-JP" altLang="en-US" sz="10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版</a:t>
            </a:r>
            <a:endParaRPr lang="en-US" altLang="ja-JP" sz="10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Text Box 51"/>
          <p:cNvSpPr txBox="1">
            <a:spLocks noChangeArrowheads="1"/>
          </p:cNvSpPr>
          <p:nvPr/>
        </p:nvSpPr>
        <p:spPr bwMode="auto">
          <a:xfrm>
            <a:off x="7203169" y="2060848"/>
            <a:ext cx="15452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SyteLine</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/LN/LX</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Infor </a:t>
            </a:r>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CloudSuite</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インフォア</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9" name="Text Box 51"/>
          <p:cNvSpPr txBox="1">
            <a:spLocks noChangeArrowheads="1"/>
          </p:cNvSpPr>
          <p:nvPr/>
        </p:nvSpPr>
        <p:spPr bwMode="auto">
          <a:xfrm>
            <a:off x="5796136" y="1196752"/>
            <a:ext cx="9733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 Workday</a:t>
            </a:r>
          </a:p>
          <a:p>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ワークデイ</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0" name="Text Box 28"/>
          <p:cNvSpPr txBox="1">
            <a:spLocks noChangeArrowheads="1"/>
          </p:cNvSpPr>
          <p:nvPr/>
        </p:nvSpPr>
        <p:spPr bwMode="auto">
          <a:xfrm>
            <a:off x="4984132" y="4797152"/>
            <a:ext cx="1676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GLOVIA </a:t>
            </a:r>
            <a:r>
              <a:rPr lang="ja-JP" altLang="en-US"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きらら</a:t>
            </a:r>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ERP</a:t>
            </a:r>
          </a:p>
          <a:p>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富士通マーケティング</a:t>
            </a:r>
            <a:r>
              <a:rPr lang="en-US" altLang="ja-JP" sz="1200" b="1" i="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1" name="Text Box 30"/>
          <p:cNvSpPr txBox="1">
            <a:spLocks noChangeArrowheads="1"/>
          </p:cNvSpPr>
          <p:nvPr/>
        </p:nvSpPr>
        <p:spPr bwMode="auto">
          <a:xfrm>
            <a:off x="6940142" y="4797152"/>
            <a:ext cx="144828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Oracle NetSuite</a:t>
            </a:r>
          </a:p>
          <a:p>
            <a:r>
              <a:rPr lang="en-US" altLang="ja-JP" sz="10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※SaaS</a:t>
            </a:r>
          </a:p>
        </p:txBody>
      </p:sp>
      <p:sp>
        <p:nvSpPr>
          <p:cNvPr id="53" name="Text Box 47"/>
          <p:cNvSpPr txBox="1">
            <a:spLocks noChangeArrowheads="1"/>
          </p:cNvSpPr>
          <p:nvPr/>
        </p:nvSpPr>
        <p:spPr bwMode="auto">
          <a:xfrm>
            <a:off x="4795541" y="5240233"/>
            <a:ext cx="15343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Multibook</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(SaaS)</a:t>
            </a:r>
          </a:p>
        </p:txBody>
      </p:sp>
      <p:sp>
        <p:nvSpPr>
          <p:cNvPr id="54" name="Text Box 51"/>
          <p:cNvSpPr txBox="1">
            <a:spLocks noChangeArrowheads="1"/>
          </p:cNvSpPr>
          <p:nvPr/>
        </p:nvSpPr>
        <p:spPr bwMode="auto">
          <a:xfrm>
            <a:off x="6732240" y="3284984"/>
            <a:ext cx="132921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rootstock </a:t>
            </a:r>
            <a:r>
              <a:rPr lang="en-US" altLang="ja-JP" sz="1200" b="1" i="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erp</a:t>
            </a:r>
            <a:endParaRPr lang="en-US" altLang="ja-JP" sz="1200" b="1" i="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i="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※SaaS</a:t>
            </a:r>
          </a:p>
          <a:p>
            <a:r>
              <a:rPr lang="en-US" altLang="ja-JP" sz="1200" b="1" i="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セールスフォース</a:t>
            </a:r>
            <a:r>
              <a:rPr lang="en-US" altLang="ja-JP" sz="1200" b="1" i="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Text Box 47"/>
          <p:cNvSpPr txBox="1">
            <a:spLocks noChangeArrowheads="1"/>
          </p:cNvSpPr>
          <p:nvPr/>
        </p:nvSpPr>
        <p:spPr bwMode="auto">
          <a:xfrm>
            <a:off x="6411914" y="6237312"/>
            <a:ext cx="14724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err="1">
                <a:latin typeface="Meiryo UI" panose="020B0604030504040204" pitchFamily="50" charset="-128"/>
                <a:ea typeface="Meiryo UI" panose="020B0604030504040204" pitchFamily="50" charset="-128"/>
                <a:cs typeface="Meiryo UI" panose="020B0604030504040204" pitchFamily="50" charset="-128"/>
              </a:rPr>
              <a:t>SmartHR</a:t>
            </a:r>
            <a:r>
              <a:rPr lang="en-US" altLang="ja-JP" sz="1200" b="1" i="1" dirty="0">
                <a:latin typeface="Meiryo UI" panose="020B0604030504040204" pitchFamily="50" charset="-128"/>
                <a:ea typeface="Meiryo UI" panose="020B0604030504040204" pitchFamily="50" charset="-128"/>
                <a:cs typeface="Meiryo UI" panose="020B0604030504040204" pitchFamily="50" charset="-128"/>
              </a:rPr>
              <a:t>(SaaS)</a:t>
            </a:r>
          </a:p>
        </p:txBody>
      </p:sp>
      <p:sp>
        <p:nvSpPr>
          <p:cNvPr id="56" name="Text Box 17"/>
          <p:cNvSpPr txBox="1">
            <a:spLocks noChangeArrowheads="1"/>
          </p:cNvSpPr>
          <p:nvPr/>
        </p:nvSpPr>
        <p:spPr bwMode="auto">
          <a:xfrm>
            <a:off x="2555776" y="1773977"/>
            <a:ext cx="2697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SAP </a:t>
            </a:r>
            <a:r>
              <a:rPr lang="en-US" altLang="ja-JP" sz="1200" b="1" i="1"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SuccessFactors</a:t>
            </a:r>
            <a:r>
              <a:rPr lang="en-US" altLang="ja-JP" sz="12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i="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(SaaS HCM)</a:t>
            </a:r>
          </a:p>
        </p:txBody>
      </p:sp>
      <p:sp>
        <p:nvSpPr>
          <p:cNvPr id="3" name="テキスト ボックス 2"/>
          <p:cNvSpPr txBox="1"/>
          <p:nvPr/>
        </p:nvSpPr>
        <p:spPr>
          <a:xfrm>
            <a:off x="6868915" y="138118"/>
            <a:ext cx="2167581"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クラウド製品が急増中</a:t>
            </a:r>
          </a:p>
        </p:txBody>
      </p:sp>
      <p:sp>
        <p:nvSpPr>
          <p:cNvPr id="58" name="Text Box 43">
            <a:extLst>
              <a:ext uri="{FF2B5EF4-FFF2-40B4-BE49-F238E27FC236}">
                <a16:creationId xmlns:a16="http://schemas.microsoft.com/office/drawing/2014/main" id="{4B4BBEFD-2931-4290-A086-28F1D8B8AF3E}"/>
              </a:ext>
            </a:extLst>
          </p:cNvPr>
          <p:cNvSpPr txBox="1">
            <a:spLocks noChangeArrowheads="1"/>
          </p:cNvSpPr>
          <p:nvPr/>
        </p:nvSpPr>
        <p:spPr bwMode="auto">
          <a:xfrm>
            <a:off x="5148064" y="2708920"/>
            <a:ext cx="21719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JDA</a:t>
            </a:r>
            <a:r>
              <a:rPr lang="ja-JP" altLang="en-US" sz="1200" b="1" i="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Software</a:t>
            </a:r>
          </a:p>
          <a:p>
            <a:r>
              <a:rPr lang="en-US" altLang="ja-JP" sz="1200" b="1" i="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i="1" dirty="0" err="1">
                <a:solidFill>
                  <a:srgbClr val="7030A0"/>
                </a:solidFill>
                <a:latin typeface="Meiryo UI" panose="020B0604030504040204" pitchFamily="50" charset="-128"/>
                <a:ea typeface="Meiryo UI" panose="020B0604030504040204" pitchFamily="50" charset="-128"/>
                <a:cs typeface="Meiryo UI" panose="020B0604030504040204" pitchFamily="50" charset="-128"/>
              </a:rPr>
              <a:t>JDA+Panasonic</a:t>
            </a:r>
            <a:r>
              <a:rPr lang="en-US" altLang="ja-JP" sz="1200" b="1" i="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 w/MS)</a:t>
            </a:r>
          </a:p>
        </p:txBody>
      </p:sp>
      <p:sp>
        <p:nvSpPr>
          <p:cNvPr id="59" name="Text Box 28"/>
          <p:cNvSpPr txBox="1">
            <a:spLocks noChangeArrowheads="1"/>
          </p:cNvSpPr>
          <p:nvPr/>
        </p:nvSpPr>
        <p:spPr bwMode="auto">
          <a:xfrm>
            <a:off x="5148064" y="3111351"/>
            <a:ext cx="16985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GLOVIA</a:t>
            </a:r>
            <a:r>
              <a:rPr lang="ja-JP" altLang="en-US"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OM </a:t>
            </a:r>
            <a:r>
              <a:rPr lang="en-US" altLang="ja-JP" sz="10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(SaaS)</a:t>
            </a:r>
          </a:p>
          <a:p>
            <a:r>
              <a:rPr lang="en-US" altLang="ja-JP"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テラスカイ</a:t>
            </a:r>
            <a:r>
              <a:rPr lang="en-US" altLang="ja-JP"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テキスト ボックス 1"/>
          <p:cNvSpPr txBox="1"/>
          <p:nvPr/>
        </p:nvSpPr>
        <p:spPr>
          <a:xfrm>
            <a:off x="5220072" y="1743199"/>
            <a:ext cx="2222083" cy="461665"/>
          </a:xfrm>
          <a:prstGeom prst="rect">
            <a:avLst/>
          </a:prstGeom>
          <a:noFill/>
        </p:spPr>
        <p:txBody>
          <a:bodyPr wrap="none" rtlCol="0">
            <a:spAutoFit/>
          </a:bodyPr>
          <a:lstStyle/>
          <a:p>
            <a:r>
              <a:rPr lang="en-US" altLang="ja-JP" sz="1200" b="1" i="1" dirty="0">
                <a:latin typeface="Meiryo UI" panose="020B0604030504040204" pitchFamily="50" charset="-128"/>
                <a:ea typeface="Meiryo UI" panose="020B0604030504040204" pitchFamily="50" charset="-128"/>
              </a:rPr>
              <a:t>o9 Solutions</a:t>
            </a:r>
          </a:p>
          <a:p>
            <a:r>
              <a:rPr kumimoji="1" lang="ja-JP" altLang="en-US" sz="1200" b="1" i="1" dirty="0">
                <a:latin typeface="Meiryo UI" panose="020B0604030504040204" pitchFamily="50" charset="-128"/>
                <a:ea typeface="Meiryo UI" panose="020B0604030504040204" pitchFamily="50" charset="-128"/>
              </a:rPr>
              <a:t>（</a:t>
            </a:r>
            <a:r>
              <a:rPr kumimoji="1" lang="en-US" altLang="ja-JP" sz="1200" b="1" i="1" dirty="0">
                <a:latin typeface="Meiryo UI" panose="020B0604030504040204" pitchFamily="50" charset="-128"/>
                <a:ea typeface="Meiryo UI" panose="020B0604030504040204" pitchFamily="50" charset="-128"/>
              </a:rPr>
              <a:t>o9</a:t>
            </a:r>
            <a:r>
              <a:rPr kumimoji="1" lang="ja-JP" altLang="en-US" sz="1200" b="1" i="1" dirty="0">
                <a:latin typeface="Meiryo UI" panose="020B0604030504040204" pitchFamily="50" charset="-128"/>
                <a:ea typeface="Meiryo UI" panose="020B0604030504040204" pitchFamily="50" charset="-128"/>
              </a:rPr>
              <a:t>ソリューションズ・ジャパン）</a:t>
            </a:r>
          </a:p>
        </p:txBody>
      </p:sp>
    </p:spTree>
    <p:extLst>
      <p:ext uri="{BB962C8B-B14F-4D97-AF65-F5344CB8AC3E}">
        <p14:creationId xmlns:p14="http://schemas.microsoft.com/office/powerpoint/2010/main" val="3834522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45475"/>
                                        </p:tgtEl>
                                        <p:attrNameLst>
                                          <p:attrName>style.visibility</p:attrName>
                                        </p:attrNameLst>
                                      </p:cBhvr>
                                      <p:to>
                                        <p:strVal val="visible"/>
                                      </p:to>
                                    </p:set>
                                    <p:animEffect transition="in" filter="dissolve">
                                      <p:cBhvr>
                                        <p:cTn id="7" dur="500"/>
                                        <p:tgtEl>
                                          <p:spTgt spid="394547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45474"/>
                                        </p:tgtEl>
                                        <p:attrNameLst>
                                          <p:attrName>style.visibility</p:attrName>
                                        </p:attrNameLst>
                                      </p:cBhvr>
                                      <p:to>
                                        <p:strVal val="visible"/>
                                      </p:to>
                                    </p:set>
                                    <p:animEffect transition="in" filter="dissolve">
                                      <p:cBhvr>
                                        <p:cTn id="11" dur="500"/>
                                        <p:tgtEl>
                                          <p:spTgt spid="394547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45476"/>
                                        </p:tgtEl>
                                        <p:attrNameLst>
                                          <p:attrName>style.visibility</p:attrName>
                                        </p:attrNameLst>
                                      </p:cBhvr>
                                      <p:to>
                                        <p:strVal val="visible"/>
                                      </p:to>
                                    </p:set>
                                    <p:animEffect transition="in" filter="dissolve">
                                      <p:cBhvr>
                                        <p:cTn id="15" dur="500"/>
                                        <p:tgtEl>
                                          <p:spTgt spid="394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5474" grpId="0" animBg="1"/>
      <p:bldP spid="3945475" grpId="0" animBg="1"/>
      <p:bldP spid="39454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ez-cdn.shoeisha.jp/static/images/article/11273/11273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5616624" cy="37866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「日本におけるテクノロジのハイプ・サイクル</a:t>
            </a:r>
            <a:r>
              <a:rPr lang="en-US" altLang="ja-JP" dirty="0"/>
              <a:t>2018</a:t>
            </a:r>
            <a:r>
              <a:rPr lang="ja-JP" altLang="en-US" dirty="0"/>
              <a:t>年」</a:t>
            </a:r>
            <a:r>
              <a:rPr kumimoji="1" lang="ja-JP" altLang="en-US" dirty="0"/>
              <a:t>　：ガートナー　</a:t>
            </a:r>
          </a:p>
        </p:txBody>
      </p:sp>
      <p:sp>
        <p:nvSpPr>
          <p:cNvPr id="4" name="テキスト ボックス 3"/>
          <p:cNvSpPr txBox="1"/>
          <p:nvPr/>
        </p:nvSpPr>
        <p:spPr>
          <a:xfrm>
            <a:off x="611187" y="692696"/>
            <a:ext cx="8425309"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ガートナー ジャパンは、「日本におけるテクノロジのハイプ・サイクル」の最新版を発表した。「モバイル」「ソーシャル」「クラウド」は、ある意味利用して当たり前のものになりつつあり、モノのインターネット、人工知能、ブロックチェーンなど、さらに新しいトレンドが注目を集めている。一方で、このような個々のテクノロジとは別に、自社で運用・構築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システムをオープンにし、社内外のビジネス・エコシステムと連携することで、より大きな成果を得ようという発想が有望視され始めている。ガートナーでは、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年から、このような発想を実現するものとして、「デジタル・ビジネス・テクノロジ・プラットフォーム」を紹介している。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5714450" y="6124580"/>
            <a:ext cx="3098804" cy="400045"/>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EnterpriseZine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日記事より、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https://enterprisezine.jp/article/detail/11690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8676" name="Picture 4" descr="https://ez-cdn.shoeisha.jp/static/common/images/no-image-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805263"/>
            <a:ext cx="959148" cy="71936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bwMode="auto">
          <a:xfrm>
            <a:off x="6084168" y="2420888"/>
            <a:ext cx="2808312" cy="2304256"/>
          </a:xfrm>
          <a:prstGeom prst="rect">
            <a:avLst/>
          </a:prstGeom>
          <a:solidFill>
            <a:srgbClr val="FFCCFF"/>
          </a:solidFill>
          <a:ln w="127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テクノロジー・トレンド</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・モバイル、ソーシャル、クラウド・コンピューティング</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OT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と</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IT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の融合</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DevOps</a:t>
            </a: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IoT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：モノのインターネット</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AI</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人工知能</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RPA</a:t>
            </a: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・ブロックチェーン</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dirty="0">
                <a:latin typeface="Meiryo UI" panose="020B0604030504040204" pitchFamily="50" charset="-128"/>
                <a:ea typeface="Meiryo UI" panose="020B0604030504040204" pitchFamily="50" charset="-128"/>
                <a:cs typeface="メイリオ" panose="020B0604030504040204" pitchFamily="50" charset="-128"/>
              </a:rPr>
              <a:t>・ポストモダン</a:t>
            </a:r>
            <a:r>
              <a:rPr kumimoji="0" lang="en-US" altLang="ja-JP" sz="1100" b="1" dirty="0">
                <a:latin typeface="Meiryo UI" panose="020B0604030504040204" pitchFamily="50" charset="-128"/>
                <a:ea typeface="Meiryo UI" panose="020B0604030504040204" pitchFamily="50" charset="-128"/>
                <a:cs typeface="メイリオ" panose="020B0604030504040204" pitchFamily="50" charset="-128"/>
              </a:rPr>
              <a:t>ERP</a:t>
            </a: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IoT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プラットフォーム</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・デジタル・ビジネス・テクノロジ・プラットフォーム</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7921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ã2018 ERPã®ãã¤ãã»ãµã¤ã¯ã«ãã®ç»åæ¤ç´¢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5731843" cy="388178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「日本におけるポストモダン</a:t>
            </a:r>
            <a:r>
              <a:rPr kumimoji="1" lang="en-US" altLang="ja-JP" dirty="0"/>
              <a:t>ERP</a:t>
            </a:r>
            <a:r>
              <a:rPr kumimoji="1" lang="ja-JP" altLang="en-US" dirty="0"/>
              <a:t>のハイプ・サイクル</a:t>
            </a:r>
            <a:r>
              <a:rPr kumimoji="1" lang="en-US" altLang="ja-JP" dirty="0"/>
              <a:t>2019</a:t>
            </a:r>
            <a:r>
              <a:rPr kumimoji="1" lang="ja-JP" altLang="en-US" dirty="0"/>
              <a:t>」　：ガートナー　</a:t>
            </a:r>
          </a:p>
        </p:txBody>
      </p:sp>
      <p:sp>
        <p:nvSpPr>
          <p:cNvPr id="4" name="テキスト ボックス 3"/>
          <p:cNvSpPr txBox="1"/>
          <p:nvPr/>
        </p:nvSpPr>
        <p:spPr>
          <a:xfrm>
            <a:off x="611187" y="692696"/>
            <a:ext cx="8425309"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ガートナー ジャパンは、「日本におけるポストモダン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のハイプ・サイクル」の最新版を発表した。現在、国内の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市場は、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年代以降に一般的であったオンプレミスのモノリシック（一枚岩的）な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スイートによるさまざまな業務機能の統合と集約化、つまり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によるアプリケーションの「近代化」が一段落し、その次を担う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進化が顕著になっているという。ガートナーでは、従来の密結合型の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スイートがカバーしている広範な業務機能をいったん分解した上で、クラウド・アプリケーションを含む複数のアプリケーション群を疎結合で連携するスタイルを採用した新たな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像を「ポストモダン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」と呼んでいる。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5709448" y="6116004"/>
            <a:ext cx="3089186" cy="400045"/>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EnterpriseZine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日記事より、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https://enterprisezine.jp/article/detail/11690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8676" name="Picture 4" descr="https://ez-cdn.shoeisha.jp/static/common/images/no-image-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805263"/>
            <a:ext cx="959148" cy="71936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6084168" y="3645024"/>
            <a:ext cx="2808312" cy="1296144"/>
          </a:xfrm>
          <a:prstGeom prst="rect">
            <a:avLst/>
          </a:prstGeom>
          <a:solidFill>
            <a:srgbClr val="FFFF99"/>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ビジネス・トレンド</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p>
          <a:p>
            <a:pPr eaLnBrk="0" hangingPunct="0">
              <a:spcBef>
                <a:spcPct val="20000"/>
              </a:spcBef>
              <a:buClr>
                <a:srgbClr val="F48B00"/>
              </a:buClr>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5)2</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階層</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ERP</a:t>
            </a:r>
          </a:p>
          <a:p>
            <a:pPr eaLnBrk="0" hangingPunct="0">
              <a:spcBef>
                <a:spcPct val="20000"/>
              </a:spcBef>
              <a:buClr>
                <a:srgbClr val="F48B00"/>
              </a:buClr>
            </a:pP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HD</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と事業会社・グループ会社）</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6)DX</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デジタル・トランスフォーメーション</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eaLnBrk="0" hangingPunct="0">
              <a:spcBef>
                <a:spcPct val="20000"/>
              </a:spcBef>
              <a:buClr>
                <a:srgbClr val="F48B00"/>
              </a:buClr>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7)</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マルチプラットフォーム＆マルチアプリケーション</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8</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守りの</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から攻めの</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へ：</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SoR/SoE</a:t>
            </a:r>
          </a:p>
        </p:txBody>
      </p:sp>
      <p:sp>
        <p:nvSpPr>
          <p:cNvPr id="8" name="正方形/長方形 7"/>
          <p:cNvSpPr/>
          <p:nvPr/>
        </p:nvSpPr>
        <p:spPr bwMode="auto">
          <a:xfrm>
            <a:off x="6084168" y="2420888"/>
            <a:ext cx="2808312" cy="1152128"/>
          </a:xfrm>
          <a:prstGeom prst="rect">
            <a:avLst/>
          </a:prstGeom>
          <a:solidFill>
            <a:srgbClr val="CCFFFF"/>
          </a:solidFill>
          <a:ln w="12700" cap="flat"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テクニカル・トレンド</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クラウド</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（リフト・アンド・シフト）</a:t>
            </a:r>
            <a:endPar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eaLnBrk="0" hangingPunct="0">
              <a:spcBef>
                <a:spcPct val="20000"/>
              </a:spcBef>
              <a:buClr>
                <a:srgbClr val="F48B00"/>
              </a:buClr>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2)</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RPA</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AI:</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人工知能と</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（自動化</a:t>
            </a:r>
            <a:r>
              <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省人化）</a:t>
            </a:r>
            <a:endPar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eaLnBrk="0" hangingPunct="0">
              <a:spcBef>
                <a:spcPct val="20000"/>
              </a:spcBef>
              <a:buClr>
                <a:srgbClr val="F48B00"/>
              </a:buClr>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3)IoT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と</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（モノ＋コト</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サービス化）</a:t>
            </a:r>
            <a:endParaRPr kumimoji="0" lang="en-US" altLang="ja-JP" sz="11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eaLnBrk="0" hangingPunct="0">
              <a:spcBef>
                <a:spcPct val="20000"/>
              </a:spcBef>
              <a:buClr>
                <a:srgbClr val="F48B00"/>
              </a:buClr>
            </a:pP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4)API</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連携と</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（疎結合</a:t>
            </a:r>
            <a:r>
              <a:rPr kumimoji="0" lang="en-US" altLang="ja-JP" sz="1100" dirty="0">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100" dirty="0">
                <a:latin typeface="Meiryo UI" panose="020B0604030504040204" pitchFamily="50" charset="-128"/>
                <a:ea typeface="Meiryo UI" panose="020B0604030504040204" pitchFamily="50" charset="-128"/>
                <a:cs typeface="メイリオ" panose="020B0604030504040204" pitchFamily="50" charset="-128"/>
              </a:rPr>
              <a:t>マイクロサービス）</a:t>
            </a:r>
            <a:endParaRPr kumimoji="0" lang="en-US" altLang="ja-JP" sz="11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820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“ポストモダン</a:t>
            </a:r>
            <a:r>
              <a:rPr kumimoji="1" lang="en-US" altLang="ja-JP" dirty="0"/>
              <a:t>ERP</a:t>
            </a:r>
            <a:r>
              <a:rPr kumimoji="1" lang="ja-JP" altLang="en-US" dirty="0"/>
              <a:t>”次世代</a:t>
            </a:r>
            <a:r>
              <a:rPr kumimoji="1" lang="en-US" altLang="ja-JP" dirty="0"/>
              <a:t>ERP</a:t>
            </a:r>
            <a:r>
              <a:rPr kumimoji="1" lang="ja-JP" altLang="en-US" dirty="0"/>
              <a:t>　：トレンド・キーワードについて　</a:t>
            </a:r>
          </a:p>
        </p:txBody>
      </p:sp>
      <p:sp>
        <p:nvSpPr>
          <p:cNvPr id="3" name="Text Box 76"/>
          <p:cNvSpPr txBox="1">
            <a:spLocks noChangeArrowheads="1"/>
          </p:cNvSpPr>
          <p:nvPr/>
        </p:nvSpPr>
        <p:spPr bwMode="auto">
          <a:xfrm>
            <a:off x="287784" y="703263"/>
            <a:ext cx="8856216" cy="5066002"/>
          </a:xfrm>
          <a:prstGeom prst="rect">
            <a:avLst/>
          </a:prstGeom>
          <a:noFill/>
          <a:ln w="12700" algn="ctr">
            <a:noFill/>
            <a:miter lim="800000"/>
            <a:headEnd/>
            <a:tailEnd/>
          </a:ln>
        </p:spPr>
        <p:txBody>
          <a:bodyPr wrap="square">
            <a:spAutoFit/>
          </a:bodyPr>
          <a:lstStyle/>
          <a:p>
            <a:pPr eaLnBrk="0" hangingPunct="0">
              <a:spcBef>
                <a:spcPct val="20000"/>
              </a:spcBef>
              <a:buClr>
                <a:srgbClr val="F48B00"/>
              </a:buClr>
              <a:buFont typeface="Wingdings" pitchFamily="2" charset="2"/>
              <a:buNone/>
            </a:pP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　　クラウド</a:t>
            </a:r>
            <a:r>
              <a:rPr kumimoji="0" lang="en-US" altLang="ja-JP"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（リフト・アンド・シフト）</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IaaS</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型と</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型があり、今後の主流は</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型。導入期間</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カ月程度、人手不足でも導入可能</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RPA/AI</a:t>
            </a:r>
            <a:r>
              <a:rPr kumimoji="0"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：人工知能（自動化、省力化</a:t>
            </a: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省人化）　</a:t>
            </a:r>
            <a:endPar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で効果を発揮。急速に導入が拡大。業務部門＋</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部門のタスクチームが成功の秘訣</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と</a:t>
            </a: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（モノ＋コト</a:t>
            </a: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、サービス化）</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社内向けでは設備保全＋調達。お客様向けは、アフターサービス（保守サポート）が</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のコツ　</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連携と</a:t>
            </a:r>
            <a:r>
              <a:rPr kumimoji="0" lang="en-US" altLang="ja-JP"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（疎結合、マイクロサービス）</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クラウド</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で効果を発揮する。アドオン・カスタマイズはせず外部システムや</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サービスで機能補完</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２階層</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HD</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と事業会社・グループ会社）　</a:t>
            </a:r>
            <a:endPar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親会社</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HD</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はグループ業績管理と決算。</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階層目は事業部門用</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として柔軟かつ即効性を追求</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　</a:t>
            </a:r>
            <a:endPar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は攻めの</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がメイン。</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はマスタやデータ蓄積など機能を補完。</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の狙いは他社との差別化</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マルチプラットフォーム＆マルチアプリケーション</a:t>
            </a:r>
            <a:endPar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オンプレミス＆クラウドのマルチプラットフォーム戦略。プラットフォームを絞ることでデータ管理を最適化する</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へ（</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SoR/SoE</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モード</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モード</a:t>
            </a:r>
            <a:r>
              <a:rPr kumimoji="0" lang="en-US" altLang="ja-JP" sz="16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　　サブスクリプション</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リカーリングなどビジネスモデルに対応した、攻めの</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SoE</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）を実現する次世代</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p>
        </p:txBody>
      </p:sp>
      <p:sp>
        <p:nvSpPr>
          <p:cNvPr id="8" name="AutoShape 14"/>
          <p:cNvSpPr>
            <a:spLocks noChangeArrowheads="1"/>
          </p:cNvSpPr>
          <p:nvPr/>
        </p:nvSpPr>
        <p:spPr bwMode="auto">
          <a:xfrm>
            <a:off x="261041" y="692696"/>
            <a:ext cx="315023" cy="293056"/>
          </a:xfrm>
          <a:prstGeom prst="homePlate">
            <a:avLst>
              <a:gd name="adj" fmla="val 25000"/>
            </a:avLst>
          </a:prstGeom>
          <a:solidFill>
            <a:srgbClr val="0000FF"/>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endParaRPr kumimoji="0" lang="ja-JP" alt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AutoShape 14"/>
          <p:cNvSpPr>
            <a:spLocks noChangeArrowheads="1"/>
          </p:cNvSpPr>
          <p:nvPr/>
        </p:nvSpPr>
        <p:spPr bwMode="auto">
          <a:xfrm>
            <a:off x="261041" y="1335744"/>
            <a:ext cx="315023" cy="293056"/>
          </a:xfrm>
          <a:prstGeom prst="homePlate">
            <a:avLst>
              <a:gd name="adj" fmla="val 25000"/>
            </a:avLst>
          </a:prstGeom>
          <a:solidFill>
            <a:srgbClr val="0000FF"/>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kumimoji="0" lang="ja-JP" alt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AutoShape 14"/>
          <p:cNvSpPr>
            <a:spLocks noChangeArrowheads="1"/>
          </p:cNvSpPr>
          <p:nvPr/>
        </p:nvSpPr>
        <p:spPr bwMode="auto">
          <a:xfrm>
            <a:off x="288032" y="1911808"/>
            <a:ext cx="315023" cy="293056"/>
          </a:xfrm>
          <a:prstGeom prst="homePlate">
            <a:avLst>
              <a:gd name="adj" fmla="val 25000"/>
            </a:avLst>
          </a:prstGeom>
          <a:solidFill>
            <a:srgbClr val="0000FF"/>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endParaRPr kumimoji="0" lang="ja-JP" alt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AutoShape 14"/>
          <p:cNvSpPr>
            <a:spLocks noChangeArrowheads="1"/>
          </p:cNvSpPr>
          <p:nvPr/>
        </p:nvSpPr>
        <p:spPr bwMode="auto">
          <a:xfrm>
            <a:off x="288032" y="2487872"/>
            <a:ext cx="315023" cy="293056"/>
          </a:xfrm>
          <a:prstGeom prst="homePlate">
            <a:avLst>
              <a:gd name="adj" fmla="val 25000"/>
            </a:avLst>
          </a:prstGeom>
          <a:solidFill>
            <a:srgbClr val="0000FF"/>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endParaRPr kumimoji="0" lang="ja-JP" altLang="en-US" sz="1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AutoShape 14"/>
          <p:cNvSpPr>
            <a:spLocks noChangeArrowheads="1"/>
          </p:cNvSpPr>
          <p:nvPr/>
        </p:nvSpPr>
        <p:spPr bwMode="auto">
          <a:xfrm>
            <a:off x="288032" y="3356992"/>
            <a:ext cx="315023" cy="293056"/>
          </a:xfrm>
          <a:prstGeom prst="homePlate">
            <a:avLst>
              <a:gd name="adj" fmla="val 25000"/>
            </a:avLst>
          </a:prstGeom>
          <a:solidFill>
            <a:srgbClr val="FFC000"/>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kumimoji="0" lang="ja-JP" altLang="en-US"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auto">
          <a:xfrm>
            <a:off x="288032" y="3933056"/>
            <a:ext cx="315023" cy="293056"/>
          </a:xfrm>
          <a:prstGeom prst="homePlate">
            <a:avLst>
              <a:gd name="adj" fmla="val 25000"/>
            </a:avLst>
          </a:prstGeom>
          <a:solidFill>
            <a:srgbClr val="FFC000"/>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kumimoji="0" lang="ja-JP" altLang="en-US"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AutoShape 14"/>
          <p:cNvSpPr>
            <a:spLocks noChangeArrowheads="1"/>
          </p:cNvSpPr>
          <p:nvPr/>
        </p:nvSpPr>
        <p:spPr bwMode="auto">
          <a:xfrm>
            <a:off x="288032" y="4509120"/>
            <a:ext cx="315023" cy="293056"/>
          </a:xfrm>
          <a:prstGeom prst="homePlate">
            <a:avLst>
              <a:gd name="adj" fmla="val 25000"/>
            </a:avLst>
          </a:prstGeom>
          <a:solidFill>
            <a:srgbClr val="FFC000"/>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kumimoji="0" lang="ja-JP" altLang="en-US"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AutoShape 14"/>
          <p:cNvSpPr>
            <a:spLocks noChangeArrowheads="1"/>
          </p:cNvSpPr>
          <p:nvPr/>
        </p:nvSpPr>
        <p:spPr bwMode="auto">
          <a:xfrm>
            <a:off x="288032" y="5090208"/>
            <a:ext cx="315023" cy="293056"/>
          </a:xfrm>
          <a:prstGeom prst="homePlate">
            <a:avLst>
              <a:gd name="adj" fmla="val 25000"/>
            </a:avLst>
          </a:prstGeom>
          <a:solidFill>
            <a:srgbClr val="FFC000"/>
          </a:solidFill>
          <a:ln w="28575">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kumimoji="0" lang="ja-JP" altLang="en-US" sz="1600" b="1" i="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テキスト ボックス 17"/>
          <p:cNvSpPr txBox="1"/>
          <p:nvPr/>
        </p:nvSpPr>
        <p:spPr>
          <a:xfrm>
            <a:off x="1691680" y="5806425"/>
            <a:ext cx="7128792" cy="430887"/>
          </a:xfrm>
          <a:prstGeom prst="rect">
            <a:avLst/>
          </a:prstGeom>
          <a:solidFill>
            <a:srgbClr val="FFFFCC"/>
          </a:solidFill>
          <a:ln>
            <a:solidFill>
              <a:srgbClr val="FFC000"/>
            </a:solidFill>
          </a:ln>
          <a:effectLst/>
        </p:spPr>
        <p:txBody>
          <a:bodyPr wrap="square" rtlCol="0">
            <a:spAutoFit/>
          </a:bodyPr>
          <a:lstStyle/>
          <a:p>
            <a:r>
              <a:rPr lang="en-US" altLang="ja-JP" sz="11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SoR</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/System of Record</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など基幹系システムなどバックオフィスシステム。事業を支えるビジネス基盤として貢献</a:t>
            </a:r>
          </a:p>
          <a:p>
            <a:r>
              <a:rPr lang="en-US" altLang="ja-JP" sz="1100"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SoE</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/System of Engagement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：先進</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IT/IoT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に自社独自の強みをデジタル化・サービス化して事業を伸ばす、成長に貢献</a:t>
            </a:r>
          </a:p>
        </p:txBody>
      </p:sp>
    </p:spTree>
    <p:extLst>
      <p:ext uri="{BB962C8B-B14F-4D97-AF65-F5344CB8AC3E}">
        <p14:creationId xmlns:p14="http://schemas.microsoft.com/office/powerpoint/2010/main" val="264667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å³ï¼ERPå¸å ´è¦æ¨¡æ¨ç§»ããã³äºæ¸¬ï¼éç¨å½¢æå¥ï¼2016å¹´åº¦ï½2022å¹´åº¦ï¼">
            <a:extLst>
              <a:ext uri="{FF2B5EF4-FFF2-40B4-BE49-F238E27FC236}">
                <a16:creationId xmlns:a16="http://schemas.microsoft.com/office/drawing/2014/main" id="{A4FD4394-9F2D-4F60-B4A3-0D8A9B3B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204864"/>
            <a:ext cx="5867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国内</a:t>
            </a:r>
            <a:r>
              <a:rPr kumimoji="1" lang="en-US" altLang="ja-JP" dirty="0"/>
              <a:t>ERP</a:t>
            </a:r>
            <a:r>
              <a:rPr kumimoji="1" lang="ja-JP" altLang="en-US" dirty="0"/>
              <a:t>市場は</a:t>
            </a:r>
            <a:r>
              <a:rPr kumimoji="1" lang="en-US" altLang="ja-JP" dirty="0"/>
              <a:t>9.4</a:t>
            </a:r>
            <a:r>
              <a:rPr kumimoji="1" lang="ja-JP" altLang="en-US" dirty="0"/>
              <a:t>％増、</a:t>
            </a:r>
            <a:r>
              <a:rPr kumimoji="1" lang="en-US" altLang="ja-JP" dirty="0"/>
              <a:t>SaaS</a:t>
            </a:r>
            <a:r>
              <a:rPr kumimoji="1" lang="ja-JP" altLang="en-US" dirty="0"/>
              <a:t>が</a:t>
            </a:r>
            <a:r>
              <a:rPr kumimoji="1" lang="en-US" altLang="ja-JP" dirty="0"/>
              <a:t>38.7</a:t>
            </a:r>
            <a:r>
              <a:rPr kumimoji="1" lang="ja-JP" altLang="en-US" dirty="0"/>
              <a:t>％増と拡大　：</a:t>
            </a:r>
            <a:r>
              <a:rPr kumimoji="1" lang="en-US" altLang="ja-JP" dirty="0"/>
              <a:t>ITR</a:t>
            </a:r>
            <a:r>
              <a:rPr kumimoji="1" lang="ja-JP" altLang="en-US" dirty="0"/>
              <a:t>　</a:t>
            </a:r>
          </a:p>
        </p:txBody>
      </p:sp>
      <p:sp>
        <p:nvSpPr>
          <p:cNvPr id="5" name="テキスト ボックス 4"/>
          <p:cNvSpPr txBox="1"/>
          <p:nvPr/>
        </p:nvSpPr>
        <p:spPr>
          <a:xfrm>
            <a:off x="5148064" y="6043419"/>
            <a:ext cx="3658253" cy="553933"/>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ZDNet Japan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日記事より、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市場は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38.7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％に拡大</a:t>
            </a: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ITR</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4"/>
              </a:rPr>
              <a:t>https://www.itr.co.jp/company/press/190418PR.html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テキスト ボックス 5"/>
          <p:cNvSpPr txBox="1"/>
          <p:nvPr/>
        </p:nvSpPr>
        <p:spPr>
          <a:xfrm>
            <a:off x="611187" y="621462"/>
            <a:ext cx="8425309"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アイ・ティ・アール（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ITR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年度の国内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市場の売上金額は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億円で、前年同期比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％増。大企業を中心に基幹システムの再構築が進みつつあり、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への投資が順調に続いている。同市場の平均成長率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CAGR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％を予測しています。同市場を、パッケージと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の提供形態別に分類すると、パッケージ市場のシェアは年々減少傾向にあり、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市場が急速に拡大しています。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市場の売上金額は前年度比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38.7%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190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億円となりました。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市場が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市場の半数近くに達すると予測しています。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1369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74841"/>
            <a:ext cx="17272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1" name="Rectangle 3"/>
          <p:cNvSpPr>
            <a:spLocks noGrp="1" noChangeArrowheads="1"/>
          </p:cNvSpPr>
          <p:nvPr>
            <p:ph type="title" idx="4294967295"/>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ERP</a:t>
            </a:r>
            <a:r>
              <a:rPr lang="ja-JP" altLang="en-US" dirty="0">
                <a:latin typeface="Meiryo UI" panose="020B0604030504040204" pitchFamily="50" charset="-128"/>
                <a:ea typeface="Meiryo UI" panose="020B0604030504040204" pitchFamily="50" charset="-128"/>
                <a:cs typeface="Meiryo UI" panose="020B0604030504040204" pitchFamily="50" charset="-128"/>
              </a:rPr>
              <a:t>に求められる役割の変化　：全体最適からグループ連携最適へ　</a:t>
            </a:r>
          </a:p>
        </p:txBody>
      </p:sp>
      <p:pic>
        <p:nvPicPr>
          <p:cNvPr id="514052"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90749"/>
            <a:ext cx="2736304" cy="19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054" name="Group 6"/>
          <p:cNvGrpSpPr>
            <a:grpSpLocks/>
          </p:cNvGrpSpPr>
          <p:nvPr/>
        </p:nvGrpSpPr>
        <p:grpSpPr bwMode="auto">
          <a:xfrm>
            <a:off x="1262066" y="2255840"/>
            <a:ext cx="1368425" cy="839787"/>
            <a:chOff x="1534" y="1317"/>
            <a:chExt cx="862" cy="529"/>
          </a:xfrm>
        </p:grpSpPr>
        <p:pic>
          <p:nvPicPr>
            <p:cNvPr id="514055"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 y="1317"/>
              <a:ext cx="86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6" name="Picture 8" descr="1"/>
            <p:cNvPicPr>
              <a:picLocks noChangeAspect="1" noChangeArrowheads="1"/>
            </p:cNvPicPr>
            <p:nvPr/>
          </p:nvPicPr>
          <p:blipFill>
            <a:blip r:embed="rId5">
              <a:extLst>
                <a:ext uri="{28A0092B-C50C-407E-A947-70E740481C1C}">
                  <a14:useLocalDpi xmlns:a14="http://schemas.microsoft.com/office/drawing/2010/main" val="0"/>
                </a:ext>
              </a:extLst>
            </a:blip>
            <a:srcRect l="46806" t="43823" r="26506" b="-2646"/>
            <a:stretch>
              <a:fillRect/>
            </a:stretch>
          </p:blipFill>
          <p:spPr bwMode="auto">
            <a:xfrm>
              <a:off x="1901" y="1317"/>
              <a:ext cx="323"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7" name="Picture 9" descr="lap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 y="1390"/>
              <a:ext cx="7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8" name="Picture 1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1978" y="1334"/>
              <a:ext cx="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059" name="Picture 11" descr="1"/>
            <p:cNvPicPr>
              <a:picLocks noChangeAspect="1" noChangeArrowheads="1"/>
            </p:cNvPicPr>
            <p:nvPr/>
          </p:nvPicPr>
          <p:blipFill>
            <a:blip r:embed="rId5">
              <a:extLst>
                <a:ext uri="{28A0092B-C50C-407E-A947-70E740481C1C}">
                  <a14:useLocalDpi xmlns:a14="http://schemas.microsoft.com/office/drawing/2010/main" val="0"/>
                </a:ext>
              </a:extLst>
            </a:blip>
            <a:srcRect l="76445" t="43823" b="-2646"/>
            <a:stretch>
              <a:fillRect/>
            </a:stretch>
          </p:blipFill>
          <p:spPr bwMode="auto">
            <a:xfrm>
              <a:off x="1940" y="1466"/>
              <a:ext cx="28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0" name="Picture 12" descr="co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 y="1513"/>
              <a:ext cx="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1" name="Picture 13"/>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2090" y="1481"/>
              <a:ext cx="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062" name="Picture 14" descr="1"/>
            <p:cNvPicPr>
              <a:picLocks noChangeAspect="1" noChangeArrowheads="1"/>
            </p:cNvPicPr>
            <p:nvPr/>
          </p:nvPicPr>
          <p:blipFill>
            <a:blip r:embed="rId5">
              <a:extLst>
                <a:ext uri="{28A0092B-C50C-407E-A947-70E740481C1C}">
                  <a14:useLocalDpi xmlns:a14="http://schemas.microsoft.com/office/drawing/2010/main" val="0"/>
                </a:ext>
              </a:extLst>
            </a:blip>
            <a:srcRect r="84216" b="39116"/>
            <a:stretch>
              <a:fillRect/>
            </a:stretch>
          </p:blipFill>
          <p:spPr bwMode="auto">
            <a:xfrm>
              <a:off x="1732" y="1317"/>
              <a:ext cx="19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063" name="Group 15"/>
          <p:cNvGrpSpPr>
            <a:grpSpLocks/>
          </p:cNvGrpSpPr>
          <p:nvPr/>
        </p:nvGrpSpPr>
        <p:grpSpPr bwMode="auto">
          <a:xfrm>
            <a:off x="2201867" y="2798766"/>
            <a:ext cx="1360487" cy="903287"/>
            <a:chOff x="4130" y="1751"/>
            <a:chExt cx="857" cy="569"/>
          </a:xfrm>
        </p:grpSpPr>
        <p:pic>
          <p:nvPicPr>
            <p:cNvPr id="514064" name="Picture 16" descr="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0" y="1793"/>
              <a:ext cx="857"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5" name="Picture 17" descr="1"/>
            <p:cNvPicPr>
              <a:picLocks noChangeAspect="1" noChangeArrowheads="1"/>
            </p:cNvPicPr>
            <p:nvPr/>
          </p:nvPicPr>
          <p:blipFill>
            <a:blip r:embed="rId11">
              <a:extLst>
                <a:ext uri="{28A0092B-C50C-407E-A947-70E740481C1C}">
                  <a14:useLocalDpi xmlns:a14="http://schemas.microsoft.com/office/drawing/2010/main" val="0"/>
                </a:ext>
              </a:extLst>
            </a:blip>
            <a:srcRect l="55481" r="114" b="53996"/>
            <a:stretch>
              <a:fillRect/>
            </a:stretch>
          </p:blipFill>
          <p:spPr bwMode="auto">
            <a:xfrm>
              <a:off x="4584" y="1944"/>
              <a:ext cx="28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6" name="Picture 18" descr="1"/>
            <p:cNvPicPr>
              <a:picLocks noChangeAspect="1" noChangeArrowheads="1"/>
            </p:cNvPicPr>
            <p:nvPr/>
          </p:nvPicPr>
          <p:blipFill>
            <a:blip r:embed="rId11">
              <a:extLst>
                <a:ext uri="{28A0092B-C50C-407E-A947-70E740481C1C}">
                  <a14:useLocalDpi xmlns:a14="http://schemas.microsoft.com/office/drawing/2010/main" val="0"/>
                </a:ext>
              </a:extLst>
            </a:blip>
            <a:srcRect r="51027" b="53996"/>
            <a:stretch>
              <a:fillRect/>
            </a:stretch>
          </p:blipFill>
          <p:spPr bwMode="auto">
            <a:xfrm>
              <a:off x="4354" y="1751"/>
              <a:ext cx="3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7" name="Picture 19" descr="co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7" y="1972"/>
              <a:ext cx="7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8" name="Picture 20" descr="co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8" y="1776"/>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69" name="Picture 21"/>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4721" y="1941"/>
              <a:ext cx="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070" name="Picture 22"/>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4416" y="1790"/>
              <a:ext cx="10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071" name="Picture 23" descr="s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1" y="1859"/>
              <a:ext cx="16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072" name="Group 24"/>
          <p:cNvGrpSpPr>
            <a:grpSpLocks/>
          </p:cNvGrpSpPr>
          <p:nvPr/>
        </p:nvGrpSpPr>
        <p:grpSpPr bwMode="auto">
          <a:xfrm>
            <a:off x="1022351" y="2990851"/>
            <a:ext cx="1370013" cy="939800"/>
            <a:chOff x="1060" y="2784"/>
            <a:chExt cx="863" cy="592"/>
          </a:xfrm>
        </p:grpSpPr>
        <p:pic>
          <p:nvPicPr>
            <p:cNvPr id="514073" name="Picture 25" descr="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0" y="2810"/>
              <a:ext cx="863"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74" name="Picture 26" descr="1"/>
            <p:cNvPicPr>
              <a:picLocks noChangeAspect="1" noChangeArrowheads="1"/>
            </p:cNvPicPr>
            <p:nvPr/>
          </p:nvPicPr>
          <p:blipFill>
            <a:blip r:embed="rId11">
              <a:extLst>
                <a:ext uri="{28A0092B-C50C-407E-A947-70E740481C1C}">
                  <a14:useLocalDpi xmlns:a14="http://schemas.microsoft.com/office/drawing/2010/main" val="0"/>
                </a:ext>
              </a:extLst>
            </a:blip>
            <a:srcRect l="2283" t="52623" r="49542" b="-249"/>
            <a:stretch>
              <a:fillRect/>
            </a:stretch>
          </p:blipFill>
          <p:spPr bwMode="auto">
            <a:xfrm>
              <a:off x="1553" y="2870"/>
              <a:ext cx="3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75" name="Picture 27" descr="1"/>
            <p:cNvPicPr>
              <a:picLocks noChangeAspect="1" noChangeArrowheads="1"/>
            </p:cNvPicPr>
            <p:nvPr/>
          </p:nvPicPr>
          <p:blipFill>
            <a:blip r:embed="rId11">
              <a:extLst>
                <a:ext uri="{28A0092B-C50C-407E-A947-70E740481C1C}">
                  <a14:useLocalDpi xmlns:a14="http://schemas.microsoft.com/office/drawing/2010/main" val="0"/>
                </a:ext>
              </a:extLst>
            </a:blip>
            <a:srcRect l="53995" t="52623" r="-4335" b="-249"/>
            <a:stretch>
              <a:fillRect/>
            </a:stretch>
          </p:blipFill>
          <p:spPr bwMode="auto">
            <a:xfrm>
              <a:off x="1142" y="2784"/>
              <a:ext cx="32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76" name="Picture 28" descr="lapto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58" y="2820"/>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77" name="Picture 29" descr="lap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 y="2893"/>
              <a:ext cx="7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78" name="Picture 30" descr="s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6" y="2900"/>
              <a:ext cx="17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79" name="Picture 31" descr="1"/>
            <p:cNvPicPr>
              <a:picLocks noChangeAspect="1" noChangeArrowheads="1"/>
            </p:cNvPicPr>
            <p:nvPr/>
          </p:nvPicPr>
          <p:blipFill>
            <a:blip r:embed="rId11">
              <a:extLst>
                <a:ext uri="{28A0092B-C50C-407E-A947-70E740481C1C}">
                  <a14:useLocalDpi xmlns:a14="http://schemas.microsoft.com/office/drawing/2010/main" val="0"/>
                </a:ext>
              </a:extLst>
            </a:blip>
            <a:srcRect l="53995" t="52623" r="-4335" b="-249"/>
            <a:stretch>
              <a:fillRect/>
            </a:stretch>
          </p:blipFill>
          <p:spPr bwMode="auto">
            <a:xfrm>
              <a:off x="1143" y="2789"/>
              <a:ext cx="32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80" name="Picture 32" descr="lapto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58" y="2826"/>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81" name="Picture 33" descr="lapto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3" y="2900"/>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82" name="Picture 34"/>
            <p:cNvPicPr>
              <a:picLocks noChangeAspect="1" noChangeArrowheads="1"/>
            </p:cNvPicPr>
            <p:nvPr/>
          </p:nvPicPr>
          <p:blipFill>
            <a:blip r:embed="rId2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1303" y="2815"/>
              <a:ext cx="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083" name="Picture 3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1604" y="2909"/>
              <a:ext cx="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084" name="Picture 36" descr="s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4" y="2908"/>
              <a:ext cx="1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085" name="Group 37"/>
          <p:cNvGrpSpPr>
            <a:grpSpLocks/>
          </p:cNvGrpSpPr>
          <p:nvPr/>
        </p:nvGrpSpPr>
        <p:grpSpPr bwMode="auto">
          <a:xfrm>
            <a:off x="2481267" y="2774952"/>
            <a:ext cx="1069975" cy="244475"/>
            <a:chOff x="2223" y="1255"/>
            <a:chExt cx="482" cy="111"/>
          </a:xfrm>
        </p:grpSpPr>
        <p:pic>
          <p:nvPicPr>
            <p:cNvPr id="514086" name="Picture 38"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23" y="1255"/>
              <a:ext cx="18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87" name="Picture 39"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73" y="1255"/>
              <a:ext cx="18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88" name="Picture 40"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24" y="1255"/>
              <a:ext cx="18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089" name="Group 41"/>
          <p:cNvGrpSpPr>
            <a:grpSpLocks/>
          </p:cNvGrpSpPr>
          <p:nvPr/>
        </p:nvGrpSpPr>
        <p:grpSpPr bwMode="auto">
          <a:xfrm>
            <a:off x="1444627" y="2132012"/>
            <a:ext cx="1069975" cy="247651"/>
            <a:chOff x="1018" y="969"/>
            <a:chExt cx="484" cy="112"/>
          </a:xfrm>
        </p:grpSpPr>
        <p:pic>
          <p:nvPicPr>
            <p:cNvPr id="514090" name="Picture 42" descr="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8" y="969"/>
              <a:ext cx="18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91" name="Picture 43" descr="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68" y="969"/>
              <a:ext cx="18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92" name="Picture 44" descr="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19" y="969"/>
              <a:ext cx="18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093" name="Group 45"/>
          <p:cNvGrpSpPr>
            <a:grpSpLocks/>
          </p:cNvGrpSpPr>
          <p:nvPr/>
        </p:nvGrpSpPr>
        <p:grpSpPr bwMode="auto">
          <a:xfrm>
            <a:off x="917575" y="2970213"/>
            <a:ext cx="1069975" cy="247651"/>
            <a:chOff x="1851" y="970"/>
            <a:chExt cx="484" cy="112"/>
          </a:xfrm>
        </p:grpSpPr>
        <p:pic>
          <p:nvPicPr>
            <p:cNvPr id="514094" name="Picture 46"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51" y="970"/>
              <a:ext cx="18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95" name="Picture 47"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01" y="970"/>
              <a:ext cx="18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96" name="Picture 48"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52" y="970"/>
              <a:ext cx="18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4097" name="Picture 49" descr="e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09754" y="3976691"/>
            <a:ext cx="7334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99" name="Text Box 51"/>
          <p:cNvSpPr txBox="1">
            <a:spLocks noChangeArrowheads="1"/>
          </p:cNvSpPr>
          <p:nvPr/>
        </p:nvSpPr>
        <p:spPr bwMode="gray">
          <a:xfrm>
            <a:off x="533771" y="644693"/>
            <a:ext cx="856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tIns="91440" bIns="91440">
            <a:sp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eaLnBrk="1" hangingPunct="1">
              <a:spcBef>
                <a:spcPct val="0"/>
              </a:spcBef>
              <a:buClrTx/>
              <a:buFontTx/>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自社内に閉じた全体最適（企業内統合型）からグループ連携最適（グループ連携型）へ </a:t>
            </a:r>
          </a:p>
        </p:txBody>
      </p:sp>
      <p:pic>
        <p:nvPicPr>
          <p:cNvPr id="514100" name="Picture 5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74841"/>
            <a:ext cx="17272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1" name="Picture 5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816225"/>
            <a:ext cx="17272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2" name="Picture 54" descr="1"/>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7165978" y="2954341"/>
            <a:ext cx="16541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3" name="Picture 55" descr="e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0429" y="4024315"/>
            <a:ext cx="7334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4" name="Picture 56" descr="e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76829" y="2954341"/>
            <a:ext cx="7334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5" name="Picture 57" descr="e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62767" y="2954341"/>
            <a:ext cx="7334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6" name="Picture 58" descr="e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67629" y="4095753"/>
            <a:ext cx="7334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7" name="Picture 59" descr="shar_services"/>
          <p:cNvPicPr>
            <a:picLocks noChangeAspect="1" noChangeArrowheads="1"/>
          </p:cNvPicPr>
          <p:nvPr/>
        </p:nvPicPr>
        <p:blipFill>
          <a:blip r:embed="rId2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148266" y="3152778"/>
            <a:ext cx="6810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8" name="Picture 60" descr="suppli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80288" y="1557339"/>
            <a:ext cx="5445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09" name="Picture 61" descr="shar_services"/>
          <p:cNvPicPr>
            <a:picLocks noChangeAspect="1" noChangeArrowheads="1"/>
          </p:cNvPicPr>
          <p:nvPr/>
        </p:nvPicPr>
        <p:blipFill>
          <a:blip r:embed="rId2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00563" y="1693866"/>
            <a:ext cx="6810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0" name="Picture 62" descr="bnak"/>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37528" y="2830513"/>
            <a:ext cx="682625"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1" name="Picture 63" descr="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9342" y="2019302"/>
            <a:ext cx="12969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2" name="Picture 64" descr="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4525" y="2968627"/>
            <a:ext cx="12969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113" name="Group 65"/>
          <p:cNvGrpSpPr>
            <a:grpSpLocks/>
          </p:cNvGrpSpPr>
          <p:nvPr/>
        </p:nvGrpSpPr>
        <p:grpSpPr bwMode="auto">
          <a:xfrm>
            <a:off x="5353050" y="2132015"/>
            <a:ext cx="514350" cy="463551"/>
            <a:chOff x="6591" y="1568"/>
            <a:chExt cx="324" cy="292"/>
          </a:xfrm>
        </p:grpSpPr>
        <p:pic>
          <p:nvPicPr>
            <p:cNvPr id="514114" name="Picture 66" descr="1"/>
            <p:cNvPicPr>
              <a:picLocks noChangeAspect="1" noChangeArrowheads="1"/>
            </p:cNvPicPr>
            <p:nvPr/>
          </p:nvPicPr>
          <p:blipFill>
            <a:blip r:embed="rId11">
              <a:extLst>
                <a:ext uri="{28A0092B-C50C-407E-A947-70E740481C1C}">
                  <a14:useLocalDpi xmlns:a14="http://schemas.microsoft.com/office/drawing/2010/main" val="0"/>
                </a:ext>
              </a:extLst>
            </a:blip>
            <a:srcRect l="53995" t="52623" r="-4335" b="-249"/>
            <a:stretch>
              <a:fillRect/>
            </a:stretch>
          </p:blipFill>
          <p:spPr bwMode="auto">
            <a:xfrm>
              <a:off x="6591" y="1568"/>
              <a:ext cx="32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5" name="Picture 67" descr="lapto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7" y="1604"/>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6" name="Picture 68" descr="1"/>
            <p:cNvPicPr>
              <a:picLocks noChangeAspect="1" noChangeArrowheads="1"/>
            </p:cNvPicPr>
            <p:nvPr/>
          </p:nvPicPr>
          <p:blipFill>
            <a:blip r:embed="rId11">
              <a:extLst>
                <a:ext uri="{28A0092B-C50C-407E-A947-70E740481C1C}">
                  <a14:useLocalDpi xmlns:a14="http://schemas.microsoft.com/office/drawing/2010/main" val="0"/>
                </a:ext>
              </a:extLst>
            </a:blip>
            <a:srcRect l="53995" t="52623" r="-4335" b="-249"/>
            <a:stretch>
              <a:fillRect/>
            </a:stretch>
          </p:blipFill>
          <p:spPr bwMode="auto">
            <a:xfrm>
              <a:off x="6592" y="1573"/>
              <a:ext cx="32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7" name="Picture 69" descr="lapto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7" y="1610"/>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18" name="Picture 70"/>
            <p:cNvPicPr>
              <a:picLocks noChangeAspect="1" noChangeArrowheads="1"/>
            </p:cNvPicPr>
            <p:nvPr/>
          </p:nvPicPr>
          <p:blipFill>
            <a:blip r:embed="rId2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6752" y="1599"/>
              <a:ext cx="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514119" name="Picture 71" descr="s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64163" y="1803401"/>
            <a:ext cx="277812" cy="43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0" name="Picture 72" descr="s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19704" y="1874841"/>
            <a:ext cx="2778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121" name="Group 73"/>
          <p:cNvGrpSpPr>
            <a:grpSpLocks/>
          </p:cNvGrpSpPr>
          <p:nvPr/>
        </p:nvGrpSpPr>
        <p:grpSpPr bwMode="auto">
          <a:xfrm>
            <a:off x="6084892" y="2954340"/>
            <a:ext cx="484187" cy="498475"/>
            <a:chOff x="7053" y="1677"/>
            <a:chExt cx="305" cy="314"/>
          </a:xfrm>
        </p:grpSpPr>
        <p:pic>
          <p:nvPicPr>
            <p:cNvPr id="514122" name="Picture 74" descr="1"/>
            <p:cNvPicPr>
              <a:picLocks noChangeAspect="1" noChangeArrowheads="1"/>
            </p:cNvPicPr>
            <p:nvPr/>
          </p:nvPicPr>
          <p:blipFill>
            <a:blip r:embed="rId11">
              <a:extLst>
                <a:ext uri="{28A0092B-C50C-407E-A947-70E740481C1C}">
                  <a14:useLocalDpi xmlns:a14="http://schemas.microsoft.com/office/drawing/2010/main" val="0"/>
                </a:ext>
              </a:extLst>
            </a:blip>
            <a:srcRect l="2283" t="52623" r="49542" b="-249"/>
            <a:stretch>
              <a:fillRect/>
            </a:stretch>
          </p:blipFill>
          <p:spPr bwMode="auto">
            <a:xfrm>
              <a:off x="7053" y="1706"/>
              <a:ext cx="3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3" name="Picture 75" descr="lap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 y="1677"/>
              <a:ext cx="7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4" name="Picture 76" descr="lapto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82" y="168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5" name="Picture 77"/>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7053" y="1693"/>
              <a:ext cx="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514126" name="Picture 78" descr="s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72264" y="3171825"/>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7" name="Picture 79" descr="s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83342" y="3314700"/>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8" name="Picture 80"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95963" y="2419349"/>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29" name="Picture 81"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02354" y="2417764"/>
            <a:ext cx="404813"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0" name="Picture 82"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92829" y="2668589"/>
            <a:ext cx="404813"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1" name="Picture 83" descr="purpl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99213" y="2667001"/>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132" name="Group 84"/>
          <p:cNvGrpSpPr>
            <a:grpSpLocks/>
          </p:cNvGrpSpPr>
          <p:nvPr/>
        </p:nvGrpSpPr>
        <p:grpSpPr bwMode="auto">
          <a:xfrm>
            <a:off x="6596067" y="1730375"/>
            <a:ext cx="1360487" cy="903288"/>
            <a:chOff x="4130" y="1751"/>
            <a:chExt cx="857" cy="569"/>
          </a:xfrm>
        </p:grpSpPr>
        <p:pic>
          <p:nvPicPr>
            <p:cNvPr id="514133" name="Picture 85" descr="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0" y="1793"/>
              <a:ext cx="857"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4" name="Picture 86" descr="1"/>
            <p:cNvPicPr>
              <a:picLocks noChangeAspect="1" noChangeArrowheads="1"/>
            </p:cNvPicPr>
            <p:nvPr/>
          </p:nvPicPr>
          <p:blipFill>
            <a:blip r:embed="rId11">
              <a:extLst>
                <a:ext uri="{28A0092B-C50C-407E-A947-70E740481C1C}">
                  <a14:useLocalDpi xmlns:a14="http://schemas.microsoft.com/office/drawing/2010/main" val="0"/>
                </a:ext>
              </a:extLst>
            </a:blip>
            <a:srcRect l="55481" r="114" b="53996"/>
            <a:stretch>
              <a:fillRect/>
            </a:stretch>
          </p:blipFill>
          <p:spPr bwMode="auto">
            <a:xfrm>
              <a:off x="4584" y="1944"/>
              <a:ext cx="28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5" name="Picture 87" descr="1"/>
            <p:cNvPicPr>
              <a:picLocks noChangeAspect="1" noChangeArrowheads="1"/>
            </p:cNvPicPr>
            <p:nvPr/>
          </p:nvPicPr>
          <p:blipFill>
            <a:blip r:embed="rId11">
              <a:extLst>
                <a:ext uri="{28A0092B-C50C-407E-A947-70E740481C1C}">
                  <a14:useLocalDpi xmlns:a14="http://schemas.microsoft.com/office/drawing/2010/main" val="0"/>
                </a:ext>
              </a:extLst>
            </a:blip>
            <a:srcRect r="51027" b="53996"/>
            <a:stretch>
              <a:fillRect/>
            </a:stretch>
          </p:blipFill>
          <p:spPr bwMode="auto">
            <a:xfrm>
              <a:off x="4354" y="1751"/>
              <a:ext cx="31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6" name="Picture 88" descr="co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7" y="1972"/>
              <a:ext cx="7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7" name="Picture 89" descr="co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8" y="1776"/>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38" name="Picture 90"/>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4721" y="1941"/>
              <a:ext cx="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139" name="Picture 9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4416" y="1790"/>
              <a:ext cx="10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140" name="Picture 92" descr="s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1" y="1859"/>
              <a:ext cx="16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141" name="Group 93"/>
          <p:cNvGrpSpPr>
            <a:grpSpLocks/>
          </p:cNvGrpSpPr>
          <p:nvPr/>
        </p:nvGrpSpPr>
        <p:grpSpPr bwMode="auto">
          <a:xfrm>
            <a:off x="7380292" y="3243265"/>
            <a:ext cx="1368425" cy="839787"/>
            <a:chOff x="1534" y="1317"/>
            <a:chExt cx="862" cy="529"/>
          </a:xfrm>
        </p:grpSpPr>
        <p:pic>
          <p:nvPicPr>
            <p:cNvPr id="514142" name="Picture 9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 y="1317"/>
              <a:ext cx="86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43" name="Picture 95" descr="1"/>
            <p:cNvPicPr>
              <a:picLocks noChangeAspect="1" noChangeArrowheads="1"/>
            </p:cNvPicPr>
            <p:nvPr/>
          </p:nvPicPr>
          <p:blipFill>
            <a:blip r:embed="rId5">
              <a:extLst>
                <a:ext uri="{28A0092B-C50C-407E-A947-70E740481C1C}">
                  <a14:useLocalDpi xmlns:a14="http://schemas.microsoft.com/office/drawing/2010/main" val="0"/>
                </a:ext>
              </a:extLst>
            </a:blip>
            <a:srcRect l="46806" t="43823" r="26506" b="-2646"/>
            <a:stretch>
              <a:fillRect/>
            </a:stretch>
          </p:blipFill>
          <p:spPr bwMode="auto">
            <a:xfrm>
              <a:off x="1901" y="1317"/>
              <a:ext cx="323"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44" name="Picture 96" descr="lap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 y="1390"/>
              <a:ext cx="7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45" name="Picture 9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1978" y="1334"/>
              <a:ext cx="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146" name="Picture 98" descr="1"/>
            <p:cNvPicPr>
              <a:picLocks noChangeAspect="1" noChangeArrowheads="1"/>
            </p:cNvPicPr>
            <p:nvPr/>
          </p:nvPicPr>
          <p:blipFill>
            <a:blip r:embed="rId5">
              <a:extLst>
                <a:ext uri="{28A0092B-C50C-407E-A947-70E740481C1C}">
                  <a14:useLocalDpi xmlns:a14="http://schemas.microsoft.com/office/drawing/2010/main" val="0"/>
                </a:ext>
              </a:extLst>
            </a:blip>
            <a:srcRect l="76445" t="43823" b="-2646"/>
            <a:stretch>
              <a:fillRect/>
            </a:stretch>
          </p:blipFill>
          <p:spPr bwMode="auto">
            <a:xfrm>
              <a:off x="1940" y="1466"/>
              <a:ext cx="28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47" name="Picture 99" descr="co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0" y="1513"/>
              <a:ext cx="7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48" name="Picture 100"/>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2090" y="1481"/>
              <a:ext cx="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4149" name="Picture 101" descr="1"/>
            <p:cNvPicPr>
              <a:picLocks noChangeAspect="1" noChangeArrowheads="1"/>
            </p:cNvPicPr>
            <p:nvPr/>
          </p:nvPicPr>
          <p:blipFill>
            <a:blip r:embed="rId5">
              <a:extLst>
                <a:ext uri="{28A0092B-C50C-407E-A947-70E740481C1C}">
                  <a14:useLocalDpi xmlns:a14="http://schemas.microsoft.com/office/drawing/2010/main" val="0"/>
                </a:ext>
              </a:extLst>
            </a:blip>
            <a:srcRect r="84216" b="39116"/>
            <a:stretch>
              <a:fillRect/>
            </a:stretch>
          </p:blipFill>
          <p:spPr bwMode="auto">
            <a:xfrm>
              <a:off x="1732" y="1317"/>
              <a:ext cx="19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4150" name="Picture 102" descr="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02463" y="3171825"/>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1" name="Picture 103" descr="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35838" y="3171825"/>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2" name="Picture 104" descr="yello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96188" y="2924176"/>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3" name="Picture 105"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1317" y="2422525"/>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4" name="Picture 106" descr="suppli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99379" y="1773239"/>
            <a:ext cx="544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5" name="Picture 107"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96190" y="2422525"/>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6" name="Picture 108"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85117" y="2422525"/>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7" name="Picture 109"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9925" y="2667000"/>
            <a:ext cx="401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8" name="Picture 110"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08850" y="2667000"/>
            <a:ext cx="401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59" name="Picture 111" descr="sm purpl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96190" y="2667000"/>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752" name="AutoShape 112"/>
          <p:cNvSpPr>
            <a:spLocks noChangeArrowheads="1"/>
          </p:cNvSpPr>
          <p:nvPr/>
        </p:nvSpPr>
        <p:spPr bwMode="auto">
          <a:xfrm rot="5400000">
            <a:off x="3095439" y="2744604"/>
            <a:ext cx="2305051" cy="648072"/>
          </a:xfrm>
          <a:prstGeom prst="triangle">
            <a:avLst>
              <a:gd name="adj" fmla="val 50000"/>
            </a:avLst>
          </a:prstGeom>
          <a:gradFill rotWithShape="1">
            <a:gsLst>
              <a:gs pos="0">
                <a:srgbClr val="FFFF00"/>
              </a:gs>
              <a:gs pos="100000">
                <a:srgbClr val="FFFF00">
                  <a:gamma/>
                  <a:tint val="25490"/>
                  <a:invGamma/>
                </a:srgbClr>
              </a:gs>
            </a:gsLst>
            <a:lin ang="5400000" scaled="1"/>
          </a:gradFill>
          <a:ln w="19050" algn="ctr">
            <a:noFill/>
            <a:miter lim="800000"/>
            <a:headEnd/>
            <a:tailEnd/>
          </a:ln>
          <a:effectLst>
            <a:outerShdw dist="107763" dir="2700000" algn="ctr" rotWithShape="0">
              <a:schemeClr val="bg2">
                <a:alpha val="50000"/>
              </a:schemeClr>
            </a:outerShdw>
          </a:effectLst>
        </p:spPr>
        <p:txBody>
          <a:bodyPr anchor="ctr">
            <a:noAutofit/>
          </a:bodyPr>
          <a:lstStyle/>
          <a:p>
            <a:pPr algn="ctr">
              <a:defRPr/>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514161" name="Text Box 114"/>
          <p:cNvSpPr txBox="1">
            <a:spLocks noChangeArrowheads="1"/>
          </p:cNvSpPr>
          <p:nvPr/>
        </p:nvSpPr>
        <p:spPr bwMode="auto">
          <a:xfrm>
            <a:off x="5670550" y="1172238"/>
            <a:ext cx="1852418" cy="432561"/>
          </a:xfrm>
          <a:prstGeom prst="rect">
            <a:avLst/>
          </a:prstGeom>
          <a:solidFill>
            <a:srgbClr val="000000"/>
          </a:solidFill>
          <a:ln>
            <a:noFill/>
          </a:ln>
        </p:spPr>
        <p:txBody>
          <a:bodyPr wrap="none">
            <a:no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グループ連携最適</a:t>
            </a:r>
          </a:p>
        </p:txBody>
      </p:sp>
      <p:sp>
        <p:nvSpPr>
          <p:cNvPr id="514162" name="Text Box 115"/>
          <p:cNvSpPr txBox="1">
            <a:spLocks noChangeArrowheads="1"/>
          </p:cNvSpPr>
          <p:nvPr/>
        </p:nvSpPr>
        <p:spPr bwMode="auto">
          <a:xfrm>
            <a:off x="1319216" y="1172238"/>
            <a:ext cx="1740619" cy="432561"/>
          </a:xfrm>
          <a:prstGeom prst="rect">
            <a:avLst/>
          </a:prstGeom>
          <a:solidFill>
            <a:srgbClr val="000000"/>
          </a:solidFill>
          <a:ln>
            <a:noFill/>
          </a:ln>
        </p:spPr>
        <p:txBody>
          <a:bodyPr wrap="none">
            <a:no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社内全体最適</a:t>
            </a:r>
          </a:p>
        </p:txBody>
      </p:sp>
      <p:pic>
        <p:nvPicPr>
          <p:cNvPr id="4464757" name="Object 11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563940" y="2638425"/>
            <a:ext cx="307975" cy="1150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64758" name="Object 11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9754" y="2638425"/>
            <a:ext cx="307975" cy="1150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 name="Group 119"/>
          <p:cNvGrpSpPr>
            <a:grpSpLocks/>
          </p:cNvGrpSpPr>
          <p:nvPr/>
        </p:nvGrpSpPr>
        <p:grpSpPr bwMode="auto">
          <a:xfrm>
            <a:off x="2124079" y="2852737"/>
            <a:ext cx="360363" cy="360363"/>
            <a:chOff x="3878" y="1933"/>
            <a:chExt cx="687" cy="687"/>
          </a:xfrm>
        </p:grpSpPr>
        <p:sp>
          <p:nvSpPr>
            <p:cNvPr id="514166" name="Oval 120"/>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4167" name="AutoShape 121"/>
            <p:cNvSpPr>
              <a:spLocks noChangeArrowheads="1"/>
            </p:cNvSpPr>
            <p:nvPr/>
          </p:nvSpPr>
          <p:spPr bwMode="gray">
            <a:xfrm>
              <a:off x="3969" y="2024"/>
              <a:ext cx="503" cy="504"/>
            </a:xfrm>
            <a:custGeom>
              <a:avLst/>
              <a:gdLst>
                <a:gd name="T0" fmla="*/ 2 w 21600"/>
                <a:gd name="T1" fmla="*/ 281 h 21600"/>
                <a:gd name="T2" fmla="*/ 459 w 21600"/>
                <a:gd name="T3" fmla="*/ 322 h 21600"/>
                <a:gd name="T4" fmla="*/ 67 w 21600"/>
                <a:gd name="T5" fmla="*/ 273 h 21600"/>
                <a:gd name="T6" fmla="*/ 519 w 21600"/>
                <a:gd name="T7" fmla="*/ 86 h 21600"/>
                <a:gd name="T8" fmla="*/ 488 w 21600"/>
                <a:gd name="T9" fmla="*/ 218 h 21600"/>
                <a:gd name="T10" fmla="*/ 356 w 21600"/>
                <a:gd name="T11" fmla="*/ 187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Group 148"/>
          <p:cNvGrpSpPr>
            <a:grpSpLocks/>
          </p:cNvGrpSpPr>
          <p:nvPr/>
        </p:nvGrpSpPr>
        <p:grpSpPr bwMode="auto">
          <a:xfrm>
            <a:off x="6202363" y="3213101"/>
            <a:ext cx="360362" cy="360363"/>
            <a:chOff x="3878" y="1933"/>
            <a:chExt cx="687" cy="687"/>
          </a:xfrm>
        </p:grpSpPr>
        <p:sp>
          <p:nvSpPr>
            <p:cNvPr id="514169" name="Oval 149"/>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4170" name="AutoShape 150"/>
            <p:cNvSpPr>
              <a:spLocks noChangeArrowheads="1"/>
            </p:cNvSpPr>
            <p:nvPr/>
          </p:nvSpPr>
          <p:spPr bwMode="gray">
            <a:xfrm>
              <a:off x="3969" y="2024"/>
              <a:ext cx="503" cy="504"/>
            </a:xfrm>
            <a:custGeom>
              <a:avLst/>
              <a:gdLst>
                <a:gd name="T0" fmla="*/ 2 w 21600"/>
                <a:gd name="T1" fmla="*/ 281 h 21600"/>
                <a:gd name="T2" fmla="*/ 459 w 21600"/>
                <a:gd name="T3" fmla="*/ 322 h 21600"/>
                <a:gd name="T4" fmla="*/ 67 w 21600"/>
                <a:gd name="T5" fmla="*/ 273 h 21600"/>
                <a:gd name="T6" fmla="*/ 519 w 21600"/>
                <a:gd name="T7" fmla="*/ 86 h 21600"/>
                <a:gd name="T8" fmla="*/ 488 w 21600"/>
                <a:gd name="T9" fmla="*/ 218 h 21600"/>
                <a:gd name="T10" fmla="*/ 356 w 21600"/>
                <a:gd name="T11" fmla="*/ 187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71" name="Text Box 123"/>
          <p:cNvSpPr txBox="1">
            <a:spLocks noChangeArrowheads="1"/>
          </p:cNvSpPr>
          <p:nvPr/>
        </p:nvSpPr>
        <p:spPr bwMode="auto">
          <a:xfrm>
            <a:off x="1981784" y="2876549"/>
            <a:ext cx="66717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p>
        </p:txBody>
      </p:sp>
      <p:sp>
        <p:nvSpPr>
          <p:cNvPr id="514172" name="Text Box 124"/>
          <p:cNvSpPr txBox="1">
            <a:spLocks noChangeArrowheads="1"/>
          </p:cNvSpPr>
          <p:nvPr/>
        </p:nvSpPr>
        <p:spPr bwMode="auto">
          <a:xfrm>
            <a:off x="6061659" y="3213100"/>
            <a:ext cx="66717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p>
        </p:txBody>
      </p:sp>
      <p:grpSp>
        <p:nvGrpSpPr>
          <p:cNvPr id="2" name="Group 148"/>
          <p:cNvGrpSpPr>
            <a:grpSpLocks/>
          </p:cNvGrpSpPr>
          <p:nvPr/>
        </p:nvGrpSpPr>
        <p:grpSpPr bwMode="auto">
          <a:xfrm>
            <a:off x="7786688" y="3429001"/>
            <a:ext cx="360362" cy="360363"/>
            <a:chOff x="3878" y="1933"/>
            <a:chExt cx="687" cy="687"/>
          </a:xfrm>
        </p:grpSpPr>
        <p:sp>
          <p:nvSpPr>
            <p:cNvPr id="514174" name="Oval 149"/>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4175" name="AutoShape 150"/>
            <p:cNvSpPr>
              <a:spLocks noChangeArrowheads="1"/>
            </p:cNvSpPr>
            <p:nvPr/>
          </p:nvSpPr>
          <p:spPr bwMode="gray">
            <a:xfrm>
              <a:off x="3969" y="2024"/>
              <a:ext cx="503" cy="504"/>
            </a:xfrm>
            <a:custGeom>
              <a:avLst/>
              <a:gdLst>
                <a:gd name="T0" fmla="*/ 2 w 21600"/>
                <a:gd name="T1" fmla="*/ 281 h 21600"/>
                <a:gd name="T2" fmla="*/ 459 w 21600"/>
                <a:gd name="T3" fmla="*/ 322 h 21600"/>
                <a:gd name="T4" fmla="*/ 67 w 21600"/>
                <a:gd name="T5" fmla="*/ 273 h 21600"/>
                <a:gd name="T6" fmla="*/ 519 w 21600"/>
                <a:gd name="T7" fmla="*/ 86 h 21600"/>
                <a:gd name="T8" fmla="*/ 488 w 21600"/>
                <a:gd name="T9" fmla="*/ 218 h 21600"/>
                <a:gd name="T10" fmla="*/ 356 w 21600"/>
                <a:gd name="T11" fmla="*/ 187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76" name="Text Box 128"/>
          <p:cNvSpPr txBox="1">
            <a:spLocks noChangeArrowheads="1"/>
          </p:cNvSpPr>
          <p:nvPr/>
        </p:nvSpPr>
        <p:spPr bwMode="auto">
          <a:xfrm>
            <a:off x="7609919" y="3429000"/>
            <a:ext cx="73930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HCM</a:t>
            </a:r>
          </a:p>
        </p:txBody>
      </p:sp>
      <p:grpSp>
        <p:nvGrpSpPr>
          <p:cNvPr id="3" name="Group 148"/>
          <p:cNvGrpSpPr>
            <a:grpSpLocks/>
          </p:cNvGrpSpPr>
          <p:nvPr/>
        </p:nvGrpSpPr>
        <p:grpSpPr bwMode="auto">
          <a:xfrm>
            <a:off x="6994529" y="1989137"/>
            <a:ext cx="360363" cy="360363"/>
            <a:chOff x="3878" y="1933"/>
            <a:chExt cx="687" cy="687"/>
          </a:xfrm>
        </p:grpSpPr>
        <p:sp>
          <p:nvSpPr>
            <p:cNvPr id="514178" name="Oval 149"/>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4179" name="AutoShape 150"/>
            <p:cNvSpPr>
              <a:spLocks noChangeArrowheads="1"/>
            </p:cNvSpPr>
            <p:nvPr/>
          </p:nvSpPr>
          <p:spPr bwMode="gray">
            <a:xfrm>
              <a:off x="3969" y="2024"/>
              <a:ext cx="503" cy="504"/>
            </a:xfrm>
            <a:custGeom>
              <a:avLst/>
              <a:gdLst>
                <a:gd name="T0" fmla="*/ 2 w 21600"/>
                <a:gd name="T1" fmla="*/ 281 h 21600"/>
                <a:gd name="T2" fmla="*/ 459 w 21600"/>
                <a:gd name="T3" fmla="*/ 322 h 21600"/>
                <a:gd name="T4" fmla="*/ 67 w 21600"/>
                <a:gd name="T5" fmla="*/ 273 h 21600"/>
                <a:gd name="T6" fmla="*/ 519 w 21600"/>
                <a:gd name="T7" fmla="*/ 86 h 21600"/>
                <a:gd name="T8" fmla="*/ 488 w 21600"/>
                <a:gd name="T9" fmla="*/ 218 h 21600"/>
                <a:gd name="T10" fmla="*/ 356 w 21600"/>
                <a:gd name="T11" fmla="*/ 187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80" name="Text Box 132"/>
          <p:cNvSpPr txBox="1">
            <a:spLocks noChangeArrowheads="1"/>
          </p:cNvSpPr>
          <p:nvPr/>
        </p:nvSpPr>
        <p:spPr bwMode="auto">
          <a:xfrm>
            <a:off x="6832983" y="1989137"/>
            <a:ext cx="70884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SCM</a:t>
            </a:r>
          </a:p>
        </p:txBody>
      </p:sp>
      <p:grpSp>
        <p:nvGrpSpPr>
          <p:cNvPr id="4" name="Group 148"/>
          <p:cNvGrpSpPr>
            <a:grpSpLocks/>
          </p:cNvGrpSpPr>
          <p:nvPr/>
        </p:nvGrpSpPr>
        <p:grpSpPr bwMode="auto">
          <a:xfrm>
            <a:off x="5075238" y="1989137"/>
            <a:ext cx="360362" cy="360363"/>
            <a:chOff x="3878" y="1933"/>
            <a:chExt cx="687" cy="687"/>
          </a:xfrm>
        </p:grpSpPr>
        <p:sp>
          <p:nvSpPr>
            <p:cNvPr id="514182" name="Oval 149"/>
            <p:cNvSpPr>
              <a:spLocks noChangeArrowheads="1"/>
            </p:cNvSpPr>
            <p:nvPr/>
          </p:nvSpPr>
          <p:spPr bwMode="auto">
            <a:xfrm>
              <a:off x="3878" y="1933"/>
              <a:ext cx="687" cy="687"/>
            </a:xfrm>
            <a:prstGeom prst="ellipse">
              <a:avLst/>
            </a:prstGeom>
            <a:solidFill>
              <a:srgbClr val="C2CBDA"/>
            </a:solidFill>
            <a:ln w="9525" algn="ctr">
              <a:solidFill>
                <a:schemeClr val="tx1"/>
              </a:solidFill>
              <a:round/>
              <a:headEnd/>
              <a:tailEnd/>
            </a:ln>
          </p:spPr>
          <p:txBody>
            <a:bodyPr wrap="none" lIns="36000" tIns="36000" rIns="36000" bIns="36000" anchorCtr="1"/>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4183" name="AutoShape 150"/>
            <p:cNvSpPr>
              <a:spLocks noChangeArrowheads="1"/>
            </p:cNvSpPr>
            <p:nvPr/>
          </p:nvSpPr>
          <p:spPr bwMode="gray">
            <a:xfrm>
              <a:off x="3969" y="2024"/>
              <a:ext cx="503" cy="504"/>
            </a:xfrm>
            <a:custGeom>
              <a:avLst/>
              <a:gdLst>
                <a:gd name="T0" fmla="*/ 2 w 21600"/>
                <a:gd name="T1" fmla="*/ 281 h 21600"/>
                <a:gd name="T2" fmla="*/ 459 w 21600"/>
                <a:gd name="T3" fmla="*/ 322 h 21600"/>
                <a:gd name="T4" fmla="*/ 67 w 21600"/>
                <a:gd name="T5" fmla="*/ 273 h 21600"/>
                <a:gd name="T6" fmla="*/ 519 w 21600"/>
                <a:gd name="T7" fmla="*/ 86 h 21600"/>
                <a:gd name="T8" fmla="*/ 488 w 21600"/>
                <a:gd name="T9" fmla="*/ 218 h 21600"/>
                <a:gd name="T10" fmla="*/ 356 w 21600"/>
                <a:gd name="T11" fmla="*/ 187 h 21600"/>
                <a:gd name="T12" fmla="*/ 0 60000 65536"/>
                <a:gd name="T13" fmla="*/ 0 60000 65536"/>
                <a:gd name="T14" fmla="*/ 0 60000 65536"/>
                <a:gd name="T15" fmla="*/ 0 60000 65536"/>
                <a:gd name="T16" fmla="*/ 0 60000 65536"/>
                <a:gd name="T17" fmla="*/ 0 60000 65536"/>
                <a:gd name="T18" fmla="*/ 3178 w 21600"/>
                <a:gd name="T19" fmla="*/ 3171 h 21600"/>
                <a:gd name="T20" fmla="*/ 18422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84" name="Text Box 136"/>
          <p:cNvSpPr txBox="1">
            <a:spLocks noChangeArrowheads="1"/>
          </p:cNvSpPr>
          <p:nvPr/>
        </p:nvSpPr>
        <p:spPr bwMode="auto">
          <a:xfrm>
            <a:off x="4904088" y="1989137"/>
            <a:ext cx="72648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CRM</a:t>
            </a:r>
          </a:p>
        </p:txBody>
      </p:sp>
      <p:grpSp>
        <p:nvGrpSpPr>
          <p:cNvPr id="514185" name="Group 137"/>
          <p:cNvGrpSpPr>
            <a:grpSpLocks/>
          </p:cNvGrpSpPr>
          <p:nvPr/>
        </p:nvGrpSpPr>
        <p:grpSpPr bwMode="auto">
          <a:xfrm>
            <a:off x="6084892" y="1981201"/>
            <a:ext cx="358775" cy="371475"/>
            <a:chOff x="4579" y="487"/>
            <a:chExt cx="191" cy="234"/>
          </a:xfrm>
        </p:grpSpPr>
        <p:sp>
          <p:nvSpPr>
            <p:cNvPr id="514186" name="Oval 138"/>
            <p:cNvSpPr>
              <a:spLocks noChangeArrowheads="1"/>
            </p:cNvSpPr>
            <p:nvPr/>
          </p:nvSpPr>
          <p:spPr bwMode="gray">
            <a:xfrm>
              <a:off x="4579" y="487"/>
              <a:ext cx="191" cy="234"/>
            </a:xfrm>
            <a:prstGeom prst="ellipse">
              <a:avLst/>
            </a:prstGeom>
            <a:gradFill rotWithShape="0">
              <a:gsLst>
                <a:gs pos="0">
                  <a:srgbClr val="6B8DB7"/>
                </a:gs>
                <a:gs pos="100000">
                  <a:srgbClr val="6B8DB7">
                    <a:gamma/>
                    <a:tint val="44706"/>
                    <a:invGamma/>
                  </a:srgbClr>
                </a:gs>
              </a:gsLst>
              <a:lin ang="18900000" scaled="1"/>
            </a:gradFill>
            <a:ln>
              <a:noFill/>
            </a:ln>
            <a:effectLst>
              <a:outerShdw dist="35921" dir="2700000" algn="ctr" rotWithShape="0">
                <a:schemeClr val="accent2">
                  <a:alpha val="50000"/>
                </a:schemeClr>
              </a:outerShdw>
            </a:effectLst>
            <a:extLst>
              <a:ext uri="{91240B29-F687-4F45-9708-019B960494DF}">
                <a14:hiddenLine xmlns:a14="http://schemas.microsoft.com/office/drawing/2010/main" w="12700">
                  <a:solidFill>
                    <a:schemeClr val="hlink"/>
                  </a:solidFill>
                  <a:round/>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4187" name="AutoShape 139"/>
            <p:cNvSpPr>
              <a:spLocks noChangeArrowheads="1"/>
            </p:cNvSpPr>
            <p:nvPr/>
          </p:nvSpPr>
          <p:spPr bwMode="gray">
            <a:xfrm>
              <a:off x="4600" y="517"/>
              <a:ext cx="149" cy="175"/>
            </a:xfrm>
            <a:custGeom>
              <a:avLst/>
              <a:gdLst>
                <a:gd name="G0" fmla="+- -320283 0 0"/>
                <a:gd name="G1" fmla="+- 3138071 0 0"/>
                <a:gd name="G2" fmla="+- -320283 0 3138071"/>
                <a:gd name="G3" fmla="+- 10800 0 0"/>
                <a:gd name="G4" fmla="+- 0 0 -320283"/>
                <a:gd name="T0" fmla="*/ 360 256 1"/>
                <a:gd name="T1" fmla="*/ 0 256 1"/>
                <a:gd name="G5" fmla="+- G2 T0 T1"/>
                <a:gd name="G6" fmla="?: G2 G2 G5"/>
                <a:gd name="G7" fmla="+- 0 0 G6"/>
                <a:gd name="G8" fmla="+- 7899 0 0"/>
                <a:gd name="G9" fmla="+- 0 0 3138071"/>
                <a:gd name="G10" fmla="+- 7899 0 2700"/>
                <a:gd name="G11" fmla="cos G10 -320283"/>
                <a:gd name="G12" fmla="sin G10 -320283"/>
                <a:gd name="G13" fmla="cos 13500 -320283"/>
                <a:gd name="G14" fmla="sin 13500 -320283"/>
                <a:gd name="G15" fmla="+- G11 10800 0"/>
                <a:gd name="G16" fmla="+- G12 10800 0"/>
                <a:gd name="G17" fmla="+- G13 10800 0"/>
                <a:gd name="G18" fmla="+- G14 10800 0"/>
                <a:gd name="G19" fmla="*/ 7899 1 2"/>
                <a:gd name="G20" fmla="+- G19 5400 0"/>
                <a:gd name="G21" fmla="cos G20 -320283"/>
                <a:gd name="G22" fmla="sin G20 -320283"/>
                <a:gd name="G23" fmla="+- G21 10800 0"/>
                <a:gd name="G24" fmla="+- G12 G23 G22"/>
                <a:gd name="G25" fmla="+- G22 G23 G11"/>
                <a:gd name="G26" fmla="cos 10800 -320283"/>
                <a:gd name="G27" fmla="sin 10800 -320283"/>
                <a:gd name="G28" fmla="cos 7899 -320283"/>
                <a:gd name="G29" fmla="sin 7899 -320283"/>
                <a:gd name="G30" fmla="+- G26 10800 0"/>
                <a:gd name="G31" fmla="+- G27 10800 0"/>
                <a:gd name="G32" fmla="+- G28 10800 0"/>
                <a:gd name="G33" fmla="+- G29 10800 0"/>
                <a:gd name="G34" fmla="+- G19 5400 0"/>
                <a:gd name="G35" fmla="cos G34 3138071"/>
                <a:gd name="G36" fmla="sin G34 3138071"/>
                <a:gd name="G37" fmla="+/ 3138071 -320283 2"/>
                <a:gd name="T2" fmla="*/ 180 256 1"/>
                <a:gd name="T3" fmla="*/ 0 256 1"/>
                <a:gd name="G38" fmla="+- G37 T2 T3"/>
                <a:gd name="G39" fmla="?: G2 G37 G38"/>
                <a:gd name="G40" fmla="cos 10800 G39"/>
                <a:gd name="G41" fmla="sin 10800 G39"/>
                <a:gd name="G42" fmla="cos 7899 G39"/>
                <a:gd name="G43" fmla="sin 7899 G39"/>
                <a:gd name="G44" fmla="+- G40 10800 0"/>
                <a:gd name="G45" fmla="+- G41 10800 0"/>
                <a:gd name="G46" fmla="+- G42 10800 0"/>
                <a:gd name="G47" fmla="+- G43 10800 0"/>
                <a:gd name="G48" fmla="+- G35 10800 0"/>
                <a:gd name="G49" fmla="+- G36 10800 0"/>
                <a:gd name="T4" fmla="*/ 751 w 21600"/>
                <a:gd name="T5" fmla="*/ 6842 h 21600"/>
                <a:gd name="T6" fmla="*/ 17070 w 21600"/>
                <a:gd name="T7" fmla="*/ 17735 h 21600"/>
                <a:gd name="T8" fmla="*/ 3450 w 21600"/>
                <a:gd name="T9" fmla="*/ 7905 h 21600"/>
                <a:gd name="T10" fmla="*/ 24250 w 21600"/>
                <a:gd name="T11" fmla="*/ 9649 h 21600"/>
                <a:gd name="T12" fmla="*/ 20470 w 21600"/>
                <a:gd name="T13" fmla="*/ 14139 h 21600"/>
                <a:gd name="T14" fmla="*/ 15980 w 21600"/>
                <a:gd name="T15" fmla="*/ 1035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70" y="10127"/>
                  </a:moveTo>
                  <a:cubicBezTo>
                    <a:pt x="18320" y="6040"/>
                    <a:pt x="14901" y="2901"/>
                    <a:pt x="10800" y="2901"/>
                  </a:cubicBezTo>
                  <a:cubicBezTo>
                    <a:pt x="6437" y="2901"/>
                    <a:pt x="2901" y="6437"/>
                    <a:pt x="2901" y="10800"/>
                  </a:cubicBezTo>
                  <a:cubicBezTo>
                    <a:pt x="2901" y="15162"/>
                    <a:pt x="6437" y="18699"/>
                    <a:pt x="10800" y="18699"/>
                  </a:cubicBezTo>
                  <a:cubicBezTo>
                    <a:pt x="12757" y="18699"/>
                    <a:pt x="14645" y="17972"/>
                    <a:pt x="16097" y="16659"/>
                  </a:cubicBezTo>
                  <a:lnTo>
                    <a:pt x="18042" y="18811"/>
                  </a:lnTo>
                  <a:cubicBezTo>
                    <a:pt x="16057" y="20606"/>
                    <a:pt x="13476" y="21599"/>
                    <a:pt x="10800" y="21600"/>
                  </a:cubicBezTo>
                  <a:cubicBezTo>
                    <a:pt x="4835" y="21600"/>
                    <a:pt x="0" y="16764"/>
                    <a:pt x="0" y="10800"/>
                  </a:cubicBezTo>
                  <a:cubicBezTo>
                    <a:pt x="0" y="4835"/>
                    <a:pt x="4835" y="0"/>
                    <a:pt x="10800" y="0"/>
                  </a:cubicBezTo>
                  <a:cubicBezTo>
                    <a:pt x="16408" y="-1"/>
                    <a:pt x="21082" y="4292"/>
                    <a:pt x="21560" y="9879"/>
                  </a:cubicBezTo>
                  <a:lnTo>
                    <a:pt x="24250" y="9649"/>
                  </a:lnTo>
                  <a:lnTo>
                    <a:pt x="20470" y="14139"/>
                  </a:lnTo>
                  <a:lnTo>
                    <a:pt x="15980" y="10357"/>
                  </a:lnTo>
                  <a:lnTo>
                    <a:pt x="18670" y="10127"/>
                  </a:lnTo>
                  <a:close/>
                </a:path>
              </a:pathLst>
            </a:custGeom>
            <a:gradFill rotWithShape="0">
              <a:gsLst>
                <a:gs pos="0">
                  <a:schemeClr val="accent1">
                    <a:gamma/>
                    <a:tint val="18039"/>
                    <a:invGamma/>
                  </a:schemeClr>
                </a:gs>
                <a:gs pos="100000">
                  <a:schemeClr val="accent1"/>
                </a:gs>
              </a:gsLst>
              <a:lin ang="18900000" scaled="1"/>
            </a:gradFill>
            <a:ln>
              <a:noFill/>
            </a:ln>
            <a:effectLst>
              <a:outerShdw dist="35921" dir="2700000" algn="ctr" rotWithShape="0">
                <a:schemeClr val="accent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4188" name="Oval 140"/>
            <p:cNvSpPr>
              <a:spLocks noChangeArrowheads="1"/>
            </p:cNvSpPr>
            <p:nvPr/>
          </p:nvSpPr>
          <p:spPr bwMode="gray">
            <a:xfrm>
              <a:off x="4649" y="574"/>
              <a:ext cx="52" cy="59"/>
            </a:xfrm>
            <a:prstGeom prst="ellipse">
              <a:avLst/>
            </a:prstGeom>
            <a:gradFill rotWithShape="0">
              <a:gsLst>
                <a:gs pos="0">
                  <a:srgbClr val="E14D19">
                    <a:gamma/>
                    <a:tint val="42353"/>
                    <a:invGamma/>
                  </a:srgbClr>
                </a:gs>
                <a:gs pos="100000">
                  <a:srgbClr val="E14D19"/>
                </a:gs>
              </a:gsLst>
              <a:lin ang="18900000" scaled="1"/>
            </a:gradFill>
            <a:ln>
              <a:noFill/>
            </a:ln>
            <a:effectLst>
              <a:outerShdw dist="35921" dir="2700000" algn="ctr" rotWithShape="0">
                <a:schemeClr val="accent2"/>
              </a:outerShdw>
            </a:effectLst>
            <a:extLst>
              <a:ext uri="{91240B29-F687-4F45-9708-019B960494DF}">
                <a14:hiddenLine xmlns:a14="http://schemas.microsoft.com/office/drawing/2010/main" w="57150">
                  <a:solidFill>
                    <a:schemeClr val="tx1"/>
                  </a:solidFill>
                  <a:round/>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89" name="Text Box 141"/>
          <p:cNvSpPr txBox="1">
            <a:spLocks noChangeArrowheads="1"/>
          </p:cNvSpPr>
          <p:nvPr/>
        </p:nvSpPr>
        <p:spPr bwMode="auto">
          <a:xfrm>
            <a:off x="5804564" y="1773241"/>
            <a:ext cx="97975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システム連携</a:t>
            </a:r>
          </a:p>
        </p:txBody>
      </p:sp>
      <p:grpSp>
        <p:nvGrpSpPr>
          <p:cNvPr id="514190" name="Group 142"/>
          <p:cNvGrpSpPr>
            <a:grpSpLocks/>
          </p:cNvGrpSpPr>
          <p:nvPr/>
        </p:nvGrpSpPr>
        <p:grpSpPr bwMode="auto">
          <a:xfrm>
            <a:off x="7021517" y="3421065"/>
            <a:ext cx="358775" cy="371475"/>
            <a:chOff x="4579" y="487"/>
            <a:chExt cx="191" cy="234"/>
          </a:xfrm>
        </p:grpSpPr>
        <p:sp>
          <p:nvSpPr>
            <p:cNvPr id="514191" name="Oval 143"/>
            <p:cNvSpPr>
              <a:spLocks noChangeArrowheads="1"/>
            </p:cNvSpPr>
            <p:nvPr/>
          </p:nvSpPr>
          <p:spPr bwMode="gray">
            <a:xfrm>
              <a:off x="4579" y="487"/>
              <a:ext cx="191" cy="234"/>
            </a:xfrm>
            <a:prstGeom prst="ellipse">
              <a:avLst/>
            </a:prstGeom>
            <a:gradFill rotWithShape="0">
              <a:gsLst>
                <a:gs pos="0">
                  <a:srgbClr val="6B8DB7"/>
                </a:gs>
                <a:gs pos="100000">
                  <a:srgbClr val="6B8DB7">
                    <a:gamma/>
                    <a:tint val="44706"/>
                    <a:invGamma/>
                  </a:srgbClr>
                </a:gs>
              </a:gsLst>
              <a:lin ang="18900000" scaled="1"/>
            </a:gradFill>
            <a:ln>
              <a:noFill/>
            </a:ln>
            <a:effectLst>
              <a:outerShdw dist="35921" dir="2700000" algn="ctr" rotWithShape="0">
                <a:schemeClr val="accent2">
                  <a:alpha val="50000"/>
                </a:schemeClr>
              </a:outerShdw>
            </a:effectLst>
            <a:extLst>
              <a:ext uri="{91240B29-F687-4F45-9708-019B960494DF}">
                <a14:hiddenLine xmlns:a14="http://schemas.microsoft.com/office/drawing/2010/main" w="12700">
                  <a:solidFill>
                    <a:schemeClr val="hlink"/>
                  </a:solidFill>
                  <a:round/>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4192" name="AutoShape 144"/>
            <p:cNvSpPr>
              <a:spLocks noChangeArrowheads="1"/>
            </p:cNvSpPr>
            <p:nvPr/>
          </p:nvSpPr>
          <p:spPr bwMode="gray">
            <a:xfrm>
              <a:off x="4600" y="517"/>
              <a:ext cx="149" cy="175"/>
            </a:xfrm>
            <a:custGeom>
              <a:avLst/>
              <a:gdLst>
                <a:gd name="G0" fmla="+- -320283 0 0"/>
                <a:gd name="G1" fmla="+- 3138071 0 0"/>
                <a:gd name="G2" fmla="+- -320283 0 3138071"/>
                <a:gd name="G3" fmla="+- 10800 0 0"/>
                <a:gd name="G4" fmla="+- 0 0 -320283"/>
                <a:gd name="T0" fmla="*/ 360 256 1"/>
                <a:gd name="T1" fmla="*/ 0 256 1"/>
                <a:gd name="G5" fmla="+- G2 T0 T1"/>
                <a:gd name="G6" fmla="?: G2 G2 G5"/>
                <a:gd name="G7" fmla="+- 0 0 G6"/>
                <a:gd name="G8" fmla="+- 7899 0 0"/>
                <a:gd name="G9" fmla="+- 0 0 3138071"/>
                <a:gd name="G10" fmla="+- 7899 0 2700"/>
                <a:gd name="G11" fmla="cos G10 -320283"/>
                <a:gd name="G12" fmla="sin G10 -320283"/>
                <a:gd name="G13" fmla="cos 13500 -320283"/>
                <a:gd name="G14" fmla="sin 13500 -320283"/>
                <a:gd name="G15" fmla="+- G11 10800 0"/>
                <a:gd name="G16" fmla="+- G12 10800 0"/>
                <a:gd name="G17" fmla="+- G13 10800 0"/>
                <a:gd name="G18" fmla="+- G14 10800 0"/>
                <a:gd name="G19" fmla="*/ 7899 1 2"/>
                <a:gd name="G20" fmla="+- G19 5400 0"/>
                <a:gd name="G21" fmla="cos G20 -320283"/>
                <a:gd name="G22" fmla="sin G20 -320283"/>
                <a:gd name="G23" fmla="+- G21 10800 0"/>
                <a:gd name="G24" fmla="+- G12 G23 G22"/>
                <a:gd name="G25" fmla="+- G22 G23 G11"/>
                <a:gd name="G26" fmla="cos 10800 -320283"/>
                <a:gd name="G27" fmla="sin 10800 -320283"/>
                <a:gd name="G28" fmla="cos 7899 -320283"/>
                <a:gd name="G29" fmla="sin 7899 -320283"/>
                <a:gd name="G30" fmla="+- G26 10800 0"/>
                <a:gd name="G31" fmla="+- G27 10800 0"/>
                <a:gd name="G32" fmla="+- G28 10800 0"/>
                <a:gd name="G33" fmla="+- G29 10800 0"/>
                <a:gd name="G34" fmla="+- G19 5400 0"/>
                <a:gd name="G35" fmla="cos G34 3138071"/>
                <a:gd name="G36" fmla="sin G34 3138071"/>
                <a:gd name="G37" fmla="+/ 3138071 -320283 2"/>
                <a:gd name="T2" fmla="*/ 180 256 1"/>
                <a:gd name="T3" fmla="*/ 0 256 1"/>
                <a:gd name="G38" fmla="+- G37 T2 T3"/>
                <a:gd name="G39" fmla="?: G2 G37 G38"/>
                <a:gd name="G40" fmla="cos 10800 G39"/>
                <a:gd name="G41" fmla="sin 10800 G39"/>
                <a:gd name="G42" fmla="cos 7899 G39"/>
                <a:gd name="G43" fmla="sin 7899 G39"/>
                <a:gd name="G44" fmla="+- G40 10800 0"/>
                <a:gd name="G45" fmla="+- G41 10800 0"/>
                <a:gd name="G46" fmla="+- G42 10800 0"/>
                <a:gd name="G47" fmla="+- G43 10800 0"/>
                <a:gd name="G48" fmla="+- G35 10800 0"/>
                <a:gd name="G49" fmla="+- G36 10800 0"/>
                <a:gd name="T4" fmla="*/ 751 w 21600"/>
                <a:gd name="T5" fmla="*/ 6842 h 21600"/>
                <a:gd name="T6" fmla="*/ 17070 w 21600"/>
                <a:gd name="T7" fmla="*/ 17735 h 21600"/>
                <a:gd name="T8" fmla="*/ 3450 w 21600"/>
                <a:gd name="T9" fmla="*/ 7905 h 21600"/>
                <a:gd name="T10" fmla="*/ 24250 w 21600"/>
                <a:gd name="T11" fmla="*/ 9649 h 21600"/>
                <a:gd name="T12" fmla="*/ 20470 w 21600"/>
                <a:gd name="T13" fmla="*/ 14139 h 21600"/>
                <a:gd name="T14" fmla="*/ 15980 w 21600"/>
                <a:gd name="T15" fmla="*/ 1035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70" y="10127"/>
                  </a:moveTo>
                  <a:cubicBezTo>
                    <a:pt x="18320" y="6040"/>
                    <a:pt x="14901" y="2901"/>
                    <a:pt x="10800" y="2901"/>
                  </a:cubicBezTo>
                  <a:cubicBezTo>
                    <a:pt x="6437" y="2901"/>
                    <a:pt x="2901" y="6437"/>
                    <a:pt x="2901" y="10800"/>
                  </a:cubicBezTo>
                  <a:cubicBezTo>
                    <a:pt x="2901" y="15162"/>
                    <a:pt x="6437" y="18699"/>
                    <a:pt x="10800" y="18699"/>
                  </a:cubicBezTo>
                  <a:cubicBezTo>
                    <a:pt x="12757" y="18699"/>
                    <a:pt x="14645" y="17972"/>
                    <a:pt x="16097" y="16659"/>
                  </a:cubicBezTo>
                  <a:lnTo>
                    <a:pt x="18042" y="18811"/>
                  </a:lnTo>
                  <a:cubicBezTo>
                    <a:pt x="16057" y="20606"/>
                    <a:pt x="13476" y="21599"/>
                    <a:pt x="10800" y="21600"/>
                  </a:cubicBezTo>
                  <a:cubicBezTo>
                    <a:pt x="4835" y="21600"/>
                    <a:pt x="0" y="16764"/>
                    <a:pt x="0" y="10800"/>
                  </a:cubicBezTo>
                  <a:cubicBezTo>
                    <a:pt x="0" y="4835"/>
                    <a:pt x="4835" y="0"/>
                    <a:pt x="10800" y="0"/>
                  </a:cubicBezTo>
                  <a:cubicBezTo>
                    <a:pt x="16408" y="-1"/>
                    <a:pt x="21082" y="4292"/>
                    <a:pt x="21560" y="9879"/>
                  </a:cubicBezTo>
                  <a:lnTo>
                    <a:pt x="24250" y="9649"/>
                  </a:lnTo>
                  <a:lnTo>
                    <a:pt x="20470" y="14139"/>
                  </a:lnTo>
                  <a:lnTo>
                    <a:pt x="15980" y="10357"/>
                  </a:lnTo>
                  <a:lnTo>
                    <a:pt x="18670" y="10127"/>
                  </a:lnTo>
                  <a:close/>
                </a:path>
              </a:pathLst>
            </a:custGeom>
            <a:gradFill rotWithShape="0">
              <a:gsLst>
                <a:gs pos="0">
                  <a:schemeClr val="accent1">
                    <a:gamma/>
                    <a:tint val="18039"/>
                    <a:invGamma/>
                  </a:schemeClr>
                </a:gs>
                <a:gs pos="100000">
                  <a:schemeClr val="accent1"/>
                </a:gs>
              </a:gsLst>
              <a:lin ang="18900000" scaled="1"/>
            </a:gradFill>
            <a:ln>
              <a:noFill/>
            </a:ln>
            <a:effectLst>
              <a:outerShdw dist="35921" dir="2700000" algn="ctr" rotWithShape="0">
                <a:schemeClr val="accent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4193" name="Oval 145"/>
            <p:cNvSpPr>
              <a:spLocks noChangeArrowheads="1"/>
            </p:cNvSpPr>
            <p:nvPr/>
          </p:nvSpPr>
          <p:spPr bwMode="gray">
            <a:xfrm>
              <a:off x="4649" y="574"/>
              <a:ext cx="52" cy="59"/>
            </a:xfrm>
            <a:prstGeom prst="ellipse">
              <a:avLst/>
            </a:prstGeom>
            <a:gradFill rotWithShape="0">
              <a:gsLst>
                <a:gs pos="0">
                  <a:srgbClr val="E14D19">
                    <a:gamma/>
                    <a:tint val="42353"/>
                    <a:invGamma/>
                  </a:srgbClr>
                </a:gs>
                <a:gs pos="100000">
                  <a:srgbClr val="E14D19"/>
                </a:gs>
              </a:gsLst>
              <a:lin ang="18900000" scaled="1"/>
            </a:gradFill>
            <a:ln>
              <a:noFill/>
            </a:ln>
            <a:effectLst>
              <a:outerShdw dist="35921" dir="2700000" algn="ctr" rotWithShape="0">
                <a:schemeClr val="accent2"/>
              </a:outerShdw>
            </a:effectLst>
            <a:extLst>
              <a:ext uri="{91240B29-F687-4F45-9708-019B960494DF}">
                <a14:hiddenLine xmlns:a14="http://schemas.microsoft.com/office/drawing/2010/main" w="57150">
                  <a:solidFill>
                    <a:schemeClr val="tx1"/>
                  </a:solidFill>
                  <a:round/>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94" name="Text Box 146"/>
          <p:cNvSpPr txBox="1">
            <a:spLocks noChangeArrowheads="1"/>
          </p:cNvSpPr>
          <p:nvPr/>
        </p:nvSpPr>
        <p:spPr bwMode="auto">
          <a:xfrm>
            <a:off x="6741189" y="3213102"/>
            <a:ext cx="97975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システム連携</a:t>
            </a:r>
          </a:p>
        </p:txBody>
      </p:sp>
      <p:grpSp>
        <p:nvGrpSpPr>
          <p:cNvPr id="514195" name="Group 147"/>
          <p:cNvGrpSpPr>
            <a:grpSpLocks/>
          </p:cNvGrpSpPr>
          <p:nvPr/>
        </p:nvGrpSpPr>
        <p:grpSpPr bwMode="auto">
          <a:xfrm>
            <a:off x="5664200" y="2697165"/>
            <a:ext cx="358775" cy="371475"/>
            <a:chOff x="4579" y="487"/>
            <a:chExt cx="191" cy="234"/>
          </a:xfrm>
        </p:grpSpPr>
        <p:sp>
          <p:nvSpPr>
            <p:cNvPr id="514196" name="Oval 148"/>
            <p:cNvSpPr>
              <a:spLocks noChangeArrowheads="1"/>
            </p:cNvSpPr>
            <p:nvPr/>
          </p:nvSpPr>
          <p:spPr bwMode="gray">
            <a:xfrm>
              <a:off x="4579" y="487"/>
              <a:ext cx="191" cy="234"/>
            </a:xfrm>
            <a:prstGeom prst="ellipse">
              <a:avLst/>
            </a:prstGeom>
            <a:gradFill rotWithShape="0">
              <a:gsLst>
                <a:gs pos="0">
                  <a:srgbClr val="6B8DB7"/>
                </a:gs>
                <a:gs pos="100000">
                  <a:srgbClr val="6B8DB7">
                    <a:gamma/>
                    <a:tint val="44706"/>
                    <a:invGamma/>
                  </a:srgbClr>
                </a:gs>
              </a:gsLst>
              <a:lin ang="18900000" scaled="1"/>
            </a:gradFill>
            <a:ln>
              <a:noFill/>
            </a:ln>
            <a:effectLst>
              <a:outerShdw dist="35921" dir="2700000" algn="ctr" rotWithShape="0">
                <a:schemeClr val="accent2">
                  <a:alpha val="50000"/>
                </a:schemeClr>
              </a:outerShdw>
            </a:effectLst>
            <a:extLst>
              <a:ext uri="{91240B29-F687-4F45-9708-019B960494DF}">
                <a14:hiddenLine xmlns:a14="http://schemas.microsoft.com/office/drawing/2010/main" w="12700">
                  <a:solidFill>
                    <a:schemeClr val="hlink"/>
                  </a:solidFill>
                  <a:round/>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4197" name="AutoShape 149"/>
            <p:cNvSpPr>
              <a:spLocks noChangeArrowheads="1"/>
            </p:cNvSpPr>
            <p:nvPr/>
          </p:nvSpPr>
          <p:spPr bwMode="gray">
            <a:xfrm>
              <a:off x="4600" y="517"/>
              <a:ext cx="149" cy="175"/>
            </a:xfrm>
            <a:custGeom>
              <a:avLst/>
              <a:gdLst>
                <a:gd name="G0" fmla="+- -320283 0 0"/>
                <a:gd name="G1" fmla="+- 3138071 0 0"/>
                <a:gd name="G2" fmla="+- -320283 0 3138071"/>
                <a:gd name="G3" fmla="+- 10800 0 0"/>
                <a:gd name="G4" fmla="+- 0 0 -320283"/>
                <a:gd name="T0" fmla="*/ 360 256 1"/>
                <a:gd name="T1" fmla="*/ 0 256 1"/>
                <a:gd name="G5" fmla="+- G2 T0 T1"/>
                <a:gd name="G6" fmla="?: G2 G2 G5"/>
                <a:gd name="G7" fmla="+- 0 0 G6"/>
                <a:gd name="G8" fmla="+- 7899 0 0"/>
                <a:gd name="G9" fmla="+- 0 0 3138071"/>
                <a:gd name="G10" fmla="+- 7899 0 2700"/>
                <a:gd name="G11" fmla="cos G10 -320283"/>
                <a:gd name="G12" fmla="sin G10 -320283"/>
                <a:gd name="G13" fmla="cos 13500 -320283"/>
                <a:gd name="G14" fmla="sin 13500 -320283"/>
                <a:gd name="G15" fmla="+- G11 10800 0"/>
                <a:gd name="G16" fmla="+- G12 10800 0"/>
                <a:gd name="G17" fmla="+- G13 10800 0"/>
                <a:gd name="G18" fmla="+- G14 10800 0"/>
                <a:gd name="G19" fmla="*/ 7899 1 2"/>
                <a:gd name="G20" fmla="+- G19 5400 0"/>
                <a:gd name="G21" fmla="cos G20 -320283"/>
                <a:gd name="G22" fmla="sin G20 -320283"/>
                <a:gd name="G23" fmla="+- G21 10800 0"/>
                <a:gd name="G24" fmla="+- G12 G23 G22"/>
                <a:gd name="G25" fmla="+- G22 G23 G11"/>
                <a:gd name="G26" fmla="cos 10800 -320283"/>
                <a:gd name="G27" fmla="sin 10800 -320283"/>
                <a:gd name="G28" fmla="cos 7899 -320283"/>
                <a:gd name="G29" fmla="sin 7899 -320283"/>
                <a:gd name="G30" fmla="+- G26 10800 0"/>
                <a:gd name="G31" fmla="+- G27 10800 0"/>
                <a:gd name="G32" fmla="+- G28 10800 0"/>
                <a:gd name="G33" fmla="+- G29 10800 0"/>
                <a:gd name="G34" fmla="+- G19 5400 0"/>
                <a:gd name="G35" fmla="cos G34 3138071"/>
                <a:gd name="G36" fmla="sin G34 3138071"/>
                <a:gd name="G37" fmla="+/ 3138071 -320283 2"/>
                <a:gd name="T2" fmla="*/ 180 256 1"/>
                <a:gd name="T3" fmla="*/ 0 256 1"/>
                <a:gd name="G38" fmla="+- G37 T2 T3"/>
                <a:gd name="G39" fmla="?: G2 G37 G38"/>
                <a:gd name="G40" fmla="cos 10800 G39"/>
                <a:gd name="G41" fmla="sin 10800 G39"/>
                <a:gd name="G42" fmla="cos 7899 G39"/>
                <a:gd name="G43" fmla="sin 7899 G39"/>
                <a:gd name="G44" fmla="+- G40 10800 0"/>
                <a:gd name="G45" fmla="+- G41 10800 0"/>
                <a:gd name="G46" fmla="+- G42 10800 0"/>
                <a:gd name="G47" fmla="+- G43 10800 0"/>
                <a:gd name="G48" fmla="+- G35 10800 0"/>
                <a:gd name="G49" fmla="+- G36 10800 0"/>
                <a:gd name="T4" fmla="*/ 751 w 21600"/>
                <a:gd name="T5" fmla="*/ 6842 h 21600"/>
                <a:gd name="T6" fmla="*/ 17070 w 21600"/>
                <a:gd name="T7" fmla="*/ 17735 h 21600"/>
                <a:gd name="T8" fmla="*/ 3450 w 21600"/>
                <a:gd name="T9" fmla="*/ 7905 h 21600"/>
                <a:gd name="T10" fmla="*/ 24250 w 21600"/>
                <a:gd name="T11" fmla="*/ 9649 h 21600"/>
                <a:gd name="T12" fmla="*/ 20470 w 21600"/>
                <a:gd name="T13" fmla="*/ 14139 h 21600"/>
                <a:gd name="T14" fmla="*/ 15980 w 21600"/>
                <a:gd name="T15" fmla="*/ 1035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70" y="10127"/>
                  </a:moveTo>
                  <a:cubicBezTo>
                    <a:pt x="18320" y="6040"/>
                    <a:pt x="14901" y="2901"/>
                    <a:pt x="10800" y="2901"/>
                  </a:cubicBezTo>
                  <a:cubicBezTo>
                    <a:pt x="6437" y="2901"/>
                    <a:pt x="2901" y="6437"/>
                    <a:pt x="2901" y="10800"/>
                  </a:cubicBezTo>
                  <a:cubicBezTo>
                    <a:pt x="2901" y="15162"/>
                    <a:pt x="6437" y="18699"/>
                    <a:pt x="10800" y="18699"/>
                  </a:cubicBezTo>
                  <a:cubicBezTo>
                    <a:pt x="12757" y="18699"/>
                    <a:pt x="14645" y="17972"/>
                    <a:pt x="16097" y="16659"/>
                  </a:cubicBezTo>
                  <a:lnTo>
                    <a:pt x="18042" y="18811"/>
                  </a:lnTo>
                  <a:cubicBezTo>
                    <a:pt x="16057" y="20606"/>
                    <a:pt x="13476" y="21599"/>
                    <a:pt x="10800" y="21600"/>
                  </a:cubicBezTo>
                  <a:cubicBezTo>
                    <a:pt x="4835" y="21600"/>
                    <a:pt x="0" y="16764"/>
                    <a:pt x="0" y="10800"/>
                  </a:cubicBezTo>
                  <a:cubicBezTo>
                    <a:pt x="0" y="4835"/>
                    <a:pt x="4835" y="0"/>
                    <a:pt x="10800" y="0"/>
                  </a:cubicBezTo>
                  <a:cubicBezTo>
                    <a:pt x="16408" y="-1"/>
                    <a:pt x="21082" y="4292"/>
                    <a:pt x="21560" y="9879"/>
                  </a:cubicBezTo>
                  <a:lnTo>
                    <a:pt x="24250" y="9649"/>
                  </a:lnTo>
                  <a:lnTo>
                    <a:pt x="20470" y="14139"/>
                  </a:lnTo>
                  <a:lnTo>
                    <a:pt x="15980" y="10357"/>
                  </a:lnTo>
                  <a:lnTo>
                    <a:pt x="18670" y="10127"/>
                  </a:lnTo>
                  <a:close/>
                </a:path>
              </a:pathLst>
            </a:custGeom>
            <a:gradFill rotWithShape="0">
              <a:gsLst>
                <a:gs pos="0">
                  <a:schemeClr val="accent1">
                    <a:gamma/>
                    <a:tint val="18039"/>
                    <a:invGamma/>
                  </a:schemeClr>
                </a:gs>
                <a:gs pos="100000">
                  <a:schemeClr val="accent1"/>
                </a:gs>
              </a:gsLst>
              <a:lin ang="18900000" scaled="1"/>
            </a:gradFill>
            <a:ln>
              <a:noFill/>
            </a:ln>
            <a:effectLst>
              <a:outerShdw dist="35921" dir="2700000" algn="ctr" rotWithShape="0">
                <a:schemeClr val="accent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4198" name="Oval 150"/>
            <p:cNvSpPr>
              <a:spLocks noChangeArrowheads="1"/>
            </p:cNvSpPr>
            <p:nvPr/>
          </p:nvSpPr>
          <p:spPr bwMode="gray">
            <a:xfrm>
              <a:off x="4649" y="574"/>
              <a:ext cx="52" cy="59"/>
            </a:xfrm>
            <a:prstGeom prst="ellipse">
              <a:avLst/>
            </a:prstGeom>
            <a:gradFill rotWithShape="0">
              <a:gsLst>
                <a:gs pos="0">
                  <a:srgbClr val="E14D19">
                    <a:gamma/>
                    <a:tint val="42353"/>
                    <a:invGamma/>
                  </a:srgbClr>
                </a:gs>
                <a:gs pos="100000">
                  <a:srgbClr val="E14D19"/>
                </a:gs>
              </a:gsLst>
              <a:lin ang="18900000" scaled="1"/>
            </a:gradFill>
            <a:ln>
              <a:noFill/>
            </a:ln>
            <a:effectLst>
              <a:outerShdw dist="35921" dir="2700000" algn="ctr" rotWithShape="0">
                <a:schemeClr val="accent2"/>
              </a:outerShdw>
            </a:effectLst>
            <a:extLst>
              <a:ext uri="{91240B29-F687-4F45-9708-019B960494DF}">
                <a14:hiddenLine xmlns:a14="http://schemas.microsoft.com/office/drawing/2010/main" w="57150">
                  <a:solidFill>
                    <a:schemeClr val="tx1"/>
                  </a:solidFill>
                  <a:round/>
                  <a:headEnd/>
                  <a:tailEnd/>
                </a14:hiddenLine>
              </a:ext>
            </a:extLst>
          </p:spPr>
          <p:txBody>
            <a:bodyPr wrap="none" lIns="0" tIns="0" rIns="0" bIns="0" anchor="ct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4199" name="Text Box 151"/>
          <p:cNvSpPr txBox="1">
            <a:spLocks noChangeArrowheads="1"/>
          </p:cNvSpPr>
          <p:nvPr/>
        </p:nvSpPr>
        <p:spPr bwMode="auto">
          <a:xfrm>
            <a:off x="5383877" y="2489202"/>
            <a:ext cx="97975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システム連携</a:t>
            </a:r>
          </a:p>
        </p:txBody>
      </p:sp>
      <p:sp>
        <p:nvSpPr>
          <p:cNvPr id="5" name="テキスト ボックス 4"/>
          <p:cNvSpPr txBox="1"/>
          <p:nvPr/>
        </p:nvSpPr>
        <p:spPr>
          <a:xfrm>
            <a:off x="395288" y="4389107"/>
            <a:ext cx="4179613" cy="1846659"/>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企業内統合型（機能重視、一気通貫）</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・社内の効率化、最適化がメイン</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・経営層、管理層にのみ便利なシステム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・財務会計、ベストプラクティス、密結合</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・標準化、コスト削減に重点（</a:t>
            </a:r>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SoR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・経営資源（</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ヒト、モノ、カネ</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）の情報を把握</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・子会社、関係会社からデータを逐次に吸い上げる方式、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月次・四半期ごとにサマリーを集めるスタイル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テキスト ボックス 152"/>
          <p:cNvSpPr txBox="1"/>
          <p:nvPr/>
        </p:nvSpPr>
        <p:spPr>
          <a:xfrm>
            <a:off x="4499992" y="4389107"/>
            <a:ext cx="4536504" cy="1846659"/>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グループ連携型（スピード重視、即断即決）</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・グループ内の効率化、変化察知にフォーカス</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・経営層、管理層、現場が必要なデータを入手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・業務プロセス、柔軟性＆拡張性、疎結合</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・コスト削減＋成長性、売上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収益（</a:t>
            </a:r>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SoR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SoE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・経営資源（</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ヒト、モノ、カネ、データ、ビジネスモデル</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cs typeface="Meiryo UI" panose="020B0604030504040204" pitchFamily="50" charset="-128"/>
              </a:rPr>
              <a:t>内の情報</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加えて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経営環境（顧客、市場、デバイス）の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外の情報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　リアルタイムにタイムリーに状況を把握するスタイル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42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7"/>
          <p:cNvSpPr>
            <a:spLocks noChangeArrowheads="1"/>
          </p:cNvSpPr>
          <p:nvPr/>
        </p:nvSpPr>
        <p:spPr bwMode="auto">
          <a:xfrm>
            <a:off x="611188" y="1706340"/>
            <a:ext cx="1223962" cy="4824412"/>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2" name="Rectangle 76"/>
          <p:cNvSpPr>
            <a:spLocks noChangeArrowheads="1"/>
          </p:cNvSpPr>
          <p:nvPr/>
        </p:nvSpPr>
        <p:spPr bwMode="auto">
          <a:xfrm>
            <a:off x="1979613" y="1706340"/>
            <a:ext cx="1223962" cy="4824412"/>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3" name="Rectangle 75"/>
          <p:cNvSpPr>
            <a:spLocks noChangeArrowheads="1"/>
          </p:cNvSpPr>
          <p:nvPr/>
        </p:nvSpPr>
        <p:spPr bwMode="auto">
          <a:xfrm>
            <a:off x="3348038" y="1706340"/>
            <a:ext cx="1223962" cy="4824412"/>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4" name="Rectangle 74"/>
          <p:cNvSpPr>
            <a:spLocks noChangeArrowheads="1"/>
          </p:cNvSpPr>
          <p:nvPr/>
        </p:nvSpPr>
        <p:spPr bwMode="auto">
          <a:xfrm>
            <a:off x="5003800" y="4082827"/>
            <a:ext cx="2519363" cy="2447925"/>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5" name="Rectangle 73"/>
          <p:cNvSpPr>
            <a:spLocks noChangeArrowheads="1"/>
          </p:cNvSpPr>
          <p:nvPr/>
        </p:nvSpPr>
        <p:spPr bwMode="auto">
          <a:xfrm>
            <a:off x="5003800" y="1714277"/>
            <a:ext cx="2519363" cy="2160588"/>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6" name="Rectangle 2"/>
          <p:cNvSpPr>
            <a:spLocks noGrp="1" noChangeArrowheads="1"/>
          </p:cNvSpPr>
          <p:nvPr>
            <p:ph type="title" idx="4294967295"/>
          </p:nvPr>
        </p:nvSpPr>
        <p:spPr/>
        <p:txBody>
          <a:bodyPr/>
          <a:lstStyle/>
          <a:p>
            <a:pPr eaLnBrk="1" hangingPunct="1"/>
            <a:r>
              <a:rPr lang="ja-JP" altLang="en-US" dirty="0"/>
              <a:t>マネジメント</a:t>
            </a:r>
            <a:r>
              <a:rPr lang="en-US" altLang="ja-JP" dirty="0"/>
              <a:t>PDCA</a:t>
            </a:r>
            <a:r>
              <a:rPr lang="ja-JP" altLang="en-US" dirty="0"/>
              <a:t>サイクルのスピードアップ　：変化を可視化し即応　</a:t>
            </a:r>
          </a:p>
        </p:txBody>
      </p:sp>
      <p:sp>
        <p:nvSpPr>
          <p:cNvPr id="46087" name="Rectangle 50"/>
          <p:cNvSpPr>
            <a:spLocks noChangeArrowheads="1"/>
          </p:cNvSpPr>
          <p:nvPr/>
        </p:nvSpPr>
        <p:spPr bwMode="auto">
          <a:xfrm>
            <a:off x="539552" y="620688"/>
            <a:ext cx="7632848" cy="504056"/>
          </a:xfrm>
          <a:prstGeom prst="rect">
            <a:avLst/>
          </a:prstGeom>
          <a:noFill/>
          <a:ln w="9525">
            <a:noFill/>
            <a:miter lim="800000"/>
            <a:headEnd/>
            <a:tailEnd/>
          </a:ln>
        </p:spPr>
        <p:txBody>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製造業における意思決定フロー（</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サイクル）　</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計画策定→実績収集→ローリング（見通し）→</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活動見直しのスピードアップ</a:t>
            </a:r>
          </a:p>
        </p:txBody>
      </p:sp>
      <p:sp>
        <p:nvSpPr>
          <p:cNvPr id="46088" name="Text Box 5"/>
          <p:cNvSpPr txBox="1">
            <a:spLocks noChangeArrowheads="1"/>
          </p:cNvSpPr>
          <p:nvPr/>
        </p:nvSpPr>
        <p:spPr bwMode="auto">
          <a:xfrm>
            <a:off x="684213" y="1641252"/>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年次予算</a:t>
            </a:r>
          </a:p>
        </p:txBody>
      </p:sp>
      <p:sp>
        <p:nvSpPr>
          <p:cNvPr id="46089" name="Text Box 6"/>
          <p:cNvSpPr txBox="1">
            <a:spLocks noChangeArrowheads="1"/>
          </p:cNvSpPr>
          <p:nvPr/>
        </p:nvSpPr>
        <p:spPr bwMode="auto">
          <a:xfrm>
            <a:off x="755576" y="2217515"/>
            <a:ext cx="1009724"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販売計画</a:t>
            </a:r>
          </a:p>
        </p:txBody>
      </p:sp>
      <p:sp>
        <p:nvSpPr>
          <p:cNvPr id="46090" name="Text Box 7"/>
          <p:cNvSpPr txBox="1">
            <a:spLocks noChangeArrowheads="1"/>
          </p:cNvSpPr>
          <p:nvPr/>
        </p:nvSpPr>
        <p:spPr bwMode="auto">
          <a:xfrm>
            <a:off x="2051050" y="1641252"/>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月次実績</a:t>
            </a:r>
          </a:p>
        </p:txBody>
      </p:sp>
      <p:sp>
        <p:nvSpPr>
          <p:cNvPr id="46091" name="Text Box 8"/>
          <p:cNvSpPr txBox="1">
            <a:spLocks noChangeArrowheads="1"/>
          </p:cNvSpPr>
          <p:nvPr/>
        </p:nvSpPr>
        <p:spPr bwMode="auto">
          <a:xfrm>
            <a:off x="3419475" y="1641252"/>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月次ローリング</a:t>
            </a:r>
          </a:p>
        </p:txBody>
      </p:sp>
      <p:sp>
        <p:nvSpPr>
          <p:cNvPr id="46092" name="Text Box 9"/>
          <p:cNvSpPr txBox="1">
            <a:spLocks noChangeArrowheads="1"/>
          </p:cNvSpPr>
          <p:nvPr/>
        </p:nvSpPr>
        <p:spPr bwMode="auto">
          <a:xfrm>
            <a:off x="757238" y="1930177"/>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為替予測</a:t>
            </a:r>
          </a:p>
        </p:txBody>
      </p:sp>
      <p:sp>
        <p:nvSpPr>
          <p:cNvPr id="46093" name="Text Box 10"/>
          <p:cNvSpPr txBox="1">
            <a:spLocks noChangeArrowheads="1"/>
          </p:cNvSpPr>
          <p:nvPr/>
        </p:nvSpPr>
        <p:spPr bwMode="auto">
          <a:xfrm>
            <a:off x="757238" y="2506440"/>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計画販売数量</a:t>
            </a:r>
          </a:p>
        </p:txBody>
      </p:sp>
      <p:sp>
        <p:nvSpPr>
          <p:cNvPr id="46094" name="Text Box 11"/>
          <p:cNvSpPr txBox="1">
            <a:spLocks noChangeArrowheads="1"/>
          </p:cNvSpPr>
          <p:nvPr/>
        </p:nvSpPr>
        <p:spPr bwMode="auto">
          <a:xfrm>
            <a:off x="757238" y="2866802"/>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予定販売価格</a:t>
            </a:r>
          </a:p>
        </p:txBody>
      </p:sp>
      <p:sp>
        <p:nvSpPr>
          <p:cNvPr id="46095" name="Text Box 12"/>
          <p:cNvSpPr txBox="1">
            <a:spLocks noChangeArrowheads="1"/>
          </p:cNvSpPr>
          <p:nvPr/>
        </p:nvSpPr>
        <p:spPr bwMode="auto">
          <a:xfrm>
            <a:off x="684213" y="3645024"/>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生産計画</a:t>
            </a:r>
          </a:p>
        </p:txBody>
      </p:sp>
      <p:sp>
        <p:nvSpPr>
          <p:cNvPr id="46096" name="Text Box 13"/>
          <p:cNvSpPr txBox="1">
            <a:spLocks noChangeArrowheads="1"/>
          </p:cNvSpPr>
          <p:nvPr/>
        </p:nvSpPr>
        <p:spPr bwMode="auto">
          <a:xfrm>
            <a:off x="2051050" y="3645024"/>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生産実績</a:t>
            </a:r>
          </a:p>
        </p:txBody>
      </p:sp>
      <p:sp>
        <p:nvSpPr>
          <p:cNvPr id="46097" name="Text Box 14"/>
          <p:cNvSpPr txBox="1">
            <a:spLocks noChangeArrowheads="1"/>
          </p:cNvSpPr>
          <p:nvPr/>
        </p:nvSpPr>
        <p:spPr bwMode="auto">
          <a:xfrm>
            <a:off x="2124075" y="1930177"/>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為替実績</a:t>
            </a:r>
          </a:p>
        </p:txBody>
      </p:sp>
      <p:sp>
        <p:nvSpPr>
          <p:cNvPr id="46098" name="Text Box 15"/>
          <p:cNvSpPr txBox="1">
            <a:spLocks noChangeArrowheads="1"/>
          </p:cNvSpPr>
          <p:nvPr/>
        </p:nvSpPr>
        <p:spPr bwMode="auto">
          <a:xfrm>
            <a:off x="2123728" y="2217515"/>
            <a:ext cx="100841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販売実績</a:t>
            </a:r>
          </a:p>
        </p:txBody>
      </p:sp>
      <p:sp>
        <p:nvSpPr>
          <p:cNvPr id="46099" name="Text Box 16"/>
          <p:cNvSpPr txBox="1">
            <a:spLocks noChangeArrowheads="1"/>
          </p:cNvSpPr>
          <p:nvPr/>
        </p:nvSpPr>
        <p:spPr bwMode="auto">
          <a:xfrm>
            <a:off x="3492500" y="1930177"/>
            <a:ext cx="1008063" cy="215900"/>
          </a:xfrm>
          <a:prstGeom prst="rect">
            <a:avLst/>
          </a:prstGeom>
          <a:solidFill>
            <a:srgbClr val="FF0000"/>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為替動向</a:t>
            </a:r>
          </a:p>
        </p:txBody>
      </p:sp>
      <p:sp>
        <p:nvSpPr>
          <p:cNvPr id="46100" name="Text Box 17"/>
          <p:cNvSpPr txBox="1">
            <a:spLocks noChangeArrowheads="1"/>
          </p:cNvSpPr>
          <p:nvPr/>
        </p:nvSpPr>
        <p:spPr bwMode="auto">
          <a:xfrm>
            <a:off x="3491879" y="2217515"/>
            <a:ext cx="100868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販売予測</a:t>
            </a:r>
          </a:p>
        </p:txBody>
      </p:sp>
      <p:sp>
        <p:nvSpPr>
          <p:cNvPr id="46101" name="Text Box 18"/>
          <p:cNvSpPr txBox="1">
            <a:spLocks noChangeArrowheads="1"/>
          </p:cNvSpPr>
          <p:nvPr/>
        </p:nvSpPr>
        <p:spPr bwMode="auto">
          <a:xfrm>
            <a:off x="3492500" y="2506440"/>
            <a:ext cx="1008063" cy="215900"/>
          </a:xfrm>
          <a:prstGeom prst="rect">
            <a:avLst/>
          </a:prstGeom>
          <a:solidFill>
            <a:srgbClr val="FF0000"/>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市場動向</a:t>
            </a:r>
          </a:p>
        </p:txBody>
      </p:sp>
      <p:sp>
        <p:nvSpPr>
          <p:cNvPr id="46102" name="Text Box 19"/>
          <p:cNvSpPr txBox="1">
            <a:spLocks noChangeArrowheads="1"/>
          </p:cNvSpPr>
          <p:nvPr/>
        </p:nvSpPr>
        <p:spPr bwMode="auto">
          <a:xfrm>
            <a:off x="2124075" y="250644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受注数量</a:t>
            </a:r>
          </a:p>
        </p:txBody>
      </p:sp>
      <p:sp>
        <p:nvSpPr>
          <p:cNvPr id="46103" name="Text Box 20"/>
          <p:cNvSpPr txBox="1">
            <a:spLocks noChangeArrowheads="1"/>
          </p:cNvSpPr>
          <p:nvPr/>
        </p:nvSpPr>
        <p:spPr bwMode="auto">
          <a:xfrm>
            <a:off x="2124075" y="28668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実際販売価格</a:t>
            </a:r>
          </a:p>
        </p:txBody>
      </p:sp>
      <p:sp>
        <p:nvSpPr>
          <p:cNvPr id="46104" name="Text Box 21"/>
          <p:cNvSpPr txBox="1">
            <a:spLocks noChangeArrowheads="1"/>
          </p:cNvSpPr>
          <p:nvPr/>
        </p:nvSpPr>
        <p:spPr bwMode="auto">
          <a:xfrm>
            <a:off x="5721350" y="1641252"/>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生産アクション</a:t>
            </a:r>
          </a:p>
        </p:txBody>
      </p:sp>
      <p:sp>
        <p:nvSpPr>
          <p:cNvPr id="46105" name="Text Box 22"/>
          <p:cNvSpPr txBox="1">
            <a:spLocks noChangeArrowheads="1"/>
          </p:cNvSpPr>
          <p:nvPr/>
        </p:nvSpPr>
        <p:spPr bwMode="auto">
          <a:xfrm>
            <a:off x="5218113" y="2506440"/>
            <a:ext cx="12255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製造製品構成（内訳）</a:t>
            </a:r>
          </a:p>
        </p:txBody>
      </p:sp>
      <p:sp>
        <p:nvSpPr>
          <p:cNvPr id="46106" name="Text Box 23"/>
          <p:cNvSpPr txBox="1">
            <a:spLocks noChangeArrowheads="1"/>
          </p:cNvSpPr>
          <p:nvPr/>
        </p:nvSpPr>
        <p:spPr bwMode="auto">
          <a:xfrm>
            <a:off x="6372225" y="28668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生産計画見直し</a:t>
            </a:r>
          </a:p>
        </p:txBody>
      </p:sp>
      <p:sp>
        <p:nvSpPr>
          <p:cNvPr id="46107" name="Text Box 24"/>
          <p:cNvSpPr txBox="1">
            <a:spLocks noChangeArrowheads="1"/>
          </p:cNvSpPr>
          <p:nvPr/>
        </p:nvSpPr>
        <p:spPr bwMode="auto">
          <a:xfrm>
            <a:off x="2052638" y="3227165"/>
            <a:ext cx="107950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受注実績</a:t>
            </a:r>
          </a:p>
        </p:txBody>
      </p:sp>
      <p:sp>
        <p:nvSpPr>
          <p:cNvPr id="46108" name="Text Box 25"/>
          <p:cNvSpPr txBox="1">
            <a:spLocks noChangeArrowheads="1"/>
          </p:cNvSpPr>
          <p:nvPr/>
        </p:nvSpPr>
        <p:spPr bwMode="auto">
          <a:xfrm>
            <a:off x="3421063" y="3227165"/>
            <a:ext cx="107950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受注見通し</a:t>
            </a:r>
          </a:p>
        </p:txBody>
      </p:sp>
      <p:cxnSp>
        <p:nvCxnSpPr>
          <p:cNvPr id="46109" name="AutoShape 26"/>
          <p:cNvCxnSpPr>
            <a:cxnSpLocks noChangeShapeType="1"/>
            <a:stCxn id="46093" idx="3"/>
            <a:endCxn id="46102" idx="1"/>
          </p:cNvCxnSpPr>
          <p:nvPr/>
        </p:nvCxnSpPr>
        <p:spPr bwMode="auto">
          <a:xfrm>
            <a:off x="1765300" y="2614390"/>
            <a:ext cx="358775" cy="0"/>
          </a:xfrm>
          <a:prstGeom prst="straightConnector1">
            <a:avLst/>
          </a:prstGeom>
          <a:noFill/>
          <a:ln w="28575">
            <a:solidFill>
              <a:srgbClr val="00FF00"/>
            </a:solidFill>
            <a:round/>
            <a:headEnd/>
            <a:tailEnd/>
          </a:ln>
        </p:spPr>
      </p:cxnSp>
      <p:cxnSp>
        <p:nvCxnSpPr>
          <p:cNvPr id="46110" name="AutoShape 27"/>
          <p:cNvCxnSpPr>
            <a:cxnSpLocks noChangeShapeType="1"/>
            <a:stCxn id="46102" idx="3"/>
            <a:endCxn id="46101" idx="1"/>
          </p:cNvCxnSpPr>
          <p:nvPr/>
        </p:nvCxnSpPr>
        <p:spPr bwMode="auto">
          <a:xfrm>
            <a:off x="3132138" y="2614390"/>
            <a:ext cx="360362" cy="0"/>
          </a:xfrm>
          <a:prstGeom prst="straightConnector1">
            <a:avLst/>
          </a:prstGeom>
          <a:noFill/>
          <a:ln w="28575">
            <a:solidFill>
              <a:srgbClr val="00FF00"/>
            </a:solidFill>
            <a:round/>
            <a:headEnd/>
            <a:tailEnd/>
          </a:ln>
        </p:spPr>
      </p:cxnSp>
      <p:cxnSp>
        <p:nvCxnSpPr>
          <p:cNvPr id="46111" name="AutoShape 28"/>
          <p:cNvCxnSpPr>
            <a:cxnSpLocks noChangeShapeType="1"/>
            <a:stCxn id="46101" idx="3"/>
            <a:endCxn id="46105" idx="1"/>
          </p:cNvCxnSpPr>
          <p:nvPr/>
        </p:nvCxnSpPr>
        <p:spPr bwMode="auto">
          <a:xfrm>
            <a:off x="4500563" y="2614390"/>
            <a:ext cx="717550" cy="0"/>
          </a:xfrm>
          <a:prstGeom prst="straightConnector1">
            <a:avLst/>
          </a:prstGeom>
          <a:noFill/>
          <a:ln w="28575">
            <a:solidFill>
              <a:srgbClr val="00FF00"/>
            </a:solidFill>
            <a:round/>
            <a:headEnd/>
            <a:tailEnd/>
          </a:ln>
        </p:spPr>
      </p:cxnSp>
      <p:cxnSp>
        <p:nvCxnSpPr>
          <p:cNvPr id="46112" name="AutoShape 29"/>
          <p:cNvCxnSpPr>
            <a:cxnSpLocks noChangeShapeType="1"/>
            <a:stCxn id="46107" idx="3"/>
            <a:endCxn id="46108" idx="1"/>
          </p:cNvCxnSpPr>
          <p:nvPr/>
        </p:nvCxnSpPr>
        <p:spPr bwMode="auto">
          <a:xfrm>
            <a:off x="3132138" y="3335115"/>
            <a:ext cx="288925" cy="0"/>
          </a:xfrm>
          <a:prstGeom prst="straightConnector1">
            <a:avLst/>
          </a:prstGeom>
          <a:noFill/>
          <a:ln w="28575">
            <a:solidFill>
              <a:srgbClr val="00FF00"/>
            </a:solidFill>
            <a:round/>
            <a:headEnd/>
            <a:tailEnd/>
          </a:ln>
        </p:spPr>
      </p:cxnSp>
      <p:cxnSp>
        <p:nvCxnSpPr>
          <p:cNvPr id="46113" name="AutoShape 30"/>
          <p:cNvCxnSpPr>
            <a:cxnSpLocks noChangeShapeType="1"/>
            <a:stCxn id="46108" idx="3"/>
            <a:endCxn id="46106" idx="1"/>
          </p:cNvCxnSpPr>
          <p:nvPr/>
        </p:nvCxnSpPr>
        <p:spPr bwMode="auto">
          <a:xfrm flipV="1">
            <a:off x="4500563" y="2974752"/>
            <a:ext cx="1871662" cy="360363"/>
          </a:xfrm>
          <a:prstGeom prst="bentConnector3">
            <a:avLst>
              <a:gd name="adj1" fmla="val 49958"/>
            </a:avLst>
          </a:prstGeom>
          <a:noFill/>
          <a:ln w="28575">
            <a:solidFill>
              <a:srgbClr val="00FF00"/>
            </a:solidFill>
            <a:miter lim="800000"/>
            <a:headEnd/>
            <a:tailEnd type="triangle" w="med" len="med"/>
          </a:ln>
        </p:spPr>
      </p:cxnSp>
      <p:cxnSp>
        <p:nvCxnSpPr>
          <p:cNvPr id="46114" name="AutoShape 31"/>
          <p:cNvCxnSpPr>
            <a:cxnSpLocks noChangeShapeType="1"/>
            <a:stCxn id="46105" idx="3"/>
            <a:endCxn id="46106" idx="0"/>
          </p:cNvCxnSpPr>
          <p:nvPr/>
        </p:nvCxnSpPr>
        <p:spPr bwMode="auto">
          <a:xfrm>
            <a:off x="6443663" y="2614390"/>
            <a:ext cx="433387" cy="252412"/>
          </a:xfrm>
          <a:prstGeom prst="bentConnector2">
            <a:avLst/>
          </a:prstGeom>
          <a:noFill/>
          <a:ln w="28575">
            <a:solidFill>
              <a:srgbClr val="00FF00"/>
            </a:solidFill>
            <a:miter lim="800000"/>
            <a:headEnd/>
            <a:tailEnd type="triangle" w="med" len="med"/>
          </a:ln>
        </p:spPr>
      </p:cxnSp>
      <p:sp>
        <p:nvSpPr>
          <p:cNvPr id="46115" name="Text Box 32"/>
          <p:cNvSpPr txBox="1">
            <a:spLocks noChangeArrowheads="1"/>
          </p:cNvSpPr>
          <p:nvPr/>
        </p:nvSpPr>
        <p:spPr bwMode="auto">
          <a:xfrm>
            <a:off x="5722938" y="3944715"/>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営業アクション</a:t>
            </a:r>
          </a:p>
        </p:txBody>
      </p:sp>
      <p:sp>
        <p:nvSpPr>
          <p:cNvPr id="46116" name="Text Box 33"/>
          <p:cNvSpPr txBox="1">
            <a:spLocks noChangeArrowheads="1"/>
          </p:cNvSpPr>
          <p:nvPr/>
        </p:nvSpPr>
        <p:spPr bwMode="auto">
          <a:xfrm>
            <a:off x="757238" y="3944715"/>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計画：稼働・歩留</a:t>
            </a:r>
          </a:p>
        </p:txBody>
      </p:sp>
      <p:sp>
        <p:nvSpPr>
          <p:cNvPr id="46117" name="Text Box 34"/>
          <p:cNvSpPr txBox="1">
            <a:spLocks noChangeArrowheads="1"/>
          </p:cNvSpPr>
          <p:nvPr/>
        </p:nvSpPr>
        <p:spPr bwMode="auto">
          <a:xfrm>
            <a:off x="757238" y="4233640"/>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計画：製品別数量</a:t>
            </a:r>
          </a:p>
        </p:txBody>
      </p:sp>
      <p:sp>
        <p:nvSpPr>
          <p:cNvPr id="46118" name="Text Box 35"/>
          <p:cNvSpPr txBox="1">
            <a:spLocks noChangeArrowheads="1"/>
          </p:cNvSpPr>
          <p:nvPr/>
        </p:nvSpPr>
        <p:spPr bwMode="auto">
          <a:xfrm>
            <a:off x="757238" y="4520977"/>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標準原価</a:t>
            </a:r>
          </a:p>
        </p:txBody>
      </p:sp>
      <p:sp>
        <p:nvSpPr>
          <p:cNvPr id="46119" name="Text Box 36"/>
          <p:cNvSpPr txBox="1">
            <a:spLocks noChangeArrowheads="1"/>
          </p:cNvSpPr>
          <p:nvPr/>
        </p:nvSpPr>
        <p:spPr bwMode="auto">
          <a:xfrm>
            <a:off x="757238" y="4816252"/>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計画：原材料費</a:t>
            </a:r>
          </a:p>
        </p:txBody>
      </p:sp>
      <p:sp>
        <p:nvSpPr>
          <p:cNvPr id="46120" name="Text Box 37"/>
          <p:cNvSpPr txBox="1">
            <a:spLocks noChangeArrowheads="1"/>
          </p:cNvSpPr>
          <p:nvPr/>
        </p:nvSpPr>
        <p:spPr bwMode="auto">
          <a:xfrm>
            <a:off x="2124075" y="3944715"/>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実績：稼働・歩留</a:t>
            </a:r>
          </a:p>
        </p:txBody>
      </p:sp>
      <p:sp>
        <p:nvSpPr>
          <p:cNvPr id="46121" name="Text Box 38"/>
          <p:cNvSpPr txBox="1">
            <a:spLocks noChangeArrowheads="1"/>
          </p:cNvSpPr>
          <p:nvPr/>
        </p:nvSpPr>
        <p:spPr bwMode="auto">
          <a:xfrm>
            <a:off x="2124075" y="423364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実績：製品別数量</a:t>
            </a:r>
          </a:p>
        </p:txBody>
      </p:sp>
      <p:sp>
        <p:nvSpPr>
          <p:cNvPr id="46122" name="Text Box 39"/>
          <p:cNvSpPr txBox="1">
            <a:spLocks noChangeArrowheads="1"/>
          </p:cNvSpPr>
          <p:nvPr/>
        </p:nvSpPr>
        <p:spPr bwMode="auto">
          <a:xfrm>
            <a:off x="2124075" y="4520977"/>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実際原価</a:t>
            </a:r>
          </a:p>
        </p:txBody>
      </p:sp>
      <p:sp>
        <p:nvSpPr>
          <p:cNvPr id="46123" name="Text Box 40"/>
          <p:cNvSpPr txBox="1">
            <a:spLocks noChangeArrowheads="1"/>
          </p:cNvSpPr>
          <p:nvPr/>
        </p:nvSpPr>
        <p:spPr bwMode="auto">
          <a:xfrm>
            <a:off x="2124075" y="48099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実績：原材料費</a:t>
            </a:r>
          </a:p>
        </p:txBody>
      </p:sp>
      <p:sp>
        <p:nvSpPr>
          <p:cNvPr id="46124" name="Text Box 41"/>
          <p:cNvSpPr txBox="1">
            <a:spLocks noChangeArrowheads="1"/>
          </p:cNvSpPr>
          <p:nvPr/>
        </p:nvSpPr>
        <p:spPr bwMode="auto">
          <a:xfrm>
            <a:off x="684213" y="5373216"/>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販管費予算</a:t>
            </a:r>
          </a:p>
        </p:txBody>
      </p:sp>
      <p:sp>
        <p:nvSpPr>
          <p:cNvPr id="46125" name="Text Box 42"/>
          <p:cNvSpPr txBox="1">
            <a:spLocks noChangeArrowheads="1"/>
          </p:cNvSpPr>
          <p:nvPr/>
        </p:nvSpPr>
        <p:spPr bwMode="auto">
          <a:xfrm>
            <a:off x="757238" y="5097240"/>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計画：人件費</a:t>
            </a:r>
          </a:p>
        </p:txBody>
      </p:sp>
      <p:sp>
        <p:nvSpPr>
          <p:cNvPr id="46126" name="Text Box 43"/>
          <p:cNvSpPr txBox="1">
            <a:spLocks noChangeArrowheads="1"/>
          </p:cNvSpPr>
          <p:nvPr/>
        </p:nvSpPr>
        <p:spPr bwMode="auto">
          <a:xfrm>
            <a:off x="2124075" y="509089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実績：人件費</a:t>
            </a:r>
          </a:p>
        </p:txBody>
      </p:sp>
      <p:sp>
        <p:nvSpPr>
          <p:cNvPr id="46127" name="Text Box 44"/>
          <p:cNvSpPr txBox="1">
            <a:spLocks noChangeArrowheads="1"/>
          </p:cNvSpPr>
          <p:nvPr/>
        </p:nvSpPr>
        <p:spPr bwMode="auto">
          <a:xfrm>
            <a:off x="2051050" y="5373216"/>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販管費実績</a:t>
            </a:r>
          </a:p>
        </p:txBody>
      </p:sp>
      <p:sp>
        <p:nvSpPr>
          <p:cNvPr id="46128" name="Text Box 45"/>
          <p:cNvSpPr txBox="1">
            <a:spLocks noChangeArrowheads="1"/>
          </p:cNvSpPr>
          <p:nvPr/>
        </p:nvSpPr>
        <p:spPr bwMode="auto">
          <a:xfrm>
            <a:off x="757238" y="5673502"/>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物流コスト予算</a:t>
            </a:r>
          </a:p>
        </p:txBody>
      </p:sp>
      <p:sp>
        <p:nvSpPr>
          <p:cNvPr id="46129" name="Text Box 46"/>
          <p:cNvSpPr txBox="1">
            <a:spLocks noChangeArrowheads="1"/>
          </p:cNvSpPr>
          <p:nvPr/>
        </p:nvSpPr>
        <p:spPr bwMode="auto">
          <a:xfrm>
            <a:off x="2124075" y="56735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物流コスト実績</a:t>
            </a:r>
          </a:p>
        </p:txBody>
      </p:sp>
      <p:sp>
        <p:nvSpPr>
          <p:cNvPr id="46130" name="Text Box 47"/>
          <p:cNvSpPr txBox="1">
            <a:spLocks noChangeArrowheads="1"/>
          </p:cNvSpPr>
          <p:nvPr/>
        </p:nvSpPr>
        <p:spPr bwMode="auto">
          <a:xfrm>
            <a:off x="757238" y="5962427"/>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営業コスト予算</a:t>
            </a:r>
          </a:p>
        </p:txBody>
      </p:sp>
      <p:sp>
        <p:nvSpPr>
          <p:cNvPr id="46131" name="Text Box 48"/>
          <p:cNvSpPr txBox="1">
            <a:spLocks noChangeArrowheads="1"/>
          </p:cNvSpPr>
          <p:nvPr/>
        </p:nvSpPr>
        <p:spPr bwMode="auto">
          <a:xfrm>
            <a:off x="2124075" y="5962427"/>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営業コスト実績</a:t>
            </a:r>
          </a:p>
        </p:txBody>
      </p:sp>
      <p:sp>
        <p:nvSpPr>
          <p:cNvPr id="46132" name="Text Box 49"/>
          <p:cNvSpPr txBox="1">
            <a:spLocks noChangeArrowheads="1"/>
          </p:cNvSpPr>
          <p:nvPr/>
        </p:nvSpPr>
        <p:spPr bwMode="auto">
          <a:xfrm>
            <a:off x="757238" y="6249765"/>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管理コスト予算</a:t>
            </a:r>
          </a:p>
        </p:txBody>
      </p:sp>
      <p:sp>
        <p:nvSpPr>
          <p:cNvPr id="46133" name="Text Box 50"/>
          <p:cNvSpPr txBox="1">
            <a:spLocks noChangeArrowheads="1"/>
          </p:cNvSpPr>
          <p:nvPr/>
        </p:nvSpPr>
        <p:spPr bwMode="auto">
          <a:xfrm>
            <a:off x="2124075" y="6249765"/>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管理コスト予算</a:t>
            </a:r>
          </a:p>
        </p:txBody>
      </p:sp>
      <p:sp>
        <p:nvSpPr>
          <p:cNvPr id="46134" name="Text Box 51"/>
          <p:cNvSpPr txBox="1">
            <a:spLocks noChangeArrowheads="1"/>
          </p:cNvSpPr>
          <p:nvPr/>
        </p:nvSpPr>
        <p:spPr bwMode="auto">
          <a:xfrm>
            <a:off x="3492500" y="4809902"/>
            <a:ext cx="1008063" cy="215900"/>
          </a:xfrm>
          <a:prstGeom prst="rect">
            <a:avLst/>
          </a:prstGeom>
          <a:solidFill>
            <a:srgbClr val="FF0000"/>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原材料費動向</a:t>
            </a:r>
          </a:p>
        </p:txBody>
      </p:sp>
      <p:sp>
        <p:nvSpPr>
          <p:cNvPr id="46135" name="Text Box 53"/>
          <p:cNvSpPr txBox="1">
            <a:spLocks noChangeArrowheads="1"/>
          </p:cNvSpPr>
          <p:nvPr/>
        </p:nvSpPr>
        <p:spPr bwMode="auto">
          <a:xfrm>
            <a:off x="3419475" y="5673502"/>
            <a:ext cx="107950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物流コスト見通し</a:t>
            </a:r>
          </a:p>
        </p:txBody>
      </p:sp>
      <p:cxnSp>
        <p:nvCxnSpPr>
          <p:cNvPr id="46136" name="AutoShape 54"/>
          <p:cNvCxnSpPr>
            <a:cxnSpLocks noChangeShapeType="1"/>
            <a:stCxn id="46128" idx="3"/>
            <a:endCxn id="46129" idx="1"/>
          </p:cNvCxnSpPr>
          <p:nvPr/>
        </p:nvCxnSpPr>
        <p:spPr bwMode="auto">
          <a:xfrm>
            <a:off x="1765300" y="5781452"/>
            <a:ext cx="358775" cy="0"/>
          </a:xfrm>
          <a:prstGeom prst="straightConnector1">
            <a:avLst/>
          </a:prstGeom>
          <a:noFill/>
          <a:ln w="28575">
            <a:solidFill>
              <a:srgbClr val="3333FF"/>
            </a:solidFill>
            <a:round/>
            <a:headEnd/>
            <a:tailEnd/>
          </a:ln>
        </p:spPr>
      </p:cxnSp>
      <p:cxnSp>
        <p:nvCxnSpPr>
          <p:cNvPr id="46137" name="AutoShape 55"/>
          <p:cNvCxnSpPr>
            <a:cxnSpLocks noChangeShapeType="1"/>
            <a:stCxn id="46130" idx="3"/>
            <a:endCxn id="46131" idx="1"/>
          </p:cNvCxnSpPr>
          <p:nvPr/>
        </p:nvCxnSpPr>
        <p:spPr bwMode="auto">
          <a:xfrm>
            <a:off x="1765300" y="6070377"/>
            <a:ext cx="358775" cy="0"/>
          </a:xfrm>
          <a:prstGeom prst="straightConnector1">
            <a:avLst/>
          </a:prstGeom>
          <a:noFill/>
          <a:ln w="28575">
            <a:solidFill>
              <a:srgbClr val="3333FF"/>
            </a:solidFill>
            <a:round/>
            <a:headEnd/>
            <a:tailEnd/>
          </a:ln>
        </p:spPr>
      </p:cxnSp>
      <p:cxnSp>
        <p:nvCxnSpPr>
          <p:cNvPr id="46138" name="AutoShape 56"/>
          <p:cNvCxnSpPr>
            <a:cxnSpLocks noChangeShapeType="1"/>
            <a:stCxn id="46132" idx="3"/>
            <a:endCxn id="46133" idx="1"/>
          </p:cNvCxnSpPr>
          <p:nvPr/>
        </p:nvCxnSpPr>
        <p:spPr bwMode="auto">
          <a:xfrm>
            <a:off x="1765300" y="6357715"/>
            <a:ext cx="358775" cy="0"/>
          </a:xfrm>
          <a:prstGeom prst="straightConnector1">
            <a:avLst/>
          </a:prstGeom>
          <a:noFill/>
          <a:ln w="28575">
            <a:solidFill>
              <a:srgbClr val="3333FF"/>
            </a:solidFill>
            <a:round/>
            <a:headEnd/>
            <a:tailEnd/>
          </a:ln>
        </p:spPr>
      </p:cxnSp>
      <p:cxnSp>
        <p:nvCxnSpPr>
          <p:cNvPr id="46139" name="AutoShape 57"/>
          <p:cNvCxnSpPr>
            <a:cxnSpLocks noChangeShapeType="1"/>
            <a:stCxn id="46129" idx="3"/>
            <a:endCxn id="46135" idx="1"/>
          </p:cNvCxnSpPr>
          <p:nvPr/>
        </p:nvCxnSpPr>
        <p:spPr bwMode="auto">
          <a:xfrm>
            <a:off x="3132138" y="5781452"/>
            <a:ext cx="287337" cy="0"/>
          </a:xfrm>
          <a:prstGeom prst="straightConnector1">
            <a:avLst/>
          </a:prstGeom>
          <a:noFill/>
          <a:ln w="28575">
            <a:solidFill>
              <a:srgbClr val="3333FF"/>
            </a:solidFill>
            <a:round/>
            <a:headEnd/>
            <a:tailEnd/>
          </a:ln>
        </p:spPr>
      </p:cxnSp>
      <p:cxnSp>
        <p:nvCxnSpPr>
          <p:cNvPr id="46140" name="AutoShape 58"/>
          <p:cNvCxnSpPr>
            <a:cxnSpLocks noChangeShapeType="1"/>
            <a:stCxn id="46094" idx="3"/>
            <a:endCxn id="46103" idx="1"/>
          </p:cNvCxnSpPr>
          <p:nvPr/>
        </p:nvCxnSpPr>
        <p:spPr bwMode="auto">
          <a:xfrm>
            <a:off x="1765300" y="2974752"/>
            <a:ext cx="358775" cy="0"/>
          </a:xfrm>
          <a:prstGeom prst="straightConnector1">
            <a:avLst/>
          </a:prstGeom>
          <a:noFill/>
          <a:ln w="28575">
            <a:solidFill>
              <a:srgbClr val="3333FF"/>
            </a:solidFill>
            <a:round/>
            <a:headEnd/>
            <a:tailEnd/>
          </a:ln>
        </p:spPr>
      </p:cxnSp>
      <p:sp>
        <p:nvSpPr>
          <p:cNvPr id="46141" name="Text Box 59"/>
          <p:cNvSpPr txBox="1">
            <a:spLocks noChangeArrowheads="1"/>
          </p:cNvSpPr>
          <p:nvPr/>
        </p:nvSpPr>
        <p:spPr bwMode="auto">
          <a:xfrm>
            <a:off x="5219700" y="4371752"/>
            <a:ext cx="93821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原価見通し</a:t>
            </a:r>
          </a:p>
        </p:txBody>
      </p:sp>
      <p:sp>
        <p:nvSpPr>
          <p:cNvPr id="46142" name="Text Box 60"/>
          <p:cNvSpPr txBox="1">
            <a:spLocks noChangeArrowheads="1"/>
          </p:cNvSpPr>
          <p:nvPr/>
        </p:nvSpPr>
        <p:spPr bwMode="auto">
          <a:xfrm>
            <a:off x="6372225" y="437175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価格戦略</a:t>
            </a:r>
          </a:p>
        </p:txBody>
      </p:sp>
      <p:sp>
        <p:nvSpPr>
          <p:cNvPr id="46143" name="Text Box 61"/>
          <p:cNvSpPr txBox="1">
            <a:spLocks noChangeArrowheads="1"/>
          </p:cNvSpPr>
          <p:nvPr/>
        </p:nvSpPr>
        <p:spPr bwMode="auto">
          <a:xfrm>
            <a:off x="6372225" y="480355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価格交渉</a:t>
            </a:r>
          </a:p>
        </p:txBody>
      </p:sp>
      <p:sp>
        <p:nvSpPr>
          <p:cNvPr id="46144" name="Text Box 62"/>
          <p:cNvSpPr txBox="1">
            <a:spLocks noChangeArrowheads="1"/>
          </p:cNvSpPr>
          <p:nvPr/>
        </p:nvSpPr>
        <p:spPr bwMode="auto">
          <a:xfrm>
            <a:off x="6372225" y="523535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収益（売上・利益）</a:t>
            </a:r>
          </a:p>
        </p:txBody>
      </p:sp>
      <p:sp>
        <p:nvSpPr>
          <p:cNvPr id="46145" name="Text Box 63"/>
          <p:cNvSpPr txBox="1">
            <a:spLocks noChangeArrowheads="1"/>
          </p:cNvSpPr>
          <p:nvPr/>
        </p:nvSpPr>
        <p:spPr bwMode="auto">
          <a:xfrm>
            <a:off x="6372225" y="567350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製品別市場分析</a:t>
            </a:r>
          </a:p>
        </p:txBody>
      </p:sp>
      <p:sp>
        <p:nvSpPr>
          <p:cNvPr id="46146" name="Text Box 64"/>
          <p:cNvSpPr txBox="1">
            <a:spLocks noChangeArrowheads="1"/>
          </p:cNvSpPr>
          <p:nvPr/>
        </p:nvSpPr>
        <p:spPr bwMode="auto">
          <a:xfrm>
            <a:off x="7812088" y="3801840"/>
            <a:ext cx="1080392" cy="431800"/>
          </a:xfrm>
          <a:prstGeom prst="rect">
            <a:avLst/>
          </a:prstGeom>
          <a:solidFill>
            <a:srgbClr val="FFFF00"/>
          </a:solidFill>
          <a:ln w="38100">
            <a:solidFill>
              <a:schemeClr val="tx1"/>
            </a:solidFill>
            <a:miter lim="800000"/>
            <a:headEnd/>
            <a:tailEnd/>
          </a:ln>
        </p:spPr>
        <p:txBody>
          <a:bodyPr wrap="none" anchor="ctr"/>
          <a:lstStyle/>
          <a:p>
            <a:pPr algn="ctr"/>
            <a:r>
              <a:rPr lang="ja-JP" altLang="en-US" sz="1200" dirty="0">
                <a:ea typeface="HGP創英角ｺﾞｼｯｸUB" pitchFamily="50" charset="-128"/>
              </a:rPr>
              <a:t>全社・事業部門</a:t>
            </a:r>
            <a:endParaRPr lang="en-US" altLang="ja-JP" sz="1200" dirty="0">
              <a:ea typeface="HGP創英角ｺﾞｼｯｸUB" pitchFamily="50" charset="-128"/>
            </a:endParaRPr>
          </a:p>
          <a:p>
            <a:pPr algn="ctr"/>
            <a:r>
              <a:rPr lang="ja-JP" altLang="en-US" sz="1200" dirty="0">
                <a:ea typeface="HGP創英角ｺﾞｼｯｸUB" pitchFamily="50" charset="-128"/>
              </a:rPr>
              <a:t>の業績見通し</a:t>
            </a:r>
          </a:p>
        </p:txBody>
      </p:sp>
      <p:cxnSp>
        <p:nvCxnSpPr>
          <p:cNvPr id="46147" name="AutoShape 65"/>
          <p:cNvCxnSpPr>
            <a:cxnSpLocks noChangeShapeType="1"/>
            <a:stCxn id="46103" idx="3"/>
            <a:endCxn id="46144" idx="1"/>
          </p:cNvCxnSpPr>
          <p:nvPr/>
        </p:nvCxnSpPr>
        <p:spPr bwMode="auto">
          <a:xfrm>
            <a:off x="3132138" y="2974752"/>
            <a:ext cx="3240087" cy="2368550"/>
          </a:xfrm>
          <a:prstGeom prst="bentConnector3">
            <a:avLst>
              <a:gd name="adj1" fmla="val 49977"/>
            </a:avLst>
          </a:prstGeom>
          <a:noFill/>
          <a:ln w="28575">
            <a:solidFill>
              <a:srgbClr val="3333FF"/>
            </a:solidFill>
            <a:miter lim="800000"/>
            <a:headEnd/>
            <a:tailEnd type="triangle" w="med" len="med"/>
          </a:ln>
        </p:spPr>
      </p:cxnSp>
      <p:cxnSp>
        <p:nvCxnSpPr>
          <p:cNvPr id="46148" name="AutoShape 66"/>
          <p:cNvCxnSpPr>
            <a:cxnSpLocks noChangeShapeType="1"/>
            <a:stCxn id="46135" idx="3"/>
            <a:endCxn id="46144" idx="1"/>
          </p:cNvCxnSpPr>
          <p:nvPr/>
        </p:nvCxnSpPr>
        <p:spPr bwMode="auto">
          <a:xfrm flipV="1">
            <a:off x="4498975" y="5343302"/>
            <a:ext cx="1873250" cy="438150"/>
          </a:xfrm>
          <a:prstGeom prst="bentConnector3">
            <a:avLst>
              <a:gd name="adj1" fmla="val 50000"/>
            </a:avLst>
          </a:prstGeom>
          <a:noFill/>
          <a:ln w="28575">
            <a:solidFill>
              <a:srgbClr val="3333FF"/>
            </a:solidFill>
            <a:miter lim="800000"/>
            <a:headEnd/>
            <a:tailEnd type="triangle" w="med" len="med"/>
          </a:ln>
        </p:spPr>
      </p:cxnSp>
      <p:cxnSp>
        <p:nvCxnSpPr>
          <p:cNvPr id="46149" name="AutoShape 67"/>
          <p:cNvCxnSpPr>
            <a:cxnSpLocks noChangeShapeType="1"/>
            <a:stCxn id="46131" idx="3"/>
            <a:endCxn id="46144" idx="1"/>
          </p:cNvCxnSpPr>
          <p:nvPr/>
        </p:nvCxnSpPr>
        <p:spPr bwMode="auto">
          <a:xfrm flipV="1">
            <a:off x="3132138" y="5343302"/>
            <a:ext cx="3240087" cy="727075"/>
          </a:xfrm>
          <a:prstGeom prst="bentConnector3">
            <a:avLst>
              <a:gd name="adj1" fmla="val 49977"/>
            </a:avLst>
          </a:prstGeom>
          <a:noFill/>
          <a:ln w="28575">
            <a:solidFill>
              <a:srgbClr val="3333FF"/>
            </a:solidFill>
            <a:miter lim="800000"/>
            <a:headEnd/>
            <a:tailEnd type="triangle" w="med" len="med"/>
          </a:ln>
        </p:spPr>
      </p:cxnSp>
      <p:cxnSp>
        <p:nvCxnSpPr>
          <p:cNvPr id="46150" name="AutoShape 68"/>
          <p:cNvCxnSpPr>
            <a:cxnSpLocks noChangeShapeType="1"/>
            <a:stCxn id="46133" idx="3"/>
            <a:endCxn id="46145" idx="1"/>
          </p:cNvCxnSpPr>
          <p:nvPr/>
        </p:nvCxnSpPr>
        <p:spPr bwMode="auto">
          <a:xfrm flipV="1">
            <a:off x="3132138" y="5781452"/>
            <a:ext cx="3240087" cy="576263"/>
          </a:xfrm>
          <a:prstGeom prst="bentConnector3">
            <a:avLst>
              <a:gd name="adj1" fmla="val 49977"/>
            </a:avLst>
          </a:prstGeom>
          <a:noFill/>
          <a:ln w="28575">
            <a:solidFill>
              <a:srgbClr val="3333FF"/>
            </a:solidFill>
            <a:miter lim="800000"/>
            <a:headEnd/>
            <a:tailEnd type="triangle" w="med" len="med"/>
          </a:ln>
        </p:spPr>
      </p:cxnSp>
      <p:cxnSp>
        <p:nvCxnSpPr>
          <p:cNvPr id="46151" name="AutoShape 69"/>
          <p:cNvCxnSpPr>
            <a:cxnSpLocks noChangeShapeType="1"/>
            <a:stCxn id="46099" idx="3"/>
            <a:endCxn id="46141" idx="1"/>
          </p:cNvCxnSpPr>
          <p:nvPr/>
        </p:nvCxnSpPr>
        <p:spPr bwMode="auto">
          <a:xfrm>
            <a:off x="4500563" y="2038127"/>
            <a:ext cx="719137" cy="2441575"/>
          </a:xfrm>
          <a:prstGeom prst="bentConnector3">
            <a:avLst>
              <a:gd name="adj1" fmla="val 49889"/>
            </a:avLst>
          </a:prstGeom>
          <a:noFill/>
          <a:ln w="28575">
            <a:solidFill>
              <a:srgbClr val="FF0000"/>
            </a:solidFill>
            <a:miter lim="800000"/>
            <a:headEnd/>
            <a:tailEnd type="triangle" w="med" len="med"/>
          </a:ln>
        </p:spPr>
      </p:cxnSp>
      <p:cxnSp>
        <p:nvCxnSpPr>
          <p:cNvPr id="46152" name="AutoShape 70"/>
          <p:cNvCxnSpPr>
            <a:cxnSpLocks noChangeShapeType="1"/>
            <a:stCxn id="46134" idx="3"/>
            <a:endCxn id="46141" idx="1"/>
          </p:cNvCxnSpPr>
          <p:nvPr/>
        </p:nvCxnSpPr>
        <p:spPr bwMode="auto">
          <a:xfrm flipV="1">
            <a:off x="4500563" y="4479702"/>
            <a:ext cx="719137" cy="438150"/>
          </a:xfrm>
          <a:prstGeom prst="bentConnector3">
            <a:avLst>
              <a:gd name="adj1" fmla="val 49889"/>
            </a:avLst>
          </a:prstGeom>
          <a:noFill/>
          <a:ln w="28575">
            <a:solidFill>
              <a:srgbClr val="FF0000"/>
            </a:solidFill>
            <a:miter lim="800000"/>
            <a:headEnd/>
            <a:tailEnd type="triangle" w="med" len="med"/>
          </a:ln>
        </p:spPr>
      </p:cxnSp>
      <p:cxnSp>
        <p:nvCxnSpPr>
          <p:cNvPr id="46153" name="AutoShape 71"/>
          <p:cNvCxnSpPr>
            <a:cxnSpLocks noChangeShapeType="1"/>
            <a:stCxn id="46141" idx="3"/>
            <a:endCxn id="46142" idx="1"/>
          </p:cNvCxnSpPr>
          <p:nvPr/>
        </p:nvCxnSpPr>
        <p:spPr bwMode="auto">
          <a:xfrm>
            <a:off x="6157913" y="4479702"/>
            <a:ext cx="214312" cy="0"/>
          </a:xfrm>
          <a:prstGeom prst="straightConnector1">
            <a:avLst/>
          </a:prstGeom>
          <a:noFill/>
          <a:ln w="28575">
            <a:solidFill>
              <a:srgbClr val="FF0000"/>
            </a:solidFill>
            <a:round/>
            <a:headEnd/>
            <a:tailEnd type="triangle" w="med" len="med"/>
          </a:ln>
        </p:spPr>
      </p:cxnSp>
      <p:sp>
        <p:nvSpPr>
          <p:cNvPr id="46154" name="AutoShape 72"/>
          <p:cNvSpPr>
            <a:spLocks noChangeArrowheads="1"/>
          </p:cNvSpPr>
          <p:nvPr/>
        </p:nvSpPr>
        <p:spPr bwMode="auto">
          <a:xfrm rot="10800000">
            <a:off x="6588125" y="4660677"/>
            <a:ext cx="576263" cy="73025"/>
          </a:xfrm>
          <a:prstGeom prst="triangle">
            <a:avLst>
              <a:gd name="adj" fmla="val 50000"/>
            </a:avLst>
          </a:prstGeom>
          <a:solidFill>
            <a:srgbClr val="FF0000"/>
          </a:solidFill>
          <a:ln w="3175">
            <a:solidFill>
              <a:schemeClr val="bg1"/>
            </a:solidFill>
            <a:miter lim="800000"/>
            <a:headEnd/>
            <a:tailEnd/>
          </a:ln>
        </p:spPr>
        <p:txBody>
          <a:bodyPr wrap="none" anchor="ctr"/>
          <a:lstStyle/>
          <a:p>
            <a:endParaRPr lang="ja-JP" altLang="en-US"/>
          </a:p>
        </p:txBody>
      </p:sp>
      <p:sp>
        <p:nvSpPr>
          <p:cNvPr id="46155" name="AutoShape 78"/>
          <p:cNvSpPr>
            <a:spLocks noChangeArrowheads="1"/>
          </p:cNvSpPr>
          <p:nvPr/>
        </p:nvSpPr>
        <p:spPr bwMode="auto">
          <a:xfrm rot="5400000">
            <a:off x="6696075" y="3908202"/>
            <a:ext cx="1943100" cy="1460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ja-JP" altLang="en-US"/>
          </a:p>
        </p:txBody>
      </p:sp>
      <p:sp>
        <p:nvSpPr>
          <p:cNvPr id="42063" name="Text Box 79"/>
          <p:cNvSpPr txBox="1">
            <a:spLocks noChangeArrowheads="1"/>
          </p:cNvSpPr>
          <p:nvPr/>
        </p:nvSpPr>
        <p:spPr bwMode="auto">
          <a:xfrm>
            <a:off x="817563" y="1196752"/>
            <a:ext cx="7302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a:latin typeface="Arial Black" pitchFamily="34" charset="0"/>
              </a:rPr>
              <a:t>Plan</a:t>
            </a:r>
          </a:p>
        </p:txBody>
      </p:sp>
      <p:sp>
        <p:nvSpPr>
          <p:cNvPr id="42064" name="Text Box 80"/>
          <p:cNvSpPr txBox="1">
            <a:spLocks noChangeArrowheads="1"/>
          </p:cNvSpPr>
          <p:nvPr/>
        </p:nvSpPr>
        <p:spPr bwMode="auto">
          <a:xfrm>
            <a:off x="2328863" y="1196752"/>
            <a:ext cx="5143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dirty="0">
                <a:latin typeface="Arial Black" pitchFamily="34" charset="0"/>
              </a:rPr>
              <a:t>Do</a:t>
            </a:r>
          </a:p>
        </p:txBody>
      </p:sp>
      <p:sp>
        <p:nvSpPr>
          <p:cNvPr id="42065" name="Text Box 81"/>
          <p:cNvSpPr txBox="1">
            <a:spLocks noChangeArrowheads="1"/>
          </p:cNvSpPr>
          <p:nvPr/>
        </p:nvSpPr>
        <p:spPr bwMode="auto">
          <a:xfrm>
            <a:off x="3492500" y="1196752"/>
            <a:ext cx="971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a:latin typeface="Arial Black" pitchFamily="34" charset="0"/>
              </a:rPr>
              <a:t>Check</a:t>
            </a:r>
          </a:p>
        </p:txBody>
      </p:sp>
      <p:sp>
        <p:nvSpPr>
          <p:cNvPr id="42066" name="Text Box 82"/>
          <p:cNvSpPr txBox="1">
            <a:spLocks noChangeArrowheads="1"/>
          </p:cNvSpPr>
          <p:nvPr/>
        </p:nvSpPr>
        <p:spPr bwMode="auto">
          <a:xfrm>
            <a:off x="5724525" y="1196752"/>
            <a:ext cx="9969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a:latin typeface="Arial Black" pitchFamily="34" charset="0"/>
              </a:rPr>
              <a:t>Action</a:t>
            </a:r>
          </a:p>
        </p:txBody>
      </p:sp>
      <p:sp>
        <p:nvSpPr>
          <p:cNvPr id="46160" name="Text Box 83"/>
          <p:cNvSpPr txBox="1">
            <a:spLocks noChangeArrowheads="1"/>
          </p:cNvSpPr>
          <p:nvPr/>
        </p:nvSpPr>
        <p:spPr bwMode="auto">
          <a:xfrm>
            <a:off x="6372225" y="3290665"/>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原価企画</a:t>
            </a:r>
          </a:p>
        </p:txBody>
      </p:sp>
      <p:sp>
        <p:nvSpPr>
          <p:cNvPr id="46161" name="AutoShape 84"/>
          <p:cNvSpPr>
            <a:spLocks noChangeArrowheads="1"/>
          </p:cNvSpPr>
          <p:nvPr/>
        </p:nvSpPr>
        <p:spPr bwMode="auto">
          <a:xfrm rot="10800000">
            <a:off x="6588125" y="3147790"/>
            <a:ext cx="576263" cy="73025"/>
          </a:xfrm>
          <a:prstGeom prst="triangle">
            <a:avLst>
              <a:gd name="adj" fmla="val 50000"/>
            </a:avLst>
          </a:prstGeom>
          <a:solidFill>
            <a:srgbClr val="00FF00"/>
          </a:solidFill>
          <a:ln w="3175">
            <a:solidFill>
              <a:schemeClr val="bg1"/>
            </a:solidFill>
            <a:miter lim="800000"/>
            <a:headEnd/>
            <a:tailEnd/>
          </a:ln>
        </p:spPr>
        <p:txBody>
          <a:bodyPr wrap="none" anchor="ctr"/>
          <a:lstStyle/>
          <a:p>
            <a:endParaRPr lang="ja-JP" altLang="en-US"/>
          </a:p>
        </p:txBody>
      </p:sp>
      <p:cxnSp>
        <p:nvCxnSpPr>
          <p:cNvPr id="46162" name="AutoShape 86"/>
          <p:cNvCxnSpPr>
            <a:cxnSpLocks noChangeShapeType="1"/>
            <a:stCxn id="46160" idx="2"/>
            <a:endCxn id="46142" idx="0"/>
          </p:cNvCxnSpPr>
          <p:nvPr/>
        </p:nvCxnSpPr>
        <p:spPr bwMode="auto">
          <a:xfrm>
            <a:off x="6877050" y="3506565"/>
            <a:ext cx="0" cy="865187"/>
          </a:xfrm>
          <a:prstGeom prst="straightConnector1">
            <a:avLst/>
          </a:prstGeom>
          <a:noFill/>
          <a:ln w="28575">
            <a:solidFill>
              <a:schemeClr val="tx1"/>
            </a:solidFill>
            <a:round/>
            <a:headEnd/>
            <a:tailEnd type="triangle" w="med" len="med"/>
          </a:ln>
        </p:spPr>
      </p:cxnSp>
      <p:sp>
        <p:nvSpPr>
          <p:cNvPr id="46163" name="AutoShape 87"/>
          <p:cNvSpPr>
            <a:spLocks noChangeArrowheads="1"/>
          </p:cNvSpPr>
          <p:nvPr/>
        </p:nvSpPr>
        <p:spPr bwMode="auto">
          <a:xfrm rot="10800000">
            <a:off x="6588125" y="5084540"/>
            <a:ext cx="576263" cy="73025"/>
          </a:xfrm>
          <a:prstGeom prst="triangle">
            <a:avLst>
              <a:gd name="adj" fmla="val 50000"/>
            </a:avLst>
          </a:prstGeom>
          <a:solidFill>
            <a:srgbClr val="FF0000"/>
          </a:solidFill>
          <a:ln w="3175">
            <a:solidFill>
              <a:schemeClr val="bg1"/>
            </a:solidFill>
            <a:miter lim="800000"/>
            <a:headEnd/>
            <a:tailEnd/>
          </a:ln>
        </p:spPr>
        <p:txBody>
          <a:bodyPr wrap="none" anchor="ctr"/>
          <a:lstStyle/>
          <a:p>
            <a:endParaRPr lang="ja-JP" altLang="en-US"/>
          </a:p>
        </p:txBody>
      </p:sp>
      <p:sp>
        <p:nvSpPr>
          <p:cNvPr id="46164" name="AutoShape 88"/>
          <p:cNvSpPr>
            <a:spLocks noChangeArrowheads="1"/>
          </p:cNvSpPr>
          <p:nvPr/>
        </p:nvSpPr>
        <p:spPr bwMode="auto">
          <a:xfrm>
            <a:off x="6588125" y="5522690"/>
            <a:ext cx="576263" cy="73025"/>
          </a:xfrm>
          <a:prstGeom prst="triangle">
            <a:avLst>
              <a:gd name="adj" fmla="val 50000"/>
            </a:avLst>
          </a:prstGeom>
          <a:solidFill>
            <a:srgbClr val="3333FF"/>
          </a:solidFill>
          <a:ln w="3175">
            <a:solidFill>
              <a:schemeClr val="bg1"/>
            </a:solidFill>
            <a:miter lim="800000"/>
            <a:headEnd/>
            <a:tailEnd/>
          </a:ln>
        </p:spPr>
        <p:txBody>
          <a:bodyPr wrap="none" anchor="ctr"/>
          <a:lstStyle/>
          <a:p>
            <a:endParaRPr lang="ja-JP" altLang="en-US"/>
          </a:p>
        </p:txBody>
      </p:sp>
      <p:grpSp>
        <p:nvGrpSpPr>
          <p:cNvPr id="46165" name="Group 76"/>
          <p:cNvGrpSpPr>
            <a:grpSpLocks/>
          </p:cNvGrpSpPr>
          <p:nvPr/>
        </p:nvGrpSpPr>
        <p:grpSpPr bwMode="auto">
          <a:xfrm>
            <a:off x="7812360" y="764704"/>
            <a:ext cx="1152128" cy="1080120"/>
            <a:chOff x="1429" y="482"/>
            <a:chExt cx="2865" cy="2846"/>
          </a:xfrm>
        </p:grpSpPr>
        <p:sp>
          <p:nvSpPr>
            <p:cNvPr id="46170" name="Oval 77"/>
            <p:cNvSpPr>
              <a:spLocks noChangeAspect="1" noChangeArrowheads="1"/>
            </p:cNvSpPr>
            <p:nvPr/>
          </p:nvSpPr>
          <p:spPr bwMode="gray">
            <a:xfrm>
              <a:off x="1533" y="1254"/>
              <a:ext cx="2680" cy="1266"/>
            </a:xfrm>
            <a:prstGeom prst="ellipse">
              <a:avLst/>
            </a:prstGeom>
            <a:noFill/>
            <a:ln w="38100">
              <a:solidFill>
                <a:srgbClr val="FFEAAF"/>
              </a:solidFill>
              <a:round/>
              <a:headEnd/>
              <a:tailEnd/>
            </a:ln>
          </p:spPr>
          <p:txBody>
            <a:bodyPr lIns="0" tIns="36000" rIns="0" bIns="36000" anchor="ctr">
              <a:spAutoFit/>
            </a:bodyPr>
            <a:lstStyle/>
            <a:p>
              <a:endParaRPr lang="ja-JP" altLang="en-US" sz="1600"/>
            </a:p>
          </p:txBody>
        </p:sp>
        <p:sp>
          <p:nvSpPr>
            <p:cNvPr id="46171" name="Oval 78"/>
            <p:cNvSpPr>
              <a:spLocks noChangeArrowheads="1"/>
            </p:cNvSpPr>
            <p:nvPr/>
          </p:nvSpPr>
          <p:spPr bwMode="gray">
            <a:xfrm>
              <a:off x="1547" y="568"/>
              <a:ext cx="2640" cy="2641"/>
            </a:xfrm>
            <a:prstGeom prst="ellipse">
              <a:avLst/>
            </a:prstGeom>
            <a:solidFill>
              <a:srgbClr val="DDDDDD">
                <a:alpha val="50195"/>
              </a:srgbClr>
            </a:solidFill>
            <a:ln w="50800">
              <a:solidFill>
                <a:schemeClr val="accent1"/>
              </a:solidFill>
              <a:round/>
              <a:headEnd/>
              <a:tailEnd/>
            </a:ln>
          </p:spPr>
          <p:txBody>
            <a:bodyPr wrap="none" anchor="ctr"/>
            <a:lstStyle/>
            <a:p>
              <a:endParaRPr lang="ja-JP" altLang="en-US" sz="1600"/>
            </a:p>
          </p:txBody>
        </p:sp>
        <p:sp>
          <p:nvSpPr>
            <p:cNvPr id="46172" name="Line 79"/>
            <p:cNvSpPr>
              <a:spLocks noChangeShapeType="1"/>
            </p:cNvSpPr>
            <p:nvPr/>
          </p:nvSpPr>
          <p:spPr bwMode="gray">
            <a:xfrm flipV="1">
              <a:off x="1973" y="1652"/>
              <a:ext cx="1" cy="567"/>
            </a:xfrm>
            <a:prstGeom prst="line">
              <a:avLst/>
            </a:prstGeom>
            <a:noFill/>
            <a:ln w="50800">
              <a:solidFill>
                <a:srgbClr val="5781AE"/>
              </a:solidFill>
              <a:round/>
              <a:headEnd type="triangle" w="med" len="med"/>
              <a:tailEnd/>
            </a:ln>
          </p:spPr>
          <p:txBody>
            <a:bodyPr/>
            <a:lstStyle/>
            <a:p>
              <a:endParaRPr lang="ja-JP" altLang="en-US" sz="1600"/>
            </a:p>
          </p:txBody>
        </p:sp>
        <p:sp>
          <p:nvSpPr>
            <p:cNvPr id="46173" name="Line 80"/>
            <p:cNvSpPr>
              <a:spLocks noChangeShapeType="1"/>
            </p:cNvSpPr>
            <p:nvPr/>
          </p:nvSpPr>
          <p:spPr bwMode="gray">
            <a:xfrm flipH="1">
              <a:off x="2405" y="1529"/>
              <a:ext cx="907" cy="813"/>
            </a:xfrm>
            <a:prstGeom prst="line">
              <a:avLst/>
            </a:prstGeom>
            <a:noFill/>
            <a:ln w="50800">
              <a:solidFill>
                <a:srgbClr val="5781AE"/>
              </a:solidFill>
              <a:round/>
              <a:headEnd type="triangle" w="med" len="med"/>
              <a:tailEnd type="triangle" w="med" len="med"/>
            </a:ln>
          </p:spPr>
          <p:txBody>
            <a:bodyPr/>
            <a:lstStyle/>
            <a:p>
              <a:endParaRPr lang="ja-JP" altLang="en-US" sz="1600"/>
            </a:p>
          </p:txBody>
        </p:sp>
        <p:sp>
          <p:nvSpPr>
            <p:cNvPr id="46174" name="Line 81"/>
            <p:cNvSpPr>
              <a:spLocks noChangeShapeType="1"/>
            </p:cNvSpPr>
            <p:nvPr/>
          </p:nvSpPr>
          <p:spPr bwMode="gray">
            <a:xfrm rot="5400000">
              <a:off x="2869" y="742"/>
              <a:ext cx="0" cy="567"/>
            </a:xfrm>
            <a:prstGeom prst="line">
              <a:avLst/>
            </a:prstGeom>
            <a:noFill/>
            <a:ln w="50800">
              <a:solidFill>
                <a:srgbClr val="5781AE"/>
              </a:solidFill>
              <a:round/>
              <a:headEnd/>
              <a:tailEnd type="triangle" w="med" len="med"/>
            </a:ln>
          </p:spPr>
          <p:txBody>
            <a:bodyPr/>
            <a:lstStyle/>
            <a:p>
              <a:endParaRPr lang="ja-JP" altLang="en-US" sz="1600"/>
            </a:p>
          </p:txBody>
        </p:sp>
        <p:sp>
          <p:nvSpPr>
            <p:cNvPr id="46175" name="Oval 82"/>
            <p:cNvSpPr>
              <a:spLocks noChangeArrowheads="1"/>
            </p:cNvSpPr>
            <p:nvPr/>
          </p:nvSpPr>
          <p:spPr bwMode="gray">
            <a:xfrm>
              <a:off x="1429" y="482"/>
              <a:ext cx="1077" cy="1077"/>
            </a:xfrm>
            <a:prstGeom prst="ellipse">
              <a:avLst/>
            </a:prstGeom>
            <a:solidFill>
              <a:srgbClr val="8BA8C7"/>
            </a:solidFill>
            <a:ln w="3175" algn="ctr">
              <a:solidFill>
                <a:srgbClr val="336699"/>
              </a:solidFill>
              <a:round/>
              <a:headEnd/>
              <a:tailEnd/>
            </a:ln>
          </p:spPr>
          <p:txBody>
            <a:bodyPr lIns="0" tIns="0" rIns="0" bIns="0" anchor="ctr" anchorCtr="1"/>
            <a:lstStyle/>
            <a:p>
              <a:pPr algn="ctr"/>
              <a:r>
                <a:rPr kumimoji="0" lang="en-US" altLang="ja-JP" sz="700" b="1" dirty="0">
                  <a:solidFill>
                    <a:schemeClr val="bg1"/>
                  </a:solidFill>
                  <a:latin typeface="Arial Black" panose="020B0A04020102020204" pitchFamily="34" charset="0"/>
                </a:rPr>
                <a:t>PLAN</a:t>
              </a:r>
            </a:p>
          </p:txBody>
        </p:sp>
        <p:sp>
          <p:nvSpPr>
            <p:cNvPr id="46176" name="Oval 83"/>
            <p:cNvSpPr>
              <a:spLocks noChangeArrowheads="1"/>
            </p:cNvSpPr>
            <p:nvPr/>
          </p:nvSpPr>
          <p:spPr bwMode="gray">
            <a:xfrm>
              <a:off x="3217" y="482"/>
              <a:ext cx="1077" cy="1077"/>
            </a:xfrm>
            <a:prstGeom prst="ellipse">
              <a:avLst/>
            </a:prstGeom>
            <a:solidFill>
              <a:srgbClr val="8BA8C7"/>
            </a:solidFill>
            <a:ln w="3175" algn="ctr">
              <a:solidFill>
                <a:srgbClr val="336699"/>
              </a:solidFill>
              <a:round/>
              <a:headEnd/>
              <a:tailEnd/>
            </a:ln>
          </p:spPr>
          <p:txBody>
            <a:bodyPr wrap="none" lIns="0" tIns="0" rIns="0" bIns="0" anchor="ctr" anchorCtr="1"/>
            <a:lstStyle/>
            <a:p>
              <a:pPr algn="ctr"/>
              <a:r>
                <a:rPr kumimoji="0" lang="en-US" altLang="ja-JP" sz="700" b="1" dirty="0">
                  <a:solidFill>
                    <a:schemeClr val="bg1"/>
                  </a:solidFill>
                  <a:latin typeface="Arial Black" panose="020B0A04020102020204" pitchFamily="34" charset="0"/>
                </a:rPr>
                <a:t>ACTION</a:t>
              </a:r>
            </a:p>
          </p:txBody>
        </p:sp>
        <p:sp>
          <p:nvSpPr>
            <p:cNvPr id="46177" name="Oval 84"/>
            <p:cNvSpPr>
              <a:spLocks noChangeArrowheads="1"/>
            </p:cNvSpPr>
            <p:nvPr/>
          </p:nvSpPr>
          <p:spPr bwMode="gray">
            <a:xfrm>
              <a:off x="1429" y="2251"/>
              <a:ext cx="1077" cy="1077"/>
            </a:xfrm>
            <a:prstGeom prst="ellipse">
              <a:avLst/>
            </a:prstGeom>
            <a:solidFill>
              <a:srgbClr val="8BA8C7"/>
            </a:solidFill>
            <a:ln w="3175" algn="ctr">
              <a:solidFill>
                <a:srgbClr val="336699"/>
              </a:solidFill>
              <a:round/>
              <a:headEnd/>
              <a:tailEnd/>
            </a:ln>
          </p:spPr>
          <p:txBody>
            <a:bodyPr lIns="0" tIns="0" rIns="0" bIns="0" anchor="ctr" anchorCtr="1"/>
            <a:lstStyle/>
            <a:p>
              <a:pPr algn="ctr"/>
              <a:r>
                <a:rPr kumimoji="0" lang="en-US" altLang="ja-JP" sz="700" b="1">
                  <a:solidFill>
                    <a:schemeClr val="bg1"/>
                  </a:solidFill>
                  <a:latin typeface="Arial Black" panose="020B0A04020102020204" pitchFamily="34" charset="0"/>
                </a:rPr>
                <a:t>DO</a:t>
              </a:r>
            </a:p>
          </p:txBody>
        </p:sp>
        <p:sp>
          <p:nvSpPr>
            <p:cNvPr id="46178" name="Oval 85"/>
            <p:cNvSpPr>
              <a:spLocks noChangeArrowheads="1"/>
            </p:cNvSpPr>
            <p:nvPr/>
          </p:nvSpPr>
          <p:spPr bwMode="gray">
            <a:xfrm>
              <a:off x="3214" y="2251"/>
              <a:ext cx="1077" cy="1077"/>
            </a:xfrm>
            <a:prstGeom prst="ellipse">
              <a:avLst/>
            </a:prstGeom>
            <a:solidFill>
              <a:srgbClr val="8BA8C7"/>
            </a:solidFill>
            <a:ln w="3175" algn="ctr">
              <a:solidFill>
                <a:srgbClr val="336699"/>
              </a:solidFill>
              <a:round/>
              <a:headEnd/>
              <a:tailEnd/>
            </a:ln>
          </p:spPr>
          <p:txBody>
            <a:bodyPr wrap="none" lIns="0" tIns="0" rIns="0" bIns="0" anchor="ctr" anchorCtr="1"/>
            <a:lstStyle/>
            <a:p>
              <a:pPr algn="ctr"/>
              <a:r>
                <a:rPr kumimoji="0" lang="en-US" altLang="ja-JP" sz="700" b="1">
                  <a:solidFill>
                    <a:schemeClr val="bg1"/>
                  </a:solidFill>
                  <a:latin typeface="Arial Black" panose="020B0A04020102020204" pitchFamily="34" charset="0"/>
                </a:rPr>
                <a:t>CHECK</a:t>
              </a:r>
            </a:p>
          </p:txBody>
        </p:sp>
        <p:sp>
          <p:nvSpPr>
            <p:cNvPr id="46179" name="Line 86"/>
            <p:cNvSpPr>
              <a:spLocks noChangeShapeType="1"/>
            </p:cNvSpPr>
            <p:nvPr/>
          </p:nvSpPr>
          <p:spPr bwMode="gray">
            <a:xfrm rot="5400000">
              <a:off x="2869" y="2511"/>
              <a:ext cx="0" cy="567"/>
            </a:xfrm>
            <a:prstGeom prst="line">
              <a:avLst/>
            </a:prstGeom>
            <a:noFill/>
            <a:ln w="50800">
              <a:solidFill>
                <a:srgbClr val="5781AE"/>
              </a:solidFill>
              <a:round/>
              <a:headEnd type="triangle" w="med" len="med"/>
              <a:tailEnd/>
            </a:ln>
          </p:spPr>
          <p:txBody>
            <a:bodyPr/>
            <a:lstStyle/>
            <a:p>
              <a:endParaRPr lang="ja-JP" altLang="en-US" sz="1600"/>
            </a:p>
          </p:txBody>
        </p:sp>
        <p:sp>
          <p:nvSpPr>
            <p:cNvPr id="46180" name="Line 87"/>
            <p:cNvSpPr>
              <a:spLocks noChangeShapeType="1"/>
            </p:cNvSpPr>
            <p:nvPr/>
          </p:nvSpPr>
          <p:spPr bwMode="gray">
            <a:xfrm flipV="1">
              <a:off x="3742" y="1652"/>
              <a:ext cx="1" cy="567"/>
            </a:xfrm>
            <a:prstGeom prst="line">
              <a:avLst/>
            </a:prstGeom>
            <a:noFill/>
            <a:ln w="50800">
              <a:solidFill>
                <a:srgbClr val="5781AE"/>
              </a:solidFill>
              <a:round/>
              <a:headEnd/>
              <a:tailEnd type="triangle" w="med" len="med"/>
            </a:ln>
          </p:spPr>
          <p:txBody>
            <a:bodyPr/>
            <a:lstStyle/>
            <a:p>
              <a:endParaRPr lang="ja-JP" altLang="en-US" sz="1600"/>
            </a:p>
          </p:txBody>
        </p:sp>
        <p:sp>
          <p:nvSpPr>
            <p:cNvPr id="46181" name="Line 88"/>
            <p:cNvSpPr>
              <a:spLocks noChangeShapeType="1"/>
            </p:cNvSpPr>
            <p:nvPr/>
          </p:nvSpPr>
          <p:spPr bwMode="gray">
            <a:xfrm>
              <a:off x="2405" y="1529"/>
              <a:ext cx="907" cy="813"/>
            </a:xfrm>
            <a:prstGeom prst="line">
              <a:avLst/>
            </a:prstGeom>
            <a:noFill/>
            <a:ln w="50800">
              <a:solidFill>
                <a:srgbClr val="5781AE"/>
              </a:solidFill>
              <a:round/>
              <a:headEnd type="triangle" w="med" len="med"/>
              <a:tailEnd type="triangle" w="med" len="med"/>
            </a:ln>
          </p:spPr>
          <p:txBody>
            <a:bodyPr/>
            <a:lstStyle/>
            <a:p>
              <a:endParaRPr lang="ja-JP" altLang="en-US" sz="1600"/>
            </a:p>
          </p:txBody>
        </p:sp>
      </p:grpSp>
      <p:sp>
        <p:nvSpPr>
          <p:cNvPr id="42086" name="Text Box 102"/>
          <p:cNvSpPr txBox="1">
            <a:spLocks noChangeArrowheads="1"/>
          </p:cNvSpPr>
          <p:nvPr/>
        </p:nvSpPr>
        <p:spPr bwMode="auto">
          <a:xfrm>
            <a:off x="683568" y="1419002"/>
            <a:ext cx="114646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ea typeface="HGP創英角ｺﾞｼｯｸUB" pitchFamily="50" charset="-128"/>
              </a:rPr>
              <a:t>全社・各事業部門</a:t>
            </a:r>
          </a:p>
        </p:txBody>
      </p:sp>
      <p:sp>
        <p:nvSpPr>
          <p:cNvPr id="42087" name="Text Box 103"/>
          <p:cNvSpPr txBox="1">
            <a:spLocks noChangeArrowheads="1"/>
          </p:cNvSpPr>
          <p:nvPr/>
        </p:nvSpPr>
        <p:spPr bwMode="auto">
          <a:xfrm>
            <a:off x="2051720" y="1419002"/>
            <a:ext cx="114646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ea typeface="HGP創英角ｺﾞｼｯｸUB" pitchFamily="50" charset="-128"/>
              </a:rPr>
              <a:t>各国・各事業拠点</a:t>
            </a:r>
          </a:p>
        </p:txBody>
      </p:sp>
      <p:sp>
        <p:nvSpPr>
          <p:cNvPr id="42088" name="Text Box 104"/>
          <p:cNvSpPr txBox="1">
            <a:spLocks noChangeArrowheads="1"/>
          </p:cNvSpPr>
          <p:nvPr/>
        </p:nvSpPr>
        <p:spPr bwMode="auto">
          <a:xfrm>
            <a:off x="3419872" y="1419002"/>
            <a:ext cx="114646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latin typeface="+mn-ea"/>
                <a:ea typeface="+mn-ea"/>
              </a:rPr>
              <a:t>本社・各事業部門</a:t>
            </a:r>
          </a:p>
        </p:txBody>
      </p:sp>
      <p:sp>
        <p:nvSpPr>
          <p:cNvPr id="42089" name="Text Box 105"/>
          <p:cNvSpPr txBox="1">
            <a:spLocks noChangeArrowheads="1"/>
          </p:cNvSpPr>
          <p:nvPr/>
        </p:nvSpPr>
        <p:spPr bwMode="auto">
          <a:xfrm>
            <a:off x="5432851" y="1419002"/>
            <a:ext cx="1659429"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ea typeface="HGP創英角ｺﾞｼｯｸUB" pitchFamily="50" charset="-128"/>
              </a:rPr>
              <a:t>本社・各事業部門／全拠点</a:t>
            </a:r>
          </a:p>
        </p:txBody>
      </p:sp>
      <p:sp>
        <p:nvSpPr>
          <p:cNvPr id="104" name="Rectangle 50"/>
          <p:cNvSpPr>
            <a:spLocks noChangeArrowheads="1"/>
          </p:cNvSpPr>
          <p:nvPr/>
        </p:nvSpPr>
        <p:spPr bwMode="auto">
          <a:xfrm>
            <a:off x="5004048" y="5955407"/>
            <a:ext cx="3528392" cy="569937"/>
          </a:xfrm>
          <a:prstGeom prst="rect">
            <a:avLst/>
          </a:prstGeom>
          <a:noFill/>
          <a:ln w="9525">
            <a:noFill/>
            <a:miter lim="800000"/>
            <a:headEnd/>
            <a:tailEnd/>
          </a:ln>
        </p:spPr>
        <p:txBody>
          <a:bodyPr wrap="none"/>
          <a:lstStyle/>
          <a:p>
            <a:r>
              <a:rPr lang="ja-JP" altLang="en-US" sz="1600" b="1"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社内／市場動向の変化に対応できない！</a:t>
            </a:r>
            <a:endParaRPr lang="en-US" altLang="ja-JP" sz="1600" b="1" dirty="0">
              <a:solidFill>
                <a:srgbClr val="0000FF"/>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（価格戦略／営業力強化の取組み）</a:t>
            </a:r>
          </a:p>
        </p:txBody>
      </p:sp>
      <p:sp>
        <p:nvSpPr>
          <p:cNvPr id="105" name="Rectangle 50"/>
          <p:cNvSpPr>
            <a:spLocks noChangeArrowheads="1"/>
          </p:cNvSpPr>
          <p:nvPr/>
        </p:nvSpPr>
        <p:spPr bwMode="auto">
          <a:xfrm>
            <a:off x="5004048" y="1916832"/>
            <a:ext cx="3456384" cy="576064"/>
          </a:xfrm>
          <a:prstGeom prst="rect">
            <a:avLst/>
          </a:prstGeom>
          <a:noFill/>
          <a:ln w="9525">
            <a:noFill/>
            <a:miter lim="800000"/>
            <a:headEnd/>
            <a:tailEnd/>
          </a:ln>
        </p:spPr>
        <p:txBody>
          <a:bodyPr wrap="none"/>
          <a:lstStyle/>
          <a:p>
            <a:r>
              <a:rPr lang="ja-JP" altLang="en-US"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活動をリアルタイムに把握できない！</a:t>
            </a:r>
            <a:endParaRPr lang="en-US" altLang="ja-JP"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（生産／サービスをつくるオペレーション）</a:t>
            </a:r>
          </a:p>
        </p:txBody>
      </p:sp>
      <p:sp>
        <p:nvSpPr>
          <p:cNvPr id="106" name="Text Box 37"/>
          <p:cNvSpPr txBox="1">
            <a:spLocks noChangeArrowheads="1"/>
          </p:cNvSpPr>
          <p:nvPr/>
        </p:nvSpPr>
        <p:spPr bwMode="auto">
          <a:xfrm>
            <a:off x="3491929" y="3933056"/>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差異分析</a:t>
            </a:r>
          </a:p>
        </p:txBody>
      </p:sp>
      <p:sp>
        <p:nvSpPr>
          <p:cNvPr id="107" name="Text Box 13"/>
          <p:cNvSpPr txBox="1">
            <a:spLocks noChangeArrowheads="1"/>
          </p:cNvSpPr>
          <p:nvPr/>
        </p:nvSpPr>
        <p:spPr bwMode="auto">
          <a:xfrm>
            <a:off x="3419872" y="3645024"/>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生産動向</a:t>
            </a:r>
          </a:p>
        </p:txBody>
      </p:sp>
      <p:sp>
        <p:nvSpPr>
          <p:cNvPr id="108" name="Text Box 41"/>
          <p:cNvSpPr txBox="1">
            <a:spLocks noChangeArrowheads="1"/>
          </p:cNvSpPr>
          <p:nvPr/>
        </p:nvSpPr>
        <p:spPr bwMode="auto">
          <a:xfrm>
            <a:off x="3418905" y="5373216"/>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販管費動向</a:t>
            </a:r>
          </a:p>
        </p:txBody>
      </p:sp>
      <p:sp>
        <p:nvSpPr>
          <p:cNvPr id="109" name="Text Box 37"/>
          <p:cNvSpPr txBox="1">
            <a:spLocks noChangeArrowheads="1"/>
          </p:cNvSpPr>
          <p:nvPr/>
        </p:nvSpPr>
        <p:spPr bwMode="auto">
          <a:xfrm>
            <a:off x="3491880" y="4221088"/>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相関分析</a:t>
            </a:r>
          </a:p>
        </p:txBody>
      </p:sp>
      <p:sp>
        <p:nvSpPr>
          <p:cNvPr id="110" name="Text Box 37"/>
          <p:cNvSpPr txBox="1">
            <a:spLocks noChangeArrowheads="1"/>
          </p:cNvSpPr>
          <p:nvPr/>
        </p:nvSpPr>
        <p:spPr bwMode="auto">
          <a:xfrm>
            <a:off x="3491880" y="450912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予測・フィードバック</a:t>
            </a:r>
          </a:p>
        </p:txBody>
      </p:sp>
      <p:sp>
        <p:nvSpPr>
          <p:cNvPr id="111" name="Text Box 43"/>
          <p:cNvSpPr txBox="1">
            <a:spLocks noChangeArrowheads="1"/>
          </p:cNvSpPr>
          <p:nvPr/>
        </p:nvSpPr>
        <p:spPr bwMode="auto">
          <a:xfrm>
            <a:off x="3491929" y="5085184"/>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人件費コントロール</a:t>
            </a:r>
          </a:p>
        </p:txBody>
      </p:sp>
    </p:spTree>
    <p:extLst>
      <p:ext uri="{BB962C8B-B14F-4D97-AF65-F5344CB8AC3E}">
        <p14:creationId xmlns:p14="http://schemas.microsoft.com/office/powerpoint/2010/main" val="100645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次世代</a:t>
            </a:r>
            <a:r>
              <a:rPr kumimoji="1" lang="en-US" altLang="ja-JP" dirty="0"/>
              <a:t>ERP</a:t>
            </a:r>
            <a:r>
              <a:rPr kumimoji="1" lang="ja-JP" altLang="en-US" dirty="0"/>
              <a:t>は攻めの</a:t>
            </a:r>
            <a:r>
              <a:rPr kumimoji="1" lang="en-US" altLang="ja-JP" dirty="0"/>
              <a:t>IT</a:t>
            </a:r>
            <a:r>
              <a:rPr kumimoji="1" lang="ja-JP" altLang="en-US" dirty="0"/>
              <a:t>と守りの</a:t>
            </a:r>
            <a:r>
              <a:rPr kumimoji="1" lang="en-US" altLang="ja-JP" dirty="0"/>
              <a:t>IT</a:t>
            </a:r>
            <a:r>
              <a:rPr kumimoji="1" lang="ja-JP" altLang="en-US" dirty="0"/>
              <a:t>の両立、未来を見据えたシステム</a:t>
            </a:r>
          </a:p>
        </p:txBody>
      </p:sp>
      <p:sp>
        <p:nvSpPr>
          <p:cNvPr id="3" name="角丸四角形 2"/>
          <p:cNvSpPr/>
          <p:nvPr/>
        </p:nvSpPr>
        <p:spPr bwMode="auto">
          <a:xfrm>
            <a:off x="1468774" y="2348880"/>
            <a:ext cx="3384376" cy="2626649"/>
          </a:xfrm>
          <a:prstGeom prst="roundRect">
            <a:avLst>
              <a:gd name="adj" fmla="val 7234"/>
            </a:avLst>
          </a:prstGeom>
          <a:solidFill>
            <a:srgbClr val="FF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bwMode="auto">
          <a:xfrm>
            <a:off x="4853150" y="2348880"/>
            <a:ext cx="3600078" cy="2626649"/>
          </a:xfrm>
          <a:prstGeom prst="roundRect">
            <a:avLst>
              <a:gd name="adj" fmla="val 7234"/>
            </a:avLst>
          </a:prstGeom>
          <a:solidFill>
            <a:srgbClr val="CCFFCC">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386201" y="2708920"/>
            <a:ext cx="1609735"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ecords</a:t>
            </a:r>
          </a:p>
        </p:txBody>
      </p:sp>
      <p:sp>
        <p:nvSpPr>
          <p:cNvPr id="6" name="テキスト ボックス 5"/>
          <p:cNvSpPr txBox="1"/>
          <p:nvPr/>
        </p:nvSpPr>
        <p:spPr>
          <a:xfrm>
            <a:off x="5868144" y="2708920"/>
            <a:ext cx="1949572"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ngagement</a:t>
            </a:r>
          </a:p>
        </p:txBody>
      </p:sp>
      <p:sp>
        <p:nvSpPr>
          <p:cNvPr id="41" name="AutoShape 3"/>
          <p:cNvSpPr>
            <a:spLocks noChangeArrowheads="1"/>
          </p:cNvSpPr>
          <p:nvPr/>
        </p:nvSpPr>
        <p:spPr bwMode="auto">
          <a:xfrm>
            <a:off x="4566706" y="3730705"/>
            <a:ext cx="558800" cy="520700"/>
          </a:xfrm>
          <a:prstGeom prst="hexagon">
            <a:avLst>
              <a:gd name="adj" fmla="val 26829"/>
              <a:gd name="vf" fmla="val 115470"/>
            </a:avLst>
          </a:prstGeom>
          <a:solidFill>
            <a:srgbClr val="C0C0C0">
              <a:alpha val="50195"/>
            </a:srgbClr>
          </a:solidFill>
          <a:ln w="3175" algn="ctr">
            <a:noFill/>
            <a:prstDash val="dash"/>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SFA</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営業支援</a:t>
            </a:r>
          </a:p>
        </p:txBody>
      </p:sp>
      <p:sp>
        <p:nvSpPr>
          <p:cNvPr id="42" name="AutoShape 3"/>
          <p:cNvSpPr>
            <a:spLocks noChangeArrowheads="1"/>
          </p:cNvSpPr>
          <p:nvPr/>
        </p:nvSpPr>
        <p:spPr bwMode="auto">
          <a:xfrm>
            <a:off x="3710348" y="3252867"/>
            <a:ext cx="560388" cy="487363"/>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財務会計</a:t>
            </a:r>
          </a:p>
        </p:txBody>
      </p:sp>
      <p:sp>
        <p:nvSpPr>
          <p:cNvPr id="43" name="AutoShape 6"/>
          <p:cNvSpPr>
            <a:spLocks noChangeArrowheads="1"/>
          </p:cNvSpPr>
          <p:nvPr/>
        </p:nvSpPr>
        <p:spPr bwMode="auto">
          <a:xfrm>
            <a:off x="3716698" y="3743405"/>
            <a:ext cx="560388" cy="488951"/>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7"/>
          <p:cNvSpPr>
            <a:spLocks noChangeArrowheads="1"/>
          </p:cNvSpPr>
          <p:nvPr/>
        </p:nvSpPr>
        <p:spPr bwMode="auto">
          <a:xfrm>
            <a:off x="4133070" y="3502105"/>
            <a:ext cx="560388"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45" name="AutoShape 7"/>
          <p:cNvSpPr>
            <a:spLocks noChangeArrowheads="1"/>
          </p:cNvSpPr>
          <p:nvPr/>
        </p:nvSpPr>
        <p:spPr bwMode="auto">
          <a:xfrm>
            <a:off x="4133070" y="3991055"/>
            <a:ext cx="560388"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販売管理</a:t>
            </a:r>
          </a:p>
        </p:txBody>
      </p:sp>
      <p:sp>
        <p:nvSpPr>
          <p:cNvPr id="46" name="AutoShape 7"/>
          <p:cNvSpPr>
            <a:spLocks noChangeArrowheads="1"/>
          </p:cNvSpPr>
          <p:nvPr/>
        </p:nvSpPr>
        <p:spPr bwMode="auto">
          <a:xfrm>
            <a:off x="4133070" y="4468891"/>
            <a:ext cx="560388" cy="487363"/>
          </a:xfrm>
          <a:prstGeom prst="hexagon">
            <a:avLst>
              <a:gd name="adj" fmla="val 28746"/>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顧客情報</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7"/>
          <p:cNvSpPr>
            <a:spLocks noChangeArrowheads="1"/>
          </p:cNvSpPr>
          <p:nvPr/>
        </p:nvSpPr>
        <p:spPr bwMode="auto">
          <a:xfrm>
            <a:off x="4146325" y="3031313"/>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業績管理</a:t>
            </a:r>
          </a:p>
        </p:txBody>
      </p:sp>
      <p:sp>
        <p:nvSpPr>
          <p:cNvPr id="48" name="AutoShape 8"/>
          <p:cNvSpPr>
            <a:spLocks noChangeArrowheads="1"/>
          </p:cNvSpPr>
          <p:nvPr/>
        </p:nvSpPr>
        <p:spPr bwMode="auto">
          <a:xfrm>
            <a:off x="3716698" y="4240293"/>
            <a:ext cx="560388" cy="488951"/>
          </a:xfrm>
          <a:prstGeom prst="hexagon">
            <a:avLst>
              <a:gd name="adj" fmla="val 28653"/>
              <a:gd name="vf" fmla="val 115470"/>
            </a:avLst>
          </a:prstGeom>
          <a:solidFill>
            <a:srgbClr val="0000FF">
              <a:alpha val="49804"/>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49" name="AutoShape 7"/>
          <p:cNvSpPr>
            <a:spLocks noChangeArrowheads="1"/>
          </p:cNvSpPr>
          <p:nvPr/>
        </p:nvSpPr>
        <p:spPr bwMode="auto">
          <a:xfrm>
            <a:off x="3279888" y="3502105"/>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在庫物流</a:t>
            </a:r>
          </a:p>
        </p:txBody>
      </p:sp>
      <p:sp>
        <p:nvSpPr>
          <p:cNvPr id="50" name="AutoShape 7"/>
          <p:cNvSpPr>
            <a:spLocks noChangeArrowheads="1"/>
          </p:cNvSpPr>
          <p:nvPr/>
        </p:nvSpPr>
        <p:spPr bwMode="auto">
          <a:xfrm>
            <a:off x="3284650" y="4000581"/>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共通マスタ</a:t>
            </a:r>
          </a:p>
          <a:p>
            <a:pPr algn="ctr" eaLnBrk="0" hangingPunct="0">
              <a:spcBef>
                <a:spcPct val="20000"/>
              </a:spcBef>
              <a:buClr>
                <a:srgbClr val="F48B00"/>
              </a:buClr>
              <a:buFont typeface="Wingdings" pitchFamily="2" charset="2"/>
              <a:buNone/>
            </a:pP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取引先</a:t>
            </a: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品目</a:t>
            </a:r>
            <a:endParaRPr kumimoji="0"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BOM/BOP</a:t>
            </a:r>
            <a:endParaRPr kumimoji="0"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7"/>
          <p:cNvSpPr>
            <a:spLocks noChangeArrowheads="1"/>
          </p:cNvSpPr>
          <p:nvPr/>
        </p:nvSpPr>
        <p:spPr bwMode="auto">
          <a:xfrm>
            <a:off x="3284650" y="4478419"/>
            <a:ext cx="560388" cy="488951"/>
          </a:xfrm>
          <a:prstGeom prst="hexagon">
            <a:avLst>
              <a:gd name="adj" fmla="val 28653"/>
              <a:gd name="vf" fmla="val 115470"/>
            </a:avLst>
          </a:prstGeom>
          <a:solidFill>
            <a:srgbClr val="0000FF">
              <a:alpha val="50195"/>
            </a:srgbClr>
          </a:solidFill>
          <a:ln w="3175" algn="ctr">
            <a:solidFill>
              <a:schemeClr val="bg1"/>
            </a:solidFill>
            <a:prstDash val="dash"/>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貿易管理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AutoShape 7"/>
          <p:cNvSpPr>
            <a:spLocks noChangeArrowheads="1"/>
          </p:cNvSpPr>
          <p:nvPr/>
        </p:nvSpPr>
        <p:spPr bwMode="auto">
          <a:xfrm>
            <a:off x="3279888" y="3024269"/>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設備保全</a:t>
            </a:r>
          </a:p>
        </p:txBody>
      </p:sp>
      <p:sp>
        <p:nvSpPr>
          <p:cNvPr id="53" name="AutoShape 3"/>
          <p:cNvSpPr>
            <a:spLocks noChangeArrowheads="1"/>
          </p:cNvSpPr>
          <p:nvPr/>
        </p:nvSpPr>
        <p:spPr bwMode="auto">
          <a:xfrm>
            <a:off x="2847840" y="3252867"/>
            <a:ext cx="558800" cy="487363"/>
          </a:xfrm>
          <a:prstGeom prst="hexagon">
            <a:avLst>
              <a:gd name="adj" fmla="val 28664"/>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業務分析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非財務指標</a:t>
            </a:r>
          </a:p>
        </p:txBody>
      </p:sp>
      <p:sp>
        <p:nvSpPr>
          <p:cNvPr id="54" name="AutoShape 3"/>
          <p:cNvSpPr>
            <a:spLocks noChangeArrowheads="1"/>
          </p:cNvSpPr>
          <p:nvPr/>
        </p:nvSpPr>
        <p:spPr bwMode="auto">
          <a:xfrm>
            <a:off x="2854190" y="3730705"/>
            <a:ext cx="558800" cy="520700"/>
          </a:xfrm>
          <a:prstGeom prst="hexagon">
            <a:avLst>
              <a:gd name="adj" fmla="val 26829"/>
              <a:gd name="vf" fmla="val 115470"/>
            </a:avLst>
          </a:prstGeom>
          <a:solidFill>
            <a:srgbClr val="C0C0C0">
              <a:alpha val="50195"/>
            </a:srgbClr>
          </a:solidFill>
          <a:ln w="3175" algn="ctr">
            <a:solidFill>
              <a:schemeClr val="bg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a:latin typeface="Meiryo UI" panose="020B0604030504040204" pitchFamily="50" charset="-128"/>
                <a:ea typeface="Meiryo UI" panose="020B0604030504040204" pitchFamily="50" charset="-128"/>
                <a:cs typeface="Meiryo UI" panose="020B0604030504040204" pitchFamily="50" charset="-128"/>
              </a:rPr>
              <a:t>SCM</a:t>
            </a: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需要予測</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イベント管理</a:t>
            </a:r>
          </a:p>
        </p:txBody>
      </p:sp>
      <p:sp>
        <p:nvSpPr>
          <p:cNvPr id="55" name="AutoShape 3"/>
          <p:cNvSpPr>
            <a:spLocks noChangeArrowheads="1"/>
          </p:cNvSpPr>
          <p:nvPr/>
        </p:nvSpPr>
        <p:spPr bwMode="auto">
          <a:xfrm>
            <a:off x="2854190" y="4240293"/>
            <a:ext cx="558800" cy="488951"/>
          </a:xfrm>
          <a:prstGeom prst="hexagon">
            <a:avLst>
              <a:gd name="adj" fmla="val 28571"/>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生産管理</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56" name="AutoShape 3"/>
          <p:cNvSpPr>
            <a:spLocks noChangeArrowheads="1"/>
          </p:cNvSpPr>
          <p:nvPr/>
        </p:nvSpPr>
        <p:spPr bwMode="auto">
          <a:xfrm>
            <a:off x="4566706" y="4240293"/>
            <a:ext cx="558800" cy="488951"/>
          </a:xfrm>
          <a:prstGeom prst="hexagon">
            <a:avLst>
              <a:gd name="adj" fmla="val 28571"/>
              <a:gd name="vf" fmla="val 115470"/>
            </a:avLst>
          </a:prstGeom>
          <a:solidFill>
            <a:srgbClr val="C0C0C0">
              <a:alpha val="50195"/>
            </a:srgbClr>
          </a:solidFill>
          <a:ln w="3175" algn="ctr">
            <a:solidFill>
              <a:schemeClr val="bg1"/>
            </a:solidFill>
            <a:prstDash val="dash"/>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CRM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ｶｽﾀﾏｰ</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サービス</a:t>
            </a:r>
          </a:p>
        </p:txBody>
      </p:sp>
      <p:sp>
        <p:nvSpPr>
          <p:cNvPr id="69" name="AutoShape 7"/>
          <p:cNvSpPr>
            <a:spLocks noChangeArrowheads="1"/>
          </p:cNvSpPr>
          <p:nvPr/>
        </p:nvSpPr>
        <p:spPr bwMode="auto">
          <a:xfrm>
            <a:off x="4565118" y="3247337"/>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経営分析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財務指標</a:t>
            </a:r>
          </a:p>
        </p:txBody>
      </p:sp>
      <p:sp>
        <p:nvSpPr>
          <p:cNvPr id="70" name="AutoShape 6"/>
          <p:cNvSpPr>
            <a:spLocks noChangeArrowheads="1"/>
          </p:cNvSpPr>
          <p:nvPr/>
        </p:nvSpPr>
        <p:spPr bwMode="auto">
          <a:xfrm>
            <a:off x="6077286" y="3982523"/>
            <a:ext cx="1584176" cy="488951"/>
          </a:xfrm>
          <a:prstGeom prst="hexagon">
            <a:avLst>
              <a:gd name="adj" fmla="val 28653"/>
              <a:gd name="vf" fmla="val 115470"/>
            </a:avLst>
          </a:prstGeom>
          <a:solidFill>
            <a:srgbClr val="FFFF00">
              <a:alpha val="50000"/>
            </a:srgbClr>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モバイル：スマートデバイス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AR/VR/MR</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：ウェアラブル</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AutoShape 7"/>
          <p:cNvSpPr>
            <a:spLocks noChangeArrowheads="1"/>
          </p:cNvSpPr>
          <p:nvPr/>
        </p:nvSpPr>
        <p:spPr bwMode="auto">
          <a:xfrm>
            <a:off x="6077286" y="3478467"/>
            <a:ext cx="1584176"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デザイン思考：</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UI/UX</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カスタマー・エクスペリエンス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AutoShape 7"/>
          <p:cNvSpPr>
            <a:spLocks noChangeArrowheads="1"/>
          </p:cNvSpPr>
          <p:nvPr/>
        </p:nvSpPr>
        <p:spPr bwMode="auto">
          <a:xfrm>
            <a:off x="6077286" y="2974411"/>
            <a:ext cx="1584176" cy="488951"/>
          </a:xfrm>
          <a:prstGeom prst="hexagon">
            <a:avLst>
              <a:gd name="adj" fmla="val 28653"/>
              <a:gd name="vf" fmla="val 115470"/>
            </a:avLst>
          </a:prstGeom>
          <a:solidFill>
            <a:srgbClr val="FFFFFF"/>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アナリティクス・ビッグデータ</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人工知能・</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RPA</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機械学習・深層学習</a:t>
            </a:r>
          </a:p>
        </p:txBody>
      </p:sp>
      <p:sp>
        <p:nvSpPr>
          <p:cNvPr id="74" name="AutoShape 7"/>
          <p:cNvSpPr>
            <a:spLocks noChangeArrowheads="1"/>
          </p:cNvSpPr>
          <p:nvPr/>
        </p:nvSpPr>
        <p:spPr bwMode="auto">
          <a:xfrm>
            <a:off x="2836926"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AutoShape 7"/>
          <p:cNvSpPr>
            <a:spLocks noChangeArrowheads="1"/>
          </p:cNvSpPr>
          <p:nvPr/>
        </p:nvSpPr>
        <p:spPr bwMode="auto">
          <a:xfrm>
            <a:off x="3701022"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AutoShape 7"/>
          <p:cNvSpPr>
            <a:spLocks noChangeArrowheads="1"/>
          </p:cNvSpPr>
          <p:nvPr/>
        </p:nvSpPr>
        <p:spPr bwMode="auto">
          <a:xfrm>
            <a:off x="4565118"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AutoShape 7"/>
          <p:cNvSpPr>
            <a:spLocks noChangeArrowheads="1"/>
          </p:cNvSpPr>
          <p:nvPr/>
        </p:nvSpPr>
        <p:spPr bwMode="auto">
          <a:xfrm>
            <a:off x="5789254"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パブリッククラウド</a:t>
            </a:r>
          </a:p>
        </p:txBody>
      </p:sp>
      <p:sp>
        <p:nvSpPr>
          <p:cNvPr id="79" name="AutoShape 7"/>
          <p:cNvSpPr>
            <a:spLocks noChangeArrowheads="1"/>
          </p:cNvSpPr>
          <p:nvPr/>
        </p:nvSpPr>
        <p:spPr bwMode="auto">
          <a:xfrm>
            <a:off x="3845038"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プライベートクラウド</a:t>
            </a:r>
          </a:p>
        </p:txBody>
      </p:sp>
      <p:sp>
        <p:nvSpPr>
          <p:cNvPr id="80" name="AutoShape 7"/>
          <p:cNvSpPr>
            <a:spLocks noChangeArrowheads="1"/>
          </p:cNvSpPr>
          <p:nvPr/>
        </p:nvSpPr>
        <p:spPr bwMode="auto">
          <a:xfrm>
            <a:off x="1900822"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オンプレミス</a:t>
            </a:r>
          </a:p>
        </p:txBody>
      </p:sp>
      <p:sp>
        <p:nvSpPr>
          <p:cNvPr id="84" name="AutoShape 7"/>
          <p:cNvSpPr>
            <a:spLocks noChangeArrowheads="1"/>
          </p:cNvSpPr>
          <p:nvPr/>
        </p:nvSpPr>
        <p:spPr bwMode="auto">
          <a:xfrm>
            <a:off x="5573602" y="3247337"/>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常時監視</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AutoShape 7"/>
          <p:cNvSpPr>
            <a:spLocks noChangeArrowheads="1"/>
          </p:cNvSpPr>
          <p:nvPr/>
        </p:nvSpPr>
        <p:spPr bwMode="auto">
          <a:xfrm>
            <a:off x="5588906"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AutoShape 7"/>
          <p:cNvSpPr>
            <a:spLocks noChangeArrowheads="1"/>
          </p:cNvSpPr>
          <p:nvPr/>
        </p:nvSpPr>
        <p:spPr bwMode="auto">
          <a:xfrm>
            <a:off x="4853150" y="4975528"/>
            <a:ext cx="3456384"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デジタルビジネス領域：</a:t>
            </a: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サービス・アプリケーション基盤</a:t>
            </a:r>
            <a:endPar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系プラットフォーム</a:t>
            </a:r>
          </a:p>
        </p:txBody>
      </p:sp>
      <p:sp>
        <p:nvSpPr>
          <p:cNvPr id="81" name="AutoShape 7"/>
          <p:cNvSpPr>
            <a:spLocks noChangeArrowheads="1"/>
          </p:cNvSpPr>
          <p:nvPr/>
        </p:nvSpPr>
        <p:spPr bwMode="auto">
          <a:xfrm>
            <a:off x="1468774" y="4975528"/>
            <a:ext cx="3384376"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エンタープライズ領域：ビジネス・アプリケーション基盤</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バックオフィス系プラットフォーム</a:t>
            </a:r>
          </a:p>
        </p:txBody>
      </p:sp>
      <p:sp>
        <p:nvSpPr>
          <p:cNvPr id="88" name="Oval 122"/>
          <p:cNvSpPr>
            <a:spLocks noChangeArrowheads="1"/>
          </p:cNvSpPr>
          <p:nvPr/>
        </p:nvSpPr>
        <p:spPr bwMode="auto">
          <a:xfrm rot="3000989">
            <a:off x="2432832" y="4100146"/>
            <a:ext cx="1727200" cy="503238"/>
          </a:xfrm>
          <a:prstGeom prst="ellipse">
            <a:avLst/>
          </a:prstGeom>
          <a:noFill/>
          <a:ln w="3175" algn="ctr">
            <a:solidFill>
              <a:srgbClr val="00B050"/>
            </a:solidFill>
            <a:round/>
            <a:headEnd/>
            <a:tailEnd/>
          </a:ln>
        </p:spPr>
        <p:txBody>
          <a:bodyPr rot="10800000"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Text Box 123"/>
          <p:cNvSpPr txBox="1">
            <a:spLocks noChangeArrowheads="1"/>
          </p:cNvSpPr>
          <p:nvPr/>
        </p:nvSpPr>
        <p:spPr bwMode="auto">
          <a:xfrm>
            <a:off x="3557009" y="2946430"/>
            <a:ext cx="866135"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BI/BA</a:t>
            </a:r>
          </a:p>
        </p:txBody>
      </p:sp>
      <p:sp>
        <p:nvSpPr>
          <p:cNvPr id="91" name="Text Box 125"/>
          <p:cNvSpPr txBox="1">
            <a:spLocks noChangeArrowheads="1"/>
          </p:cNvSpPr>
          <p:nvPr/>
        </p:nvSpPr>
        <p:spPr bwMode="auto">
          <a:xfrm>
            <a:off x="2339752" y="3573016"/>
            <a:ext cx="64953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SCM</a:t>
            </a:r>
          </a:p>
        </p:txBody>
      </p:sp>
      <p:sp>
        <p:nvSpPr>
          <p:cNvPr id="94" name="片側の 2 つの角を切り取った四角形 93"/>
          <p:cNvSpPr/>
          <p:nvPr/>
        </p:nvSpPr>
        <p:spPr bwMode="auto">
          <a:xfrm>
            <a:off x="1252750" y="4759503"/>
            <a:ext cx="7200800" cy="1296144"/>
          </a:xfrm>
          <a:prstGeom prst="snip2SameRect">
            <a:avLst/>
          </a:prstGeom>
          <a:no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6" name="Group 99"/>
          <p:cNvGrpSpPr>
            <a:grpSpLocks/>
          </p:cNvGrpSpPr>
          <p:nvPr/>
        </p:nvGrpSpPr>
        <p:grpSpPr bwMode="auto">
          <a:xfrm>
            <a:off x="3989058" y="5695609"/>
            <a:ext cx="265113" cy="274639"/>
            <a:chOff x="2451" y="2880"/>
            <a:chExt cx="857" cy="960"/>
          </a:xfrm>
        </p:grpSpPr>
        <p:sp>
          <p:nvSpPr>
            <p:cNvPr id="97" name="Freeform 10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9999EB"/>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Freeform 10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0000CC"/>
                </a:gs>
                <a:gs pos="100000">
                  <a:srgbClr val="9999EB"/>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Freeform 10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7F7FE5"/>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Freeform 10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0000CC"/>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Freeform 10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0000CC"/>
                </a:gs>
                <a:gs pos="100000">
                  <a:srgbClr val="6666E0"/>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Group 84"/>
          <p:cNvGrpSpPr>
            <a:grpSpLocks/>
          </p:cNvGrpSpPr>
          <p:nvPr/>
        </p:nvGrpSpPr>
        <p:grpSpPr bwMode="auto">
          <a:xfrm>
            <a:off x="2116846" y="5695609"/>
            <a:ext cx="260350" cy="274639"/>
            <a:chOff x="2815" y="1115"/>
            <a:chExt cx="508" cy="349"/>
          </a:xfrm>
        </p:grpSpPr>
        <p:sp>
          <p:nvSpPr>
            <p:cNvPr id="103" name="Freeform 85"/>
            <p:cNvSpPr>
              <a:spLocks/>
            </p:cNvSpPr>
            <p:nvPr/>
          </p:nvSpPr>
          <p:spPr bwMode="auto">
            <a:xfrm>
              <a:off x="2884" y="1168"/>
              <a:ext cx="438" cy="296"/>
            </a:xfrm>
            <a:custGeom>
              <a:avLst/>
              <a:gdLst>
                <a:gd name="T0" fmla="*/ 0 w 438"/>
                <a:gd name="T1" fmla="*/ 0 h 296"/>
                <a:gd name="T2" fmla="*/ 437 w 438"/>
                <a:gd name="T3" fmla="*/ 0 h 296"/>
                <a:gd name="T4" fmla="*/ 437 w 438"/>
                <a:gd name="T5" fmla="*/ 240 h 296"/>
                <a:gd name="T6" fmla="*/ 436 w 438"/>
                <a:gd name="T7" fmla="*/ 245 h 296"/>
                <a:gd name="T8" fmla="*/ 432 w 438"/>
                <a:gd name="T9" fmla="*/ 251 h 296"/>
                <a:gd name="T10" fmla="*/ 426 w 438"/>
                <a:gd name="T11" fmla="*/ 256 h 296"/>
                <a:gd name="T12" fmla="*/ 417 w 438"/>
                <a:gd name="T13" fmla="*/ 261 h 296"/>
                <a:gd name="T14" fmla="*/ 406 w 438"/>
                <a:gd name="T15" fmla="*/ 266 h 296"/>
                <a:gd name="T16" fmla="*/ 394 w 438"/>
                <a:gd name="T17" fmla="*/ 271 h 296"/>
                <a:gd name="T18" fmla="*/ 379 w 438"/>
                <a:gd name="T19" fmla="*/ 275 h 296"/>
                <a:gd name="T20" fmla="*/ 362 w 438"/>
                <a:gd name="T21" fmla="*/ 278 h 296"/>
                <a:gd name="T22" fmla="*/ 344 w 438"/>
                <a:gd name="T23" fmla="*/ 282 h 296"/>
                <a:gd name="T24" fmla="*/ 325 w 438"/>
                <a:gd name="T25" fmla="*/ 286 h 296"/>
                <a:gd name="T26" fmla="*/ 304 w 438"/>
                <a:gd name="T27" fmla="*/ 288 h 296"/>
                <a:gd name="T28" fmla="*/ 282 w 438"/>
                <a:gd name="T29" fmla="*/ 291 h 296"/>
                <a:gd name="T30" fmla="*/ 258 w 438"/>
                <a:gd name="T31" fmla="*/ 292 h 296"/>
                <a:gd name="T32" fmla="*/ 235 w 438"/>
                <a:gd name="T33" fmla="*/ 294 h 296"/>
                <a:gd name="T34" fmla="*/ 210 w 438"/>
                <a:gd name="T35" fmla="*/ 294 h 296"/>
                <a:gd name="T36" fmla="*/ 184 w 438"/>
                <a:gd name="T37" fmla="*/ 295 h 296"/>
                <a:gd name="T38" fmla="*/ 172 w 438"/>
                <a:gd name="T39" fmla="*/ 295 h 296"/>
                <a:gd name="T40" fmla="*/ 158 w 438"/>
                <a:gd name="T41" fmla="*/ 294 h 296"/>
                <a:gd name="T42" fmla="*/ 145 w 438"/>
                <a:gd name="T43" fmla="*/ 294 h 296"/>
                <a:gd name="T44" fmla="*/ 132 w 438"/>
                <a:gd name="T45" fmla="*/ 294 h 296"/>
                <a:gd name="T46" fmla="*/ 120 w 438"/>
                <a:gd name="T47" fmla="*/ 293 h 296"/>
                <a:gd name="T48" fmla="*/ 108 w 438"/>
                <a:gd name="T49" fmla="*/ 292 h 296"/>
                <a:gd name="T50" fmla="*/ 96 w 438"/>
                <a:gd name="T51" fmla="*/ 291 h 296"/>
                <a:gd name="T52" fmla="*/ 84 w 438"/>
                <a:gd name="T53" fmla="*/ 290 h 296"/>
                <a:gd name="T54" fmla="*/ 72 w 438"/>
                <a:gd name="T55" fmla="*/ 289 h 296"/>
                <a:gd name="T56" fmla="*/ 61 w 438"/>
                <a:gd name="T57" fmla="*/ 287 h 296"/>
                <a:gd name="T58" fmla="*/ 50 w 438"/>
                <a:gd name="T59" fmla="*/ 286 h 296"/>
                <a:gd name="T60" fmla="*/ 39 w 438"/>
                <a:gd name="T61" fmla="*/ 284 h 296"/>
                <a:gd name="T62" fmla="*/ 30 w 438"/>
                <a:gd name="T63" fmla="*/ 283 h 296"/>
                <a:gd name="T64" fmla="*/ 20 w 438"/>
                <a:gd name="T65" fmla="*/ 281 h 296"/>
                <a:gd name="T66" fmla="*/ 10 w 438"/>
                <a:gd name="T67" fmla="*/ 279 h 296"/>
                <a:gd name="T68" fmla="*/ 1 w 438"/>
                <a:gd name="T69" fmla="*/ 27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C2C2C2"/>
                </a:gs>
                <a:gs pos="100000">
                  <a:srgbClr val="676767"/>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Freeform 86"/>
            <p:cNvSpPr>
              <a:spLocks/>
            </p:cNvSpPr>
            <p:nvPr/>
          </p:nvSpPr>
          <p:spPr bwMode="auto">
            <a:xfrm>
              <a:off x="2815" y="1168"/>
              <a:ext cx="71" cy="278"/>
            </a:xfrm>
            <a:custGeom>
              <a:avLst/>
              <a:gdLst>
                <a:gd name="T0" fmla="*/ 69 w 71"/>
                <a:gd name="T1" fmla="*/ 0 h 278"/>
                <a:gd name="T2" fmla="*/ 70 w 71"/>
                <a:gd name="T3" fmla="*/ 277 h 278"/>
                <a:gd name="T4" fmla="*/ 54 w 71"/>
                <a:gd name="T5" fmla="*/ 273 h 278"/>
                <a:gd name="T6" fmla="*/ 41 w 71"/>
                <a:gd name="T7" fmla="*/ 269 h 278"/>
                <a:gd name="T8" fmla="*/ 29 w 71"/>
                <a:gd name="T9" fmla="*/ 264 h 278"/>
                <a:gd name="T10" fmla="*/ 19 w 71"/>
                <a:gd name="T11" fmla="*/ 260 h 278"/>
                <a:gd name="T12" fmla="*/ 11 w 71"/>
                <a:gd name="T13" fmla="*/ 255 h 278"/>
                <a:gd name="T14" fmla="*/ 4 w 71"/>
                <a:gd name="T15" fmla="*/ 250 h 278"/>
                <a:gd name="T16" fmla="*/ 1 w 71"/>
                <a:gd name="T17" fmla="*/ 245 h 278"/>
                <a:gd name="T18" fmla="*/ 0 w 71"/>
                <a:gd name="T19" fmla="*/ 240 h 278"/>
                <a:gd name="T20" fmla="*/ 0 w 71"/>
                <a:gd name="T21" fmla="*/ 0 h 278"/>
                <a:gd name="T22" fmla="*/ 69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676767"/>
                </a:gs>
                <a:gs pos="100000">
                  <a:srgbClr val="C2C2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Freeform 87"/>
            <p:cNvSpPr>
              <a:spLocks/>
            </p:cNvSpPr>
            <p:nvPr/>
          </p:nvSpPr>
          <p:spPr bwMode="auto">
            <a:xfrm>
              <a:off x="2815" y="1115"/>
              <a:ext cx="508" cy="110"/>
            </a:xfrm>
            <a:custGeom>
              <a:avLst/>
              <a:gdLst>
                <a:gd name="T0" fmla="*/ 279 w 508"/>
                <a:gd name="T1" fmla="*/ 0 h 110"/>
                <a:gd name="T2" fmla="*/ 328 w 508"/>
                <a:gd name="T3" fmla="*/ 2 h 110"/>
                <a:gd name="T4" fmla="*/ 374 w 508"/>
                <a:gd name="T5" fmla="*/ 7 h 110"/>
                <a:gd name="T6" fmla="*/ 414 w 508"/>
                <a:gd name="T7" fmla="*/ 12 h 110"/>
                <a:gd name="T8" fmla="*/ 449 w 508"/>
                <a:gd name="T9" fmla="*/ 20 h 110"/>
                <a:gd name="T10" fmla="*/ 476 w 508"/>
                <a:gd name="T11" fmla="*/ 28 h 110"/>
                <a:gd name="T12" fmla="*/ 495 w 508"/>
                <a:gd name="T13" fmla="*/ 38 h 110"/>
                <a:gd name="T14" fmla="*/ 506 w 508"/>
                <a:gd name="T15" fmla="*/ 49 h 110"/>
                <a:gd name="T16" fmla="*/ 506 w 508"/>
                <a:gd name="T17" fmla="*/ 60 h 110"/>
                <a:gd name="T18" fmla="*/ 495 w 508"/>
                <a:gd name="T19" fmla="*/ 71 h 110"/>
                <a:gd name="T20" fmla="*/ 476 w 508"/>
                <a:gd name="T21" fmla="*/ 80 h 110"/>
                <a:gd name="T22" fmla="*/ 449 w 508"/>
                <a:gd name="T23" fmla="*/ 89 h 110"/>
                <a:gd name="T24" fmla="*/ 414 w 508"/>
                <a:gd name="T25" fmla="*/ 97 h 110"/>
                <a:gd name="T26" fmla="*/ 374 w 508"/>
                <a:gd name="T27" fmla="*/ 102 h 110"/>
                <a:gd name="T28" fmla="*/ 328 w 508"/>
                <a:gd name="T29" fmla="*/ 106 h 110"/>
                <a:gd name="T30" fmla="*/ 279 w 508"/>
                <a:gd name="T31" fmla="*/ 108 h 110"/>
                <a:gd name="T32" fmla="*/ 227 w 508"/>
                <a:gd name="T33" fmla="*/ 108 h 110"/>
                <a:gd name="T34" fmla="*/ 178 w 508"/>
                <a:gd name="T35" fmla="*/ 106 h 110"/>
                <a:gd name="T36" fmla="*/ 132 w 508"/>
                <a:gd name="T37" fmla="*/ 102 h 110"/>
                <a:gd name="T38" fmla="*/ 92 w 508"/>
                <a:gd name="T39" fmla="*/ 97 h 110"/>
                <a:gd name="T40" fmla="*/ 57 w 508"/>
                <a:gd name="T41" fmla="*/ 89 h 110"/>
                <a:gd name="T42" fmla="*/ 31 w 508"/>
                <a:gd name="T43" fmla="*/ 80 h 110"/>
                <a:gd name="T44" fmla="*/ 11 w 508"/>
                <a:gd name="T45" fmla="*/ 71 h 110"/>
                <a:gd name="T46" fmla="*/ 1 w 508"/>
                <a:gd name="T47" fmla="*/ 60 h 110"/>
                <a:gd name="T48" fmla="*/ 1 w 508"/>
                <a:gd name="T49" fmla="*/ 49 h 110"/>
                <a:gd name="T50" fmla="*/ 11 w 508"/>
                <a:gd name="T51" fmla="*/ 38 h 110"/>
                <a:gd name="T52" fmla="*/ 31 w 508"/>
                <a:gd name="T53" fmla="*/ 28 h 110"/>
                <a:gd name="T54" fmla="*/ 57 w 508"/>
                <a:gd name="T55" fmla="*/ 20 h 110"/>
                <a:gd name="T56" fmla="*/ 92 w 508"/>
                <a:gd name="T57" fmla="*/ 12 h 110"/>
                <a:gd name="T58" fmla="*/ 132 w 508"/>
                <a:gd name="T59" fmla="*/ 7 h 110"/>
                <a:gd name="T60" fmla="*/ 178 w 508"/>
                <a:gd name="T61" fmla="*/ 2 h 110"/>
                <a:gd name="T62" fmla="*/ 22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C8C8C8"/>
                </a:gs>
                <a:gs pos="100000">
                  <a:srgbClr val="919191"/>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Freeform 88"/>
            <p:cNvSpPr>
              <a:spLocks/>
            </p:cNvSpPr>
            <p:nvPr/>
          </p:nvSpPr>
          <p:spPr bwMode="auto">
            <a:xfrm>
              <a:off x="2945" y="1143"/>
              <a:ext cx="247" cy="53"/>
            </a:xfrm>
            <a:custGeom>
              <a:avLst/>
              <a:gdLst>
                <a:gd name="T0" fmla="*/ 135 w 247"/>
                <a:gd name="T1" fmla="*/ 0 h 53"/>
                <a:gd name="T2" fmla="*/ 159 w 247"/>
                <a:gd name="T3" fmla="*/ 2 h 53"/>
                <a:gd name="T4" fmla="*/ 182 w 247"/>
                <a:gd name="T5" fmla="*/ 3 h 53"/>
                <a:gd name="T6" fmla="*/ 201 w 247"/>
                <a:gd name="T7" fmla="*/ 6 h 53"/>
                <a:gd name="T8" fmla="*/ 219 w 247"/>
                <a:gd name="T9" fmla="*/ 9 h 53"/>
                <a:gd name="T10" fmla="*/ 231 w 247"/>
                <a:gd name="T11" fmla="*/ 14 h 53"/>
                <a:gd name="T12" fmla="*/ 241 w 247"/>
                <a:gd name="T13" fmla="*/ 18 h 53"/>
                <a:gd name="T14" fmla="*/ 246 w 247"/>
                <a:gd name="T15" fmla="*/ 23 h 53"/>
                <a:gd name="T16" fmla="*/ 246 w 247"/>
                <a:gd name="T17" fmla="*/ 29 h 53"/>
                <a:gd name="T18" fmla="*/ 241 w 247"/>
                <a:gd name="T19" fmla="*/ 34 h 53"/>
                <a:gd name="T20" fmla="*/ 231 w 247"/>
                <a:gd name="T21" fmla="*/ 38 h 53"/>
                <a:gd name="T22" fmla="*/ 219 w 247"/>
                <a:gd name="T23" fmla="*/ 43 h 53"/>
                <a:gd name="T24" fmla="*/ 201 w 247"/>
                <a:gd name="T25" fmla="*/ 46 h 53"/>
                <a:gd name="T26" fmla="*/ 182 w 247"/>
                <a:gd name="T27" fmla="*/ 49 h 53"/>
                <a:gd name="T28" fmla="*/ 159 w 247"/>
                <a:gd name="T29" fmla="*/ 51 h 53"/>
                <a:gd name="T30" fmla="*/ 135 w 247"/>
                <a:gd name="T31" fmla="*/ 52 h 53"/>
                <a:gd name="T32" fmla="*/ 110 w 247"/>
                <a:gd name="T33" fmla="*/ 52 h 53"/>
                <a:gd name="T34" fmla="*/ 86 w 247"/>
                <a:gd name="T35" fmla="*/ 51 h 53"/>
                <a:gd name="T36" fmla="*/ 64 w 247"/>
                <a:gd name="T37" fmla="*/ 49 h 53"/>
                <a:gd name="T38" fmla="*/ 45 w 247"/>
                <a:gd name="T39" fmla="*/ 46 h 53"/>
                <a:gd name="T40" fmla="*/ 28 w 247"/>
                <a:gd name="T41" fmla="*/ 43 h 53"/>
                <a:gd name="T42" fmla="*/ 15 w 247"/>
                <a:gd name="T43" fmla="*/ 38 h 53"/>
                <a:gd name="T44" fmla="*/ 6 w 247"/>
                <a:gd name="T45" fmla="*/ 34 h 53"/>
                <a:gd name="T46" fmla="*/ 0 w 247"/>
                <a:gd name="T47" fmla="*/ 29 h 53"/>
                <a:gd name="T48" fmla="*/ 0 w 247"/>
                <a:gd name="T49" fmla="*/ 23 h 53"/>
                <a:gd name="T50" fmla="*/ 6 w 247"/>
                <a:gd name="T51" fmla="*/ 18 h 53"/>
                <a:gd name="T52" fmla="*/ 15 w 247"/>
                <a:gd name="T53" fmla="*/ 14 h 53"/>
                <a:gd name="T54" fmla="*/ 28 w 247"/>
                <a:gd name="T55" fmla="*/ 9 h 53"/>
                <a:gd name="T56" fmla="*/ 45 w 247"/>
                <a:gd name="T57" fmla="*/ 6 h 53"/>
                <a:gd name="T58" fmla="*/ 64 w 247"/>
                <a:gd name="T59" fmla="*/ 3 h 53"/>
                <a:gd name="T60" fmla="*/ 86 w 247"/>
                <a:gd name="T61" fmla="*/ 2 h 53"/>
                <a:gd name="T62" fmla="*/ 110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919191"/>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Freeform 89"/>
            <p:cNvSpPr>
              <a:spLocks/>
            </p:cNvSpPr>
            <p:nvPr/>
          </p:nvSpPr>
          <p:spPr bwMode="auto">
            <a:xfrm>
              <a:off x="2944" y="1143"/>
              <a:ext cx="247" cy="31"/>
            </a:xfrm>
            <a:custGeom>
              <a:avLst/>
              <a:gdLst>
                <a:gd name="T0" fmla="*/ 240 w 247"/>
                <a:gd name="T1" fmla="*/ 28 h 31"/>
                <a:gd name="T2" fmla="*/ 232 w 247"/>
                <a:gd name="T3" fmla="*/ 24 h 31"/>
                <a:gd name="T4" fmla="*/ 222 w 247"/>
                <a:gd name="T5" fmla="*/ 21 h 31"/>
                <a:gd name="T6" fmla="*/ 208 w 247"/>
                <a:gd name="T7" fmla="*/ 18 h 31"/>
                <a:gd name="T8" fmla="*/ 191 w 247"/>
                <a:gd name="T9" fmla="*/ 15 h 31"/>
                <a:gd name="T10" fmla="*/ 175 w 247"/>
                <a:gd name="T11" fmla="*/ 13 h 31"/>
                <a:gd name="T12" fmla="*/ 154 w 247"/>
                <a:gd name="T13" fmla="*/ 12 h 31"/>
                <a:gd name="T14" fmla="*/ 134 w 247"/>
                <a:gd name="T15" fmla="*/ 11 h 31"/>
                <a:gd name="T16" fmla="*/ 112 w 247"/>
                <a:gd name="T17" fmla="*/ 11 h 31"/>
                <a:gd name="T18" fmla="*/ 91 w 247"/>
                <a:gd name="T19" fmla="*/ 12 h 31"/>
                <a:gd name="T20" fmla="*/ 71 w 247"/>
                <a:gd name="T21" fmla="*/ 13 h 31"/>
                <a:gd name="T22" fmla="*/ 54 w 247"/>
                <a:gd name="T23" fmla="*/ 15 h 31"/>
                <a:gd name="T24" fmla="*/ 38 w 247"/>
                <a:gd name="T25" fmla="*/ 18 h 31"/>
                <a:gd name="T26" fmla="*/ 25 w 247"/>
                <a:gd name="T27" fmla="*/ 21 h 31"/>
                <a:gd name="T28" fmla="*/ 14 w 247"/>
                <a:gd name="T29" fmla="*/ 25 h 31"/>
                <a:gd name="T30" fmla="*/ 7 w 247"/>
                <a:gd name="T31" fmla="*/ 28 h 31"/>
                <a:gd name="T32" fmla="*/ 3 w 247"/>
                <a:gd name="T33" fmla="*/ 29 h 31"/>
                <a:gd name="T34" fmla="*/ 1 w 247"/>
                <a:gd name="T35" fmla="*/ 27 h 31"/>
                <a:gd name="T36" fmla="*/ 1 w 247"/>
                <a:gd name="T37" fmla="*/ 23 h 31"/>
                <a:gd name="T38" fmla="*/ 5 w 247"/>
                <a:gd name="T39" fmla="*/ 18 h 31"/>
                <a:gd name="T40" fmla="*/ 15 w 247"/>
                <a:gd name="T41" fmla="*/ 13 h 31"/>
                <a:gd name="T42" fmla="*/ 27 w 247"/>
                <a:gd name="T43" fmla="*/ 9 h 31"/>
                <a:gd name="T44" fmla="*/ 45 w 247"/>
                <a:gd name="T45" fmla="*/ 6 h 31"/>
                <a:gd name="T46" fmla="*/ 64 w 247"/>
                <a:gd name="T47" fmla="*/ 3 h 31"/>
                <a:gd name="T48" fmla="*/ 87 w 247"/>
                <a:gd name="T49" fmla="*/ 2 h 31"/>
                <a:gd name="T50" fmla="*/ 111 w 247"/>
                <a:gd name="T51" fmla="*/ 0 h 31"/>
                <a:gd name="T52" fmla="*/ 136 w 247"/>
                <a:gd name="T53" fmla="*/ 0 h 31"/>
                <a:gd name="T54" fmla="*/ 160 w 247"/>
                <a:gd name="T55" fmla="*/ 1 h 31"/>
                <a:gd name="T56" fmla="*/ 182 w 247"/>
                <a:gd name="T57" fmla="*/ 3 h 31"/>
                <a:gd name="T58" fmla="*/ 202 w 247"/>
                <a:gd name="T59" fmla="*/ 6 h 31"/>
                <a:gd name="T60" fmla="*/ 219 w 247"/>
                <a:gd name="T61" fmla="*/ 9 h 31"/>
                <a:gd name="T62" fmla="*/ 231 w 247"/>
                <a:gd name="T63" fmla="*/ 13 h 31"/>
                <a:gd name="T64" fmla="*/ 241 w 247"/>
                <a:gd name="T65" fmla="*/ 17 h 31"/>
                <a:gd name="T66" fmla="*/ 246 w 247"/>
                <a:gd name="T67" fmla="*/ 22 h 31"/>
                <a:gd name="T68" fmla="*/ 246 w 247"/>
                <a:gd name="T69" fmla="*/ 27 h 31"/>
                <a:gd name="T70" fmla="*/ 245 w 247"/>
                <a:gd name="T71" fmla="*/ 29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919191"/>
                </a:gs>
                <a:gs pos="100000">
                  <a:srgbClr val="BDBDBD"/>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8" name="Group 79"/>
          <p:cNvGrpSpPr>
            <a:grpSpLocks/>
          </p:cNvGrpSpPr>
          <p:nvPr/>
        </p:nvGrpSpPr>
        <p:grpSpPr bwMode="auto">
          <a:xfrm>
            <a:off x="6005278" y="5695609"/>
            <a:ext cx="265112" cy="274637"/>
            <a:chOff x="2451" y="2880"/>
            <a:chExt cx="857" cy="960"/>
          </a:xfrm>
        </p:grpSpPr>
        <p:sp>
          <p:nvSpPr>
            <p:cNvPr id="109" name="Freeform 8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FFADD6"/>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Freeform 8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FF3399"/>
                </a:gs>
                <a:gs pos="100000">
                  <a:srgbClr val="FFADD6"/>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Freeform 8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FF99CC"/>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Freeform 8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FF3399"/>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Freeform 8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FF3399"/>
                </a:gs>
                <a:gs pos="100000">
                  <a:srgbClr val="FF85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4" name="テキスト ボックス 113"/>
          <p:cNvSpPr txBox="1"/>
          <p:nvPr/>
        </p:nvSpPr>
        <p:spPr>
          <a:xfrm>
            <a:off x="395536" y="675853"/>
            <a:ext cx="8424614"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これからの基幹系システム構成イメージ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：協調領域（標準化）オープン・クローズ戦略による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としての基本機能の拡充、他社ソリューションとの連携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コア拡充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基本機能の強化、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IFRS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対応、貿易管理、トレーサビリティ、アフターサービスなど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生産管理システム連携、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連携、ワークフロー連携など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SoE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：競争領域（差別化）最新テクノロジーなどを利用した顧客向けサービスの開発・提供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最新テクノロジー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ブロックチェーン、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UI/UX</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モバイル、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AR/VR/MR</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センサ</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デバイス接続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制御、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関連など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333174" y="2401143"/>
            <a:ext cx="173477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エンタープライズ領域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AutoShape 7"/>
          <p:cNvSpPr>
            <a:spLocks noChangeArrowheads="1"/>
          </p:cNvSpPr>
          <p:nvPr/>
        </p:nvSpPr>
        <p:spPr bwMode="auto">
          <a:xfrm>
            <a:off x="6077286" y="4485407"/>
            <a:ext cx="1584176"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コネクト・デバイス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センサ、エッジコンピューティング</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（モビリティ、マシン、ロボット）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Left Brace 123"/>
          <p:cNvSpPr>
            <a:spLocks/>
          </p:cNvSpPr>
          <p:nvPr/>
        </p:nvSpPr>
        <p:spPr bwMode="auto">
          <a:xfrm>
            <a:off x="1324758" y="4975527"/>
            <a:ext cx="128588" cy="1080120"/>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Left Brace 123"/>
          <p:cNvSpPr>
            <a:spLocks/>
          </p:cNvSpPr>
          <p:nvPr/>
        </p:nvSpPr>
        <p:spPr bwMode="auto">
          <a:xfrm>
            <a:off x="1324758" y="2959303"/>
            <a:ext cx="128588" cy="1944216"/>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35496" y="5100862"/>
            <a:ext cx="1343638"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システム基盤</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プラットフォームレベル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IaaS/PaaS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8" name="テキスト ボックス 117"/>
          <p:cNvSpPr txBox="1"/>
          <p:nvPr/>
        </p:nvSpPr>
        <p:spPr>
          <a:xfrm>
            <a:off x="35496" y="3516686"/>
            <a:ext cx="1361270"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ソリューション</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アプリケーションレベル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SaaS/</a:t>
            </a:r>
            <a:r>
              <a:rPr kumimoji="1" lang="en-US" altLang="ja-JP" sz="1050" b="1" dirty="0" err="1">
                <a:latin typeface="Meiryo UI" panose="020B0604030504040204" pitchFamily="50" charset="-128"/>
                <a:ea typeface="Meiryo UI" panose="020B0604030504040204" pitchFamily="50" charset="-128"/>
                <a:cs typeface="Meiryo UI" panose="020B0604030504040204" pitchFamily="50" charset="-128"/>
              </a:rPr>
              <a:t>DaaS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3" name="AutoShape 7"/>
          <p:cNvSpPr>
            <a:spLocks noChangeArrowheads="1"/>
          </p:cNvSpPr>
          <p:nvPr/>
        </p:nvSpPr>
        <p:spPr bwMode="auto">
          <a:xfrm>
            <a:off x="5573602" y="3751393"/>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7"/>
          <p:cNvSpPr>
            <a:spLocks noChangeArrowheads="1"/>
          </p:cNvSpPr>
          <p:nvPr/>
        </p:nvSpPr>
        <p:spPr bwMode="auto">
          <a:xfrm>
            <a:off x="5573602" y="4255449"/>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遠隔制御</a:t>
            </a:r>
          </a:p>
        </p:txBody>
      </p:sp>
      <p:sp>
        <p:nvSpPr>
          <p:cNvPr id="93" name="AutoShape 7"/>
          <p:cNvSpPr>
            <a:spLocks noChangeArrowheads="1"/>
          </p:cNvSpPr>
          <p:nvPr/>
        </p:nvSpPr>
        <p:spPr bwMode="auto">
          <a:xfrm>
            <a:off x="5069174" y="3500816"/>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92" name="AutoShape 7"/>
          <p:cNvSpPr>
            <a:spLocks noChangeArrowheads="1"/>
          </p:cNvSpPr>
          <p:nvPr/>
        </p:nvSpPr>
        <p:spPr bwMode="auto">
          <a:xfrm>
            <a:off x="5069174" y="4004872"/>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21" name="テキスト ボックス 120"/>
          <p:cNvSpPr txBox="1"/>
          <p:nvPr/>
        </p:nvSpPr>
        <p:spPr>
          <a:xfrm>
            <a:off x="2051720" y="6162110"/>
            <a:ext cx="2143536"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バックオフィス系システム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ミッションクリティカル・安定性・信頼性</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5020829" y="6165304"/>
            <a:ext cx="3007555"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成長戦略</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競争優位支援系システム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CPS</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（サイバーフィジカル）・柔軟性・拡張性</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即効性</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144" y="5709544"/>
            <a:ext cx="316310" cy="316311"/>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206" y="5709544"/>
            <a:ext cx="316310" cy="316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38475"/>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24" name="テキスト ボックス 123"/>
          <p:cNvSpPr txBox="1"/>
          <p:nvPr/>
        </p:nvSpPr>
        <p:spPr>
          <a:xfrm>
            <a:off x="5940152" y="2401143"/>
            <a:ext cx="171874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デジタルビジネス領域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お金　イラスト」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686" y="4005064"/>
            <a:ext cx="647750" cy="7199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155042"/>
            <a:ext cx="810811" cy="570102"/>
          </a:xfrm>
          <a:prstGeom prst="rect">
            <a:avLst/>
          </a:prstGeom>
          <a:noFill/>
          <a:extLst>
            <a:ext uri="{909E8E84-426E-40DD-AFC4-6F175D3DCCD1}">
              <a14:hiddenFill xmlns:a14="http://schemas.microsoft.com/office/drawing/2010/main">
                <a:solidFill>
                  <a:srgbClr val="FFFFFF"/>
                </a:solidFill>
              </a14:hiddenFill>
            </a:ext>
          </a:extLst>
        </p:spPr>
      </p:pic>
      <p:sp>
        <p:nvSpPr>
          <p:cNvPr id="11" name="対角する 2 つの角を切り取った四角形 10"/>
          <p:cNvSpPr/>
          <p:nvPr/>
        </p:nvSpPr>
        <p:spPr bwMode="auto">
          <a:xfrm>
            <a:off x="6084168" y="3789040"/>
            <a:ext cx="1440160" cy="359842"/>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戦略アプリケーション</a:t>
            </a:r>
            <a:endPar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Innovation</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対角する 2 つの角を切り取った四角形 127"/>
          <p:cNvSpPr/>
          <p:nvPr/>
        </p:nvSpPr>
        <p:spPr bwMode="auto">
          <a:xfrm>
            <a:off x="3707904" y="3789040"/>
            <a:ext cx="1008484" cy="360040"/>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Core</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290" name="Picture 2" descr="é¢é£ç»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1462" y="4365104"/>
            <a:ext cx="435300" cy="398165"/>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24"/>
          <p:cNvSpPr txBox="1">
            <a:spLocks noChangeArrowheads="1"/>
          </p:cNvSpPr>
          <p:nvPr/>
        </p:nvSpPr>
        <p:spPr bwMode="auto">
          <a:xfrm>
            <a:off x="4554505" y="3598084"/>
            <a:ext cx="66556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CRM</a:t>
            </a:r>
          </a:p>
        </p:txBody>
      </p:sp>
      <p:cxnSp>
        <p:nvCxnSpPr>
          <p:cNvPr id="14" name="直線矢印コネクタ 13"/>
          <p:cNvCxnSpPr>
            <a:stCxn id="128" idx="0"/>
            <a:endCxn id="11" idx="2"/>
          </p:cNvCxnSpPr>
          <p:nvPr/>
        </p:nvCxnSpPr>
        <p:spPr bwMode="auto">
          <a:xfrm flipV="1">
            <a:off x="4716388" y="3968961"/>
            <a:ext cx="1367780" cy="99"/>
          </a:xfrm>
          <a:prstGeom prst="straightConnector1">
            <a:avLst/>
          </a:prstGeom>
          <a:noFill/>
          <a:ln w="28575" cap="flat" cmpd="sng" algn="ctr">
            <a:solidFill>
              <a:schemeClr val="tx1"/>
            </a:solidFill>
            <a:prstDash val="solid"/>
            <a:round/>
            <a:headEnd type="arrow"/>
            <a:tailEnd type="arrow"/>
          </a:ln>
          <a:effectLst>
            <a:outerShdw blurRad="50800" dist="38100" dir="2700000" algn="tl" rotWithShape="0">
              <a:prstClr val="black">
                <a:alpha val="40000"/>
              </a:prstClr>
            </a:outerShdw>
          </a:effectLst>
        </p:spPr>
      </p:cxnSp>
      <p:pic>
        <p:nvPicPr>
          <p:cNvPr id="125"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709867" y="3038475"/>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456636" y="3789040"/>
            <a:ext cx="1590500" cy="307777"/>
          </a:xfrm>
          <a:prstGeom prst="rect">
            <a:avLst/>
          </a:prstGeom>
          <a:noFill/>
        </p:spPr>
        <p:txBody>
          <a:bodyPr wrap="none" rtlCol="0">
            <a:spAutoFit/>
          </a:bodyPr>
          <a:lstStyle/>
          <a:p>
            <a:r>
              <a:rPr lang="en-US" altLang="ja-JP" sz="700" b="1" dirty="0">
                <a:latin typeface="Meiryo UI" panose="020B0604030504040204" pitchFamily="50" charset="-128"/>
                <a:ea typeface="Meiryo UI" panose="020B0604030504040204" pitchFamily="50" charset="-128"/>
              </a:rPr>
              <a:t>Integrated Business Planning</a:t>
            </a:r>
          </a:p>
          <a:p>
            <a:r>
              <a:rPr lang="ja-JP" altLang="en-US" sz="700" b="1" dirty="0">
                <a:latin typeface="Meiryo UI" panose="020B0604030504040204" pitchFamily="50" charset="-128"/>
                <a:ea typeface="Meiryo UI" panose="020B0604030504040204" pitchFamily="50" charset="-128"/>
              </a:rPr>
              <a:t>リアルタイム原価管理</a:t>
            </a:r>
            <a:endParaRPr kumimoji="1" lang="ja-JP" altLang="en-US" sz="700" b="1"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7513958" y="3789040"/>
            <a:ext cx="1162498" cy="307777"/>
          </a:xfrm>
          <a:prstGeom prst="rect">
            <a:avLst/>
          </a:prstGeom>
          <a:noFill/>
        </p:spPr>
        <p:txBody>
          <a:bodyPr wrap="none" rtlCol="0">
            <a:spAutoFit/>
          </a:bodyPr>
          <a:lstStyle/>
          <a:p>
            <a:r>
              <a:rPr lang="en-US" altLang="ja-JP" sz="700" b="1" dirty="0">
                <a:latin typeface="Meiryo UI" panose="020B0604030504040204" pitchFamily="50" charset="-128"/>
                <a:ea typeface="Meiryo UI" panose="020B0604030504040204" pitchFamily="50" charset="-128"/>
              </a:rPr>
              <a:t>Design Thinking </a:t>
            </a:r>
          </a:p>
          <a:p>
            <a:r>
              <a:rPr lang="ja-JP" altLang="en-US" sz="700" b="1" dirty="0">
                <a:latin typeface="Meiryo UI" panose="020B0604030504040204" pitchFamily="50" charset="-128"/>
                <a:ea typeface="Meiryo UI" panose="020B0604030504040204" pitchFamily="50" charset="-128"/>
              </a:rPr>
              <a:t>リアルタイムトレーサビリティ</a:t>
            </a:r>
            <a:endParaRPr kumimoji="1" lang="ja-JP" altLang="en-US" sz="700" b="1" dirty="0">
              <a:latin typeface="Meiryo UI" panose="020B0604030504040204" pitchFamily="50" charset="-128"/>
              <a:ea typeface="Meiryo UI" panose="020B0604030504040204" pitchFamily="50" charset="-128"/>
            </a:endParaRPr>
          </a:p>
        </p:txBody>
      </p:sp>
      <p:sp>
        <p:nvSpPr>
          <p:cNvPr id="133" name="AutoShape 7"/>
          <p:cNvSpPr>
            <a:spLocks noChangeArrowheads="1"/>
          </p:cNvSpPr>
          <p:nvPr/>
        </p:nvSpPr>
        <p:spPr bwMode="auto">
          <a:xfrm>
            <a:off x="5076056" y="4509120"/>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126"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
        <p:nvSpPr>
          <p:cNvPr id="86" name="Oval 120"/>
          <p:cNvSpPr>
            <a:spLocks noChangeArrowheads="1"/>
          </p:cNvSpPr>
          <p:nvPr/>
        </p:nvSpPr>
        <p:spPr bwMode="auto">
          <a:xfrm>
            <a:off x="2836926" y="2925763"/>
            <a:ext cx="2304256" cy="503237"/>
          </a:xfrm>
          <a:prstGeom prst="ellipse">
            <a:avLst/>
          </a:prstGeom>
          <a:noFill/>
          <a:ln w="3175" algn="ctr">
            <a:solidFill>
              <a:srgbClr val="FF0000"/>
            </a:solidFill>
            <a:round/>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Oval 121"/>
          <p:cNvSpPr>
            <a:spLocks noChangeArrowheads="1"/>
          </p:cNvSpPr>
          <p:nvPr/>
        </p:nvSpPr>
        <p:spPr bwMode="auto">
          <a:xfrm rot="18567729">
            <a:off x="3801258" y="4100146"/>
            <a:ext cx="1727200" cy="503238"/>
          </a:xfrm>
          <a:prstGeom prst="ellipse">
            <a:avLst/>
          </a:prstGeom>
          <a:noFill/>
          <a:ln w="3175" algn="ctr">
            <a:solidFill>
              <a:srgbClr val="0000FF"/>
            </a:solidFill>
            <a:round/>
            <a:headEnd/>
            <a:tailEnd/>
          </a:ln>
        </p:spPr>
        <p:txBody>
          <a:bodyPr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Left Brace 123">
            <a:extLst>
              <a:ext uri="{FF2B5EF4-FFF2-40B4-BE49-F238E27FC236}">
                <a16:creationId xmlns:a16="http://schemas.microsoft.com/office/drawing/2014/main" id="{A2B78B37-FE03-4F32-A7BF-DBAE909B3AC2}"/>
              </a:ext>
            </a:extLst>
          </p:cNvPr>
          <p:cNvSpPr>
            <a:spLocks/>
          </p:cNvSpPr>
          <p:nvPr/>
        </p:nvSpPr>
        <p:spPr bwMode="auto">
          <a:xfrm rot="16200000">
            <a:off x="3023831" y="4473117"/>
            <a:ext cx="216024" cy="3312368"/>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Left Brace 123">
            <a:extLst>
              <a:ext uri="{FF2B5EF4-FFF2-40B4-BE49-F238E27FC236}">
                <a16:creationId xmlns:a16="http://schemas.microsoft.com/office/drawing/2014/main" id="{4CDF5F6B-0551-427B-8C83-DFB8965BDA34}"/>
              </a:ext>
            </a:extLst>
          </p:cNvPr>
          <p:cNvSpPr>
            <a:spLocks/>
          </p:cNvSpPr>
          <p:nvPr/>
        </p:nvSpPr>
        <p:spPr bwMode="auto">
          <a:xfrm rot="16200000">
            <a:off x="6444209" y="4437112"/>
            <a:ext cx="216024" cy="3384377"/>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282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正方形/長方形 97"/>
          <p:cNvSpPr/>
          <p:nvPr/>
        </p:nvSpPr>
        <p:spPr bwMode="auto">
          <a:xfrm>
            <a:off x="179512" y="2852737"/>
            <a:ext cx="8640638" cy="576263"/>
          </a:xfrm>
          <a:prstGeom prst="rect">
            <a:avLst/>
          </a:prstGeom>
          <a:solidFill>
            <a:srgbClr val="FFCCFF">
              <a:alpha val="20000"/>
            </a:srgbClr>
          </a:solidFill>
          <a:ln w="12700">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62145" name="Rectangle 2"/>
          <p:cNvSpPr>
            <a:spLocks noGrp="1" noChangeArrowheads="1"/>
          </p:cNvSpPr>
          <p:nvPr>
            <p:ph type="title" idx="4294967295"/>
          </p:nvPr>
        </p:nvSpPr>
        <p:spPr/>
        <p:txBody>
          <a:bodyPr/>
          <a:lstStyle/>
          <a:p>
            <a:pPr eaLnBrk="1" hangingPunct="1"/>
            <a:r>
              <a:rPr lang="ja-JP" altLang="en-US" dirty="0"/>
              <a:t>次世代</a:t>
            </a:r>
            <a:r>
              <a:rPr lang="en-US" altLang="ja-JP" dirty="0"/>
              <a:t>ERP</a:t>
            </a:r>
            <a:r>
              <a:rPr lang="ja-JP" altLang="en-US" dirty="0"/>
              <a:t>の導入と活用　：データ収集・活用、柔軟な組織体制　</a:t>
            </a:r>
          </a:p>
        </p:txBody>
      </p:sp>
      <p:sp>
        <p:nvSpPr>
          <p:cNvPr id="262146" name="AutoShape 4"/>
          <p:cNvSpPr>
            <a:spLocks noChangeArrowheads="1"/>
          </p:cNvSpPr>
          <p:nvPr/>
        </p:nvSpPr>
        <p:spPr bwMode="auto">
          <a:xfrm>
            <a:off x="683571" y="2852741"/>
            <a:ext cx="1440507" cy="3671887"/>
          </a:xfrm>
          <a:prstGeom prst="triangle">
            <a:avLst>
              <a:gd name="adj" fmla="val 50000"/>
            </a:avLst>
          </a:prstGeom>
          <a:solidFill>
            <a:srgbClr val="3333FF">
              <a:alpha val="70000"/>
            </a:srgbClr>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47" name="AutoShape 5"/>
          <p:cNvSpPr>
            <a:spLocks noChangeArrowheads="1"/>
          </p:cNvSpPr>
          <p:nvPr/>
        </p:nvSpPr>
        <p:spPr bwMode="auto">
          <a:xfrm>
            <a:off x="828675" y="2852741"/>
            <a:ext cx="1150938" cy="2808287"/>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48" name="AutoShape 6"/>
          <p:cNvSpPr>
            <a:spLocks noChangeArrowheads="1"/>
          </p:cNvSpPr>
          <p:nvPr/>
        </p:nvSpPr>
        <p:spPr bwMode="auto">
          <a:xfrm>
            <a:off x="971550" y="2852739"/>
            <a:ext cx="865188" cy="2089151"/>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49" name="AutoShape 7"/>
          <p:cNvSpPr>
            <a:spLocks noChangeArrowheads="1"/>
          </p:cNvSpPr>
          <p:nvPr/>
        </p:nvSpPr>
        <p:spPr bwMode="auto">
          <a:xfrm>
            <a:off x="1116013" y="2852740"/>
            <a:ext cx="576262" cy="1296987"/>
          </a:xfrm>
          <a:prstGeom prst="triangle">
            <a:avLst>
              <a:gd name="adj" fmla="val 50000"/>
            </a:avLst>
          </a:prstGeom>
          <a:solidFill>
            <a:srgbClr val="FF9900"/>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51" name="Text Box 10"/>
          <p:cNvSpPr txBox="1">
            <a:spLocks noChangeArrowheads="1"/>
          </p:cNvSpPr>
          <p:nvPr/>
        </p:nvSpPr>
        <p:spPr bwMode="auto">
          <a:xfrm>
            <a:off x="611188" y="2276475"/>
            <a:ext cx="1439862" cy="261610"/>
          </a:xfrm>
          <a:prstGeom prst="rect">
            <a:avLst/>
          </a:prstGeom>
          <a:solidFill>
            <a:schemeClr val="bg1"/>
          </a:solidFill>
          <a:ln w="19050">
            <a:solidFill>
              <a:srgbClr val="0000CC"/>
            </a:solidFill>
            <a:miter lim="800000"/>
            <a:headEnd/>
            <a:tailEnd/>
          </a:ln>
        </p:spPr>
        <p:txBody>
          <a:bodyPr>
            <a:spAutoFit/>
          </a:bodyPr>
          <a:lstStyle/>
          <a:p>
            <a:pPr algn="ctr"/>
            <a:r>
              <a:rPr lang="ja-JP" altLang="en-US" sz="1100">
                <a:latin typeface="Meiryo UI" panose="020B0604030504040204" pitchFamily="50" charset="-128"/>
                <a:ea typeface="Meiryo UI" panose="020B0604030504040204" pitchFamily="50" charset="-128"/>
                <a:cs typeface="Meiryo UI" panose="020B0604030504040204" pitchFamily="50" charset="-128"/>
              </a:rPr>
              <a:t>組織・階層</a:t>
            </a:r>
          </a:p>
        </p:txBody>
      </p:sp>
      <p:sp>
        <p:nvSpPr>
          <p:cNvPr id="262152" name="Text Box 11"/>
          <p:cNvSpPr txBox="1">
            <a:spLocks noChangeArrowheads="1"/>
          </p:cNvSpPr>
          <p:nvPr/>
        </p:nvSpPr>
        <p:spPr bwMode="auto">
          <a:xfrm>
            <a:off x="2627313" y="2276475"/>
            <a:ext cx="1383712" cy="261610"/>
          </a:xfrm>
          <a:prstGeom prst="rect">
            <a:avLst/>
          </a:prstGeom>
          <a:solidFill>
            <a:schemeClr val="bg1"/>
          </a:solidFill>
          <a:ln w="19050">
            <a:solidFill>
              <a:srgbClr val="0000CC"/>
            </a:solidFill>
            <a:miter lim="800000"/>
            <a:headEnd/>
            <a:tailEnd/>
          </a:ln>
        </p:spPr>
        <p:txBody>
          <a:bodyPr wrap="none">
            <a:spAutoFit/>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組織目標・管理指標</a:t>
            </a:r>
          </a:p>
        </p:txBody>
      </p:sp>
      <p:sp>
        <p:nvSpPr>
          <p:cNvPr id="262153" name="Text Box 13"/>
          <p:cNvSpPr txBox="1">
            <a:spLocks noChangeArrowheads="1"/>
          </p:cNvSpPr>
          <p:nvPr/>
        </p:nvSpPr>
        <p:spPr bwMode="auto">
          <a:xfrm>
            <a:off x="4570413" y="2565400"/>
            <a:ext cx="938212" cy="261610"/>
          </a:xfrm>
          <a:prstGeom prst="rect">
            <a:avLst/>
          </a:prstGeom>
          <a:solidFill>
            <a:srgbClr val="0000CC"/>
          </a:solidFill>
          <a:ln w="19050">
            <a:solidFill>
              <a:srgbClr val="0000CC"/>
            </a:solidFill>
            <a:miter lim="800000"/>
            <a:headEnd/>
            <a:tailEnd/>
          </a:ln>
        </p:spPr>
        <p:txBody>
          <a:bodyPr>
            <a:spAutoFit/>
          </a:bodyPr>
          <a:lstStyle/>
          <a:p>
            <a:pPr algn="ctr"/>
            <a:r>
              <a:rPr lang="en-US" altLang="ja-JP" sz="1100">
                <a:solidFill>
                  <a:schemeClr val="bg1"/>
                </a:solidFill>
                <a:latin typeface="Meiryo UI" panose="020B0604030504040204" pitchFamily="50" charset="-128"/>
                <a:ea typeface="Meiryo UI" panose="020B0604030504040204" pitchFamily="50" charset="-128"/>
                <a:cs typeface="Meiryo UI" panose="020B0604030504040204" pitchFamily="50" charset="-128"/>
              </a:rPr>
              <a:t>Plan</a:t>
            </a:r>
            <a:endParaRPr lang="ja-JP" altLang="en-US" sz="11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154" name="Text Box 14"/>
          <p:cNvSpPr txBox="1">
            <a:spLocks noChangeArrowheads="1"/>
          </p:cNvSpPr>
          <p:nvPr/>
        </p:nvSpPr>
        <p:spPr bwMode="auto">
          <a:xfrm>
            <a:off x="5578479" y="2565400"/>
            <a:ext cx="2017713" cy="261610"/>
          </a:xfrm>
          <a:prstGeom prst="rect">
            <a:avLst/>
          </a:prstGeom>
          <a:solidFill>
            <a:srgbClr val="0000CC"/>
          </a:solidFill>
          <a:ln w="19050">
            <a:solidFill>
              <a:srgbClr val="0000CC"/>
            </a:solidFill>
            <a:miter lim="800000"/>
            <a:headEnd/>
            <a:tailEnd/>
          </a:ln>
        </p:spPr>
        <p:txBody>
          <a:bodyPr>
            <a:spAutoFit/>
          </a:bodyPr>
          <a:lstStyle/>
          <a:p>
            <a:pPr algn="ctr"/>
            <a:r>
              <a:rPr lang="en-US" altLang="ja-JP" sz="1100">
                <a:solidFill>
                  <a:schemeClr val="bg1"/>
                </a:solidFill>
                <a:latin typeface="Meiryo UI" panose="020B0604030504040204" pitchFamily="50" charset="-128"/>
                <a:ea typeface="Meiryo UI" panose="020B0604030504040204" pitchFamily="50" charset="-128"/>
                <a:cs typeface="Meiryo UI" panose="020B0604030504040204" pitchFamily="50" charset="-128"/>
              </a:rPr>
              <a:t>Do &amp; Check</a:t>
            </a:r>
          </a:p>
        </p:txBody>
      </p:sp>
      <p:sp>
        <p:nvSpPr>
          <p:cNvPr id="262155" name="Text Box 15"/>
          <p:cNvSpPr txBox="1">
            <a:spLocks noChangeArrowheads="1"/>
          </p:cNvSpPr>
          <p:nvPr/>
        </p:nvSpPr>
        <p:spPr bwMode="auto">
          <a:xfrm>
            <a:off x="7666038" y="2565400"/>
            <a:ext cx="938212" cy="261610"/>
          </a:xfrm>
          <a:prstGeom prst="rect">
            <a:avLst/>
          </a:prstGeom>
          <a:solidFill>
            <a:srgbClr val="0000CC"/>
          </a:solidFill>
          <a:ln w="19050">
            <a:solidFill>
              <a:srgbClr val="0000CC"/>
            </a:solidFill>
            <a:miter lim="800000"/>
            <a:headEnd/>
            <a:tailEnd/>
          </a:ln>
        </p:spPr>
        <p:txBody>
          <a:bodyPr>
            <a:spAutoFit/>
          </a:bodyPr>
          <a:lstStyle/>
          <a:p>
            <a:pPr algn="ctr"/>
            <a:r>
              <a:rPr lang="en-US" altLang="ja-JP" sz="1100">
                <a:solidFill>
                  <a:schemeClr val="bg1"/>
                </a:solidFill>
                <a:latin typeface="Meiryo UI" panose="020B0604030504040204" pitchFamily="50" charset="-128"/>
                <a:ea typeface="Meiryo UI" panose="020B0604030504040204" pitchFamily="50" charset="-128"/>
                <a:cs typeface="Meiryo UI" panose="020B0604030504040204" pitchFamily="50" charset="-128"/>
              </a:rPr>
              <a:t>Action</a:t>
            </a:r>
            <a:endParaRPr lang="ja-JP" altLang="en-US" sz="110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156" name="AutoShape 16"/>
          <p:cNvSpPr>
            <a:spLocks noChangeArrowheads="1"/>
          </p:cNvSpPr>
          <p:nvPr/>
        </p:nvSpPr>
        <p:spPr bwMode="auto">
          <a:xfrm>
            <a:off x="4573592" y="2924178"/>
            <a:ext cx="935037" cy="504825"/>
          </a:xfrm>
          <a:prstGeom prst="roundRect">
            <a:avLst>
              <a:gd name="adj" fmla="val 21069"/>
            </a:avLst>
          </a:prstGeom>
          <a:solidFill>
            <a:srgbClr val="FF00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経営戦略策定</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方針決定</a:t>
            </a:r>
          </a:p>
        </p:txBody>
      </p:sp>
      <p:sp>
        <p:nvSpPr>
          <p:cNvPr id="262157" name="AutoShape 17"/>
          <p:cNvSpPr>
            <a:spLocks noChangeArrowheads="1"/>
          </p:cNvSpPr>
          <p:nvPr/>
        </p:nvSpPr>
        <p:spPr bwMode="auto">
          <a:xfrm>
            <a:off x="4573592" y="3571878"/>
            <a:ext cx="935037" cy="504825"/>
          </a:xfrm>
          <a:prstGeom prst="roundRect">
            <a:avLst>
              <a:gd name="adj" fmla="val 21069"/>
            </a:avLst>
          </a:prstGeom>
          <a:solidFill>
            <a:srgbClr val="FF9933"/>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事業戦略</a:t>
            </a:r>
          </a:p>
          <a:p>
            <a:pPr algn="ctr"/>
            <a:r>
              <a:rPr lang="ja-JP" altLang="en-US" sz="800">
                <a:latin typeface="Meiryo UI" panose="020B0604030504040204" pitchFamily="50" charset="-128"/>
                <a:ea typeface="Meiryo UI" panose="020B0604030504040204" pitchFamily="50" charset="-128"/>
                <a:cs typeface="Meiryo UI" panose="020B0604030504040204" pitchFamily="50" charset="-128"/>
              </a:rPr>
              <a:t>ポートフォリオ管理</a:t>
            </a:r>
          </a:p>
        </p:txBody>
      </p:sp>
      <p:sp>
        <p:nvSpPr>
          <p:cNvPr id="262158" name="AutoShape 18"/>
          <p:cNvSpPr>
            <a:spLocks noChangeArrowheads="1"/>
          </p:cNvSpPr>
          <p:nvPr/>
        </p:nvSpPr>
        <p:spPr bwMode="auto">
          <a:xfrm>
            <a:off x="4573592" y="4292602"/>
            <a:ext cx="935037" cy="504825"/>
          </a:xfrm>
          <a:prstGeom prst="roundRect">
            <a:avLst>
              <a:gd name="adj" fmla="val 21069"/>
            </a:avLst>
          </a:prstGeom>
          <a:solidFill>
            <a:srgbClr val="FFFF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予算</a:t>
            </a:r>
            <a:r>
              <a:rPr lang="en-US" altLang="ja-JP" sz="900">
                <a:latin typeface="Meiryo UI" panose="020B0604030504040204" pitchFamily="50" charset="-128"/>
                <a:ea typeface="Meiryo UI" panose="020B0604030504040204" pitchFamily="50" charset="-128"/>
                <a:cs typeface="Meiryo UI" panose="020B0604030504040204" pitchFamily="50" charset="-128"/>
              </a:rPr>
              <a:t>/</a:t>
            </a:r>
            <a:r>
              <a:rPr lang="ja-JP" altLang="en-US" sz="900">
                <a:latin typeface="Meiryo UI" panose="020B0604030504040204" pitchFamily="50" charset="-128"/>
                <a:ea typeface="Meiryo UI" panose="020B0604030504040204" pitchFamily="50" charset="-128"/>
                <a:cs typeface="Meiryo UI" panose="020B0604030504040204" pitchFamily="50" charset="-128"/>
              </a:rPr>
              <a:t>計画策定</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数値決定</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59" name="AutoShape 19"/>
          <p:cNvSpPr>
            <a:spLocks noChangeArrowheads="1"/>
          </p:cNvSpPr>
          <p:nvPr/>
        </p:nvSpPr>
        <p:spPr bwMode="auto">
          <a:xfrm>
            <a:off x="4573592" y="5084766"/>
            <a:ext cx="935037" cy="504825"/>
          </a:xfrm>
          <a:prstGeom prst="roundRect">
            <a:avLst>
              <a:gd name="adj" fmla="val 21069"/>
            </a:avLst>
          </a:prstGeom>
          <a:solidFill>
            <a:srgbClr val="00FF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製品・業務ごとに</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目標を設定</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0" name="AutoShape 20"/>
          <p:cNvSpPr>
            <a:spLocks noChangeArrowheads="1"/>
          </p:cNvSpPr>
          <p:nvPr/>
        </p:nvSpPr>
        <p:spPr bwMode="auto">
          <a:xfrm>
            <a:off x="5581650" y="4292602"/>
            <a:ext cx="935038" cy="504825"/>
          </a:xfrm>
          <a:prstGeom prst="roundRect">
            <a:avLst>
              <a:gd name="adj" fmla="val 21069"/>
            </a:avLst>
          </a:prstGeom>
          <a:solidFill>
            <a:srgbClr val="FFFF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財務的（収益）</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r>
              <a:rPr lang="ja-JP" altLang="en-US" sz="900">
                <a:latin typeface="Meiryo UI" panose="020B0604030504040204" pitchFamily="50" charset="-128"/>
                <a:ea typeface="Meiryo UI" panose="020B0604030504040204" pitchFamily="50" charset="-128"/>
                <a:cs typeface="Meiryo UI" panose="020B0604030504040204" pitchFamily="50" charset="-128"/>
              </a:rPr>
              <a:t>へ展開</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1" name="AutoShape 21"/>
          <p:cNvSpPr>
            <a:spLocks noChangeArrowheads="1"/>
          </p:cNvSpPr>
          <p:nvPr/>
        </p:nvSpPr>
        <p:spPr bwMode="auto">
          <a:xfrm>
            <a:off x="5580067" y="5084766"/>
            <a:ext cx="935037" cy="504825"/>
          </a:xfrm>
          <a:prstGeom prst="roundRect">
            <a:avLst>
              <a:gd name="adj" fmla="val 21069"/>
            </a:avLst>
          </a:prstGeom>
          <a:solidFill>
            <a:srgbClr val="00FF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非財務的（業務）</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r>
              <a:rPr lang="ja-JP" altLang="en-US" sz="900">
                <a:latin typeface="Meiryo UI" panose="020B0604030504040204" pitchFamily="50" charset="-128"/>
                <a:ea typeface="Meiryo UI" panose="020B0604030504040204" pitchFamily="50" charset="-128"/>
                <a:cs typeface="Meiryo UI" panose="020B0604030504040204" pitchFamily="50" charset="-128"/>
              </a:rPr>
              <a:t>へ展開</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2" name="AutoShape 22"/>
          <p:cNvSpPr>
            <a:spLocks noChangeArrowheads="1"/>
          </p:cNvSpPr>
          <p:nvPr/>
        </p:nvSpPr>
        <p:spPr bwMode="auto">
          <a:xfrm>
            <a:off x="5580067" y="5805490"/>
            <a:ext cx="935037" cy="504825"/>
          </a:xfrm>
          <a:prstGeom prst="roundRect">
            <a:avLst>
              <a:gd name="adj" fmla="val 21069"/>
            </a:avLst>
          </a:prstGeom>
          <a:solidFill>
            <a:srgbClr val="3333FF">
              <a:alpha val="70000"/>
            </a:srgbClr>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アクションプラン</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r>
              <a:rPr lang="ja-JP" altLang="en-US" sz="900">
                <a:latin typeface="Meiryo UI" panose="020B0604030504040204" pitchFamily="50" charset="-128"/>
                <a:ea typeface="Meiryo UI" panose="020B0604030504040204" pitchFamily="50" charset="-128"/>
                <a:cs typeface="Meiryo UI" panose="020B0604030504040204" pitchFamily="50" charset="-128"/>
              </a:rPr>
              <a:t>へ展開</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3" name="AutoShape 23"/>
          <p:cNvSpPr>
            <a:spLocks noChangeArrowheads="1"/>
          </p:cNvSpPr>
          <p:nvPr/>
        </p:nvSpPr>
        <p:spPr bwMode="auto">
          <a:xfrm>
            <a:off x="6661150" y="4292602"/>
            <a:ext cx="935038" cy="504825"/>
          </a:xfrm>
          <a:prstGeom prst="roundRect">
            <a:avLst>
              <a:gd name="adj" fmla="val 21069"/>
            </a:avLst>
          </a:prstGeom>
          <a:solidFill>
            <a:srgbClr val="FFFF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予算実績</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モニタリング</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4" name="AutoShape 24"/>
          <p:cNvSpPr>
            <a:spLocks noChangeArrowheads="1"/>
          </p:cNvSpPr>
          <p:nvPr/>
        </p:nvSpPr>
        <p:spPr bwMode="auto">
          <a:xfrm>
            <a:off x="6659563" y="5084766"/>
            <a:ext cx="935037" cy="504825"/>
          </a:xfrm>
          <a:prstGeom prst="roundRect">
            <a:avLst>
              <a:gd name="adj" fmla="val 21069"/>
            </a:avLst>
          </a:prstGeom>
          <a:solidFill>
            <a:srgbClr val="00FF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実績</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モニタリング</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5" name="AutoShape 25"/>
          <p:cNvSpPr>
            <a:spLocks noChangeArrowheads="1"/>
          </p:cNvSpPr>
          <p:nvPr/>
        </p:nvSpPr>
        <p:spPr bwMode="auto">
          <a:xfrm>
            <a:off x="6659563" y="5805490"/>
            <a:ext cx="935037" cy="504825"/>
          </a:xfrm>
          <a:prstGeom prst="roundRect">
            <a:avLst>
              <a:gd name="adj" fmla="val 21069"/>
            </a:avLst>
          </a:prstGeom>
          <a:solidFill>
            <a:srgbClr val="3333FF">
              <a:alpha val="70000"/>
            </a:srgbClr>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実績</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レポーティング</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6" name="AutoShape 26"/>
          <p:cNvSpPr>
            <a:spLocks noChangeArrowheads="1"/>
          </p:cNvSpPr>
          <p:nvPr/>
        </p:nvSpPr>
        <p:spPr bwMode="auto">
          <a:xfrm>
            <a:off x="6661150" y="2924178"/>
            <a:ext cx="935038" cy="504825"/>
          </a:xfrm>
          <a:prstGeom prst="roundRect">
            <a:avLst>
              <a:gd name="adj" fmla="val 21069"/>
            </a:avLst>
          </a:prstGeom>
          <a:solidFill>
            <a:srgbClr val="FF00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将来予測</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経営判断</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7" name="AutoShape 27"/>
          <p:cNvSpPr>
            <a:spLocks noChangeArrowheads="1"/>
          </p:cNvSpPr>
          <p:nvPr/>
        </p:nvSpPr>
        <p:spPr bwMode="auto">
          <a:xfrm>
            <a:off x="6659563" y="3571878"/>
            <a:ext cx="935037" cy="504825"/>
          </a:xfrm>
          <a:prstGeom prst="roundRect">
            <a:avLst>
              <a:gd name="adj" fmla="val 21069"/>
            </a:avLst>
          </a:prstGeom>
          <a:solidFill>
            <a:srgbClr val="FF9933"/>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進捗</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モニタリング</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8" name="AutoShape 28"/>
          <p:cNvSpPr>
            <a:spLocks noChangeArrowheads="1"/>
          </p:cNvSpPr>
          <p:nvPr/>
        </p:nvSpPr>
        <p:spPr bwMode="auto">
          <a:xfrm>
            <a:off x="7669217" y="2924178"/>
            <a:ext cx="935037" cy="504825"/>
          </a:xfrm>
          <a:prstGeom prst="roundRect">
            <a:avLst>
              <a:gd name="adj" fmla="val 21069"/>
            </a:avLst>
          </a:prstGeom>
          <a:solidFill>
            <a:srgbClr val="FF0000"/>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戦略見直し</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ローリング</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69" name="AutoShape 29"/>
          <p:cNvSpPr>
            <a:spLocks noChangeArrowheads="1"/>
          </p:cNvSpPr>
          <p:nvPr/>
        </p:nvSpPr>
        <p:spPr bwMode="auto">
          <a:xfrm>
            <a:off x="7740650" y="5803902"/>
            <a:ext cx="935038" cy="504825"/>
          </a:xfrm>
          <a:prstGeom prst="roundRect">
            <a:avLst>
              <a:gd name="adj" fmla="val 21069"/>
            </a:avLst>
          </a:prstGeom>
          <a:solidFill>
            <a:srgbClr val="3333FF">
              <a:alpha val="70000"/>
            </a:srgbClr>
          </a:solidFill>
          <a:ln w="9525">
            <a:no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実績</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フィードバック</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70" name="Oval 30"/>
          <p:cNvSpPr>
            <a:spLocks noChangeArrowheads="1"/>
          </p:cNvSpPr>
          <p:nvPr/>
        </p:nvSpPr>
        <p:spPr bwMode="auto">
          <a:xfrm>
            <a:off x="2843213" y="2924178"/>
            <a:ext cx="1008062" cy="504825"/>
          </a:xfrm>
          <a:prstGeom prst="ellipse">
            <a:avLst/>
          </a:prstGeom>
          <a:solidFill>
            <a:schemeClr val="bg1"/>
          </a:solidFill>
          <a:ln w="19050">
            <a:solidFill>
              <a:schemeClr val="tx1"/>
            </a:solid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グループ目標</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p>
        </p:txBody>
      </p:sp>
      <p:sp>
        <p:nvSpPr>
          <p:cNvPr id="262171" name="Oval 31"/>
          <p:cNvSpPr>
            <a:spLocks noChangeArrowheads="1"/>
          </p:cNvSpPr>
          <p:nvPr/>
        </p:nvSpPr>
        <p:spPr bwMode="auto">
          <a:xfrm>
            <a:off x="2843213" y="3571878"/>
            <a:ext cx="1008062" cy="504825"/>
          </a:xfrm>
          <a:prstGeom prst="ellipse">
            <a:avLst/>
          </a:prstGeom>
          <a:solidFill>
            <a:schemeClr val="bg1"/>
          </a:solidFill>
          <a:ln w="19050">
            <a:solidFill>
              <a:schemeClr val="tx1"/>
            </a:solid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事業目標</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p>
        </p:txBody>
      </p:sp>
      <p:sp>
        <p:nvSpPr>
          <p:cNvPr id="262172" name="Oval 32"/>
          <p:cNvSpPr>
            <a:spLocks noChangeArrowheads="1"/>
          </p:cNvSpPr>
          <p:nvPr/>
        </p:nvSpPr>
        <p:spPr bwMode="auto">
          <a:xfrm>
            <a:off x="2843213" y="4365628"/>
            <a:ext cx="1008062" cy="504825"/>
          </a:xfrm>
          <a:prstGeom prst="ellipse">
            <a:avLst/>
          </a:prstGeom>
          <a:solidFill>
            <a:schemeClr val="bg1"/>
          </a:solidFill>
          <a:ln w="19050">
            <a:solidFill>
              <a:schemeClr val="tx1"/>
            </a:solid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拠点別目標</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p>
        </p:txBody>
      </p:sp>
      <p:sp>
        <p:nvSpPr>
          <p:cNvPr id="262173" name="Oval 33"/>
          <p:cNvSpPr>
            <a:spLocks noChangeArrowheads="1"/>
          </p:cNvSpPr>
          <p:nvPr/>
        </p:nvSpPr>
        <p:spPr bwMode="auto">
          <a:xfrm>
            <a:off x="2843213" y="5084766"/>
            <a:ext cx="1008062" cy="504825"/>
          </a:xfrm>
          <a:prstGeom prst="ellipse">
            <a:avLst/>
          </a:prstGeom>
          <a:solidFill>
            <a:schemeClr val="bg1"/>
          </a:solidFill>
          <a:ln w="19050">
            <a:solidFill>
              <a:schemeClr val="tx1"/>
            </a:solid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部門・業務別目標</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p>
        </p:txBody>
      </p:sp>
      <p:sp>
        <p:nvSpPr>
          <p:cNvPr id="262174" name="Oval 34"/>
          <p:cNvSpPr>
            <a:spLocks noChangeArrowheads="1"/>
          </p:cNvSpPr>
          <p:nvPr/>
        </p:nvSpPr>
        <p:spPr bwMode="auto">
          <a:xfrm>
            <a:off x="2843213" y="5876928"/>
            <a:ext cx="1008062" cy="504825"/>
          </a:xfrm>
          <a:prstGeom prst="ellipse">
            <a:avLst/>
          </a:prstGeom>
          <a:solidFill>
            <a:schemeClr val="bg1"/>
          </a:solidFill>
          <a:ln w="19050">
            <a:solidFill>
              <a:schemeClr val="tx1"/>
            </a:solidFill>
            <a:round/>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活動目標</a:t>
            </a:r>
          </a:p>
          <a:p>
            <a:pPr algn="ctr"/>
            <a:r>
              <a:rPr lang="en-US" altLang="ja-JP" sz="900">
                <a:latin typeface="Meiryo UI" panose="020B0604030504040204" pitchFamily="50" charset="-128"/>
                <a:ea typeface="Meiryo UI" panose="020B0604030504040204" pitchFamily="50" charset="-128"/>
                <a:cs typeface="Meiryo UI" panose="020B0604030504040204" pitchFamily="50" charset="-128"/>
              </a:rPr>
              <a:t>KPIs</a:t>
            </a:r>
          </a:p>
        </p:txBody>
      </p:sp>
      <p:sp>
        <p:nvSpPr>
          <p:cNvPr id="262175" name="Text Box 36"/>
          <p:cNvSpPr txBox="1">
            <a:spLocks noChangeArrowheads="1"/>
          </p:cNvSpPr>
          <p:nvPr/>
        </p:nvSpPr>
        <p:spPr bwMode="auto">
          <a:xfrm>
            <a:off x="900113" y="3789365"/>
            <a:ext cx="936625" cy="144463"/>
          </a:xfrm>
          <a:prstGeom prst="rect">
            <a:avLst/>
          </a:prstGeom>
          <a:solidFill>
            <a:schemeClr val="bg1"/>
          </a:solidFill>
          <a:ln w="3175">
            <a:solidFill>
              <a:schemeClr val="tx1"/>
            </a:solidFill>
            <a:miter lim="800000"/>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事業セグメント</a:t>
            </a:r>
          </a:p>
        </p:txBody>
      </p:sp>
      <p:sp>
        <p:nvSpPr>
          <p:cNvPr id="262176" name="Text Box 37"/>
          <p:cNvSpPr txBox="1">
            <a:spLocks noChangeArrowheads="1"/>
          </p:cNvSpPr>
          <p:nvPr/>
        </p:nvSpPr>
        <p:spPr bwMode="auto">
          <a:xfrm>
            <a:off x="900113" y="4508503"/>
            <a:ext cx="936625" cy="144463"/>
          </a:xfrm>
          <a:prstGeom prst="rect">
            <a:avLst/>
          </a:prstGeom>
          <a:solidFill>
            <a:schemeClr val="bg1"/>
          </a:solidFill>
          <a:ln w="3175">
            <a:solidFill>
              <a:schemeClr val="tx1"/>
            </a:solidFill>
            <a:miter lim="800000"/>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国内・海外拠点</a:t>
            </a:r>
          </a:p>
        </p:txBody>
      </p:sp>
      <p:sp>
        <p:nvSpPr>
          <p:cNvPr id="262177" name="Text Box 38"/>
          <p:cNvSpPr txBox="1">
            <a:spLocks noChangeArrowheads="1"/>
          </p:cNvSpPr>
          <p:nvPr/>
        </p:nvSpPr>
        <p:spPr bwMode="auto">
          <a:xfrm>
            <a:off x="900113" y="5229227"/>
            <a:ext cx="936625" cy="144463"/>
          </a:xfrm>
          <a:prstGeom prst="rect">
            <a:avLst/>
          </a:prstGeom>
          <a:solidFill>
            <a:schemeClr val="bg1"/>
          </a:solidFill>
          <a:ln w="3175">
            <a:solidFill>
              <a:schemeClr val="tx1"/>
            </a:solidFill>
            <a:miter lim="800000"/>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事業所・工場</a:t>
            </a:r>
          </a:p>
        </p:txBody>
      </p:sp>
      <p:sp>
        <p:nvSpPr>
          <p:cNvPr id="262178" name="Text Box 39"/>
          <p:cNvSpPr txBox="1">
            <a:spLocks noChangeArrowheads="1"/>
          </p:cNvSpPr>
          <p:nvPr/>
        </p:nvSpPr>
        <p:spPr bwMode="auto">
          <a:xfrm>
            <a:off x="900113" y="6021390"/>
            <a:ext cx="936625" cy="144463"/>
          </a:xfrm>
          <a:prstGeom prst="rect">
            <a:avLst/>
          </a:prstGeom>
          <a:solidFill>
            <a:schemeClr val="bg1"/>
          </a:solidFill>
          <a:ln w="3175">
            <a:solidFill>
              <a:schemeClr val="tx1"/>
            </a:solidFill>
            <a:miter lim="800000"/>
            <a:headEnd/>
            <a:tailEnd/>
          </a:ln>
        </p:spPr>
        <p:txBody>
          <a:bodyPr wrap="none" anchor="ct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従業員</a:t>
            </a:r>
          </a:p>
        </p:txBody>
      </p:sp>
      <p:sp>
        <p:nvSpPr>
          <p:cNvPr id="263208" name="Text Box 40"/>
          <p:cNvSpPr txBox="1">
            <a:spLocks noChangeArrowheads="1"/>
          </p:cNvSpPr>
          <p:nvPr/>
        </p:nvSpPr>
        <p:spPr bwMode="auto">
          <a:xfrm>
            <a:off x="1403648" y="2863969"/>
            <a:ext cx="646331"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経営層</a:t>
            </a:r>
          </a:p>
        </p:txBody>
      </p:sp>
      <p:sp>
        <p:nvSpPr>
          <p:cNvPr id="263209" name="Text Box 41"/>
          <p:cNvSpPr txBox="1">
            <a:spLocks noChangeArrowheads="1"/>
          </p:cNvSpPr>
          <p:nvPr/>
        </p:nvSpPr>
        <p:spPr bwMode="auto">
          <a:xfrm>
            <a:off x="1539533" y="3440033"/>
            <a:ext cx="800219" cy="27699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a:latin typeface="Meiryo UI" panose="020B0604030504040204" pitchFamily="50" charset="-128"/>
                <a:ea typeface="Meiryo UI" panose="020B0604030504040204" pitchFamily="50" charset="-128"/>
                <a:cs typeface="Meiryo UI" panose="020B0604030504040204" pitchFamily="50" charset="-128"/>
              </a:rPr>
              <a:t>管理者層</a:t>
            </a:r>
          </a:p>
        </p:txBody>
      </p:sp>
      <p:sp>
        <p:nvSpPr>
          <p:cNvPr id="262182" name="AutoShape 46"/>
          <p:cNvSpPr>
            <a:spLocks noChangeArrowheads="1"/>
          </p:cNvSpPr>
          <p:nvPr/>
        </p:nvSpPr>
        <p:spPr bwMode="auto">
          <a:xfrm rot="5400000">
            <a:off x="6769104" y="4473578"/>
            <a:ext cx="2232025" cy="288925"/>
          </a:xfrm>
          <a:prstGeom prst="homePlate">
            <a:avLst>
              <a:gd name="adj" fmla="val 65951"/>
            </a:avLst>
          </a:prstGeom>
          <a:solidFill>
            <a:srgbClr val="F8F8F8"/>
          </a:solidFill>
          <a:ln w="9525">
            <a:solidFill>
              <a:schemeClr val="bg2"/>
            </a:solidFill>
            <a:miter lim="800000"/>
            <a:headEnd/>
            <a:tailEnd/>
          </a:ln>
        </p:spPr>
        <p:txBody>
          <a:bodyPr wrap="none" anchor="ctr" anchorCtr="1"/>
          <a:lstStyle/>
          <a:p>
            <a:pPr algn="ctr"/>
            <a:r>
              <a:rPr lang="ja-JP" altLang="en-US" sz="1100">
                <a:latin typeface="Meiryo UI" panose="020B0604030504040204" pitchFamily="50" charset="-128"/>
                <a:ea typeface="Meiryo UI" panose="020B0604030504040204" pitchFamily="50" charset="-128"/>
                <a:cs typeface="Meiryo UI" panose="020B0604030504040204" pitchFamily="50" charset="-128"/>
              </a:rPr>
              <a:t>業績の評価</a:t>
            </a:r>
          </a:p>
        </p:txBody>
      </p:sp>
      <p:sp>
        <p:nvSpPr>
          <p:cNvPr id="262183" name="AutoShape 48"/>
          <p:cNvSpPr>
            <a:spLocks noChangeArrowheads="1"/>
          </p:cNvSpPr>
          <p:nvPr/>
        </p:nvSpPr>
        <p:spPr bwMode="auto">
          <a:xfrm rot="-5400000">
            <a:off x="7342984" y="4472784"/>
            <a:ext cx="2233612" cy="288925"/>
          </a:xfrm>
          <a:prstGeom prst="homePlate">
            <a:avLst>
              <a:gd name="adj" fmla="val 54760"/>
            </a:avLst>
          </a:prstGeom>
          <a:solidFill>
            <a:srgbClr val="F8F8F8"/>
          </a:solidFill>
          <a:ln w="9525">
            <a:solidFill>
              <a:schemeClr val="bg2"/>
            </a:solidFill>
            <a:miter lim="800000"/>
            <a:headEnd/>
            <a:tailEnd/>
          </a:ln>
        </p:spPr>
        <p:txBody>
          <a:bodyPr rot="10800000" wrap="none" anchor="ctr" anchorCtr="1"/>
          <a:lstStyle/>
          <a:p>
            <a:pPr algn="ctr"/>
            <a:r>
              <a:rPr lang="ja-JP" altLang="en-US" sz="1100">
                <a:latin typeface="Meiryo UI" panose="020B0604030504040204" pitchFamily="50" charset="-128"/>
                <a:ea typeface="Meiryo UI" panose="020B0604030504040204" pitchFamily="50" charset="-128"/>
                <a:cs typeface="Meiryo UI" panose="020B0604030504040204" pitchFamily="50" charset="-128"/>
              </a:rPr>
              <a:t>目標達成への対応</a:t>
            </a:r>
          </a:p>
        </p:txBody>
      </p:sp>
      <p:sp>
        <p:nvSpPr>
          <p:cNvPr id="262184" name="AutoShape 49"/>
          <p:cNvSpPr>
            <a:spLocks noChangeArrowheads="1"/>
          </p:cNvSpPr>
          <p:nvPr/>
        </p:nvSpPr>
        <p:spPr bwMode="auto">
          <a:xfrm>
            <a:off x="611188" y="1916832"/>
            <a:ext cx="7993062" cy="359643"/>
          </a:xfrm>
          <a:prstGeom prst="triangle">
            <a:avLst>
              <a:gd name="adj" fmla="val 50000"/>
            </a:avLst>
          </a:prstGeom>
          <a:solidFill>
            <a:srgbClr val="EAEAEA"/>
          </a:solidFill>
          <a:ln w="3175">
            <a:solidFill>
              <a:schemeClr val="bg2"/>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85" name="AutoShape 8"/>
          <p:cNvSpPr>
            <a:spLocks noChangeArrowheads="1"/>
          </p:cNvSpPr>
          <p:nvPr/>
        </p:nvSpPr>
        <p:spPr bwMode="auto">
          <a:xfrm>
            <a:off x="1260475" y="2852739"/>
            <a:ext cx="287338" cy="576263"/>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86" name="Text Box 35"/>
          <p:cNvSpPr txBox="1">
            <a:spLocks noChangeArrowheads="1"/>
          </p:cNvSpPr>
          <p:nvPr/>
        </p:nvSpPr>
        <p:spPr bwMode="auto">
          <a:xfrm>
            <a:off x="936628" y="3141665"/>
            <a:ext cx="936625" cy="144463"/>
          </a:xfrm>
          <a:prstGeom prst="rect">
            <a:avLst/>
          </a:prstGeom>
          <a:solidFill>
            <a:schemeClr val="bg1"/>
          </a:solidFill>
          <a:ln w="3175">
            <a:solidFill>
              <a:schemeClr val="tx1"/>
            </a:solidFill>
            <a:miter lim="800000"/>
            <a:headEnd/>
            <a:tailEnd/>
          </a:ln>
        </p:spPr>
        <p:txBody>
          <a:bodyPr wrap="none" anchor="ct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グループ統括</a:t>
            </a:r>
          </a:p>
        </p:txBody>
      </p:sp>
      <p:sp>
        <p:nvSpPr>
          <p:cNvPr id="262187" name="Text Box 12"/>
          <p:cNvSpPr txBox="1">
            <a:spLocks noChangeArrowheads="1"/>
          </p:cNvSpPr>
          <p:nvPr/>
        </p:nvSpPr>
        <p:spPr bwMode="auto">
          <a:xfrm>
            <a:off x="4572000" y="2282826"/>
            <a:ext cx="4032250" cy="261610"/>
          </a:xfrm>
          <a:prstGeom prst="rect">
            <a:avLst/>
          </a:prstGeom>
          <a:solidFill>
            <a:schemeClr val="bg1"/>
          </a:solidFill>
          <a:ln w="19050">
            <a:solidFill>
              <a:srgbClr val="0000CC"/>
            </a:solidFill>
            <a:miter lim="800000"/>
            <a:headEnd/>
            <a:tailEnd/>
          </a:ln>
        </p:spPr>
        <p:txBody>
          <a:bodyPr>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業績管理の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サイクル</a:t>
            </a:r>
          </a:p>
        </p:txBody>
      </p:sp>
      <p:sp>
        <p:nvSpPr>
          <p:cNvPr id="262188" name="Line 50"/>
          <p:cNvSpPr>
            <a:spLocks noChangeShapeType="1"/>
          </p:cNvSpPr>
          <p:nvPr/>
        </p:nvSpPr>
        <p:spPr bwMode="auto">
          <a:xfrm>
            <a:off x="2124075" y="3213100"/>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89" name="Line 51"/>
          <p:cNvSpPr>
            <a:spLocks noChangeShapeType="1"/>
          </p:cNvSpPr>
          <p:nvPr/>
        </p:nvSpPr>
        <p:spPr bwMode="auto">
          <a:xfrm>
            <a:off x="2124075" y="3860800"/>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0" name="Line 52"/>
          <p:cNvSpPr>
            <a:spLocks noChangeShapeType="1"/>
          </p:cNvSpPr>
          <p:nvPr/>
        </p:nvSpPr>
        <p:spPr bwMode="auto">
          <a:xfrm>
            <a:off x="2124075" y="4581525"/>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1" name="Line 53"/>
          <p:cNvSpPr>
            <a:spLocks noChangeShapeType="1"/>
          </p:cNvSpPr>
          <p:nvPr/>
        </p:nvSpPr>
        <p:spPr bwMode="auto">
          <a:xfrm>
            <a:off x="2124075" y="5300663"/>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2" name="Line 54"/>
          <p:cNvSpPr>
            <a:spLocks noChangeShapeType="1"/>
          </p:cNvSpPr>
          <p:nvPr/>
        </p:nvSpPr>
        <p:spPr bwMode="auto">
          <a:xfrm>
            <a:off x="2124075" y="6092825"/>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3" name="Text Box 43"/>
          <p:cNvSpPr txBox="1">
            <a:spLocks noChangeArrowheads="1"/>
          </p:cNvSpPr>
          <p:nvPr/>
        </p:nvSpPr>
        <p:spPr bwMode="auto">
          <a:xfrm>
            <a:off x="2339975" y="2852741"/>
            <a:ext cx="293688" cy="3671887"/>
          </a:xfrm>
          <a:prstGeom prst="rect">
            <a:avLst/>
          </a:prstGeom>
          <a:solidFill>
            <a:srgbClr val="F8F8F8"/>
          </a:solidFill>
          <a:ln w="3175">
            <a:solidFill>
              <a:schemeClr val="bg2"/>
            </a:solidFill>
            <a:miter lim="800000"/>
            <a:headEnd/>
            <a:tailEnd/>
          </a:ln>
        </p:spPr>
        <p:txBody>
          <a:bodyPr vert="eaVert" wrap="none" anchor="ctr" anchorCtr="1"/>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組織構造と目標値の同期（整合性）</a:t>
            </a:r>
          </a:p>
        </p:txBody>
      </p:sp>
      <p:sp>
        <p:nvSpPr>
          <p:cNvPr id="262194" name="Line 55"/>
          <p:cNvSpPr>
            <a:spLocks noChangeShapeType="1"/>
          </p:cNvSpPr>
          <p:nvPr/>
        </p:nvSpPr>
        <p:spPr bwMode="auto">
          <a:xfrm>
            <a:off x="3851275" y="3213100"/>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5" name="Line 56"/>
          <p:cNvSpPr>
            <a:spLocks noChangeShapeType="1"/>
          </p:cNvSpPr>
          <p:nvPr/>
        </p:nvSpPr>
        <p:spPr bwMode="auto">
          <a:xfrm>
            <a:off x="3851275" y="3860800"/>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6" name="Line 57"/>
          <p:cNvSpPr>
            <a:spLocks noChangeShapeType="1"/>
          </p:cNvSpPr>
          <p:nvPr/>
        </p:nvSpPr>
        <p:spPr bwMode="auto">
          <a:xfrm>
            <a:off x="3851275" y="4581525"/>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7" name="Line 58"/>
          <p:cNvSpPr>
            <a:spLocks noChangeShapeType="1"/>
          </p:cNvSpPr>
          <p:nvPr/>
        </p:nvSpPr>
        <p:spPr bwMode="auto">
          <a:xfrm>
            <a:off x="3851275" y="5300663"/>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8" name="Line 59"/>
          <p:cNvSpPr>
            <a:spLocks noChangeShapeType="1"/>
          </p:cNvSpPr>
          <p:nvPr/>
        </p:nvSpPr>
        <p:spPr bwMode="auto">
          <a:xfrm>
            <a:off x="3851275" y="6092825"/>
            <a:ext cx="719138" cy="0"/>
          </a:xfrm>
          <a:prstGeom prst="line">
            <a:avLst/>
          </a:prstGeom>
          <a:noFill/>
          <a:ln w="57150">
            <a:solidFill>
              <a:schemeClr val="bg2"/>
            </a:solidFill>
            <a:round/>
            <a:headEnd type="triangle" w="med" len="me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199" name="Text Box 44"/>
          <p:cNvSpPr txBox="1">
            <a:spLocks noChangeArrowheads="1"/>
          </p:cNvSpPr>
          <p:nvPr/>
        </p:nvSpPr>
        <p:spPr bwMode="auto">
          <a:xfrm>
            <a:off x="4062417" y="2852741"/>
            <a:ext cx="293687" cy="3671887"/>
          </a:xfrm>
          <a:prstGeom prst="rect">
            <a:avLst/>
          </a:prstGeom>
          <a:solidFill>
            <a:srgbClr val="F8F8F8"/>
          </a:solidFill>
          <a:ln w="3175">
            <a:solidFill>
              <a:schemeClr val="bg2"/>
            </a:solidFill>
            <a:miter lim="800000"/>
            <a:headEnd/>
            <a:tailEnd/>
          </a:ln>
        </p:spPr>
        <p:txBody>
          <a:bodyPr vert="eaVert" wrap="none" anchor="ctr" anchorCtr="1"/>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組織構造と目標値と評価の同期（整合性）</a:t>
            </a:r>
          </a:p>
        </p:txBody>
      </p:sp>
      <p:sp>
        <p:nvSpPr>
          <p:cNvPr id="262200" name="Line 60"/>
          <p:cNvSpPr>
            <a:spLocks noChangeShapeType="1"/>
          </p:cNvSpPr>
          <p:nvPr/>
        </p:nvSpPr>
        <p:spPr bwMode="auto">
          <a:xfrm>
            <a:off x="4859338" y="3429003"/>
            <a:ext cx="0" cy="144463"/>
          </a:xfrm>
          <a:prstGeom prst="line">
            <a:avLst/>
          </a:prstGeom>
          <a:noFill/>
          <a:ln w="9525">
            <a:solidFill>
              <a:schemeClr val="tx1"/>
            </a:solidFill>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1" name="Line 61"/>
          <p:cNvSpPr>
            <a:spLocks noChangeShapeType="1"/>
          </p:cNvSpPr>
          <p:nvPr/>
        </p:nvSpPr>
        <p:spPr bwMode="auto">
          <a:xfrm>
            <a:off x="4932363" y="4076702"/>
            <a:ext cx="0" cy="215900"/>
          </a:xfrm>
          <a:prstGeom prst="line">
            <a:avLst/>
          </a:prstGeom>
          <a:noFill/>
          <a:ln w="9525">
            <a:solidFill>
              <a:schemeClr val="tx1"/>
            </a:solidFill>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2" name="Line 62"/>
          <p:cNvSpPr>
            <a:spLocks noChangeShapeType="1"/>
          </p:cNvSpPr>
          <p:nvPr/>
        </p:nvSpPr>
        <p:spPr bwMode="auto">
          <a:xfrm>
            <a:off x="5003800" y="4797425"/>
            <a:ext cx="0" cy="287339"/>
          </a:xfrm>
          <a:prstGeom prst="line">
            <a:avLst/>
          </a:prstGeom>
          <a:noFill/>
          <a:ln w="9525">
            <a:solidFill>
              <a:schemeClr val="tx1"/>
            </a:solidFill>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3" name="Line 63"/>
          <p:cNvSpPr>
            <a:spLocks noChangeShapeType="1"/>
          </p:cNvSpPr>
          <p:nvPr/>
        </p:nvSpPr>
        <p:spPr bwMode="auto">
          <a:xfrm flipV="1">
            <a:off x="5076825" y="4797425"/>
            <a:ext cx="0" cy="287339"/>
          </a:xfrm>
          <a:prstGeom prst="line">
            <a:avLst/>
          </a:prstGeom>
          <a:noFill/>
          <a:ln w="9525">
            <a:solidFill>
              <a:schemeClr val="tx1"/>
            </a:solidFill>
            <a:prstDash val="dash"/>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4" name="Line 64"/>
          <p:cNvSpPr>
            <a:spLocks noChangeShapeType="1"/>
          </p:cNvSpPr>
          <p:nvPr/>
        </p:nvSpPr>
        <p:spPr bwMode="auto">
          <a:xfrm flipV="1">
            <a:off x="5148263" y="4076702"/>
            <a:ext cx="0" cy="215900"/>
          </a:xfrm>
          <a:prstGeom prst="line">
            <a:avLst/>
          </a:prstGeom>
          <a:noFill/>
          <a:ln w="9525">
            <a:solidFill>
              <a:schemeClr val="tx1"/>
            </a:solidFill>
            <a:prstDash val="dash"/>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5" name="Line 65"/>
          <p:cNvSpPr>
            <a:spLocks noChangeShapeType="1"/>
          </p:cNvSpPr>
          <p:nvPr/>
        </p:nvSpPr>
        <p:spPr bwMode="auto">
          <a:xfrm flipV="1">
            <a:off x="5219700" y="3429003"/>
            <a:ext cx="0" cy="144463"/>
          </a:xfrm>
          <a:prstGeom prst="line">
            <a:avLst/>
          </a:prstGeom>
          <a:noFill/>
          <a:ln w="9525">
            <a:solidFill>
              <a:schemeClr val="tx1"/>
            </a:solidFill>
            <a:prstDash val="dash"/>
            <a:round/>
            <a:headEnd/>
            <a:tailEnd type="triangl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6" name="AutoShape 67"/>
          <p:cNvSpPr>
            <a:spLocks noChangeArrowheads="1"/>
          </p:cNvSpPr>
          <p:nvPr/>
        </p:nvSpPr>
        <p:spPr bwMode="auto">
          <a:xfrm rot="5601987">
            <a:off x="7560471" y="31043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7" name="AutoShape 68"/>
          <p:cNvSpPr>
            <a:spLocks noChangeArrowheads="1"/>
          </p:cNvSpPr>
          <p:nvPr/>
        </p:nvSpPr>
        <p:spPr bwMode="auto">
          <a:xfrm rot="5601987">
            <a:off x="7560471" y="3753644"/>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8" name="AutoShape 69"/>
          <p:cNvSpPr>
            <a:spLocks noChangeArrowheads="1"/>
          </p:cNvSpPr>
          <p:nvPr/>
        </p:nvSpPr>
        <p:spPr bwMode="auto">
          <a:xfrm rot="5601987">
            <a:off x="7560471" y="4472782"/>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09" name="AutoShape 70"/>
          <p:cNvSpPr>
            <a:spLocks noChangeArrowheads="1"/>
          </p:cNvSpPr>
          <p:nvPr/>
        </p:nvSpPr>
        <p:spPr bwMode="auto">
          <a:xfrm rot="5601987">
            <a:off x="7560471" y="5264944"/>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0" name="AutoShape 74"/>
          <p:cNvSpPr>
            <a:spLocks noChangeArrowheads="1"/>
          </p:cNvSpPr>
          <p:nvPr/>
        </p:nvSpPr>
        <p:spPr bwMode="auto">
          <a:xfrm rot="5601987">
            <a:off x="8063709" y="37520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1" name="AutoShape 76"/>
          <p:cNvSpPr>
            <a:spLocks noChangeArrowheads="1"/>
          </p:cNvSpPr>
          <p:nvPr/>
        </p:nvSpPr>
        <p:spPr bwMode="auto">
          <a:xfrm rot="5601987">
            <a:off x="8065296" y="4472782"/>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2" name="AutoShape 78"/>
          <p:cNvSpPr>
            <a:spLocks noChangeArrowheads="1"/>
          </p:cNvSpPr>
          <p:nvPr/>
        </p:nvSpPr>
        <p:spPr bwMode="auto">
          <a:xfrm rot="5601987">
            <a:off x="8065296" y="5264944"/>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3" name="AutoShape 80"/>
          <p:cNvSpPr>
            <a:spLocks noChangeArrowheads="1"/>
          </p:cNvSpPr>
          <p:nvPr/>
        </p:nvSpPr>
        <p:spPr bwMode="auto">
          <a:xfrm rot="5601987">
            <a:off x="6479384" y="5985671"/>
            <a:ext cx="215900" cy="144463"/>
          </a:xfrm>
          <a:prstGeom prst="triangle">
            <a:avLst>
              <a:gd name="adj" fmla="val 50000"/>
            </a:avLst>
          </a:prstGeom>
          <a:solidFill>
            <a:srgbClr val="3333FF">
              <a:alpha val="70000"/>
            </a:srgbClr>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4" name="AutoShape 81"/>
          <p:cNvSpPr>
            <a:spLocks noChangeArrowheads="1"/>
          </p:cNvSpPr>
          <p:nvPr/>
        </p:nvSpPr>
        <p:spPr bwMode="auto">
          <a:xfrm rot="5601987">
            <a:off x="7560471" y="5985669"/>
            <a:ext cx="215900" cy="144462"/>
          </a:xfrm>
          <a:prstGeom prst="triangle">
            <a:avLst>
              <a:gd name="adj" fmla="val 50000"/>
            </a:avLst>
          </a:prstGeom>
          <a:solidFill>
            <a:srgbClr val="3333FF">
              <a:alpha val="70000"/>
            </a:srgbClr>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5" name="AutoShape 82"/>
          <p:cNvSpPr>
            <a:spLocks noChangeArrowheads="1"/>
          </p:cNvSpPr>
          <p:nvPr/>
        </p:nvSpPr>
        <p:spPr bwMode="auto">
          <a:xfrm rot="5601987">
            <a:off x="6480971" y="5264944"/>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6" name="AutoShape 83"/>
          <p:cNvSpPr>
            <a:spLocks noChangeArrowheads="1"/>
          </p:cNvSpPr>
          <p:nvPr/>
        </p:nvSpPr>
        <p:spPr bwMode="auto">
          <a:xfrm rot="5601987">
            <a:off x="5472909" y="5264946"/>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7" name="AutoShape 84"/>
          <p:cNvSpPr>
            <a:spLocks noChangeArrowheads="1"/>
          </p:cNvSpPr>
          <p:nvPr/>
        </p:nvSpPr>
        <p:spPr bwMode="auto">
          <a:xfrm rot="5601987">
            <a:off x="6479384" y="4472783"/>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8" name="AutoShape 85"/>
          <p:cNvSpPr>
            <a:spLocks noChangeArrowheads="1"/>
          </p:cNvSpPr>
          <p:nvPr/>
        </p:nvSpPr>
        <p:spPr bwMode="auto">
          <a:xfrm rot="5601987">
            <a:off x="5471321" y="4472782"/>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19" name="AutoShape 86"/>
          <p:cNvSpPr>
            <a:spLocks noChangeArrowheads="1"/>
          </p:cNvSpPr>
          <p:nvPr/>
        </p:nvSpPr>
        <p:spPr bwMode="auto">
          <a:xfrm rot="5601987">
            <a:off x="5471321" y="31043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0" name="AutoShape 87"/>
          <p:cNvSpPr>
            <a:spLocks noChangeArrowheads="1"/>
          </p:cNvSpPr>
          <p:nvPr/>
        </p:nvSpPr>
        <p:spPr bwMode="auto">
          <a:xfrm rot="5601987">
            <a:off x="5615784" y="31043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1" name="AutoShape 88"/>
          <p:cNvSpPr>
            <a:spLocks noChangeArrowheads="1"/>
          </p:cNvSpPr>
          <p:nvPr/>
        </p:nvSpPr>
        <p:spPr bwMode="auto">
          <a:xfrm rot="5601987">
            <a:off x="5904709" y="31043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2" name="AutoShape 89"/>
          <p:cNvSpPr>
            <a:spLocks noChangeArrowheads="1"/>
          </p:cNvSpPr>
          <p:nvPr/>
        </p:nvSpPr>
        <p:spPr bwMode="auto">
          <a:xfrm rot="5601987">
            <a:off x="6192046" y="31043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3" name="AutoShape 90"/>
          <p:cNvSpPr>
            <a:spLocks noChangeArrowheads="1"/>
          </p:cNvSpPr>
          <p:nvPr/>
        </p:nvSpPr>
        <p:spPr bwMode="auto">
          <a:xfrm rot="5601987">
            <a:off x="6336509" y="31043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4" name="AutoShape 91"/>
          <p:cNvSpPr>
            <a:spLocks noChangeArrowheads="1"/>
          </p:cNvSpPr>
          <p:nvPr/>
        </p:nvSpPr>
        <p:spPr bwMode="auto">
          <a:xfrm rot="5601987">
            <a:off x="6479384" y="31043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5" name="AutoShape 92"/>
          <p:cNvSpPr>
            <a:spLocks noChangeArrowheads="1"/>
          </p:cNvSpPr>
          <p:nvPr/>
        </p:nvSpPr>
        <p:spPr bwMode="auto">
          <a:xfrm rot="5601987">
            <a:off x="5471321" y="3753644"/>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6" name="AutoShape 93"/>
          <p:cNvSpPr>
            <a:spLocks noChangeArrowheads="1"/>
          </p:cNvSpPr>
          <p:nvPr/>
        </p:nvSpPr>
        <p:spPr bwMode="auto">
          <a:xfrm rot="5601987">
            <a:off x="5615784" y="37520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7" name="AutoShape 94"/>
          <p:cNvSpPr>
            <a:spLocks noChangeArrowheads="1"/>
          </p:cNvSpPr>
          <p:nvPr/>
        </p:nvSpPr>
        <p:spPr bwMode="auto">
          <a:xfrm rot="5601987">
            <a:off x="5904709" y="37520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8" name="AutoShape 95"/>
          <p:cNvSpPr>
            <a:spLocks noChangeArrowheads="1"/>
          </p:cNvSpPr>
          <p:nvPr/>
        </p:nvSpPr>
        <p:spPr bwMode="auto">
          <a:xfrm rot="5601987">
            <a:off x="6192046" y="37520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29" name="AutoShape 96"/>
          <p:cNvSpPr>
            <a:spLocks noChangeArrowheads="1"/>
          </p:cNvSpPr>
          <p:nvPr/>
        </p:nvSpPr>
        <p:spPr bwMode="auto">
          <a:xfrm rot="5601987">
            <a:off x="6336509" y="37520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30" name="AutoShape 97"/>
          <p:cNvSpPr>
            <a:spLocks noChangeArrowheads="1"/>
          </p:cNvSpPr>
          <p:nvPr/>
        </p:nvSpPr>
        <p:spPr bwMode="auto">
          <a:xfrm rot="5601987">
            <a:off x="6479384" y="3752059"/>
            <a:ext cx="215900" cy="144463"/>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31" name="AutoShape 98"/>
          <p:cNvSpPr>
            <a:spLocks noChangeArrowheads="1"/>
          </p:cNvSpPr>
          <p:nvPr/>
        </p:nvSpPr>
        <p:spPr bwMode="auto">
          <a:xfrm rot="5601987">
            <a:off x="6049171" y="31043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32" name="AutoShape 99"/>
          <p:cNvSpPr>
            <a:spLocks noChangeArrowheads="1"/>
          </p:cNvSpPr>
          <p:nvPr/>
        </p:nvSpPr>
        <p:spPr bwMode="auto">
          <a:xfrm rot="5601987">
            <a:off x="6049171" y="37520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33" name="AutoShape 100"/>
          <p:cNvSpPr>
            <a:spLocks noChangeArrowheads="1"/>
          </p:cNvSpPr>
          <p:nvPr/>
        </p:nvSpPr>
        <p:spPr bwMode="auto">
          <a:xfrm rot="5601987">
            <a:off x="5760246" y="31043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34" name="AutoShape 101"/>
          <p:cNvSpPr>
            <a:spLocks noChangeArrowheads="1"/>
          </p:cNvSpPr>
          <p:nvPr/>
        </p:nvSpPr>
        <p:spPr bwMode="auto">
          <a:xfrm rot="5601987">
            <a:off x="5760246" y="3752057"/>
            <a:ext cx="215900" cy="144462"/>
          </a:xfrm>
          <a:prstGeom prst="triangle">
            <a:avLst>
              <a:gd name="adj" fmla="val 50000"/>
            </a:avLst>
          </a:prstGeom>
          <a:solidFill>
            <a:schemeClr val="tx1"/>
          </a:solidFill>
          <a:ln w="9525">
            <a:solidFill>
              <a:srgbClr val="EAEAEA"/>
            </a:solidFill>
            <a:miter lim="800000"/>
            <a:headEnd/>
            <a:tailEnd/>
          </a:ln>
        </p:spPr>
        <p:txBody>
          <a:bodyPr wrap="none" anchor="ct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2235" name="Rectangle 50"/>
          <p:cNvSpPr>
            <a:spLocks noChangeArrowheads="1"/>
          </p:cNvSpPr>
          <p:nvPr/>
        </p:nvSpPr>
        <p:spPr bwMode="auto">
          <a:xfrm>
            <a:off x="611188" y="620715"/>
            <a:ext cx="8208962" cy="1079500"/>
          </a:xfrm>
          <a:prstGeom prst="rect">
            <a:avLst/>
          </a:prstGeom>
          <a:solidFill>
            <a:schemeClr val="bg1">
              <a:alpha val="70195"/>
            </a:schemeClr>
          </a:solidFill>
          <a:ln w="9525">
            <a:noFill/>
            <a:miter lim="800000"/>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セグメント・事業ごとの管理体系の設定、管理指標の選定、経営管理シナリオ（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サイクル）の即時分析</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親会社、子会社という区切りではなく、セグメント別・事業別の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ベースで日次管理体系をモデル化する</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②業績管理に必要な管理指標（財務指標、非財務指標など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）を選定、共通化する</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③PDCA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サイクルを高速で廻す（リアルタイム、日次、週次、月次、四半期、年次、中期計画、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R&amp;D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など）の変化を収集分析</a:t>
            </a:r>
          </a:p>
        </p:txBody>
      </p:sp>
      <p:sp>
        <p:nvSpPr>
          <p:cNvPr id="3" name="角丸四角形 2"/>
          <p:cNvSpPr/>
          <p:nvPr/>
        </p:nvSpPr>
        <p:spPr bwMode="auto">
          <a:xfrm>
            <a:off x="6660232" y="2205583"/>
            <a:ext cx="2016224" cy="431976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680142" y="1927865"/>
            <a:ext cx="2140330" cy="276999"/>
          </a:xfrm>
          <a:prstGeom prst="rect">
            <a:avLst/>
          </a:prstGeom>
          <a:noFill/>
        </p:spPr>
        <p:txBody>
          <a:bodyPr wrap="none" rtlCol="0">
            <a:spAutoFit/>
          </a:bodyPr>
          <a:lstStyle/>
          <a:p>
            <a:r>
              <a:rPr kumimoji="1"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蓄積したデータを最大限に活用</a:t>
            </a:r>
          </a:p>
        </p:txBody>
      </p:sp>
      <p:sp>
        <p:nvSpPr>
          <p:cNvPr id="262150" name="Text Box 9"/>
          <p:cNvSpPr txBox="1">
            <a:spLocks noChangeArrowheads="1"/>
          </p:cNvSpPr>
          <p:nvPr/>
        </p:nvSpPr>
        <p:spPr bwMode="auto">
          <a:xfrm>
            <a:off x="2987824" y="1628800"/>
            <a:ext cx="3168352" cy="288032"/>
          </a:xfrm>
          <a:prstGeom prst="rect">
            <a:avLst/>
          </a:prstGeom>
          <a:solidFill>
            <a:schemeClr val="tx1"/>
          </a:solidFill>
          <a:ln w="9525">
            <a:noFill/>
            <a:miter lim="800000"/>
            <a:headEnd/>
            <a:tailEnd/>
          </a:ln>
        </p:spPr>
        <p:txBody>
          <a:bodyPr wrap="none"/>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グループ経営管理（戦略的意思決定支援）</a:t>
            </a:r>
          </a:p>
        </p:txBody>
      </p:sp>
      <p:sp>
        <p:nvSpPr>
          <p:cNvPr id="95" name="角丸四角形 94"/>
          <p:cNvSpPr/>
          <p:nvPr/>
        </p:nvSpPr>
        <p:spPr bwMode="auto">
          <a:xfrm>
            <a:off x="4572000" y="2204863"/>
            <a:ext cx="2016224" cy="4319761"/>
          </a:xfrm>
          <a:prstGeom prst="round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179512" y="3429000"/>
            <a:ext cx="8640638" cy="3097213"/>
          </a:xfrm>
          <a:prstGeom prst="rect">
            <a:avLst/>
          </a:prstGeom>
          <a:solidFill>
            <a:srgbClr val="FFFFCC">
              <a:alpha val="20000"/>
            </a:srgbClr>
          </a:solidFill>
          <a:ln w="12700">
            <a:solidFill>
              <a:srgbClr val="FFC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96" name="テキスト ボックス 95"/>
          <p:cNvSpPr txBox="1"/>
          <p:nvPr/>
        </p:nvSpPr>
        <p:spPr>
          <a:xfrm>
            <a:off x="4355976" y="1927865"/>
            <a:ext cx="2414444" cy="276999"/>
          </a:xfrm>
          <a:prstGeom prst="rect">
            <a:avLst/>
          </a:prstGeom>
          <a:noFill/>
          <a:ln>
            <a:noFill/>
          </a:ln>
        </p:spPr>
        <p:txBody>
          <a:bodyPr wrap="none" rtlCol="0">
            <a:spAutoFit/>
          </a:bodyPr>
          <a:lstStyle/>
          <a:p>
            <a:r>
              <a:rPr kumimoji="1" lang="ja-JP" altLang="en-US" sz="12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次世代</a:t>
            </a:r>
            <a:r>
              <a:rPr kumimoji="1" lang="en-US" altLang="ja-JP" sz="12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sz="12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でデータ管理基盤構築</a:t>
            </a:r>
          </a:p>
        </p:txBody>
      </p:sp>
      <p:sp>
        <p:nvSpPr>
          <p:cNvPr id="263210" name="Text Box 42"/>
          <p:cNvSpPr txBox="1">
            <a:spLocks noChangeArrowheads="1"/>
          </p:cNvSpPr>
          <p:nvPr/>
        </p:nvSpPr>
        <p:spPr bwMode="auto">
          <a:xfrm>
            <a:off x="1837437" y="4695527"/>
            <a:ext cx="646331"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担当者</a:t>
            </a:r>
          </a:p>
        </p:txBody>
      </p:sp>
      <p:sp>
        <p:nvSpPr>
          <p:cNvPr id="5" name="テキスト ボックス 4"/>
          <p:cNvSpPr txBox="1"/>
          <p:nvPr/>
        </p:nvSpPr>
        <p:spPr>
          <a:xfrm>
            <a:off x="179512" y="2895327"/>
            <a:ext cx="800219" cy="461665"/>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HD</a:t>
            </a:r>
          </a:p>
          <a:p>
            <a:r>
              <a:rPr lang="ja-JP" altLang="en-US" sz="1200" b="1" dirty="0">
                <a:latin typeface="Meiryo UI" panose="020B0604030504040204" pitchFamily="50" charset="-128"/>
                <a:ea typeface="Meiryo UI" panose="020B0604030504040204" pitchFamily="50" charset="-128"/>
              </a:rPr>
              <a:t>統括会社</a:t>
            </a:r>
            <a:endParaRPr kumimoji="1" lang="ja-JP" altLang="en-US" sz="1200" b="1" dirty="0">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179512" y="3543399"/>
            <a:ext cx="800219" cy="461665"/>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SBU</a:t>
            </a:r>
          </a:p>
          <a:p>
            <a:r>
              <a:rPr lang="ja-JP" altLang="en-US" sz="1200" b="1" dirty="0">
                <a:latin typeface="Meiryo UI" panose="020B0604030504040204" pitchFamily="50" charset="-128"/>
                <a:ea typeface="Meiryo UI" panose="020B0604030504040204" pitchFamily="50" charset="-128"/>
              </a:rPr>
              <a:t>事業会社</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216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角丸四角形 146"/>
          <p:cNvSpPr/>
          <p:nvPr/>
        </p:nvSpPr>
        <p:spPr bwMode="auto">
          <a:xfrm>
            <a:off x="2915816" y="2648799"/>
            <a:ext cx="5904334" cy="1920213"/>
          </a:xfrm>
          <a:prstGeom prst="roundRect">
            <a:avLst/>
          </a:prstGeom>
          <a:solidFill>
            <a:schemeClr val="bg1"/>
          </a:solidFill>
          <a:ln w="3175">
            <a:solidFill>
              <a:schemeClr val="bg1">
                <a:lumMod val="85000"/>
              </a:schemeClr>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endParaRPr kumimoji="0" lang="en-US" altLang="ja-JP" sz="2000" dirty="0">
              <a:latin typeface="HGP創英角ｺﾞｼｯｸUB" pitchFamily="50" charset="-128"/>
              <a:ea typeface="HGP創英角ｺﾞｼｯｸUB" pitchFamily="50" charset="-128"/>
            </a:endParaRPr>
          </a:p>
        </p:txBody>
      </p:sp>
      <p:sp>
        <p:nvSpPr>
          <p:cNvPr id="149" name="角丸四角形 148"/>
          <p:cNvSpPr/>
          <p:nvPr/>
        </p:nvSpPr>
        <p:spPr bwMode="auto">
          <a:xfrm>
            <a:off x="2915816" y="4869159"/>
            <a:ext cx="5904334" cy="1656524"/>
          </a:xfrm>
          <a:prstGeom prst="roundRect">
            <a:avLst/>
          </a:prstGeom>
          <a:solidFill>
            <a:schemeClr val="bg1"/>
          </a:solidFill>
          <a:ln w="3175">
            <a:solidFill>
              <a:schemeClr val="bg1">
                <a:lumMod val="85000"/>
              </a:schemeClr>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endParaRPr kumimoji="0" lang="en-US" altLang="ja-JP" sz="2000" dirty="0">
              <a:latin typeface="HGP創英角ｺﾞｼｯｸUB" pitchFamily="50" charset="-128"/>
              <a:ea typeface="HGP創英角ｺﾞｼｯｸUB" pitchFamily="50" charset="-128"/>
            </a:endParaRPr>
          </a:p>
        </p:txBody>
      </p:sp>
      <p:sp>
        <p:nvSpPr>
          <p:cNvPr id="2" name="タイトル 1"/>
          <p:cNvSpPr>
            <a:spLocks noGrp="1"/>
          </p:cNvSpPr>
          <p:nvPr>
            <p:ph type="title"/>
          </p:nvPr>
        </p:nvSpPr>
        <p:spPr/>
        <p:txBody>
          <a:bodyPr/>
          <a:lstStyle/>
          <a:p>
            <a:r>
              <a:rPr kumimoji="1" lang="ja-JP" altLang="en-US" dirty="0"/>
              <a:t>２階層</a:t>
            </a:r>
            <a:r>
              <a:rPr kumimoji="1" lang="en-US" altLang="ja-JP" dirty="0"/>
              <a:t>ERP</a:t>
            </a:r>
            <a:r>
              <a:rPr kumimoji="1" lang="ja-JP" altLang="en-US" dirty="0"/>
              <a:t>（</a:t>
            </a:r>
            <a:r>
              <a:rPr kumimoji="1" lang="en-US" altLang="ja-JP" dirty="0"/>
              <a:t>2 Tier ERP</a:t>
            </a:r>
            <a:r>
              <a:rPr kumimoji="1" lang="ja-JP" altLang="en-US" dirty="0"/>
              <a:t>）　：安定性</a:t>
            </a:r>
            <a:r>
              <a:rPr kumimoji="1" lang="en-US" altLang="ja-JP" dirty="0"/>
              <a:t>(1</a:t>
            </a:r>
            <a:r>
              <a:rPr kumimoji="1" lang="ja-JP" altLang="en-US" dirty="0"/>
              <a:t>層</a:t>
            </a:r>
            <a:r>
              <a:rPr kumimoji="1" lang="en-US" altLang="ja-JP" dirty="0"/>
              <a:t>)</a:t>
            </a:r>
            <a:r>
              <a:rPr kumimoji="1" lang="ja-JP" altLang="en-US" dirty="0"/>
              <a:t>と柔軟性</a:t>
            </a:r>
            <a:r>
              <a:rPr kumimoji="1" lang="en-US" altLang="ja-JP" dirty="0"/>
              <a:t>(2</a:t>
            </a:r>
            <a:r>
              <a:rPr kumimoji="1" lang="ja-JP" altLang="en-US" dirty="0"/>
              <a:t>層</a:t>
            </a:r>
            <a:r>
              <a:rPr kumimoji="1" lang="en-US" altLang="ja-JP" dirty="0"/>
              <a:t>)</a:t>
            </a:r>
            <a:r>
              <a:rPr kumimoji="1" lang="ja-JP" altLang="en-US" dirty="0"/>
              <a:t>　　</a:t>
            </a:r>
          </a:p>
        </p:txBody>
      </p:sp>
      <p:sp>
        <p:nvSpPr>
          <p:cNvPr id="3" name="テキスト ボックス 2"/>
          <p:cNvSpPr txBox="1"/>
          <p:nvPr/>
        </p:nvSpPr>
        <p:spPr>
          <a:xfrm>
            <a:off x="395289" y="621462"/>
            <a:ext cx="8641208"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２階層</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導入のポイントは、親会社や規模の大きい子会社は高機能で個別要件対応が可能な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IaaS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型クラウド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を導入して安定性と信頼性を重視。ビジネス環境の変化が激しくスピードと柔軟性が求められる事業会社や海外子会社には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型クラウド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を短期間かつ効率良く導入。プラットフォームを統合して、全データを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で解析・活用することが可能となります。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データ駆動型ビジネス基盤）大規模の拠点に導入する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と、機動力重視でグループ会社（子会社・関連会社）など、中小規模の拠点に導入する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事業用</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２階層で使い分けるシステム構成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3275856" y="4965172"/>
            <a:ext cx="1512168" cy="1536171"/>
            <a:chOff x="3203575" y="2355726"/>
            <a:chExt cx="1512168" cy="1152128"/>
          </a:xfrm>
        </p:grpSpPr>
        <p:sp>
          <p:nvSpPr>
            <p:cNvPr id="42" name="角丸四角形 41"/>
            <p:cNvSpPr/>
            <p:nvPr/>
          </p:nvSpPr>
          <p:spPr bwMode="auto">
            <a:xfrm>
              <a:off x="3203575" y="2355726"/>
              <a:ext cx="1512168" cy="1152128"/>
            </a:xfrm>
            <a:prstGeom prst="roundRect">
              <a:avLst/>
            </a:prstGeom>
            <a:solidFill>
              <a:schemeClr val="bg1">
                <a:lumMod val="95000"/>
              </a:schemeClr>
            </a:solidFill>
            <a:ln w="3175">
              <a:solidFill>
                <a:srgbClr val="FF9933"/>
              </a:solidFill>
              <a:miter lim="800000"/>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43" name="AutoShape 3"/>
            <p:cNvSpPr>
              <a:spLocks noChangeArrowheads="1"/>
            </p:cNvSpPr>
            <p:nvPr/>
          </p:nvSpPr>
          <p:spPr bwMode="auto">
            <a:xfrm>
              <a:off x="3707904" y="2467533"/>
              <a:ext cx="490967" cy="320241"/>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人事管理</a:t>
              </a:r>
              <a:endParaRPr kumimoji="0"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6"/>
            <p:cNvSpPr>
              <a:spLocks noChangeArrowheads="1"/>
            </p:cNvSpPr>
            <p:nvPr/>
          </p:nvSpPr>
          <p:spPr bwMode="auto">
            <a:xfrm>
              <a:off x="3707631" y="2788061"/>
              <a:ext cx="490967" cy="321285"/>
            </a:xfrm>
            <a:prstGeom prst="hexagon">
              <a:avLst>
                <a:gd name="adj" fmla="val 28653"/>
                <a:gd name="vf" fmla="val 115470"/>
              </a:avLst>
            </a:prstGeom>
            <a:solidFill>
              <a:schemeClr val="tx1"/>
            </a:solidFill>
            <a:ln w="3175" algn="ctr">
              <a:solidFill>
                <a:srgbClr val="DDDDDD"/>
              </a:solidFill>
              <a:miter lim="800000"/>
              <a:headEnd/>
              <a:tailEnd/>
            </a:ln>
            <a:effectLst/>
          </p:spPr>
          <p:txBody>
            <a:bodyPr wrap="none" anchor="ctr" anchorCtr="0"/>
            <a:lstStyle/>
            <a:p>
              <a:pPr algn="ctr" eaLnBrk="0" hangingPunct="0">
                <a:spcBef>
                  <a:spcPct val="20000"/>
                </a:spcBef>
                <a:buClr>
                  <a:srgbClr val="F48B00"/>
                </a:buClr>
                <a:buFont typeface="Wingdings" pitchFamily="2" charset="2"/>
                <a:buNone/>
                <a:defRPr/>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AutoShape 7"/>
            <p:cNvSpPr>
              <a:spLocks noChangeArrowheads="1"/>
            </p:cNvSpPr>
            <p:nvPr/>
          </p:nvSpPr>
          <p:spPr bwMode="auto">
            <a:xfrm>
              <a:off x="4139952" y="2629505"/>
              <a:ext cx="490967" cy="321285"/>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財務会計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46" name="AutoShape 7"/>
            <p:cNvSpPr>
              <a:spLocks noChangeArrowheads="1"/>
            </p:cNvSpPr>
            <p:nvPr/>
          </p:nvSpPr>
          <p:spPr bwMode="auto">
            <a:xfrm>
              <a:off x="4139679" y="2950790"/>
              <a:ext cx="490967" cy="320241"/>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販売管理</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8"/>
            <p:cNvSpPr>
              <a:spLocks noChangeArrowheads="1"/>
            </p:cNvSpPr>
            <p:nvPr/>
          </p:nvSpPr>
          <p:spPr bwMode="auto">
            <a:xfrm>
              <a:off x="3720720" y="3114561"/>
              <a:ext cx="490967" cy="321285"/>
            </a:xfrm>
            <a:prstGeom prst="hexagon">
              <a:avLst>
                <a:gd name="adj" fmla="val 28653"/>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48" name="AutoShape 7"/>
            <p:cNvSpPr>
              <a:spLocks noChangeArrowheads="1"/>
            </p:cNvSpPr>
            <p:nvPr/>
          </p:nvSpPr>
          <p:spPr bwMode="auto">
            <a:xfrm>
              <a:off x="3288672" y="2643758"/>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在庫物流</a:t>
              </a:r>
            </a:p>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49" name="AutoShape 7"/>
            <p:cNvSpPr>
              <a:spLocks noChangeArrowheads="1"/>
            </p:cNvSpPr>
            <p:nvPr/>
          </p:nvSpPr>
          <p:spPr bwMode="auto">
            <a:xfrm>
              <a:off x="3288672" y="2957049"/>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生産管理</a:t>
              </a:r>
            </a:p>
          </p:txBody>
        </p:sp>
        <p:grpSp>
          <p:nvGrpSpPr>
            <p:cNvPr id="50" name="Group 30"/>
            <p:cNvGrpSpPr>
              <a:grpSpLocks/>
            </p:cNvGrpSpPr>
            <p:nvPr/>
          </p:nvGrpSpPr>
          <p:grpSpPr bwMode="auto">
            <a:xfrm>
              <a:off x="3779912" y="2931790"/>
              <a:ext cx="360040" cy="216024"/>
              <a:chOff x="2515" y="633"/>
              <a:chExt cx="617" cy="575"/>
            </a:xfrm>
          </p:grpSpPr>
          <p:sp>
            <p:nvSpPr>
              <p:cNvPr id="53" name="Freeform 3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Freeform 3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Freeform 3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Freeform 3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Freeform 3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 name="テキスト ボックス 50"/>
            <p:cNvSpPr txBox="1"/>
            <p:nvPr/>
          </p:nvSpPr>
          <p:spPr>
            <a:xfrm>
              <a:off x="3203575" y="2366759"/>
              <a:ext cx="476412" cy="207749"/>
            </a:xfrm>
            <a:prstGeom prst="rect">
              <a:avLst/>
            </a:prstGeom>
            <a:noFill/>
          </p:spPr>
          <p:txBody>
            <a:bodyPr wrap="none" rtlCol="0">
              <a:spAutoFit/>
            </a:bodyPr>
            <a:lstStyle/>
            <a:p>
              <a:r>
                <a:rPr kumimoji="1"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ERP</a:t>
              </a:r>
              <a:endParaRPr kumimoji="1"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707904" y="2787774"/>
              <a:ext cx="492443" cy="150041"/>
            </a:xfrm>
            <a:prstGeom prst="rect">
              <a:avLst/>
            </a:prstGeom>
            <a:noFill/>
          </p:spPr>
          <p:txBody>
            <a:bodyPr wrap="none" rtlCol="0">
              <a:spAutoFit/>
            </a:bodyPr>
            <a:lstStyle/>
            <a:p>
              <a:r>
                <a:rPr kumimoji="1"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a:t>
              </a:r>
              <a:r>
                <a:rPr kumimoji="1"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DB</a:t>
              </a:r>
              <a:endParaRPr kumimoji="1"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角丸四角形 19"/>
          <p:cNvSpPr/>
          <p:nvPr/>
        </p:nvSpPr>
        <p:spPr bwMode="auto">
          <a:xfrm>
            <a:off x="585103" y="2648799"/>
            <a:ext cx="2329242" cy="1920213"/>
          </a:xfrm>
          <a:prstGeom prst="roundRect">
            <a:avLst/>
          </a:prstGeom>
          <a:solidFill>
            <a:srgbClr val="FF0000"/>
          </a:solidFill>
          <a:ln w="3175">
            <a:solidFill>
              <a:schemeClr val="bg1">
                <a:lumMod val="65000"/>
              </a:schemeClr>
            </a:solidFill>
            <a:miter lim="800000"/>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r>
              <a:rPr kumimoji="0" lang="en-US" altLang="ja-JP" sz="2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1</a:t>
            </a:r>
            <a:r>
              <a:rPr kumimoji="0" lang="en-US" altLang="ja-JP" sz="2000" baseline="30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st</a:t>
            </a:r>
            <a:r>
              <a:rPr kumimoji="0" lang="ja-JP" altLang="en-US" sz="2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t>
            </a:r>
            <a:r>
              <a:rPr kumimoji="0" lang="en-US" altLang="ja-JP" sz="2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Tier</a:t>
            </a:r>
            <a:r>
              <a:rPr kumimoji="0" lang="ja-JP" altLang="en-US" sz="2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：コア</a:t>
            </a:r>
            <a:r>
              <a:rPr kumimoji="0" lang="en-US" altLang="ja-JP" sz="2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ERP</a:t>
            </a:r>
          </a:p>
          <a:p>
            <a:pPr algn="ctr" eaLnBrk="0" hangingPunct="0">
              <a:spcBef>
                <a:spcPct val="20000"/>
              </a:spcBef>
              <a:buClr>
                <a:srgbClr val="F48B00"/>
              </a:buClr>
              <a:buFont typeface="Wingdings" pitchFamily="2" charset="2"/>
              <a:buNone/>
            </a:pPr>
            <a:endParaRPr kumimoji="0" lang="en-US" altLang="ja-JP" sz="2000" dirty="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8" name="テキスト ボックス 57"/>
          <p:cNvSpPr txBox="1"/>
          <p:nvPr/>
        </p:nvSpPr>
        <p:spPr>
          <a:xfrm>
            <a:off x="682258" y="3631302"/>
            <a:ext cx="2023311" cy="553998"/>
          </a:xfrm>
          <a:prstGeom prst="rect">
            <a:avLst/>
          </a:prstGeom>
          <a:solidFill>
            <a:srgbClr val="FF0000"/>
          </a:solidFill>
        </p:spPr>
        <p:txBody>
          <a:bodyPr wrap="none" rtlCol="0">
            <a:spAutoFit/>
          </a:bodyPr>
          <a:lstStyle/>
          <a:p>
            <a:r>
              <a:rPr kumimoji="1" lang="en-US" altLang="ja-JP"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本社、大規模拠点向け</a:t>
            </a:r>
            <a:endParaRPr kumimoji="1" lang="en-US" altLang="ja-JP"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大企業向け</a:t>
            </a:r>
            <a:r>
              <a:rPr kumimoji="1" lang="en-US" altLang="ja-JP"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ERP</a:t>
            </a:r>
          </a:p>
          <a:p>
            <a:r>
              <a:rPr lang="ja-JP" altLang="en-US"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スイート型、ベスト・オブ・ブリード型</a:t>
            </a:r>
            <a:endParaRPr kumimoji="1" lang="en-US" altLang="ja-JP" sz="1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bwMode="auto">
          <a:xfrm>
            <a:off x="586574" y="4869162"/>
            <a:ext cx="2329242" cy="1656524"/>
          </a:xfrm>
          <a:prstGeom prst="roundRect">
            <a:avLst/>
          </a:prstGeom>
          <a:solidFill>
            <a:srgbClr val="FFFF00"/>
          </a:solidFill>
          <a:ln w="3175">
            <a:solidFill>
              <a:schemeClr val="bg1">
                <a:lumMod val="65000"/>
              </a:schemeClr>
            </a:solidFill>
            <a:miter lim="800000"/>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r>
              <a:rPr kumimoji="0" lang="en-US" altLang="ja-JP" sz="2000" dirty="0">
                <a:latin typeface="HGP創英角ｺﾞｼｯｸUB" pitchFamily="50" charset="-128"/>
                <a:ea typeface="HGP創英角ｺﾞｼｯｸUB" pitchFamily="50" charset="-128"/>
              </a:rPr>
              <a:t>2</a:t>
            </a:r>
            <a:r>
              <a:rPr kumimoji="0" lang="en-US" altLang="ja-JP" sz="2000" baseline="30000" dirty="0">
                <a:latin typeface="HGP創英角ｺﾞｼｯｸUB" pitchFamily="50" charset="-128"/>
                <a:ea typeface="HGP創英角ｺﾞｼｯｸUB" pitchFamily="50" charset="-128"/>
              </a:rPr>
              <a:t>nd</a:t>
            </a:r>
            <a:r>
              <a:rPr kumimoji="0" lang="en-US" altLang="ja-JP" sz="2000" dirty="0">
                <a:latin typeface="HGP創英角ｺﾞｼｯｸUB" pitchFamily="50" charset="-128"/>
                <a:ea typeface="HGP創英角ｺﾞｼｯｸUB" pitchFamily="50" charset="-128"/>
              </a:rPr>
              <a:t> Tier</a:t>
            </a:r>
            <a:r>
              <a:rPr kumimoji="0" lang="ja-JP" altLang="en-US" sz="2000" dirty="0">
                <a:latin typeface="HGP創英角ｺﾞｼｯｸUB" pitchFamily="50" charset="-128"/>
                <a:ea typeface="HGP創英角ｺﾞｼｯｸUB" pitchFamily="50" charset="-128"/>
              </a:rPr>
              <a:t>：事業用</a:t>
            </a:r>
            <a:r>
              <a:rPr kumimoji="0" lang="en-US" altLang="ja-JP" sz="2000" dirty="0">
                <a:latin typeface="HGP創英角ｺﾞｼｯｸUB" pitchFamily="50" charset="-128"/>
                <a:ea typeface="HGP創英角ｺﾞｼｯｸUB" pitchFamily="50" charset="-128"/>
              </a:rPr>
              <a:t>ERP</a:t>
            </a:r>
          </a:p>
          <a:p>
            <a:pPr algn="ctr" eaLnBrk="0" hangingPunct="0">
              <a:spcBef>
                <a:spcPct val="20000"/>
              </a:spcBef>
              <a:buClr>
                <a:srgbClr val="F48B00"/>
              </a:buClr>
              <a:buFont typeface="Wingdings" pitchFamily="2" charset="2"/>
              <a:buNone/>
            </a:pPr>
            <a:endParaRPr kumimoji="0" lang="ja-JP" altLang="en-US" sz="2000" dirty="0">
              <a:latin typeface="HGP創英角ｺﾞｼｯｸUB" pitchFamily="50" charset="-128"/>
              <a:ea typeface="HGP創英角ｺﾞｼｯｸUB" pitchFamily="50" charset="-128"/>
            </a:endParaRPr>
          </a:p>
        </p:txBody>
      </p:sp>
      <p:sp>
        <p:nvSpPr>
          <p:cNvPr id="59" name="テキスト ボックス 58"/>
          <p:cNvSpPr txBox="1"/>
          <p:nvPr/>
        </p:nvSpPr>
        <p:spPr>
          <a:xfrm>
            <a:off x="682258" y="5639569"/>
            <a:ext cx="2377574" cy="707886"/>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グループ会社（子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孫会社・関連会社）</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中堅中小企業向け</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ERP</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用途別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（業種別、業務別）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クラウド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0" name="グループ化 59"/>
          <p:cNvGrpSpPr/>
          <p:nvPr/>
        </p:nvGrpSpPr>
        <p:grpSpPr>
          <a:xfrm>
            <a:off x="4932040" y="4965172"/>
            <a:ext cx="1512168" cy="1536171"/>
            <a:chOff x="3203575" y="2355726"/>
            <a:chExt cx="1512168" cy="1152128"/>
          </a:xfrm>
        </p:grpSpPr>
        <p:sp>
          <p:nvSpPr>
            <p:cNvPr id="61" name="角丸四角形 60"/>
            <p:cNvSpPr/>
            <p:nvPr/>
          </p:nvSpPr>
          <p:spPr bwMode="auto">
            <a:xfrm>
              <a:off x="3203575" y="2355726"/>
              <a:ext cx="1512168" cy="1152128"/>
            </a:xfrm>
            <a:prstGeom prst="roundRect">
              <a:avLst/>
            </a:prstGeom>
            <a:solidFill>
              <a:schemeClr val="bg1">
                <a:lumMod val="95000"/>
              </a:schemeClr>
            </a:solidFill>
            <a:ln w="3175">
              <a:solidFill>
                <a:srgbClr val="FF9933"/>
              </a:solidFill>
              <a:miter lim="800000"/>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2" name="AutoShape 3"/>
            <p:cNvSpPr>
              <a:spLocks noChangeArrowheads="1"/>
            </p:cNvSpPr>
            <p:nvPr/>
          </p:nvSpPr>
          <p:spPr bwMode="auto">
            <a:xfrm>
              <a:off x="3707904" y="2467533"/>
              <a:ext cx="490967" cy="320241"/>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人事管理</a:t>
              </a:r>
              <a:endParaRPr kumimoji="0"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AutoShape 6"/>
            <p:cNvSpPr>
              <a:spLocks noChangeArrowheads="1"/>
            </p:cNvSpPr>
            <p:nvPr/>
          </p:nvSpPr>
          <p:spPr bwMode="auto">
            <a:xfrm>
              <a:off x="3707631" y="2788061"/>
              <a:ext cx="490967" cy="321285"/>
            </a:xfrm>
            <a:prstGeom prst="hexagon">
              <a:avLst>
                <a:gd name="adj" fmla="val 28653"/>
                <a:gd name="vf" fmla="val 115470"/>
              </a:avLst>
            </a:prstGeom>
            <a:solidFill>
              <a:schemeClr val="tx1"/>
            </a:solidFill>
            <a:ln w="3175" algn="ctr">
              <a:solidFill>
                <a:srgbClr val="DDDDDD"/>
              </a:solidFill>
              <a:miter lim="800000"/>
              <a:headEnd/>
              <a:tailEnd/>
            </a:ln>
            <a:effectLst/>
          </p:spPr>
          <p:txBody>
            <a:bodyPr wrap="none" anchor="ctr" anchorCtr="0"/>
            <a:lstStyle/>
            <a:p>
              <a:pPr algn="ctr" eaLnBrk="0" hangingPunct="0">
                <a:spcBef>
                  <a:spcPct val="20000"/>
                </a:spcBef>
                <a:buClr>
                  <a:srgbClr val="F48B00"/>
                </a:buClr>
                <a:buFont typeface="Wingdings" pitchFamily="2" charset="2"/>
                <a:buNone/>
                <a:defRPr/>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AutoShape 7"/>
            <p:cNvSpPr>
              <a:spLocks noChangeArrowheads="1"/>
            </p:cNvSpPr>
            <p:nvPr/>
          </p:nvSpPr>
          <p:spPr bwMode="auto">
            <a:xfrm>
              <a:off x="4139952" y="2629505"/>
              <a:ext cx="490967" cy="321285"/>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財務会計</a:t>
              </a:r>
              <a:endParaRPr kumimoji="0"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65" name="AutoShape 7"/>
            <p:cNvSpPr>
              <a:spLocks noChangeArrowheads="1"/>
            </p:cNvSpPr>
            <p:nvPr/>
          </p:nvSpPr>
          <p:spPr bwMode="auto">
            <a:xfrm>
              <a:off x="4139679" y="2950790"/>
              <a:ext cx="490967" cy="320241"/>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販売管理</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8"/>
            <p:cNvSpPr>
              <a:spLocks noChangeArrowheads="1"/>
            </p:cNvSpPr>
            <p:nvPr/>
          </p:nvSpPr>
          <p:spPr bwMode="auto">
            <a:xfrm>
              <a:off x="3720720" y="3114561"/>
              <a:ext cx="490967" cy="321285"/>
            </a:xfrm>
            <a:prstGeom prst="hexagon">
              <a:avLst>
                <a:gd name="adj" fmla="val 28653"/>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67" name="AutoShape 7"/>
            <p:cNvSpPr>
              <a:spLocks noChangeArrowheads="1"/>
            </p:cNvSpPr>
            <p:nvPr/>
          </p:nvSpPr>
          <p:spPr bwMode="auto">
            <a:xfrm>
              <a:off x="3288672" y="2643758"/>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在庫物流</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68" name="AutoShape 7"/>
            <p:cNvSpPr>
              <a:spLocks noChangeArrowheads="1"/>
            </p:cNvSpPr>
            <p:nvPr/>
          </p:nvSpPr>
          <p:spPr bwMode="auto">
            <a:xfrm>
              <a:off x="3288672" y="2957049"/>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生産管理</a:t>
              </a:r>
            </a:p>
          </p:txBody>
        </p:sp>
        <p:grpSp>
          <p:nvGrpSpPr>
            <p:cNvPr id="69" name="Group 30"/>
            <p:cNvGrpSpPr>
              <a:grpSpLocks/>
            </p:cNvGrpSpPr>
            <p:nvPr/>
          </p:nvGrpSpPr>
          <p:grpSpPr bwMode="auto">
            <a:xfrm>
              <a:off x="3779912" y="2931790"/>
              <a:ext cx="360040" cy="216024"/>
              <a:chOff x="2515" y="633"/>
              <a:chExt cx="617" cy="575"/>
            </a:xfrm>
          </p:grpSpPr>
          <p:sp>
            <p:nvSpPr>
              <p:cNvPr id="72" name="Freeform 3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Freeform 3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Freeform 3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Freeform 3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Freeform 3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0" name="テキスト ボックス 69"/>
            <p:cNvSpPr txBox="1"/>
            <p:nvPr/>
          </p:nvSpPr>
          <p:spPr>
            <a:xfrm>
              <a:off x="3203575" y="2366759"/>
              <a:ext cx="476412" cy="207749"/>
            </a:xfrm>
            <a:prstGeom prst="rect">
              <a:avLst/>
            </a:prstGeom>
            <a:noFill/>
          </p:spPr>
          <p:txBody>
            <a:bodyPr wrap="none" rtlCol="0">
              <a:spAutoFit/>
            </a:bodyPr>
            <a:lstStyle/>
            <a:p>
              <a:r>
                <a:rPr kumimoji="1"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ERP</a:t>
              </a:r>
              <a:endParaRPr kumimoji="1"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3707904" y="2787774"/>
              <a:ext cx="492443" cy="150041"/>
            </a:xfrm>
            <a:prstGeom prst="rect">
              <a:avLst/>
            </a:prstGeom>
            <a:noFill/>
          </p:spPr>
          <p:txBody>
            <a:bodyPr wrap="none" rtlCol="0">
              <a:spAutoFit/>
            </a:bodyPr>
            <a:lstStyle/>
            <a:p>
              <a:r>
                <a:rPr kumimoji="1"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a:t>
              </a:r>
              <a:r>
                <a:rPr kumimoji="1"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DB</a:t>
              </a:r>
              <a:endParaRPr kumimoji="1"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7" name="グループ化 76"/>
          <p:cNvGrpSpPr/>
          <p:nvPr/>
        </p:nvGrpSpPr>
        <p:grpSpPr>
          <a:xfrm>
            <a:off x="6588224" y="4965172"/>
            <a:ext cx="1512168" cy="1536171"/>
            <a:chOff x="3203575" y="2355726"/>
            <a:chExt cx="1512168" cy="1152128"/>
          </a:xfrm>
        </p:grpSpPr>
        <p:sp>
          <p:nvSpPr>
            <p:cNvPr id="78" name="角丸四角形 77"/>
            <p:cNvSpPr/>
            <p:nvPr/>
          </p:nvSpPr>
          <p:spPr bwMode="auto">
            <a:xfrm>
              <a:off x="3203575" y="2355726"/>
              <a:ext cx="1512168" cy="1152128"/>
            </a:xfrm>
            <a:prstGeom prst="roundRect">
              <a:avLst/>
            </a:prstGeom>
            <a:solidFill>
              <a:schemeClr val="bg1">
                <a:lumMod val="95000"/>
              </a:schemeClr>
            </a:solidFill>
            <a:ln w="3175">
              <a:solidFill>
                <a:srgbClr val="FF9933"/>
              </a:solidFill>
              <a:miter lim="800000"/>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9" name="AutoShape 3"/>
            <p:cNvSpPr>
              <a:spLocks noChangeArrowheads="1"/>
            </p:cNvSpPr>
            <p:nvPr/>
          </p:nvSpPr>
          <p:spPr bwMode="auto">
            <a:xfrm>
              <a:off x="3707904" y="2467533"/>
              <a:ext cx="490967" cy="320241"/>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人事管理</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AutoShape 6"/>
            <p:cNvSpPr>
              <a:spLocks noChangeArrowheads="1"/>
            </p:cNvSpPr>
            <p:nvPr/>
          </p:nvSpPr>
          <p:spPr bwMode="auto">
            <a:xfrm>
              <a:off x="3707631" y="2788061"/>
              <a:ext cx="490967" cy="321285"/>
            </a:xfrm>
            <a:prstGeom prst="hexagon">
              <a:avLst>
                <a:gd name="adj" fmla="val 28653"/>
                <a:gd name="vf" fmla="val 115470"/>
              </a:avLst>
            </a:prstGeom>
            <a:solidFill>
              <a:schemeClr val="tx1"/>
            </a:solidFill>
            <a:ln w="3175" algn="ctr">
              <a:solidFill>
                <a:srgbClr val="DDDDDD"/>
              </a:solidFill>
              <a:miter lim="800000"/>
              <a:headEnd/>
              <a:tailEnd/>
            </a:ln>
            <a:effectLst/>
          </p:spPr>
          <p:txBody>
            <a:bodyPr wrap="none" anchor="ctr" anchorCtr="0"/>
            <a:lstStyle/>
            <a:p>
              <a:pPr algn="ctr" eaLnBrk="0" hangingPunct="0">
                <a:spcBef>
                  <a:spcPct val="20000"/>
                </a:spcBef>
                <a:buClr>
                  <a:srgbClr val="F48B00"/>
                </a:buClr>
                <a:buFont typeface="Wingdings" pitchFamily="2" charset="2"/>
                <a:buNone/>
                <a:defRPr/>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AutoShape 7"/>
            <p:cNvSpPr>
              <a:spLocks noChangeArrowheads="1"/>
            </p:cNvSpPr>
            <p:nvPr/>
          </p:nvSpPr>
          <p:spPr bwMode="auto">
            <a:xfrm>
              <a:off x="4139952" y="2629505"/>
              <a:ext cx="490967" cy="321285"/>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財務会計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82" name="AutoShape 7"/>
            <p:cNvSpPr>
              <a:spLocks noChangeArrowheads="1"/>
            </p:cNvSpPr>
            <p:nvPr/>
          </p:nvSpPr>
          <p:spPr bwMode="auto">
            <a:xfrm>
              <a:off x="4139679" y="2950790"/>
              <a:ext cx="490967" cy="320241"/>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販売管理</a:t>
              </a:r>
              <a:endParaRPr kumimoji="0"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AutoShape 8"/>
            <p:cNvSpPr>
              <a:spLocks noChangeArrowheads="1"/>
            </p:cNvSpPr>
            <p:nvPr/>
          </p:nvSpPr>
          <p:spPr bwMode="auto">
            <a:xfrm>
              <a:off x="3720720" y="3114561"/>
              <a:ext cx="490967" cy="321285"/>
            </a:xfrm>
            <a:prstGeom prst="hexagon">
              <a:avLst>
                <a:gd name="adj" fmla="val 28653"/>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84" name="AutoShape 7"/>
            <p:cNvSpPr>
              <a:spLocks noChangeArrowheads="1"/>
            </p:cNvSpPr>
            <p:nvPr/>
          </p:nvSpPr>
          <p:spPr bwMode="auto">
            <a:xfrm>
              <a:off x="3288672" y="2643758"/>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在庫物流</a:t>
              </a:r>
            </a:p>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85" name="AutoShape 7"/>
            <p:cNvSpPr>
              <a:spLocks noChangeArrowheads="1"/>
            </p:cNvSpPr>
            <p:nvPr/>
          </p:nvSpPr>
          <p:spPr bwMode="auto">
            <a:xfrm>
              <a:off x="3288672" y="2957049"/>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生産管理</a:t>
              </a:r>
            </a:p>
          </p:txBody>
        </p:sp>
        <p:grpSp>
          <p:nvGrpSpPr>
            <p:cNvPr id="86" name="Group 30"/>
            <p:cNvGrpSpPr>
              <a:grpSpLocks/>
            </p:cNvGrpSpPr>
            <p:nvPr/>
          </p:nvGrpSpPr>
          <p:grpSpPr bwMode="auto">
            <a:xfrm>
              <a:off x="3779912" y="2931790"/>
              <a:ext cx="360040" cy="216024"/>
              <a:chOff x="2515" y="633"/>
              <a:chExt cx="617" cy="575"/>
            </a:xfrm>
          </p:grpSpPr>
          <p:sp>
            <p:nvSpPr>
              <p:cNvPr id="89" name="Freeform 3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Freeform 3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Freeform 3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Freeform 3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Freeform 3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3175" cap="rnd" cmpd="sng">
                <a:solidFill>
                  <a:schemeClr val="tx1"/>
                </a:solidFill>
                <a:prstDash val="solid"/>
                <a:round/>
                <a:headEnd type="none" w="med" len="med"/>
                <a:tailEnd type="none" w="med" len="med"/>
              </a:ln>
            </p:spPr>
            <p:txBody>
              <a:bodyPr/>
              <a:lstStyle/>
              <a:p>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7" name="テキスト ボックス 86"/>
            <p:cNvSpPr txBox="1"/>
            <p:nvPr/>
          </p:nvSpPr>
          <p:spPr>
            <a:xfrm>
              <a:off x="3203575" y="2366759"/>
              <a:ext cx="476412" cy="207749"/>
            </a:xfrm>
            <a:prstGeom prst="rect">
              <a:avLst/>
            </a:prstGeom>
            <a:noFill/>
          </p:spPr>
          <p:txBody>
            <a:bodyPr wrap="none" rtlCol="0">
              <a:spAutoFit/>
            </a:bodyPr>
            <a:lstStyle/>
            <a:p>
              <a:r>
                <a:rPr kumimoji="1" lang="en-US" altLang="ja-JP"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ERP</a:t>
              </a:r>
              <a:endParaRPr kumimoji="1"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3707904" y="2787774"/>
              <a:ext cx="492443" cy="150041"/>
            </a:xfrm>
            <a:prstGeom prst="rect">
              <a:avLst/>
            </a:prstGeom>
            <a:noFill/>
          </p:spPr>
          <p:txBody>
            <a:bodyPr wrap="none" rtlCol="0">
              <a:spAutoFit/>
            </a:bodyPr>
            <a:lstStyle/>
            <a:p>
              <a:r>
                <a:rPr kumimoji="1"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a:t>
              </a:r>
              <a:r>
                <a:rPr kumimoji="1" lang="en-US" altLang="ja-JP"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DB</a:t>
              </a:r>
              <a:endParaRPr kumimoji="1" lang="ja-JP" altLang="en-US" sz="7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43" name="Picture 49" descr="C:\Arbeit\Vorlagen\Würfel_transparatent\Bilder\var01_neu.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3633670" y="3429002"/>
            <a:ext cx="866325" cy="1137492"/>
          </a:xfrm>
          <a:prstGeom prst="rect">
            <a:avLst/>
          </a:prstGeom>
          <a:noFill/>
          <a:extLst>
            <a:ext uri="{909E8E84-426E-40DD-AFC4-6F175D3DCCD1}">
              <a14:hiddenFill xmlns:a14="http://schemas.microsoft.com/office/drawing/2010/main">
                <a:solidFill>
                  <a:srgbClr val="FFFFFF"/>
                </a:solidFill>
              </a14:hiddenFill>
            </a:ext>
          </a:extLst>
        </p:spPr>
      </p:pic>
      <p:sp>
        <p:nvSpPr>
          <p:cNvPr id="145" name="テキスト ボックス 144"/>
          <p:cNvSpPr txBox="1"/>
          <p:nvPr/>
        </p:nvSpPr>
        <p:spPr>
          <a:xfrm>
            <a:off x="3491880" y="3332991"/>
            <a:ext cx="375424" cy="276999"/>
          </a:xfrm>
          <a:prstGeom prst="rect">
            <a:avLst/>
          </a:prstGeom>
          <a:noFill/>
        </p:spPr>
        <p:txBody>
          <a:bodyPr wrap="none" rtlCol="0">
            <a:spAutoFit/>
          </a:bodyPr>
          <a:lstStyle/>
          <a:p>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BI</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4" name="グループ化 193"/>
          <p:cNvGrpSpPr/>
          <p:nvPr/>
        </p:nvGrpSpPr>
        <p:grpSpPr>
          <a:xfrm>
            <a:off x="4499995" y="2648799"/>
            <a:ext cx="2376263" cy="1920213"/>
            <a:chOff x="4572000" y="1779662"/>
            <a:chExt cx="2376263" cy="1440160"/>
          </a:xfrm>
        </p:grpSpPr>
        <p:sp>
          <p:nvSpPr>
            <p:cNvPr id="187" name="角丸四角形 186"/>
            <p:cNvSpPr/>
            <p:nvPr/>
          </p:nvSpPr>
          <p:spPr bwMode="auto">
            <a:xfrm>
              <a:off x="4572000" y="1779662"/>
              <a:ext cx="2376263" cy="1440160"/>
            </a:xfrm>
            <a:prstGeom prst="roundRect">
              <a:avLst/>
            </a:prstGeom>
            <a:solidFill>
              <a:schemeClr val="bg1">
                <a:lumMod val="95000"/>
              </a:schemeClr>
            </a:solidFill>
            <a:ln w="3175">
              <a:solidFill>
                <a:srgbClr val="FF0000"/>
              </a:solidFill>
              <a:miter lim="800000"/>
              <a:headEnd/>
              <a:tailEn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spcBef>
                  <a:spcPct val="20000"/>
                </a:spcBef>
                <a:buClr>
                  <a:srgbClr val="F48B00"/>
                </a:buClr>
                <a:buFont typeface="Wingdings" pitchFamily="2" charset="2"/>
                <a:buNone/>
              </a:pPr>
              <a:endParaRPr kumimoji="0" lang="ja-JP" altLang="en-US" b="1">
                <a:latin typeface="HGP創英角ｺﾞｼｯｸUB" pitchFamily="50" charset="-128"/>
                <a:ea typeface="HGP創英角ｺﾞｼｯｸUB" pitchFamily="50" charset="-128"/>
              </a:endParaRPr>
            </a:p>
          </p:txBody>
        </p:sp>
        <p:sp>
          <p:nvSpPr>
            <p:cNvPr id="151" name="AutoShape 7"/>
            <p:cNvSpPr>
              <a:spLocks noChangeArrowheads="1"/>
            </p:cNvSpPr>
            <p:nvPr/>
          </p:nvSpPr>
          <p:spPr bwMode="auto">
            <a:xfrm>
              <a:off x="5953241" y="1851670"/>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162" name="AutoShape 3"/>
            <p:cNvSpPr>
              <a:spLocks noChangeArrowheads="1"/>
            </p:cNvSpPr>
            <p:nvPr/>
          </p:nvSpPr>
          <p:spPr bwMode="auto">
            <a:xfrm>
              <a:off x="5521193" y="1996730"/>
              <a:ext cx="490967" cy="320241"/>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人事管理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AutoShape 6"/>
            <p:cNvSpPr>
              <a:spLocks noChangeArrowheads="1"/>
            </p:cNvSpPr>
            <p:nvPr/>
          </p:nvSpPr>
          <p:spPr bwMode="auto">
            <a:xfrm>
              <a:off x="5521193" y="2317258"/>
              <a:ext cx="490967" cy="321285"/>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nchorCtr="0"/>
            <a:lstStyle/>
            <a:p>
              <a:pPr algn="ctr" eaLnBrk="0" hangingPunct="0">
                <a:spcBef>
                  <a:spcPct val="20000"/>
                </a:spcBef>
                <a:buClr>
                  <a:srgbClr val="F48B00"/>
                </a:buClr>
                <a:buFont typeface="Wingdings" pitchFamily="2" charset="2"/>
                <a:buNone/>
                <a:defRPr/>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統合</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p>
            <a:p>
              <a:pPr algn="ctr" eaLnBrk="0" hangingPunct="0">
                <a:spcBef>
                  <a:spcPct val="20000"/>
                </a:spcBef>
                <a:buClr>
                  <a:srgbClr val="F48B00"/>
                </a:buClr>
                <a:buFont typeface="Wingdings" pitchFamily="2" charset="2"/>
                <a:buNone/>
                <a:defRPr/>
              </a:pP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AutoShape 7"/>
            <p:cNvSpPr>
              <a:spLocks noChangeArrowheads="1"/>
            </p:cNvSpPr>
            <p:nvPr/>
          </p:nvSpPr>
          <p:spPr bwMode="auto">
            <a:xfrm>
              <a:off x="5953241" y="2158702"/>
              <a:ext cx="490967" cy="321285"/>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財務会計</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165" name="AutoShape 7"/>
            <p:cNvSpPr>
              <a:spLocks noChangeArrowheads="1"/>
            </p:cNvSpPr>
            <p:nvPr/>
          </p:nvSpPr>
          <p:spPr bwMode="auto">
            <a:xfrm>
              <a:off x="5953241" y="2479987"/>
              <a:ext cx="490967" cy="320241"/>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販売管理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AutoShape 8"/>
            <p:cNvSpPr>
              <a:spLocks noChangeArrowheads="1"/>
            </p:cNvSpPr>
            <p:nvPr/>
          </p:nvSpPr>
          <p:spPr bwMode="auto">
            <a:xfrm>
              <a:off x="5534282" y="2643758"/>
              <a:ext cx="490967" cy="321285"/>
            </a:xfrm>
            <a:prstGeom prst="hexagon">
              <a:avLst>
                <a:gd name="adj" fmla="val 28653"/>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167" name="AutoShape 7"/>
            <p:cNvSpPr>
              <a:spLocks noChangeArrowheads="1"/>
            </p:cNvSpPr>
            <p:nvPr/>
          </p:nvSpPr>
          <p:spPr bwMode="auto">
            <a:xfrm>
              <a:off x="5102234" y="2172955"/>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在庫物流</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68" name="AutoShape 7"/>
            <p:cNvSpPr>
              <a:spLocks noChangeArrowheads="1"/>
            </p:cNvSpPr>
            <p:nvPr/>
          </p:nvSpPr>
          <p:spPr bwMode="auto">
            <a:xfrm>
              <a:off x="5102234" y="2486246"/>
              <a:ext cx="490967" cy="321285"/>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生産管理</a:t>
              </a:r>
            </a:p>
          </p:txBody>
        </p:sp>
        <p:sp>
          <p:nvSpPr>
            <p:cNvPr id="153" name="AutoShape 7"/>
            <p:cNvSpPr>
              <a:spLocks noChangeArrowheads="1"/>
            </p:cNvSpPr>
            <p:nvPr/>
          </p:nvSpPr>
          <p:spPr bwMode="auto">
            <a:xfrm>
              <a:off x="5102234" y="1851670"/>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設備保全</a:t>
              </a:r>
            </a:p>
          </p:txBody>
        </p:sp>
        <p:sp>
          <p:nvSpPr>
            <p:cNvPr id="154" name="AutoShape 7"/>
            <p:cNvSpPr>
              <a:spLocks noChangeArrowheads="1"/>
            </p:cNvSpPr>
            <p:nvPr/>
          </p:nvSpPr>
          <p:spPr bwMode="auto">
            <a:xfrm>
              <a:off x="4670186" y="2643758"/>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製品マスタ</a:t>
              </a:r>
            </a:p>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BOM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55" name="AutoShape 7"/>
            <p:cNvSpPr>
              <a:spLocks noChangeArrowheads="1"/>
            </p:cNvSpPr>
            <p:nvPr/>
          </p:nvSpPr>
          <p:spPr bwMode="auto">
            <a:xfrm>
              <a:off x="4657097" y="2316971"/>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SCM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需要予測</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イベント管理</a:t>
              </a:r>
            </a:p>
          </p:txBody>
        </p:sp>
        <p:sp>
          <p:nvSpPr>
            <p:cNvPr id="156" name="AutoShape 7"/>
            <p:cNvSpPr>
              <a:spLocks noChangeArrowheads="1"/>
            </p:cNvSpPr>
            <p:nvPr/>
          </p:nvSpPr>
          <p:spPr bwMode="auto">
            <a:xfrm>
              <a:off x="4657097" y="1995686"/>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業務分析</a:t>
              </a:r>
            </a:p>
          </p:txBody>
        </p:sp>
        <p:sp>
          <p:nvSpPr>
            <p:cNvPr id="157" name="AutoShape 7"/>
            <p:cNvSpPr>
              <a:spLocks noChangeArrowheads="1"/>
            </p:cNvSpPr>
            <p:nvPr/>
          </p:nvSpPr>
          <p:spPr bwMode="auto">
            <a:xfrm>
              <a:off x="5102234" y="2821027"/>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158" name="AutoShape 7"/>
            <p:cNvSpPr>
              <a:spLocks noChangeArrowheads="1"/>
            </p:cNvSpPr>
            <p:nvPr/>
          </p:nvSpPr>
          <p:spPr bwMode="auto">
            <a:xfrm>
              <a:off x="5953241" y="2821027"/>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顧客情報</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AutoShape 7"/>
            <p:cNvSpPr>
              <a:spLocks noChangeArrowheads="1"/>
            </p:cNvSpPr>
            <p:nvPr/>
          </p:nvSpPr>
          <p:spPr bwMode="auto">
            <a:xfrm>
              <a:off x="6385289" y="2316971"/>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SFA</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営業支援</a:t>
              </a:r>
            </a:p>
          </p:txBody>
        </p:sp>
        <p:sp>
          <p:nvSpPr>
            <p:cNvPr id="160" name="AutoShape 7"/>
            <p:cNvSpPr>
              <a:spLocks noChangeArrowheads="1"/>
            </p:cNvSpPr>
            <p:nvPr/>
          </p:nvSpPr>
          <p:spPr bwMode="auto">
            <a:xfrm>
              <a:off x="6385289" y="2643758"/>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CRM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カスタマ－</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サービス</a:t>
              </a:r>
            </a:p>
          </p:txBody>
        </p:sp>
        <p:sp>
          <p:nvSpPr>
            <p:cNvPr id="161" name="AutoShape 7"/>
            <p:cNvSpPr>
              <a:spLocks noChangeArrowheads="1"/>
            </p:cNvSpPr>
            <p:nvPr/>
          </p:nvSpPr>
          <p:spPr bwMode="auto">
            <a:xfrm>
              <a:off x="6385289" y="1995686"/>
              <a:ext cx="490967" cy="321285"/>
            </a:xfrm>
            <a:prstGeom prst="hexagon">
              <a:avLst>
                <a:gd name="adj" fmla="val 28653"/>
                <a:gd name="vf" fmla="val 115470"/>
              </a:avLst>
            </a:prstGeom>
            <a:solidFill>
              <a:schemeClr val="bg1">
                <a:lumMod val="75000"/>
              </a:scheme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経営分析</a:t>
              </a:r>
            </a:p>
          </p:txBody>
        </p:sp>
        <p:grpSp>
          <p:nvGrpSpPr>
            <p:cNvPr id="188" name="Group 30"/>
            <p:cNvGrpSpPr>
              <a:grpSpLocks/>
            </p:cNvGrpSpPr>
            <p:nvPr/>
          </p:nvGrpSpPr>
          <p:grpSpPr bwMode="auto">
            <a:xfrm>
              <a:off x="5580112" y="2499742"/>
              <a:ext cx="360040" cy="216024"/>
              <a:chOff x="2515" y="633"/>
              <a:chExt cx="617" cy="575"/>
            </a:xfrm>
          </p:grpSpPr>
          <p:sp>
            <p:nvSpPr>
              <p:cNvPr id="189" name="Freeform 31"/>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3175" cap="rnd" cmpd="sng">
                <a:solidFill>
                  <a:schemeClr val="tx1"/>
                </a:solidFill>
                <a:prstDash val="solid"/>
                <a:round/>
                <a:headEnd type="none" w="med" len="med"/>
                <a:tailEnd type="none" w="med" len="med"/>
              </a:ln>
            </p:spPr>
            <p:txBody>
              <a:bodyPr/>
              <a:lstStyle/>
              <a:p>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Freeform 32"/>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3175" cap="rnd" cmpd="sng">
                <a:solidFill>
                  <a:schemeClr val="tx1"/>
                </a:solidFill>
                <a:prstDash val="solid"/>
                <a:round/>
                <a:headEnd type="none" w="med" len="med"/>
                <a:tailEnd type="none" w="med" len="med"/>
              </a:ln>
            </p:spPr>
            <p:txBody>
              <a:bodyPr/>
              <a:lstStyle/>
              <a:p>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Freeform 33"/>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Freeform 34"/>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3175" cap="rnd" cmpd="sng">
                <a:solidFill>
                  <a:schemeClr val="tx1"/>
                </a:solidFill>
                <a:prstDash val="solid"/>
                <a:round/>
                <a:headEnd type="none" w="med" len="med"/>
                <a:tailEnd type="none" w="med" len="med"/>
              </a:ln>
            </p:spPr>
            <p:txBody>
              <a:bodyPr/>
              <a:lstStyle/>
              <a:p>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3" name="Freeform 35"/>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3175" cap="rnd" cmpd="sng">
                <a:solidFill>
                  <a:schemeClr val="tx1"/>
                </a:solidFill>
                <a:prstDash val="solid"/>
                <a:round/>
                <a:headEnd type="none" w="med" len="med"/>
                <a:tailEnd type="none" w="med" len="med"/>
              </a:ln>
            </p:spPr>
            <p:txBody>
              <a:bodyPr/>
              <a:lstStyle/>
              <a:p>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9" name="テキスト ボックス 168"/>
            <p:cNvSpPr txBox="1"/>
            <p:nvPr/>
          </p:nvSpPr>
          <p:spPr>
            <a:xfrm>
              <a:off x="5521193" y="2499742"/>
              <a:ext cx="506870" cy="207749"/>
            </a:xfrm>
            <a:prstGeom prst="rect">
              <a:avLst/>
            </a:prstGeom>
            <a:noFill/>
          </p:spPr>
          <p:txBody>
            <a:bodyPr wrap="none" rtlCol="0">
              <a:spAutoFit/>
            </a:bodyPr>
            <a:lstStyle/>
            <a:p>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ERP</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0" name="直線矢印コネクタ 99"/>
          <p:cNvCxnSpPr>
            <a:stCxn id="42" idx="0"/>
            <a:endCxn id="187" idx="2"/>
          </p:cNvCxnSpPr>
          <p:nvPr/>
        </p:nvCxnSpPr>
        <p:spPr bwMode="auto">
          <a:xfrm flipV="1">
            <a:off x="4031940" y="4569011"/>
            <a:ext cx="1656184" cy="396160"/>
          </a:xfrm>
          <a:prstGeom prst="straightConnector1">
            <a:avLst/>
          </a:prstGeom>
          <a:noFill/>
          <a:ln w="28575" cap="flat" cmpd="sng" algn="ctr">
            <a:solidFill>
              <a:schemeClr val="tx1"/>
            </a:solidFill>
            <a:prstDash val="solid"/>
            <a:round/>
            <a:headEnd type="none" w="med" len="med"/>
            <a:tailEnd type="arrow" w="med" len="med"/>
          </a:ln>
          <a:effectLst/>
        </p:spPr>
      </p:cxnSp>
      <p:cxnSp>
        <p:nvCxnSpPr>
          <p:cNvPr id="102" name="直線矢印コネクタ 101"/>
          <p:cNvCxnSpPr>
            <a:stCxn id="61" idx="0"/>
            <a:endCxn id="187" idx="2"/>
          </p:cNvCxnSpPr>
          <p:nvPr/>
        </p:nvCxnSpPr>
        <p:spPr bwMode="auto">
          <a:xfrm flipV="1">
            <a:off x="5688124" y="4569011"/>
            <a:ext cx="0" cy="396160"/>
          </a:xfrm>
          <a:prstGeom prst="straightConnector1">
            <a:avLst/>
          </a:prstGeom>
          <a:noFill/>
          <a:ln w="28575" cap="flat" cmpd="sng" algn="ctr">
            <a:solidFill>
              <a:schemeClr val="tx1"/>
            </a:solidFill>
            <a:prstDash val="solid"/>
            <a:round/>
            <a:headEnd type="none" w="med" len="med"/>
            <a:tailEnd type="arrow" w="med" len="med"/>
          </a:ln>
          <a:effectLst/>
        </p:spPr>
      </p:cxnSp>
      <p:cxnSp>
        <p:nvCxnSpPr>
          <p:cNvPr id="107" name="直線矢印コネクタ 106"/>
          <p:cNvCxnSpPr>
            <a:stCxn id="78" idx="0"/>
            <a:endCxn id="187" idx="2"/>
          </p:cNvCxnSpPr>
          <p:nvPr/>
        </p:nvCxnSpPr>
        <p:spPr bwMode="auto">
          <a:xfrm flipH="1" flipV="1">
            <a:off x="5688124" y="4569011"/>
            <a:ext cx="1656184" cy="396160"/>
          </a:xfrm>
          <a:prstGeom prst="straightConnector1">
            <a:avLst/>
          </a:prstGeom>
          <a:noFill/>
          <a:ln w="28575" cap="flat" cmpd="sng" algn="ctr">
            <a:solidFill>
              <a:schemeClr val="tx1"/>
            </a:solidFill>
            <a:prstDash val="solid"/>
            <a:round/>
            <a:headEnd type="none" w="med" len="med"/>
            <a:tailEnd type="arrow" w="med" len="med"/>
          </a:ln>
          <a:effectLst/>
        </p:spPr>
      </p:cxnSp>
      <p:sp>
        <p:nvSpPr>
          <p:cNvPr id="198" name="テキスト ボックス 197"/>
          <p:cNvSpPr txBox="1"/>
          <p:nvPr/>
        </p:nvSpPr>
        <p:spPr>
          <a:xfrm>
            <a:off x="467544" y="2204864"/>
            <a:ext cx="2443298"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２階層</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のイメージ</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194" name="Picture 2" descr="「consolidation image」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226798"/>
            <a:ext cx="936104" cy="1307172"/>
          </a:xfrm>
          <a:prstGeom prst="rect">
            <a:avLst/>
          </a:prstGeom>
          <a:noFill/>
          <a:extLst>
            <a:ext uri="{909E8E84-426E-40DD-AFC4-6F175D3DCCD1}">
              <a14:hiddenFill xmlns:a14="http://schemas.microsoft.com/office/drawing/2010/main">
                <a:solidFill>
                  <a:srgbClr val="FFFFFF"/>
                </a:solidFill>
              </a14:hiddenFill>
            </a:ext>
          </a:extLst>
        </p:spPr>
      </p:pic>
      <p:sp>
        <p:nvSpPr>
          <p:cNvPr id="202" name="テキスト ボックス 201"/>
          <p:cNvSpPr txBox="1"/>
          <p:nvPr/>
        </p:nvSpPr>
        <p:spPr>
          <a:xfrm>
            <a:off x="6932883" y="3332991"/>
            <a:ext cx="492443" cy="276999"/>
          </a:xfrm>
          <a:prstGeom prst="rect">
            <a:avLst/>
          </a:prstGeom>
          <a:noFill/>
        </p:spPr>
        <p:txBody>
          <a:bodyPr wrap="none" rtlCol="0">
            <a:spAutoFit/>
          </a:bodyPr>
          <a:lstStyle/>
          <a:p>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連結</a:t>
            </a:r>
          </a:p>
        </p:txBody>
      </p:sp>
      <p:sp>
        <p:nvSpPr>
          <p:cNvPr id="96" name="角丸四角形吹き出し 95"/>
          <p:cNvSpPr/>
          <p:nvPr/>
        </p:nvSpPr>
        <p:spPr bwMode="auto">
          <a:xfrm>
            <a:off x="7056784" y="2204864"/>
            <a:ext cx="1907704" cy="1008112"/>
          </a:xfrm>
          <a:prstGeom prst="wedgeRoundRectCallout">
            <a:avLst>
              <a:gd name="adj1" fmla="val -62239"/>
              <a:gd name="adj2" fmla="val -821"/>
              <a:gd name="adj3" fmla="val 16667"/>
            </a:avLst>
          </a:prstGeom>
          <a:solidFill>
            <a:schemeClr val="bg1">
              <a:alpha val="85000"/>
            </a:schemeClr>
          </a:solidFill>
          <a:ln w="3175" algn="ctr">
            <a:solidFill>
              <a:srgbClr val="FF0000"/>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9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IaaS</a:t>
            </a:r>
            <a:r>
              <a:rPr kumimoji="0" lang="ja-JP" altLang="en-US" sz="9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型クラウド</a:t>
            </a:r>
            <a:r>
              <a:rPr kumimoji="0" lang="en-US" altLang="ja-JP" sz="9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ERP</a:t>
            </a: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高機能、個別要件対応可能</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ライセンス購入、</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クラウド基盤</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対象：ホールディングス</a:t>
            </a:r>
            <a:r>
              <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親会社</a:t>
            </a:r>
            <a:r>
              <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、規模が大きい子会社など</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吹き出し 96"/>
          <p:cNvSpPr/>
          <p:nvPr/>
        </p:nvSpPr>
        <p:spPr bwMode="auto">
          <a:xfrm>
            <a:off x="7056784" y="3717032"/>
            <a:ext cx="1907704" cy="1044116"/>
          </a:xfrm>
          <a:prstGeom prst="wedgeRoundRectCallout">
            <a:avLst>
              <a:gd name="adj1" fmla="val -29246"/>
              <a:gd name="adj2" fmla="val 68268"/>
              <a:gd name="adj3" fmla="val 16667"/>
            </a:avLst>
          </a:prstGeom>
          <a:solidFill>
            <a:schemeClr val="bg1">
              <a:alpha val="85000"/>
            </a:schemeClr>
          </a:solidFill>
          <a:ln w="3175" algn="ctr">
            <a:solidFill>
              <a:srgbClr val="FF9933"/>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9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SaaS</a:t>
            </a:r>
            <a:r>
              <a:rPr kumimoji="0" lang="ja-JP" altLang="en-US" sz="9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型クラウド</a:t>
            </a:r>
            <a:r>
              <a:rPr kumimoji="0" lang="en-US" altLang="ja-JP" sz="9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ERP</a:t>
            </a: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シンプル機能、標準機能のみ</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不足機能は外部連携で対応</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サービス契約</a:t>
            </a:r>
            <a:r>
              <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サブスクリプション</a:t>
            </a:r>
            <a:r>
              <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対象：スピード重視の事業会社、</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海外拠点、グループ関連会社</a:t>
            </a:r>
            <a:endParaRPr kumimoji="0"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645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anim calcmode="lin" valueType="num">
                                      <p:cBhvr>
                                        <p:cTn id="13" dur="1000" fill="hold"/>
                                        <p:tgtEl>
                                          <p:spTgt spid="96"/>
                                        </p:tgtEl>
                                        <p:attrNameLst>
                                          <p:attrName>ppt_x</p:attrName>
                                        </p:attrNameLst>
                                      </p:cBhvr>
                                      <p:tavLst>
                                        <p:tav tm="0">
                                          <p:val>
                                            <p:strVal val="#ppt_x"/>
                                          </p:val>
                                        </p:tav>
                                        <p:tav tm="100000">
                                          <p:val>
                                            <p:strVal val="#ppt_x"/>
                                          </p:val>
                                        </p:tav>
                                      </p:tavLst>
                                    </p:anim>
                                    <p:anim calcmode="lin" valueType="num">
                                      <p:cBhvr>
                                        <p:cTn id="1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0179" name="AutoShape 3"/>
          <p:cNvSpPr>
            <a:spLocks noChangeArrowheads="1"/>
          </p:cNvSpPr>
          <p:nvPr/>
        </p:nvSpPr>
        <p:spPr bwMode="auto">
          <a:xfrm rot="5400000">
            <a:off x="-247650" y="1833563"/>
            <a:ext cx="3821113" cy="1525587"/>
          </a:xfrm>
          <a:prstGeom prst="homePlate">
            <a:avLst>
              <a:gd name="adj" fmla="val 19898"/>
            </a:avLst>
          </a:prstGeom>
          <a:gradFill rotWithShape="1">
            <a:gsLst>
              <a:gs pos="0">
                <a:srgbClr val="FFFF00">
                  <a:gamma/>
                  <a:tint val="23922"/>
                  <a:invGamma/>
                </a:srgbClr>
              </a:gs>
              <a:gs pos="100000">
                <a:srgbClr val="FFFF00"/>
              </a:gs>
            </a:gsLst>
            <a:lin ang="0" scaled="1"/>
          </a:gradFill>
          <a:ln w="12700" algn="ctr">
            <a:noFill/>
            <a:miter lim="800000"/>
            <a:headEnd/>
            <a:tailEnd/>
          </a:ln>
          <a:effectLst>
            <a:outerShdw dist="107763" dir="2700000" algn="ctr" rotWithShape="0">
              <a:srgbClr val="808080">
                <a:alpha val="50000"/>
              </a:srgbClr>
            </a:outerShdw>
          </a:effectLst>
        </p:spPr>
        <p:txBody>
          <a:bodyPr wrap="none" lIns="90000" tIns="46800" rIns="90000" bIns="46800" anchor="ctr"/>
          <a:lstStyle/>
          <a:p>
            <a:pPr algn="ctr">
              <a:defRPr/>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530180" name="AutoShape 4"/>
          <p:cNvSpPr>
            <a:spLocks noChangeArrowheads="1"/>
          </p:cNvSpPr>
          <p:nvPr/>
        </p:nvSpPr>
        <p:spPr bwMode="auto">
          <a:xfrm rot="5400000">
            <a:off x="3993357" y="-102394"/>
            <a:ext cx="3821112" cy="5400675"/>
          </a:xfrm>
          <a:prstGeom prst="homePlate">
            <a:avLst>
              <a:gd name="adj" fmla="val 7944"/>
            </a:avLst>
          </a:prstGeom>
          <a:gradFill rotWithShape="1">
            <a:gsLst>
              <a:gs pos="0">
                <a:srgbClr val="FFFF00">
                  <a:gamma/>
                  <a:tint val="23922"/>
                  <a:invGamma/>
                </a:srgbClr>
              </a:gs>
              <a:gs pos="100000">
                <a:srgbClr val="FFFF00"/>
              </a:gs>
            </a:gsLst>
            <a:lin ang="0" scaled="1"/>
          </a:gradFill>
          <a:ln w="12700" algn="ctr">
            <a:noFill/>
            <a:miter lim="800000"/>
            <a:headEnd/>
            <a:tailEnd/>
          </a:ln>
          <a:effectLst>
            <a:outerShdw dist="107763" dir="2700000" algn="ctr" rotWithShape="0">
              <a:srgbClr val="808080">
                <a:alpha val="50000"/>
              </a:srgbClr>
            </a:outerShdw>
          </a:effectLst>
        </p:spPr>
        <p:txBody>
          <a:bodyPr wrap="none" lIns="90000" tIns="46800" rIns="90000" bIns="46800" anchor="ctr"/>
          <a:lstStyle/>
          <a:p>
            <a:pPr algn="ctr">
              <a:defRPr/>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76" name="AutoShape 5"/>
          <p:cNvSpPr>
            <a:spLocks noChangeArrowheads="1"/>
          </p:cNvSpPr>
          <p:nvPr/>
        </p:nvSpPr>
        <p:spPr bwMode="auto">
          <a:xfrm>
            <a:off x="3076575" y="752475"/>
            <a:ext cx="5715000" cy="1163638"/>
          </a:xfrm>
          <a:prstGeom prst="roundRect">
            <a:avLst>
              <a:gd name="adj" fmla="val 16667"/>
            </a:avLst>
          </a:prstGeom>
          <a:solidFill>
            <a:schemeClr val="bg1"/>
          </a:solidFill>
          <a:ln w="12700" algn="ctr">
            <a:solidFill>
              <a:srgbClr val="000080"/>
            </a:solidFill>
            <a:round/>
            <a:headEnd/>
            <a:tailEnd/>
          </a:ln>
        </p:spPr>
        <p:txBody>
          <a:bodyPr lIns="90000" tIns="46800" rIns="90000" bIns="4680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spcBef>
                <a:spcPct val="5000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の標準機能</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をベースとした基幹システム。不足する機能の実現は極力追加開発（アドオン）しない。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API</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EAI</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などを利用し外部アプリとの連携で実現。</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標準機能を重視。</a:t>
            </a:r>
          </a:p>
        </p:txBody>
      </p:sp>
      <p:sp>
        <p:nvSpPr>
          <p:cNvPr id="4530182" name="AutoShape 6"/>
          <p:cNvSpPr>
            <a:spLocks noChangeArrowheads="1"/>
          </p:cNvSpPr>
          <p:nvPr/>
        </p:nvSpPr>
        <p:spPr bwMode="auto">
          <a:xfrm>
            <a:off x="611188" y="841375"/>
            <a:ext cx="2541587" cy="995363"/>
          </a:xfrm>
          <a:prstGeom prst="homePlate">
            <a:avLst>
              <a:gd name="adj" fmla="val 43538"/>
            </a:avLst>
          </a:prstGeom>
          <a:solidFill>
            <a:schemeClr val="bg1"/>
          </a:solidFill>
          <a:ln w="12700" algn="ctr">
            <a:solidFill>
              <a:srgbClr val="000080"/>
            </a:solidFill>
            <a:miter lim="800000"/>
            <a:headEnd/>
            <a:tailEnd/>
          </a:ln>
          <a:effectLst>
            <a:outerShdw dist="35921" dir="2700000" algn="ctr" rotWithShape="0">
              <a:srgbClr val="808080"/>
            </a:outerShdw>
          </a:effectLst>
        </p:spPr>
        <p:txBody>
          <a:bodyPr wrap="none" lIns="90000" tIns="46800" rIns="90000" bIns="46800" anchor="ctr"/>
          <a:lstStyle/>
          <a:p>
            <a:pPr>
              <a:spcBef>
                <a:spcPct val="50000"/>
              </a:spcBef>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コアアプリ</a:t>
            </a:r>
          </a:p>
          <a:p>
            <a:pPr>
              <a:spcBef>
                <a:spcPct val="50000"/>
              </a:spcBef>
              <a:defRPr/>
            </a:pPr>
            <a:r>
              <a:rPr lang="ja-JP" altLang="en-US" sz="1800"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標準</a:t>
            </a:r>
            <a:r>
              <a:rPr lang="en-US" altLang="ja-JP" sz="1800" b="1"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ERP</a:t>
            </a:r>
            <a:endParaRPr lang="ja-JP" altLang="en-US" sz="1800" b="1" dirty="0">
              <a:solidFill>
                <a:srgbClr val="0000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9478" name="AutoShape 7"/>
          <p:cNvSpPr>
            <a:spLocks noChangeArrowheads="1"/>
          </p:cNvSpPr>
          <p:nvPr/>
        </p:nvSpPr>
        <p:spPr bwMode="auto">
          <a:xfrm>
            <a:off x="3078163" y="1973263"/>
            <a:ext cx="5715000" cy="1168400"/>
          </a:xfrm>
          <a:prstGeom prst="roundRect">
            <a:avLst>
              <a:gd name="adj" fmla="val 16667"/>
            </a:avLst>
          </a:prstGeom>
          <a:solidFill>
            <a:schemeClr val="bg1"/>
          </a:solidFill>
          <a:ln w="12700" algn="ctr">
            <a:solidFill>
              <a:srgbClr val="000080"/>
            </a:solidFill>
            <a:round/>
            <a:headEnd/>
            <a:tailEnd/>
          </a:ln>
        </p:spPr>
        <p:txBody>
          <a:bodyPr lIns="90000" tIns="46800" rIns="90000" bIns="4680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spcBef>
                <a:spcPct val="5000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を拡張・補完する外部アプリケーション</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。パッケージベースのコンポジットアプリや、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ベースの</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サービスを連携して利用。</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コストパフォーマンスを重視。</a:t>
            </a:r>
          </a:p>
        </p:txBody>
      </p:sp>
      <p:sp>
        <p:nvSpPr>
          <p:cNvPr id="4530184" name="AutoShape 8"/>
          <p:cNvSpPr>
            <a:spLocks noChangeArrowheads="1"/>
          </p:cNvSpPr>
          <p:nvPr/>
        </p:nvSpPr>
        <p:spPr bwMode="auto">
          <a:xfrm>
            <a:off x="611188" y="2062163"/>
            <a:ext cx="2543175" cy="995362"/>
          </a:xfrm>
          <a:prstGeom prst="homePlate">
            <a:avLst>
              <a:gd name="adj" fmla="val 44819"/>
            </a:avLst>
          </a:prstGeom>
          <a:solidFill>
            <a:schemeClr val="bg1"/>
          </a:solidFill>
          <a:ln w="12700" algn="ctr">
            <a:solidFill>
              <a:srgbClr val="000080"/>
            </a:solidFill>
            <a:miter lim="800000"/>
            <a:headEnd/>
            <a:tailEnd/>
          </a:ln>
          <a:effectLst>
            <a:outerShdw dist="35921" dir="2700000" algn="ctr" rotWithShape="0">
              <a:srgbClr val="808080"/>
            </a:outerShdw>
          </a:effectLst>
        </p:spPr>
        <p:txBody>
          <a:bodyPr wrap="none" lIns="90000" tIns="46800" rIns="90000" bIns="46800" anchor="ctr"/>
          <a:lstStyle/>
          <a:p>
            <a:pPr>
              <a:spcBef>
                <a:spcPct val="50000"/>
              </a:spcBef>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拡張・補完アプリ</a:t>
            </a:r>
          </a:p>
          <a:p>
            <a:pPr>
              <a:spcBef>
                <a:spcPct val="50000"/>
              </a:spcBef>
              <a:defRPr/>
            </a:pPr>
            <a:r>
              <a:rPr lang="ja-JP" altLang="en-US" sz="1800"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マイクロ</a:t>
            </a:r>
            <a:r>
              <a:rPr lang="en-US" altLang="ja-JP" sz="1800" b="1"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489480" name="AutoShape 9"/>
          <p:cNvSpPr>
            <a:spLocks noChangeArrowheads="1"/>
          </p:cNvSpPr>
          <p:nvPr/>
        </p:nvSpPr>
        <p:spPr bwMode="auto">
          <a:xfrm>
            <a:off x="3079750" y="3195638"/>
            <a:ext cx="5715000" cy="1169987"/>
          </a:xfrm>
          <a:prstGeom prst="roundRect">
            <a:avLst>
              <a:gd name="adj" fmla="val 16667"/>
            </a:avLst>
          </a:prstGeom>
          <a:solidFill>
            <a:schemeClr val="bg1"/>
          </a:solidFill>
          <a:ln w="12700" algn="ctr">
            <a:solidFill>
              <a:srgbClr val="000080"/>
            </a:solidFill>
            <a:round/>
            <a:headEnd/>
            <a:tailEnd/>
          </a:ln>
        </p:spPr>
        <p:txBody>
          <a:bodyPr lIns="90000" tIns="46800" rIns="90000" bIns="4680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spcBef>
                <a:spcPct val="500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独自の強みをシステム化したもの。戦略的に競合との差別化を実現するこだわりの機能が対象となる。開発手法は問わないが、</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ノウハウを社外秘とする</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必要がある。販売、生産、マスタなどの機能が多い。</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独自ノウハウを重視。</a:t>
            </a:r>
          </a:p>
        </p:txBody>
      </p:sp>
      <p:sp>
        <p:nvSpPr>
          <p:cNvPr id="4530186" name="AutoShape 10"/>
          <p:cNvSpPr>
            <a:spLocks noChangeArrowheads="1"/>
          </p:cNvSpPr>
          <p:nvPr/>
        </p:nvSpPr>
        <p:spPr bwMode="auto">
          <a:xfrm>
            <a:off x="611188" y="3271838"/>
            <a:ext cx="2544762" cy="995362"/>
          </a:xfrm>
          <a:prstGeom prst="homePlate">
            <a:avLst>
              <a:gd name="adj" fmla="val 45131"/>
            </a:avLst>
          </a:prstGeom>
          <a:solidFill>
            <a:schemeClr val="bg1"/>
          </a:solidFill>
          <a:ln w="12700" algn="ctr">
            <a:solidFill>
              <a:srgbClr val="000080"/>
            </a:solidFill>
            <a:miter lim="800000"/>
            <a:headEnd/>
            <a:tailEnd/>
          </a:ln>
          <a:effectLst>
            <a:outerShdw dist="35921" dir="2700000" algn="ctr" rotWithShape="0">
              <a:srgbClr val="808080"/>
            </a:outerShdw>
          </a:effectLst>
        </p:spPr>
        <p:txBody>
          <a:bodyPr wrap="none" lIns="90000" tIns="46800" rIns="90000" bIns="46800" anchor="ctr"/>
          <a:lstStyle/>
          <a:p>
            <a:pPr>
              <a:spcBef>
                <a:spcPct val="50000"/>
              </a:spcBef>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戦略アプリ</a:t>
            </a:r>
          </a:p>
          <a:p>
            <a:pPr>
              <a:spcBef>
                <a:spcPct val="50000"/>
              </a:spcBef>
              <a:defRPr/>
            </a:pPr>
            <a:r>
              <a:rPr lang="ja-JP" altLang="en-US" sz="1800"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独自開発サービス</a:t>
            </a:r>
          </a:p>
        </p:txBody>
      </p:sp>
      <p:sp>
        <p:nvSpPr>
          <p:cNvPr id="4530187" name="Rectangle 11"/>
          <p:cNvSpPr>
            <a:spLocks noChangeArrowheads="1"/>
          </p:cNvSpPr>
          <p:nvPr/>
        </p:nvSpPr>
        <p:spPr bwMode="auto">
          <a:xfrm>
            <a:off x="687388" y="957263"/>
            <a:ext cx="479425" cy="717550"/>
          </a:xfrm>
          <a:prstGeom prst="rect">
            <a:avLst/>
          </a:prstGeom>
          <a:solidFill>
            <a:srgbClr val="000080"/>
          </a:solidFill>
          <a:ln w="12700" algn="ctr">
            <a:solidFill>
              <a:schemeClr val="bg1"/>
            </a:solidFill>
            <a:miter lim="800000"/>
            <a:headEnd/>
            <a:tailEnd/>
          </a:ln>
          <a:effectLst>
            <a:outerShdw dist="35921" dir="2700000" algn="ctr" rotWithShape="0">
              <a:srgbClr val="808080"/>
            </a:outerShdw>
          </a:effectLst>
        </p:spPr>
        <p:txBody>
          <a:bodyPr wrap="none" lIns="90000" tIns="46800" rIns="90000" bIns="4680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spcBef>
                <a:spcPct val="50000"/>
              </a:spcBef>
            </a:pPr>
            <a:r>
              <a:rPr lang="en-US" altLang="ja-JP" sz="480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1</a:t>
            </a:r>
          </a:p>
        </p:txBody>
      </p:sp>
      <p:sp>
        <p:nvSpPr>
          <p:cNvPr id="4530188" name="Rectangle 12"/>
          <p:cNvSpPr>
            <a:spLocks noChangeArrowheads="1"/>
          </p:cNvSpPr>
          <p:nvPr/>
        </p:nvSpPr>
        <p:spPr bwMode="auto">
          <a:xfrm>
            <a:off x="688975" y="2187575"/>
            <a:ext cx="479425" cy="717550"/>
          </a:xfrm>
          <a:prstGeom prst="rect">
            <a:avLst/>
          </a:prstGeom>
          <a:solidFill>
            <a:srgbClr val="33CC33"/>
          </a:solidFill>
          <a:ln w="12700" algn="ctr">
            <a:solidFill>
              <a:schemeClr val="bg1"/>
            </a:solidFill>
            <a:miter lim="800000"/>
            <a:headEnd/>
            <a:tailEnd/>
          </a:ln>
          <a:effectLst>
            <a:outerShdw dist="35921" dir="2700000" algn="ctr" rotWithShape="0">
              <a:srgbClr val="808080"/>
            </a:outerShdw>
          </a:effectLst>
        </p:spPr>
        <p:txBody>
          <a:bodyPr wrap="none" lIns="90000" tIns="46800" rIns="90000" bIns="4680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spcBef>
                <a:spcPct val="50000"/>
              </a:spcBef>
            </a:pPr>
            <a:r>
              <a:rPr lang="en-US" altLang="ja-JP" sz="480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2</a:t>
            </a:r>
          </a:p>
        </p:txBody>
      </p:sp>
      <p:sp>
        <p:nvSpPr>
          <p:cNvPr id="4530189" name="Rectangle 13"/>
          <p:cNvSpPr>
            <a:spLocks noChangeArrowheads="1"/>
          </p:cNvSpPr>
          <p:nvPr/>
        </p:nvSpPr>
        <p:spPr bwMode="auto">
          <a:xfrm>
            <a:off x="700088" y="3411538"/>
            <a:ext cx="479425" cy="717550"/>
          </a:xfrm>
          <a:prstGeom prst="rect">
            <a:avLst/>
          </a:prstGeom>
          <a:solidFill>
            <a:srgbClr val="FF0000"/>
          </a:solidFill>
          <a:ln w="12700" algn="ctr">
            <a:solidFill>
              <a:schemeClr val="bg1"/>
            </a:solidFill>
            <a:miter lim="800000"/>
            <a:headEnd/>
            <a:tailEnd/>
          </a:ln>
          <a:effectLst>
            <a:outerShdw dist="35921" dir="2700000" algn="ctr" rotWithShape="0">
              <a:srgbClr val="808080"/>
            </a:outerShdw>
          </a:effectLst>
        </p:spPr>
        <p:txBody>
          <a:bodyPr wrap="none" lIns="90000" tIns="46800" rIns="90000" bIns="46800"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spcBef>
                <a:spcPct val="50000"/>
              </a:spcBef>
            </a:pPr>
            <a:r>
              <a:rPr lang="en-US" altLang="ja-JP" sz="480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Meiryo UI" panose="020B0604030504040204" pitchFamily="50" charset="-128"/>
              </a:rPr>
              <a:t>3</a:t>
            </a:r>
          </a:p>
        </p:txBody>
      </p:sp>
      <p:sp>
        <p:nvSpPr>
          <p:cNvPr id="489485" name="AutoShape 14"/>
          <p:cNvSpPr>
            <a:spLocks noChangeArrowheads="1"/>
          </p:cNvSpPr>
          <p:nvPr/>
        </p:nvSpPr>
        <p:spPr bwMode="auto">
          <a:xfrm>
            <a:off x="1157288" y="4670425"/>
            <a:ext cx="2305050" cy="1854200"/>
          </a:xfrm>
          <a:prstGeom prst="triangle">
            <a:avLst>
              <a:gd name="adj" fmla="val 50000"/>
            </a:avLst>
          </a:prstGeom>
          <a:solidFill>
            <a:schemeClr val="bg1">
              <a:alpha val="0"/>
            </a:schemeClr>
          </a:solidFill>
          <a:ln w="12700" algn="ctr">
            <a:solidFill>
              <a:srgbClr val="FF0000"/>
            </a:solidFill>
            <a:miter lim="800000"/>
            <a:headEnd/>
            <a:tailEnd/>
          </a:ln>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86" name="AutoShape 15"/>
          <p:cNvSpPr>
            <a:spLocks noChangeArrowheads="1"/>
          </p:cNvSpPr>
          <p:nvPr/>
        </p:nvSpPr>
        <p:spPr bwMode="auto">
          <a:xfrm>
            <a:off x="1733550" y="4652963"/>
            <a:ext cx="1152525" cy="927100"/>
          </a:xfrm>
          <a:prstGeom prst="triangle">
            <a:avLst>
              <a:gd name="adj" fmla="val 50000"/>
            </a:avLst>
          </a:prstGeom>
          <a:solidFill>
            <a:srgbClr val="FF0000">
              <a:alpha val="50195"/>
            </a:srgbClr>
          </a:solidFill>
          <a:ln w="19050" algn="ctr">
            <a:solidFill>
              <a:srgbClr val="3333FF"/>
            </a:solidFill>
            <a:prstDash val="dash"/>
            <a:miter lim="800000"/>
            <a:headEnd/>
            <a:tailEnd/>
          </a:ln>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87" name="AutoShape 16"/>
          <p:cNvSpPr>
            <a:spLocks noChangeArrowheads="1"/>
          </p:cNvSpPr>
          <p:nvPr/>
        </p:nvSpPr>
        <p:spPr bwMode="auto">
          <a:xfrm>
            <a:off x="2886075" y="5589588"/>
            <a:ext cx="576263" cy="935037"/>
          </a:xfrm>
          <a:prstGeom prst="rtTriangle">
            <a:avLst/>
          </a:prstGeom>
          <a:solidFill>
            <a:srgbClr val="99FF99">
              <a:alpha val="50195"/>
            </a:srgbClr>
          </a:solidFill>
          <a:ln w="19050" algn="ctr">
            <a:solidFill>
              <a:srgbClr val="3333FF"/>
            </a:solidFill>
            <a:prstDash val="dash"/>
            <a:miter lim="800000"/>
            <a:headEnd/>
            <a:tailEnd/>
          </a:ln>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88" name="AutoShape 17"/>
          <p:cNvSpPr>
            <a:spLocks noChangeAspect="1" noChangeArrowheads="1"/>
          </p:cNvSpPr>
          <p:nvPr/>
        </p:nvSpPr>
        <p:spPr bwMode="auto">
          <a:xfrm flipH="1">
            <a:off x="1157288" y="5589588"/>
            <a:ext cx="576262" cy="935037"/>
          </a:xfrm>
          <a:prstGeom prst="rtTriangle">
            <a:avLst/>
          </a:prstGeom>
          <a:solidFill>
            <a:srgbClr val="99FF99">
              <a:alpha val="50195"/>
            </a:srgbClr>
          </a:solidFill>
          <a:ln w="19050" algn="ctr">
            <a:solidFill>
              <a:srgbClr val="3333FF"/>
            </a:solidFill>
            <a:prstDash val="dash"/>
            <a:miter lim="800000"/>
            <a:headEnd/>
            <a:tailEnd/>
          </a:ln>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9489" name="Group 18"/>
          <p:cNvGrpSpPr>
            <a:grpSpLocks/>
          </p:cNvGrpSpPr>
          <p:nvPr/>
        </p:nvGrpSpPr>
        <p:grpSpPr bwMode="auto">
          <a:xfrm>
            <a:off x="1660525" y="5516563"/>
            <a:ext cx="1296988" cy="1008062"/>
            <a:chOff x="4422" y="2750"/>
            <a:chExt cx="817" cy="635"/>
          </a:xfrm>
        </p:grpSpPr>
        <p:grpSp>
          <p:nvGrpSpPr>
            <p:cNvPr id="489490" name="Group 19"/>
            <p:cNvGrpSpPr>
              <a:grpSpLocks/>
            </p:cNvGrpSpPr>
            <p:nvPr/>
          </p:nvGrpSpPr>
          <p:grpSpPr bwMode="auto">
            <a:xfrm>
              <a:off x="4422" y="2750"/>
              <a:ext cx="815" cy="635"/>
              <a:chOff x="4332" y="2886"/>
              <a:chExt cx="815" cy="635"/>
            </a:xfrm>
          </p:grpSpPr>
          <p:grpSp>
            <p:nvGrpSpPr>
              <p:cNvPr id="489491" name="Group 20"/>
              <p:cNvGrpSpPr>
                <a:grpSpLocks/>
              </p:cNvGrpSpPr>
              <p:nvPr/>
            </p:nvGrpSpPr>
            <p:grpSpPr bwMode="auto">
              <a:xfrm>
                <a:off x="4377" y="2931"/>
                <a:ext cx="726" cy="590"/>
                <a:chOff x="385" y="1207"/>
                <a:chExt cx="726" cy="590"/>
              </a:xfrm>
            </p:grpSpPr>
            <p:sp>
              <p:nvSpPr>
                <p:cNvPr id="489492" name="Rectangle 21"/>
                <p:cNvSpPr>
                  <a:spLocks noChangeArrowheads="1"/>
                </p:cNvSpPr>
                <p:nvPr/>
              </p:nvSpPr>
              <p:spPr bwMode="auto">
                <a:xfrm>
                  <a:off x="385" y="1207"/>
                  <a:ext cx="726" cy="590"/>
                </a:xfrm>
                <a:prstGeom prst="rect">
                  <a:avLst/>
                </a:prstGeom>
                <a:solidFill>
                  <a:srgbClr val="99CCFF">
                    <a:alpha val="50195"/>
                  </a:srgbClr>
                </a:solidFill>
                <a:ln w="12700" algn="ctr">
                  <a:solidFill>
                    <a:srgbClr val="0000FF"/>
                  </a:solidFill>
                  <a:miter lim="800000"/>
                  <a:headEnd/>
                  <a:tailEnd/>
                </a:ln>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9493" name="Group 22"/>
                <p:cNvGrpSpPr>
                  <a:grpSpLocks/>
                </p:cNvGrpSpPr>
                <p:nvPr/>
              </p:nvGrpSpPr>
              <p:grpSpPr bwMode="auto">
                <a:xfrm>
                  <a:off x="567" y="1407"/>
                  <a:ext cx="363" cy="299"/>
                  <a:chOff x="2515" y="633"/>
                  <a:chExt cx="617" cy="575"/>
                </a:xfrm>
              </p:grpSpPr>
              <p:sp>
                <p:nvSpPr>
                  <p:cNvPr id="489494" name="Freeform 23"/>
                  <p:cNvSpPr>
                    <a:spLocks/>
                  </p:cNvSpPr>
                  <p:nvPr/>
                </p:nvSpPr>
                <p:spPr bwMode="auto">
                  <a:xfrm>
                    <a:off x="2601" y="723"/>
                    <a:ext cx="531" cy="485"/>
                  </a:xfrm>
                  <a:custGeom>
                    <a:avLst/>
                    <a:gdLst>
                      <a:gd name="T0" fmla="*/ 0 w 531"/>
                      <a:gd name="T1" fmla="*/ 0 h 485"/>
                      <a:gd name="T2" fmla="*/ 530 w 531"/>
                      <a:gd name="T3" fmla="*/ 0 h 485"/>
                      <a:gd name="T4" fmla="*/ 530 w 531"/>
                      <a:gd name="T5" fmla="*/ 392 h 485"/>
                      <a:gd name="T6" fmla="*/ 528 w 531"/>
                      <a:gd name="T7" fmla="*/ 402 h 485"/>
                      <a:gd name="T8" fmla="*/ 523 w 531"/>
                      <a:gd name="T9" fmla="*/ 411 h 485"/>
                      <a:gd name="T10" fmla="*/ 515 w 531"/>
                      <a:gd name="T11" fmla="*/ 420 h 485"/>
                      <a:gd name="T12" fmla="*/ 506 w 531"/>
                      <a:gd name="T13" fmla="*/ 428 h 485"/>
                      <a:gd name="T14" fmla="*/ 493 w 531"/>
                      <a:gd name="T15" fmla="*/ 436 h 485"/>
                      <a:gd name="T16" fmla="*/ 477 w 531"/>
                      <a:gd name="T17" fmla="*/ 444 h 485"/>
                      <a:gd name="T18" fmla="*/ 459 w 531"/>
                      <a:gd name="T19" fmla="*/ 451 h 485"/>
                      <a:gd name="T20" fmla="*/ 439 w 531"/>
                      <a:gd name="T21" fmla="*/ 457 h 485"/>
                      <a:gd name="T22" fmla="*/ 417 w 531"/>
                      <a:gd name="T23" fmla="*/ 463 h 485"/>
                      <a:gd name="T24" fmla="*/ 393 w 531"/>
                      <a:gd name="T25" fmla="*/ 468 h 485"/>
                      <a:gd name="T26" fmla="*/ 369 w 531"/>
                      <a:gd name="T27" fmla="*/ 474 h 485"/>
                      <a:gd name="T28" fmla="*/ 341 w 531"/>
                      <a:gd name="T29" fmla="*/ 478 h 485"/>
                      <a:gd name="T30" fmla="*/ 313 w 531"/>
                      <a:gd name="T31" fmla="*/ 480 h 485"/>
                      <a:gd name="T32" fmla="*/ 284 w 531"/>
                      <a:gd name="T33" fmla="*/ 482 h 485"/>
                      <a:gd name="T34" fmla="*/ 254 w 531"/>
                      <a:gd name="T35" fmla="*/ 484 h 485"/>
                      <a:gd name="T36" fmla="*/ 223 w 531"/>
                      <a:gd name="T37" fmla="*/ 484 h 485"/>
                      <a:gd name="T38" fmla="*/ 207 w 531"/>
                      <a:gd name="T39" fmla="*/ 484 h 485"/>
                      <a:gd name="T40" fmla="*/ 192 w 531"/>
                      <a:gd name="T41" fmla="*/ 484 h 485"/>
                      <a:gd name="T42" fmla="*/ 176 w 531"/>
                      <a:gd name="T43" fmla="*/ 483 h 485"/>
                      <a:gd name="T44" fmla="*/ 160 w 531"/>
                      <a:gd name="T45" fmla="*/ 482 h 485"/>
                      <a:gd name="T46" fmla="*/ 145 w 531"/>
                      <a:gd name="T47" fmla="*/ 481 h 485"/>
                      <a:gd name="T48" fmla="*/ 132 w 531"/>
                      <a:gd name="T49" fmla="*/ 480 h 485"/>
                      <a:gd name="T50" fmla="*/ 117 w 531"/>
                      <a:gd name="T51" fmla="*/ 478 h 485"/>
                      <a:gd name="T52" fmla="*/ 102 w 531"/>
                      <a:gd name="T53" fmla="*/ 477 h 485"/>
                      <a:gd name="T54" fmla="*/ 88 w 531"/>
                      <a:gd name="T55" fmla="*/ 474 h 485"/>
                      <a:gd name="T56" fmla="*/ 74 w 531"/>
                      <a:gd name="T57" fmla="*/ 472 h 485"/>
                      <a:gd name="T58" fmla="*/ 62 w 531"/>
                      <a:gd name="T59" fmla="*/ 469 h 485"/>
                      <a:gd name="T60" fmla="*/ 50 w 531"/>
                      <a:gd name="T61" fmla="*/ 467 h 485"/>
                      <a:gd name="T62" fmla="*/ 36 w 531"/>
                      <a:gd name="T63" fmla="*/ 463 h 485"/>
                      <a:gd name="T64" fmla="*/ 24 w 531"/>
                      <a:gd name="T65" fmla="*/ 460 h 485"/>
                      <a:gd name="T66" fmla="*/ 14 w 531"/>
                      <a:gd name="T67" fmla="*/ 457 h 485"/>
                      <a:gd name="T68" fmla="*/ 2 w 531"/>
                      <a:gd name="T69" fmla="*/ 454 h 485"/>
                      <a:gd name="T70" fmla="*/ 0 w 531"/>
                      <a:gd name="T71" fmla="*/ 0 h 4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485"/>
                      <a:gd name="T110" fmla="*/ 531 w 531"/>
                      <a:gd name="T111" fmla="*/ 485 h 4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485">
                        <a:moveTo>
                          <a:pt x="0" y="0"/>
                        </a:moveTo>
                        <a:lnTo>
                          <a:pt x="530" y="0"/>
                        </a:lnTo>
                        <a:lnTo>
                          <a:pt x="530" y="392"/>
                        </a:lnTo>
                        <a:lnTo>
                          <a:pt x="528" y="402"/>
                        </a:lnTo>
                        <a:lnTo>
                          <a:pt x="523" y="411"/>
                        </a:lnTo>
                        <a:lnTo>
                          <a:pt x="515" y="420"/>
                        </a:lnTo>
                        <a:lnTo>
                          <a:pt x="506" y="428"/>
                        </a:lnTo>
                        <a:lnTo>
                          <a:pt x="493" y="436"/>
                        </a:lnTo>
                        <a:lnTo>
                          <a:pt x="477" y="444"/>
                        </a:lnTo>
                        <a:lnTo>
                          <a:pt x="459" y="451"/>
                        </a:lnTo>
                        <a:lnTo>
                          <a:pt x="439" y="457"/>
                        </a:lnTo>
                        <a:lnTo>
                          <a:pt x="417" y="463"/>
                        </a:lnTo>
                        <a:lnTo>
                          <a:pt x="393" y="468"/>
                        </a:lnTo>
                        <a:lnTo>
                          <a:pt x="369" y="474"/>
                        </a:lnTo>
                        <a:lnTo>
                          <a:pt x="341" y="478"/>
                        </a:lnTo>
                        <a:lnTo>
                          <a:pt x="313" y="480"/>
                        </a:lnTo>
                        <a:lnTo>
                          <a:pt x="284" y="482"/>
                        </a:lnTo>
                        <a:lnTo>
                          <a:pt x="254" y="484"/>
                        </a:lnTo>
                        <a:lnTo>
                          <a:pt x="223" y="484"/>
                        </a:lnTo>
                        <a:lnTo>
                          <a:pt x="207" y="484"/>
                        </a:lnTo>
                        <a:lnTo>
                          <a:pt x="192" y="484"/>
                        </a:lnTo>
                        <a:lnTo>
                          <a:pt x="176" y="483"/>
                        </a:lnTo>
                        <a:lnTo>
                          <a:pt x="160" y="482"/>
                        </a:lnTo>
                        <a:lnTo>
                          <a:pt x="145" y="481"/>
                        </a:lnTo>
                        <a:lnTo>
                          <a:pt x="132" y="480"/>
                        </a:lnTo>
                        <a:lnTo>
                          <a:pt x="117" y="478"/>
                        </a:lnTo>
                        <a:lnTo>
                          <a:pt x="102" y="477"/>
                        </a:lnTo>
                        <a:lnTo>
                          <a:pt x="88" y="474"/>
                        </a:lnTo>
                        <a:lnTo>
                          <a:pt x="74" y="472"/>
                        </a:lnTo>
                        <a:lnTo>
                          <a:pt x="62" y="469"/>
                        </a:lnTo>
                        <a:lnTo>
                          <a:pt x="50" y="467"/>
                        </a:lnTo>
                        <a:lnTo>
                          <a:pt x="36" y="463"/>
                        </a:lnTo>
                        <a:lnTo>
                          <a:pt x="24" y="460"/>
                        </a:lnTo>
                        <a:lnTo>
                          <a:pt x="14" y="457"/>
                        </a:lnTo>
                        <a:lnTo>
                          <a:pt x="2" y="454"/>
                        </a:lnTo>
                        <a:lnTo>
                          <a:pt x="0" y="0"/>
                        </a:lnTo>
                      </a:path>
                    </a:pathLst>
                  </a:custGeom>
                  <a:gradFill rotWithShape="0">
                    <a:gsLst>
                      <a:gs pos="0">
                        <a:srgbClr val="FFFFFF"/>
                      </a:gs>
                      <a:gs pos="100000">
                        <a:srgbClr val="414141"/>
                      </a:gs>
                    </a:gsLst>
                    <a:lin ang="0" scaled="1"/>
                  </a:gradFill>
                  <a:ln w="12700" cap="rnd">
                    <a:solidFill>
                      <a:schemeClr val="tx1"/>
                    </a:solidFill>
                    <a:round/>
                    <a:headEnd/>
                    <a:tailEnd/>
                  </a:ln>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95" name="Freeform 24"/>
                  <p:cNvSpPr>
                    <a:spLocks/>
                  </p:cNvSpPr>
                  <p:nvPr/>
                </p:nvSpPr>
                <p:spPr bwMode="auto">
                  <a:xfrm>
                    <a:off x="2520" y="723"/>
                    <a:ext cx="87" cy="455"/>
                  </a:xfrm>
                  <a:custGeom>
                    <a:avLst/>
                    <a:gdLst>
                      <a:gd name="T0" fmla="*/ 83 w 87"/>
                      <a:gd name="T1" fmla="*/ 0 h 455"/>
                      <a:gd name="T2" fmla="*/ 86 w 87"/>
                      <a:gd name="T3" fmla="*/ 454 h 455"/>
                      <a:gd name="T4" fmla="*/ 67 w 87"/>
                      <a:gd name="T5" fmla="*/ 448 h 455"/>
                      <a:gd name="T6" fmla="*/ 49 w 87"/>
                      <a:gd name="T7" fmla="*/ 441 h 455"/>
                      <a:gd name="T8" fmla="*/ 34 w 87"/>
                      <a:gd name="T9" fmla="*/ 433 h 455"/>
                      <a:gd name="T10" fmla="*/ 23 w 87"/>
                      <a:gd name="T11" fmla="*/ 426 h 455"/>
                      <a:gd name="T12" fmla="*/ 13 w 87"/>
                      <a:gd name="T13" fmla="*/ 417 h 455"/>
                      <a:gd name="T14" fmla="*/ 5 w 87"/>
                      <a:gd name="T15" fmla="*/ 410 h 455"/>
                      <a:gd name="T16" fmla="*/ 1 w 87"/>
                      <a:gd name="T17" fmla="*/ 401 h 455"/>
                      <a:gd name="T18" fmla="*/ 0 w 87"/>
                      <a:gd name="T19" fmla="*/ 393 h 455"/>
                      <a:gd name="T20" fmla="*/ 0 w 87"/>
                      <a:gd name="T21" fmla="*/ 0 h 455"/>
                      <a:gd name="T22" fmla="*/ 83 w 87"/>
                      <a:gd name="T23" fmla="*/ 0 h 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55"/>
                      <a:gd name="T38" fmla="*/ 87 w 87"/>
                      <a:gd name="T39" fmla="*/ 455 h 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55">
                        <a:moveTo>
                          <a:pt x="83" y="0"/>
                        </a:moveTo>
                        <a:lnTo>
                          <a:pt x="86" y="454"/>
                        </a:lnTo>
                        <a:lnTo>
                          <a:pt x="67" y="448"/>
                        </a:lnTo>
                        <a:lnTo>
                          <a:pt x="49" y="441"/>
                        </a:lnTo>
                        <a:lnTo>
                          <a:pt x="34" y="433"/>
                        </a:lnTo>
                        <a:lnTo>
                          <a:pt x="23" y="426"/>
                        </a:lnTo>
                        <a:lnTo>
                          <a:pt x="13" y="417"/>
                        </a:lnTo>
                        <a:lnTo>
                          <a:pt x="5" y="410"/>
                        </a:lnTo>
                        <a:lnTo>
                          <a:pt x="1" y="401"/>
                        </a:lnTo>
                        <a:lnTo>
                          <a:pt x="0" y="393"/>
                        </a:lnTo>
                        <a:lnTo>
                          <a:pt x="0" y="0"/>
                        </a:lnTo>
                        <a:lnTo>
                          <a:pt x="83" y="0"/>
                        </a:lnTo>
                      </a:path>
                    </a:pathLst>
                  </a:custGeom>
                  <a:gradFill rotWithShape="0">
                    <a:gsLst>
                      <a:gs pos="0">
                        <a:srgbClr val="E5E5E5"/>
                      </a:gs>
                      <a:gs pos="100000">
                        <a:srgbClr val="FFFFFF"/>
                      </a:gs>
                    </a:gsLst>
                    <a:lin ang="0" scaled="1"/>
                  </a:gradFill>
                  <a:ln w="12700" cap="rnd">
                    <a:solidFill>
                      <a:schemeClr val="tx1"/>
                    </a:solidFill>
                    <a:round/>
                    <a:headEnd/>
                    <a:tailEnd/>
                  </a:ln>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96" name="Freeform 25"/>
                  <p:cNvSpPr>
                    <a:spLocks/>
                  </p:cNvSpPr>
                  <p:nvPr/>
                </p:nvSpPr>
                <p:spPr bwMode="auto">
                  <a:xfrm>
                    <a:off x="2515" y="633"/>
                    <a:ext cx="617" cy="180"/>
                  </a:xfrm>
                  <a:custGeom>
                    <a:avLst/>
                    <a:gdLst>
                      <a:gd name="T0" fmla="*/ 340 w 617"/>
                      <a:gd name="T1" fmla="*/ 1 h 180"/>
                      <a:gd name="T2" fmla="*/ 400 w 617"/>
                      <a:gd name="T3" fmla="*/ 4 h 180"/>
                      <a:gd name="T4" fmla="*/ 454 w 617"/>
                      <a:gd name="T5" fmla="*/ 11 h 180"/>
                      <a:gd name="T6" fmla="*/ 504 w 617"/>
                      <a:gd name="T7" fmla="*/ 20 h 180"/>
                      <a:gd name="T8" fmla="*/ 545 w 617"/>
                      <a:gd name="T9" fmla="*/ 33 h 180"/>
                      <a:gd name="T10" fmla="*/ 579 w 617"/>
                      <a:gd name="T11" fmla="*/ 47 h 180"/>
                      <a:gd name="T12" fmla="*/ 602 w 617"/>
                      <a:gd name="T13" fmla="*/ 63 h 180"/>
                      <a:gd name="T14" fmla="*/ 614 w 617"/>
                      <a:gd name="T15" fmla="*/ 81 h 180"/>
                      <a:gd name="T16" fmla="*/ 614 w 617"/>
                      <a:gd name="T17" fmla="*/ 98 h 180"/>
                      <a:gd name="T18" fmla="*/ 602 w 617"/>
                      <a:gd name="T19" fmla="*/ 116 h 180"/>
                      <a:gd name="T20" fmla="*/ 579 w 617"/>
                      <a:gd name="T21" fmla="*/ 132 h 180"/>
                      <a:gd name="T22" fmla="*/ 545 w 617"/>
                      <a:gd name="T23" fmla="*/ 147 h 180"/>
                      <a:gd name="T24" fmla="*/ 504 w 617"/>
                      <a:gd name="T25" fmla="*/ 159 h 180"/>
                      <a:gd name="T26" fmla="*/ 454 w 617"/>
                      <a:gd name="T27" fmla="*/ 169 h 180"/>
                      <a:gd name="T28" fmla="*/ 400 w 617"/>
                      <a:gd name="T29" fmla="*/ 175 h 180"/>
                      <a:gd name="T30" fmla="*/ 340 w 617"/>
                      <a:gd name="T31" fmla="*/ 179 h 180"/>
                      <a:gd name="T32" fmla="*/ 276 w 617"/>
                      <a:gd name="T33" fmla="*/ 179 h 180"/>
                      <a:gd name="T34" fmla="*/ 216 w 617"/>
                      <a:gd name="T35" fmla="*/ 175 h 180"/>
                      <a:gd name="T36" fmla="*/ 161 w 617"/>
                      <a:gd name="T37" fmla="*/ 169 h 180"/>
                      <a:gd name="T38" fmla="*/ 111 w 617"/>
                      <a:gd name="T39" fmla="*/ 159 h 180"/>
                      <a:gd name="T40" fmla="*/ 70 w 617"/>
                      <a:gd name="T41" fmla="*/ 147 h 180"/>
                      <a:gd name="T42" fmla="*/ 37 w 617"/>
                      <a:gd name="T43" fmla="*/ 132 h 180"/>
                      <a:gd name="T44" fmla="*/ 14 w 617"/>
                      <a:gd name="T45" fmla="*/ 116 h 180"/>
                      <a:gd name="T46" fmla="*/ 1 w 617"/>
                      <a:gd name="T47" fmla="*/ 98 h 180"/>
                      <a:gd name="T48" fmla="*/ 1 w 617"/>
                      <a:gd name="T49" fmla="*/ 81 h 180"/>
                      <a:gd name="T50" fmla="*/ 14 w 617"/>
                      <a:gd name="T51" fmla="*/ 63 h 180"/>
                      <a:gd name="T52" fmla="*/ 37 w 617"/>
                      <a:gd name="T53" fmla="*/ 47 h 180"/>
                      <a:gd name="T54" fmla="*/ 70 w 617"/>
                      <a:gd name="T55" fmla="*/ 33 h 180"/>
                      <a:gd name="T56" fmla="*/ 111 w 617"/>
                      <a:gd name="T57" fmla="*/ 20 h 180"/>
                      <a:gd name="T58" fmla="*/ 161 w 617"/>
                      <a:gd name="T59" fmla="*/ 11 h 180"/>
                      <a:gd name="T60" fmla="*/ 216 w 617"/>
                      <a:gd name="T61" fmla="*/ 4 h 180"/>
                      <a:gd name="T62" fmla="*/ 276 w 617"/>
                      <a:gd name="T63" fmla="*/ 1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7"/>
                      <a:gd name="T97" fmla="*/ 0 h 180"/>
                      <a:gd name="T98" fmla="*/ 617 w 617"/>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7" h="180">
                        <a:moveTo>
                          <a:pt x="308" y="0"/>
                        </a:moveTo>
                        <a:lnTo>
                          <a:pt x="340" y="1"/>
                        </a:lnTo>
                        <a:lnTo>
                          <a:pt x="370" y="2"/>
                        </a:lnTo>
                        <a:lnTo>
                          <a:pt x="400" y="4"/>
                        </a:lnTo>
                        <a:lnTo>
                          <a:pt x="427" y="7"/>
                        </a:lnTo>
                        <a:lnTo>
                          <a:pt x="454" y="11"/>
                        </a:lnTo>
                        <a:lnTo>
                          <a:pt x="480" y="16"/>
                        </a:lnTo>
                        <a:lnTo>
                          <a:pt x="504" y="20"/>
                        </a:lnTo>
                        <a:lnTo>
                          <a:pt x="525" y="27"/>
                        </a:lnTo>
                        <a:lnTo>
                          <a:pt x="545" y="33"/>
                        </a:lnTo>
                        <a:lnTo>
                          <a:pt x="563" y="40"/>
                        </a:lnTo>
                        <a:lnTo>
                          <a:pt x="579" y="47"/>
                        </a:lnTo>
                        <a:lnTo>
                          <a:pt x="591" y="55"/>
                        </a:lnTo>
                        <a:lnTo>
                          <a:pt x="602" y="63"/>
                        </a:lnTo>
                        <a:lnTo>
                          <a:pt x="609" y="72"/>
                        </a:lnTo>
                        <a:lnTo>
                          <a:pt x="614" y="81"/>
                        </a:lnTo>
                        <a:lnTo>
                          <a:pt x="616" y="90"/>
                        </a:lnTo>
                        <a:lnTo>
                          <a:pt x="614" y="98"/>
                        </a:lnTo>
                        <a:lnTo>
                          <a:pt x="609" y="108"/>
                        </a:lnTo>
                        <a:lnTo>
                          <a:pt x="602" y="116"/>
                        </a:lnTo>
                        <a:lnTo>
                          <a:pt x="591" y="124"/>
                        </a:lnTo>
                        <a:lnTo>
                          <a:pt x="579" y="132"/>
                        </a:lnTo>
                        <a:lnTo>
                          <a:pt x="563" y="139"/>
                        </a:lnTo>
                        <a:lnTo>
                          <a:pt x="545" y="147"/>
                        </a:lnTo>
                        <a:lnTo>
                          <a:pt x="525" y="152"/>
                        </a:lnTo>
                        <a:lnTo>
                          <a:pt x="504" y="159"/>
                        </a:lnTo>
                        <a:lnTo>
                          <a:pt x="480" y="164"/>
                        </a:lnTo>
                        <a:lnTo>
                          <a:pt x="454" y="169"/>
                        </a:lnTo>
                        <a:lnTo>
                          <a:pt x="427" y="173"/>
                        </a:lnTo>
                        <a:lnTo>
                          <a:pt x="400" y="175"/>
                        </a:lnTo>
                        <a:lnTo>
                          <a:pt x="370" y="177"/>
                        </a:lnTo>
                        <a:lnTo>
                          <a:pt x="340" y="179"/>
                        </a:lnTo>
                        <a:lnTo>
                          <a:pt x="308" y="179"/>
                        </a:lnTo>
                        <a:lnTo>
                          <a:pt x="276" y="179"/>
                        </a:lnTo>
                        <a:lnTo>
                          <a:pt x="246" y="177"/>
                        </a:lnTo>
                        <a:lnTo>
                          <a:pt x="216" y="175"/>
                        </a:lnTo>
                        <a:lnTo>
                          <a:pt x="187" y="173"/>
                        </a:lnTo>
                        <a:lnTo>
                          <a:pt x="161" y="169"/>
                        </a:lnTo>
                        <a:lnTo>
                          <a:pt x="135" y="164"/>
                        </a:lnTo>
                        <a:lnTo>
                          <a:pt x="111" y="159"/>
                        </a:lnTo>
                        <a:lnTo>
                          <a:pt x="90" y="152"/>
                        </a:lnTo>
                        <a:lnTo>
                          <a:pt x="70" y="147"/>
                        </a:lnTo>
                        <a:lnTo>
                          <a:pt x="53" y="139"/>
                        </a:lnTo>
                        <a:lnTo>
                          <a:pt x="37" y="132"/>
                        </a:lnTo>
                        <a:lnTo>
                          <a:pt x="24" y="124"/>
                        </a:lnTo>
                        <a:lnTo>
                          <a:pt x="14" y="116"/>
                        </a:lnTo>
                        <a:lnTo>
                          <a:pt x="6" y="108"/>
                        </a:lnTo>
                        <a:lnTo>
                          <a:pt x="1" y="98"/>
                        </a:lnTo>
                        <a:lnTo>
                          <a:pt x="0" y="90"/>
                        </a:lnTo>
                        <a:lnTo>
                          <a:pt x="1" y="81"/>
                        </a:lnTo>
                        <a:lnTo>
                          <a:pt x="6" y="72"/>
                        </a:lnTo>
                        <a:lnTo>
                          <a:pt x="14" y="63"/>
                        </a:lnTo>
                        <a:lnTo>
                          <a:pt x="24" y="55"/>
                        </a:lnTo>
                        <a:lnTo>
                          <a:pt x="37" y="47"/>
                        </a:lnTo>
                        <a:lnTo>
                          <a:pt x="53" y="40"/>
                        </a:lnTo>
                        <a:lnTo>
                          <a:pt x="70" y="33"/>
                        </a:lnTo>
                        <a:lnTo>
                          <a:pt x="90" y="27"/>
                        </a:lnTo>
                        <a:lnTo>
                          <a:pt x="111" y="20"/>
                        </a:lnTo>
                        <a:lnTo>
                          <a:pt x="135" y="16"/>
                        </a:lnTo>
                        <a:lnTo>
                          <a:pt x="161" y="11"/>
                        </a:lnTo>
                        <a:lnTo>
                          <a:pt x="187" y="7"/>
                        </a:lnTo>
                        <a:lnTo>
                          <a:pt x="216" y="4"/>
                        </a:lnTo>
                        <a:lnTo>
                          <a:pt x="246" y="2"/>
                        </a:lnTo>
                        <a:lnTo>
                          <a:pt x="276" y="1"/>
                        </a:lnTo>
                        <a:lnTo>
                          <a:pt x="308" y="0"/>
                        </a:lnTo>
                      </a:path>
                    </a:pathLst>
                  </a:custGeom>
                  <a:gradFill rotWithShape="0">
                    <a:gsLst>
                      <a:gs pos="0">
                        <a:srgbClr val="FFFFFF"/>
                      </a:gs>
                      <a:gs pos="100000">
                        <a:srgbClr val="E5E5E5"/>
                      </a:gs>
                    </a:gsLst>
                    <a:lin ang="0" scaled="1"/>
                  </a:gradFill>
                  <a:ln w="12700" cap="rnd">
                    <a:solidFill>
                      <a:schemeClr val="tx1"/>
                    </a:solidFill>
                    <a:round/>
                    <a:headEnd/>
                    <a:tailEnd/>
                  </a:ln>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97" name="Freeform 26"/>
                  <p:cNvSpPr>
                    <a:spLocks/>
                  </p:cNvSpPr>
                  <p:nvPr/>
                </p:nvSpPr>
                <p:spPr bwMode="auto">
                  <a:xfrm>
                    <a:off x="2673" y="677"/>
                    <a:ext cx="299" cy="88"/>
                  </a:xfrm>
                  <a:custGeom>
                    <a:avLst/>
                    <a:gdLst>
                      <a:gd name="T0" fmla="*/ 164 w 299"/>
                      <a:gd name="T1" fmla="*/ 0 h 88"/>
                      <a:gd name="T2" fmla="*/ 193 w 299"/>
                      <a:gd name="T3" fmla="*/ 3 h 88"/>
                      <a:gd name="T4" fmla="*/ 219 w 299"/>
                      <a:gd name="T5" fmla="*/ 6 h 88"/>
                      <a:gd name="T6" fmla="*/ 244 w 299"/>
                      <a:gd name="T7" fmla="*/ 10 h 88"/>
                      <a:gd name="T8" fmla="*/ 265 w 299"/>
                      <a:gd name="T9" fmla="*/ 17 h 88"/>
                      <a:gd name="T10" fmla="*/ 279 w 299"/>
                      <a:gd name="T11" fmla="*/ 23 h 88"/>
                      <a:gd name="T12" fmla="*/ 292 w 299"/>
                      <a:gd name="T13" fmla="*/ 31 h 88"/>
                      <a:gd name="T14" fmla="*/ 298 w 299"/>
                      <a:gd name="T15" fmla="*/ 39 h 88"/>
                      <a:gd name="T16" fmla="*/ 298 w 299"/>
                      <a:gd name="T17" fmla="*/ 48 h 88"/>
                      <a:gd name="T18" fmla="*/ 292 w 299"/>
                      <a:gd name="T19" fmla="*/ 56 h 88"/>
                      <a:gd name="T20" fmla="*/ 279 w 299"/>
                      <a:gd name="T21" fmla="*/ 64 h 88"/>
                      <a:gd name="T22" fmla="*/ 265 w 299"/>
                      <a:gd name="T23" fmla="*/ 70 h 88"/>
                      <a:gd name="T24" fmla="*/ 244 w 299"/>
                      <a:gd name="T25" fmla="*/ 77 h 88"/>
                      <a:gd name="T26" fmla="*/ 219 w 299"/>
                      <a:gd name="T27" fmla="*/ 81 h 88"/>
                      <a:gd name="T28" fmla="*/ 193 w 299"/>
                      <a:gd name="T29" fmla="*/ 84 h 88"/>
                      <a:gd name="T30" fmla="*/ 164 w 299"/>
                      <a:gd name="T31" fmla="*/ 87 h 88"/>
                      <a:gd name="T32" fmla="*/ 133 w 299"/>
                      <a:gd name="T33" fmla="*/ 87 h 88"/>
                      <a:gd name="T34" fmla="*/ 105 w 299"/>
                      <a:gd name="T35" fmla="*/ 84 h 88"/>
                      <a:gd name="T36" fmla="*/ 78 w 299"/>
                      <a:gd name="T37" fmla="*/ 81 h 88"/>
                      <a:gd name="T38" fmla="*/ 54 w 299"/>
                      <a:gd name="T39" fmla="*/ 77 h 88"/>
                      <a:gd name="T40" fmla="*/ 33 w 299"/>
                      <a:gd name="T41" fmla="*/ 70 h 88"/>
                      <a:gd name="T42" fmla="*/ 17 w 299"/>
                      <a:gd name="T43" fmla="*/ 64 h 88"/>
                      <a:gd name="T44" fmla="*/ 6 w 299"/>
                      <a:gd name="T45" fmla="*/ 56 h 88"/>
                      <a:gd name="T46" fmla="*/ 0 w 299"/>
                      <a:gd name="T47" fmla="*/ 48 h 88"/>
                      <a:gd name="T48" fmla="*/ 0 w 299"/>
                      <a:gd name="T49" fmla="*/ 39 h 88"/>
                      <a:gd name="T50" fmla="*/ 6 w 299"/>
                      <a:gd name="T51" fmla="*/ 31 h 88"/>
                      <a:gd name="T52" fmla="*/ 17 w 299"/>
                      <a:gd name="T53" fmla="*/ 23 h 88"/>
                      <a:gd name="T54" fmla="*/ 33 w 299"/>
                      <a:gd name="T55" fmla="*/ 17 h 88"/>
                      <a:gd name="T56" fmla="*/ 54 w 299"/>
                      <a:gd name="T57" fmla="*/ 10 h 88"/>
                      <a:gd name="T58" fmla="*/ 78 w 299"/>
                      <a:gd name="T59" fmla="*/ 6 h 88"/>
                      <a:gd name="T60" fmla="*/ 105 w 299"/>
                      <a:gd name="T61" fmla="*/ 3 h 88"/>
                      <a:gd name="T62" fmla="*/ 133 w 299"/>
                      <a:gd name="T63" fmla="*/ 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88"/>
                      <a:gd name="T98" fmla="*/ 299 w 299"/>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88">
                        <a:moveTo>
                          <a:pt x="149" y="0"/>
                        </a:moveTo>
                        <a:lnTo>
                          <a:pt x="164" y="0"/>
                        </a:lnTo>
                        <a:lnTo>
                          <a:pt x="178" y="1"/>
                        </a:lnTo>
                        <a:lnTo>
                          <a:pt x="193" y="3"/>
                        </a:lnTo>
                        <a:lnTo>
                          <a:pt x="207" y="4"/>
                        </a:lnTo>
                        <a:lnTo>
                          <a:pt x="219" y="6"/>
                        </a:lnTo>
                        <a:lnTo>
                          <a:pt x="233" y="7"/>
                        </a:lnTo>
                        <a:lnTo>
                          <a:pt x="244" y="10"/>
                        </a:lnTo>
                        <a:lnTo>
                          <a:pt x="255" y="13"/>
                        </a:lnTo>
                        <a:lnTo>
                          <a:pt x="265" y="17"/>
                        </a:lnTo>
                        <a:lnTo>
                          <a:pt x="273" y="20"/>
                        </a:lnTo>
                        <a:lnTo>
                          <a:pt x="279" y="23"/>
                        </a:lnTo>
                        <a:lnTo>
                          <a:pt x="286" y="27"/>
                        </a:lnTo>
                        <a:lnTo>
                          <a:pt x="292" y="31"/>
                        </a:lnTo>
                        <a:lnTo>
                          <a:pt x="296" y="35"/>
                        </a:lnTo>
                        <a:lnTo>
                          <a:pt x="298" y="39"/>
                        </a:lnTo>
                        <a:lnTo>
                          <a:pt x="298" y="44"/>
                        </a:lnTo>
                        <a:lnTo>
                          <a:pt x="298" y="48"/>
                        </a:lnTo>
                        <a:lnTo>
                          <a:pt x="296" y="52"/>
                        </a:lnTo>
                        <a:lnTo>
                          <a:pt x="292" y="56"/>
                        </a:lnTo>
                        <a:lnTo>
                          <a:pt x="286" y="60"/>
                        </a:lnTo>
                        <a:lnTo>
                          <a:pt x="279" y="64"/>
                        </a:lnTo>
                        <a:lnTo>
                          <a:pt x="273" y="67"/>
                        </a:lnTo>
                        <a:lnTo>
                          <a:pt x="265" y="70"/>
                        </a:lnTo>
                        <a:lnTo>
                          <a:pt x="255" y="74"/>
                        </a:lnTo>
                        <a:lnTo>
                          <a:pt x="244" y="77"/>
                        </a:lnTo>
                        <a:lnTo>
                          <a:pt x="233" y="80"/>
                        </a:lnTo>
                        <a:lnTo>
                          <a:pt x="219" y="81"/>
                        </a:lnTo>
                        <a:lnTo>
                          <a:pt x="207" y="83"/>
                        </a:lnTo>
                        <a:lnTo>
                          <a:pt x="193" y="84"/>
                        </a:lnTo>
                        <a:lnTo>
                          <a:pt x="178" y="86"/>
                        </a:lnTo>
                        <a:lnTo>
                          <a:pt x="164" y="87"/>
                        </a:lnTo>
                        <a:lnTo>
                          <a:pt x="149" y="87"/>
                        </a:lnTo>
                        <a:lnTo>
                          <a:pt x="133" y="87"/>
                        </a:lnTo>
                        <a:lnTo>
                          <a:pt x="118" y="86"/>
                        </a:lnTo>
                        <a:lnTo>
                          <a:pt x="105" y="84"/>
                        </a:lnTo>
                        <a:lnTo>
                          <a:pt x="91" y="83"/>
                        </a:lnTo>
                        <a:lnTo>
                          <a:pt x="78" y="81"/>
                        </a:lnTo>
                        <a:lnTo>
                          <a:pt x="65" y="80"/>
                        </a:lnTo>
                        <a:lnTo>
                          <a:pt x="54" y="77"/>
                        </a:lnTo>
                        <a:lnTo>
                          <a:pt x="43" y="74"/>
                        </a:lnTo>
                        <a:lnTo>
                          <a:pt x="33" y="70"/>
                        </a:lnTo>
                        <a:lnTo>
                          <a:pt x="25" y="67"/>
                        </a:lnTo>
                        <a:lnTo>
                          <a:pt x="17" y="64"/>
                        </a:lnTo>
                        <a:lnTo>
                          <a:pt x="11" y="60"/>
                        </a:lnTo>
                        <a:lnTo>
                          <a:pt x="6" y="56"/>
                        </a:lnTo>
                        <a:lnTo>
                          <a:pt x="2" y="52"/>
                        </a:lnTo>
                        <a:lnTo>
                          <a:pt x="0" y="48"/>
                        </a:lnTo>
                        <a:lnTo>
                          <a:pt x="0" y="44"/>
                        </a:lnTo>
                        <a:lnTo>
                          <a:pt x="0" y="39"/>
                        </a:lnTo>
                        <a:lnTo>
                          <a:pt x="2" y="35"/>
                        </a:lnTo>
                        <a:lnTo>
                          <a:pt x="6" y="31"/>
                        </a:lnTo>
                        <a:lnTo>
                          <a:pt x="11" y="27"/>
                        </a:lnTo>
                        <a:lnTo>
                          <a:pt x="17" y="23"/>
                        </a:lnTo>
                        <a:lnTo>
                          <a:pt x="25" y="20"/>
                        </a:lnTo>
                        <a:lnTo>
                          <a:pt x="33" y="17"/>
                        </a:lnTo>
                        <a:lnTo>
                          <a:pt x="43" y="13"/>
                        </a:lnTo>
                        <a:lnTo>
                          <a:pt x="54" y="10"/>
                        </a:lnTo>
                        <a:lnTo>
                          <a:pt x="65" y="7"/>
                        </a:lnTo>
                        <a:lnTo>
                          <a:pt x="78" y="6"/>
                        </a:lnTo>
                        <a:lnTo>
                          <a:pt x="91" y="4"/>
                        </a:lnTo>
                        <a:lnTo>
                          <a:pt x="105" y="3"/>
                        </a:lnTo>
                        <a:lnTo>
                          <a:pt x="118" y="1"/>
                        </a:lnTo>
                        <a:lnTo>
                          <a:pt x="133" y="0"/>
                        </a:lnTo>
                        <a:lnTo>
                          <a:pt x="149" y="0"/>
                        </a:lnTo>
                      </a:path>
                    </a:pathLst>
                  </a:custGeom>
                  <a:gradFill rotWithShape="0">
                    <a:gsLst>
                      <a:gs pos="0">
                        <a:srgbClr val="FFFFFF"/>
                      </a:gs>
                      <a:gs pos="100000">
                        <a:srgbClr val="E5E5E5"/>
                      </a:gs>
                    </a:gsLst>
                    <a:lin ang="0" scaled="1"/>
                  </a:gradFill>
                  <a:ln w="12700" cap="rnd">
                    <a:solidFill>
                      <a:schemeClr val="tx1"/>
                    </a:solidFill>
                    <a:round/>
                    <a:headEnd/>
                    <a:tailEnd/>
                  </a:ln>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498" name="Freeform 27"/>
                  <p:cNvSpPr>
                    <a:spLocks/>
                  </p:cNvSpPr>
                  <p:nvPr/>
                </p:nvSpPr>
                <p:spPr bwMode="auto">
                  <a:xfrm>
                    <a:off x="2673" y="679"/>
                    <a:ext cx="299" cy="53"/>
                  </a:xfrm>
                  <a:custGeom>
                    <a:avLst/>
                    <a:gdLst>
                      <a:gd name="T0" fmla="*/ 291 w 299"/>
                      <a:gd name="T1" fmla="*/ 48 h 53"/>
                      <a:gd name="T2" fmla="*/ 281 w 299"/>
                      <a:gd name="T3" fmla="*/ 41 h 53"/>
                      <a:gd name="T4" fmla="*/ 267 w 299"/>
                      <a:gd name="T5" fmla="*/ 36 h 53"/>
                      <a:gd name="T6" fmla="*/ 251 w 299"/>
                      <a:gd name="T7" fmla="*/ 30 h 53"/>
                      <a:gd name="T8" fmla="*/ 232 w 299"/>
                      <a:gd name="T9" fmla="*/ 25 h 53"/>
                      <a:gd name="T10" fmla="*/ 209 w 299"/>
                      <a:gd name="T11" fmla="*/ 22 h 53"/>
                      <a:gd name="T12" fmla="*/ 186 w 299"/>
                      <a:gd name="T13" fmla="*/ 20 h 53"/>
                      <a:gd name="T14" fmla="*/ 162 w 299"/>
                      <a:gd name="T15" fmla="*/ 18 h 53"/>
                      <a:gd name="T16" fmla="*/ 134 w 299"/>
                      <a:gd name="T17" fmla="*/ 18 h 53"/>
                      <a:gd name="T18" fmla="*/ 110 w 299"/>
                      <a:gd name="T19" fmla="*/ 20 h 53"/>
                      <a:gd name="T20" fmla="*/ 86 w 299"/>
                      <a:gd name="T21" fmla="*/ 22 h 53"/>
                      <a:gd name="T22" fmla="*/ 64 w 299"/>
                      <a:gd name="T23" fmla="*/ 26 h 53"/>
                      <a:gd name="T24" fmla="*/ 44 w 299"/>
                      <a:gd name="T25" fmla="*/ 31 h 53"/>
                      <a:gd name="T26" fmla="*/ 28 w 299"/>
                      <a:gd name="T27" fmla="*/ 36 h 53"/>
                      <a:gd name="T28" fmla="*/ 16 w 299"/>
                      <a:gd name="T29" fmla="*/ 41 h 53"/>
                      <a:gd name="T30" fmla="*/ 6 w 299"/>
                      <a:gd name="T31" fmla="*/ 48 h 53"/>
                      <a:gd name="T32" fmla="*/ 1 w 299"/>
                      <a:gd name="T33" fmla="*/ 50 h 53"/>
                      <a:gd name="T34" fmla="*/ 0 w 299"/>
                      <a:gd name="T35" fmla="*/ 45 h 53"/>
                      <a:gd name="T36" fmla="*/ 0 w 299"/>
                      <a:gd name="T37" fmla="*/ 38 h 53"/>
                      <a:gd name="T38" fmla="*/ 6 w 299"/>
                      <a:gd name="T39" fmla="*/ 30 h 53"/>
                      <a:gd name="T40" fmla="*/ 16 w 299"/>
                      <a:gd name="T41" fmla="*/ 22 h 53"/>
                      <a:gd name="T42" fmla="*/ 33 w 299"/>
                      <a:gd name="T43" fmla="*/ 15 h 53"/>
                      <a:gd name="T44" fmla="*/ 53 w 299"/>
                      <a:gd name="T45" fmla="*/ 10 h 53"/>
                      <a:gd name="T46" fmla="*/ 76 w 299"/>
                      <a:gd name="T47" fmla="*/ 6 h 53"/>
                      <a:gd name="T48" fmla="*/ 103 w 299"/>
                      <a:gd name="T49" fmla="*/ 2 h 53"/>
                      <a:gd name="T50" fmla="*/ 133 w 299"/>
                      <a:gd name="T51" fmla="*/ 0 h 53"/>
                      <a:gd name="T52" fmla="*/ 162 w 299"/>
                      <a:gd name="T53" fmla="*/ 0 h 53"/>
                      <a:gd name="T54" fmla="*/ 193 w 299"/>
                      <a:gd name="T55" fmla="*/ 2 h 53"/>
                      <a:gd name="T56" fmla="*/ 219 w 299"/>
                      <a:gd name="T57" fmla="*/ 4 h 53"/>
                      <a:gd name="T58" fmla="*/ 242 w 299"/>
                      <a:gd name="T59" fmla="*/ 9 h 53"/>
                      <a:gd name="T60" fmla="*/ 263 w 299"/>
                      <a:gd name="T61" fmla="*/ 14 h 53"/>
                      <a:gd name="T62" fmla="*/ 279 w 299"/>
                      <a:gd name="T63" fmla="*/ 21 h 53"/>
                      <a:gd name="T64" fmla="*/ 292 w 299"/>
                      <a:gd name="T65" fmla="*/ 28 h 53"/>
                      <a:gd name="T66" fmla="*/ 297 w 299"/>
                      <a:gd name="T67" fmla="*/ 38 h 53"/>
                      <a:gd name="T68" fmla="*/ 298 w 299"/>
                      <a:gd name="T69" fmla="*/ 45 h 53"/>
                      <a:gd name="T70" fmla="*/ 296 w 299"/>
                      <a:gd name="T71" fmla="*/ 5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9"/>
                      <a:gd name="T109" fmla="*/ 0 h 53"/>
                      <a:gd name="T110" fmla="*/ 299 w 29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9" h="53">
                        <a:moveTo>
                          <a:pt x="294" y="51"/>
                        </a:moveTo>
                        <a:lnTo>
                          <a:pt x="291" y="48"/>
                        </a:lnTo>
                        <a:lnTo>
                          <a:pt x="286" y="45"/>
                        </a:lnTo>
                        <a:lnTo>
                          <a:pt x="281" y="41"/>
                        </a:lnTo>
                        <a:lnTo>
                          <a:pt x="275" y="38"/>
                        </a:lnTo>
                        <a:lnTo>
                          <a:pt x="267" y="36"/>
                        </a:lnTo>
                        <a:lnTo>
                          <a:pt x="260" y="32"/>
                        </a:lnTo>
                        <a:lnTo>
                          <a:pt x="251" y="30"/>
                        </a:lnTo>
                        <a:lnTo>
                          <a:pt x="241" y="28"/>
                        </a:lnTo>
                        <a:lnTo>
                          <a:pt x="232" y="25"/>
                        </a:lnTo>
                        <a:lnTo>
                          <a:pt x="222" y="24"/>
                        </a:lnTo>
                        <a:lnTo>
                          <a:pt x="209" y="22"/>
                        </a:lnTo>
                        <a:lnTo>
                          <a:pt x="198" y="21"/>
                        </a:lnTo>
                        <a:lnTo>
                          <a:pt x="186" y="20"/>
                        </a:lnTo>
                        <a:lnTo>
                          <a:pt x="175" y="19"/>
                        </a:lnTo>
                        <a:lnTo>
                          <a:pt x="162" y="18"/>
                        </a:lnTo>
                        <a:lnTo>
                          <a:pt x="148" y="18"/>
                        </a:lnTo>
                        <a:lnTo>
                          <a:pt x="134" y="18"/>
                        </a:lnTo>
                        <a:lnTo>
                          <a:pt x="122" y="19"/>
                        </a:lnTo>
                        <a:lnTo>
                          <a:pt x="110" y="20"/>
                        </a:lnTo>
                        <a:lnTo>
                          <a:pt x="97" y="21"/>
                        </a:lnTo>
                        <a:lnTo>
                          <a:pt x="86" y="22"/>
                        </a:lnTo>
                        <a:lnTo>
                          <a:pt x="74" y="24"/>
                        </a:lnTo>
                        <a:lnTo>
                          <a:pt x="64" y="26"/>
                        </a:lnTo>
                        <a:lnTo>
                          <a:pt x="54" y="28"/>
                        </a:lnTo>
                        <a:lnTo>
                          <a:pt x="44" y="31"/>
                        </a:lnTo>
                        <a:lnTo>
                          <a:pt x="35" y="33"/>
                        </a:lnTo>
                        <a:lnTo>
                          <a:pt x="28" y="36"/>
                        </a:lnTo>
                        <a:lnTo>
                          <a:pt x="21" y="38"/>
                        </a:lnTo>
                        <a:lnTo>
                          <a:pt x="16" y="41"/>
                        </a:lnTo>
                        <a:lnTo>
                          <a:pt x="10" y="45"/>
                        </a:lnTo>
                        <a:lnTo>
                          <a:pt x="6" y="48"/>
                        </a:lnTo>
                        <a:lnTo>
                          <a:pt x="2" y="52"/>
                        </a:lnTo>
                        <a:lnTo>
                          <a:pt x="1" y="50"/>
                        </a:lnTo>
                        <a:lnTo>
                          <a:pt x="0" y="48"/>
                        </a:lnTo>
                        <a:lnTo>
                          <a:pt x="0" y="45"/>
                        </a:lnTo>
                        <a:lnTo>
                          <a:pt x="0" y="43"/>
                        </a:lnTo>
                        <a:lnTo>
                          <a:pt x="0" y="38"/>
                        </a:lnTo>
                        <a:lnTo>
                          <a:pt x="2" y="34"/>
                        </a:lnTo>
                        <a:lnTo>
                          <a:pt x="6" y="30"/>
                        </a:lnTo>
                        <a:lnTo>
                          <a:pt x="11" y="26"/>
                        </a:lnTo>
                        <a:lnTo>
                          <a:pt x="16" y="22"/>
                        </a:lnTo>
                        <a:lnTo>
                          <a:pt x="25" y="19"/>
                        </a:lnTo>
                        <a:lnTo>
                          <a:pt x="33" y="15"/>
                        </a:lnTo>
                        <a:lnTo>
                          <a:pt x="43" y="13"/>
                        </a:lnTo>
                        <a:lnTo>
                          <a:pt x="53" y="10"/>
                        </a:lnTo>
                        <a:lnTo>
                          <a:pt x="64" y="7"/>
                        </a:lnTo>
                        <a:lnTo>
                          <a:pt x="76" y="6"/>
                        </a:lnTo>
                        <a:lnTo>
                          <a:pt x="90" y="3"/>
                        </a:lnTo>
                        <a:lnTo>
                          <a:pt x="103" y="2"/>
                        </a:lnTo>
                        <a:lnTo>
                          <a:pt x="118" y="1"/>
                        </a:lnTo>
                        <a:lnTo>
                          <a:pt x="133" y="0"/>
                        </a:lnTo>
                        <a:lnTo>
                          <a:pt x="148" y="0"/>
                        </a:lnTo>
                        <a:lnTo>
                          <a:pt x="162" y="0"/>
                        </a:lnTo>
                        <a:lnTo>
                          <a:pt x="178" y="1"/>
                        </a:lnTo>
                        <a:lnTo>
                          <a:pt x="193" y="2"/>
                        </a:lnTo>
                        <a:lnTo>
                          <a:pt x="206" y="3"/>
                        </a:lnTo>
                        <a:lnTo>
                          <a:pt x="219" y="4"/>
                        </a:lnTo>
                        <a:lnTo>
                          <a:pt x="232" y="6"/>
                        </a:lnTo>
                        <a:lnTo>
                          <a:pt x="242" y="9"/>
                        </a:lnTo>
                        <a:lnTo>
                          <a:pt x="254" y="11"/>
                        </a:lnTo>
                        <a:lnTo>
                          <a:pt x="263" y="14"/>
                        </a:lnTo>
                        <a:lnTo>
                          <a:pt x="272" y="18"/>
                        </a:lnTo>
                        <a:lnTo>
                          <a:pt x="279" y="21"/>
                        </a:lnTo>
                        <a:lnTo>
                          <a:pt x="286" y="25"/>
                        </a:lnTo>
                        <a:lnTo>
                          <a:pt x="292" y="28"/>
                        </a:lnTo>
                        <a:lnTo>
                          <a:pt x="294" y="33"/>
                        </a:lnTo>
                        <a:lnTo>
                          <a:pt x="297" y="38"/>
                        </a:lnTo>
                        <a:lnTo>
                          <a:pt x="298" y="42"/>
                        </a:lnTo>
                        <a:lnTo>
                          <a:pt x="298" y="45"/>
                        </a:lnTo>
                        <a:lnTo>
                          <a:pt x="297" y="48"/>
                        </a:lnTo>
                        <a:lnTo>
                          <a:pt x="296" y="50"/>
                        </a:lnTo>
                        <a:lnTo>
                          <a:pt x="294" y="51"/>
                        </a:lnTo>
                      </a:path>
                    </a:pathLst>
                  </a:custGeom>
                  <a:gradFill rotWithShape="0">
                    <a:gsLst>
                      <a:gs pos="0">
                        <a:srgbClr val="000000"/>
                      </a:gs>
                      <a:gs pos="100000">
                        <a:srgbClr val="000000"/>
                      </a:gs>
                    </a:gsLst>
                    <a:lin ang="0" scaled="1"/>
                  </a:gradFill>
                  <a:ln w="12700" cap="rnd">
                    <a:solidFill>
                      <a:schemeClr val="tx1"/>
                    </a:solidFill>
                    <a:round/>
                    <a:headEnd/>
                    <a:tailEnd/>
                  </a:ln>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89499" name="Text Box 28"/>
                <p:cNvSpPr txBox="1">
                  <a:spLocks noChangeArrowheads="1"/>
                </p:cNvSpPr>
                <p:nvPr/>
              </p:nvSpPr>
              <p:spPr bwMode="auto">
                <a:xfrm>
                  <a:off x="612" y="1253"/>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en-US" altLang="ja-JP" sz="1200">
                      <a:latin typeface="Meiryo UI" panose="020B0604030504040204" pitchFamily="50" charset="-128"/>
                      <a:ea typeface="Meiryo UI" panose="020B0604030504040204" pitchFamily="50" charset="-128"/>
                      <a:cs typeface="Meiryo UI" panose="020B0604030504040204" pitchFamily="50" charset="-128"/>
                    </a:rPr>
                    <a:t>ERP</a:t>
                  </a:r>
                </a:p>
              </p:txBody>
            </p:sp>
          </p:grpSp>
          <p:sp>
            <p:nvSpPr>
              <p:cNvPr id="489500" name="Oval 29"/>
              <p:cNvSpPr>
                <a:spLocks noChangeArrowheads="1"/>
              </p:cNvSpPr>
              <p:nvPr/>
            </p:nvSpPr>
            <p:spPr bwMode="auto">
              <a:xfrm>
                <a:off x="4558" y="2886"/>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501" name="Oval 30"/>
              <p:cNvSpPr>
                <a:spLocks noChangeArrowheads="1"/>
              </p:cNvSpPr>
              <p:nvPr/>
            </p:nvSpPr>
            <p:spPr bwMode="auto">
              <a:xfrm>
                <a:off x="4694" y="2886"/>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502" name="Oval 31"/>
              <p:cNvSpPr>
                <a:spLocks noChangeArrowheads="1"/>
              </p:cNvSpPr>
              <p:nvPr/>
            </p:nvSpPr>
            <p:spPr bwMode="auto">
              <a:xfrm>
                <a:off x="4830" y="2886"/>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503" name="Oval 32"/>
              <p:cNvSpPr>
                <a:spLocks noChangeArrowheads="1"/>
              </p:cNvSpPr>
              <p:nvPr/>
            </p:nvSpPr>
            <p:spPr bwMode="auto">
              <a:xfrm rot="5400000">
                <a:off x="5079" y="3135"/>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rot="10800000" vert="eaVert"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504" name="Oval 33"/>
              <p:cNvSpPr>
                <a:spLocks noChangeArrowheads="1"/>
              </p:cNvSpPr>
              <p:nvPr/>
            </p:nvSpPr>
            <p:spPr bwMode="auto">
              <a:xfrm rot="5400000">
                <a:off x="5079" y="3272"/>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rot="10800000" vert="eaVert"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505" name="Oval 34"/>
              <p:cNvSpPr>
                <a:spLocks noChangeArrowheads="1"/>
              </p:cNvSpPr>
              <p:nvPr/>
            </p:nvSpPr>
            <p:spPr bwMode="auto">
              <a:xfrm rot="5400000">
                <a:off x="4354" y="3136"/>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rot="10800000" vert="eaVert"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89506" name="Oval 35"/>
              <p:cNvSpPr>
                <a:spLocks noChangeArrowheads="1"/>
              </p:cNvSpPr>
              <p:nvPr/>
            </p:nvSpPr>
            <p:spPr bwMode="auto">
              <a:xfrm rot="5400000">
                <a:off x="4354" y="3273"/>
                <a:ext cx="46" cy="90"/>
              </a:xfrm>
              <a:prstGeom prst="ellipse">
                <a:avLst/>
              </a:prstGeom>
              <a:solidFill>
                <a:schemeClr val="tx1"/>
              </a:solidFill>
              <a:ln>
                <a:noFill/>
              </a:ln>
              <a:extLst>
                <a:ext uri="{91240B29-F687-4F45-9708-019B960494DF}">
                  <a14:hiddenLine xmlns:a14="http://schemas.microsoft.com/office/drawing/2010/main" w="12700" algn="ctr">
                    <a:solidFill>
                      <a:srgbClr val="000000"/>
                    </a:solidFill>
                    <a:round/>
                    <a:headEnd/>
                    <a:tailEnd/>
                  </a14:hiddenLine>
                </a:ext>
              </a:extLst>
            </p:spPr>
            <p:txBody>
              <a:bodyPr rot="10800000" vert="eaVert" wrap="none" anchor="ct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30212" name="Text Box 36"/>
            <p:cNvSpPr txBox="1">
              <a:spLocks noChangeArrowheads="1"/>
            </p:cNvSpPr>
            <p:nvPr/>
          </p:nvSpPr>
          <p:spPr bwMode="auto">
            <a:xfrm>
              <a:off x="4649" y="2780"/>
              <a:ext cx="181" cy="106"/>
            </a:xfrm>
            <a:prstGeom prst="rect">
              <a:avLst/>
            </a:prstGeom>
            <a:noFill/>
            <a:ln w="12700" algn="ctr">
              <a:noFill/>
              <a:miter lim="800000"/>
              <a:headEnd/>
              <a:tailEnd/>
            </a:ln>
          </p:spPr>
          <p:txBody>
            <a:bodyPr wrap="none"/>
            <a:lstStyle/>
            <a:p>
              <a:pPr>
                <a:defRPr/>
              </a:pPr>
              <a:r>
                <a:rPr lang="en-US" altLang="ja-JP" sz="50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API</a:t>
              </a:r>
            </a:p>
          </p:txBody>
        </p:sp>
        <p:sp>
          <p:nvSpPr>
            <p:cNvPr id="4530213" name="Text Box 37"/>
            <p:cNvSpPr txBox="1">
              <a:spLocks noChangeArrowheads="1"/>
            </p:cNvSpPr>
            <p:nvPr/>
          </p:nvSpPr>
          <p:spPr bwMode="auto">
            <a:xfrm>
              <a:off x="4785" y="2780"/>
              <a:ext cx="181" cy="106"/>
            </a:xfrm>
            <a:prstGeom prst="rect">
              <a:avLst/>
            </a:prstGeom>
            <a:noFill/>
            <a:ln w="12700" algn="ctr">
              <a:noFill/>
              <a:miter lim="800000"/>
              <a:headEnd/>
              <a:tailEnd/>
            </a:ln>
          </p:spPr>
          <p:txBody>
            <a:bodyPr wrap="none"/>
            <a:lstStyle/>
            <a:p>
              <a:pPr>
                <a:defRPr/>
              </a:pPr>
              <a:r>
                <a:rPr lang="en-US" altLang="ja-JP" sz="50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API</a:t>
              </a:r>
            </a:p>
          </p:txBody>
        </p:sp>
        <p:sp>
          <p:nvSpPr>
            <p:cNvPr id="4530214" name="Text Box 38"/>
            <p:cNvSpPr txBox="1">
              <a:spLocks noChangeArrowheads="1"/>
            </p:cNvSpPr>
            <p:nvPr/>
          </p:nvSpPr>
          <p:spPr bwMode="auto">
            <a:xfrm>
              <a:off x="5058" y="3067"/>
              <a:ext cx="181" cy="106"/>
            </a:xfrm>
            <a:prstGeom prst="rect">
              <a:avLst/>
            </a:prstGeom>
            <a:noFill/>
            <a:ln w="12700" algn="ctr">
              <a:noFill/>
              <a:miter lim="800000"/>
              <a:headEnd/>
              <a:tailEnd/>
            </a:ln>
          </p:spPr>
          <p:txBody>
            <a:bodyPr wrap="none"/>
            <a:lstStyle/>
            <a:p>
              <a:pPr>
                <a:defRPr/>
              </a:pPr>
              <a:r>
                <a:rPr lang="en-US" altLang="ja-JP" sz="50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API</a:t>
              </a:r>
            </a:p>
          </p:txBody>
        </p:sp>
        <p:sp>
          <p:nvSpPr>
            <p:cNvPr id="4530215" name="Text Box 39"/>
            <p:cNvSpPr txBox="1">
              <a:spLocks noChangeArrowheads="1"/>
            </p:cNvSpPr>
            <p:nvPr/>
          </p:nvSpPr>
          <p:spPr bwMode="auto">
            <a:xfrm>
              <a:off x="4422" y="3067"/>
              <a:ext cx="181" cy="106"/>
            </a:xfrm>
            <a:prstGeom prst="rect">
              <a:avLst/>
            </a:prstGeom>
            <a:noFill/>
            <a:ln w="12700" algn="ctr">
              <a:noFill/>
              <a:miter lim="800000"/>
              <a:headEnd/>
              <a:tailEnd/>
            </a:ln>
          </p:spPr>
          <p:txBody>
            <a:bodyPr wrap="none"/>
            <a:lstStyle/>
            <a:p>
              <a:pPr>
                <a:defRPr/>
              </a:pPr>
              <a:r>
                <a:rPr lang="en-US" altLang="ja-JP" sz="500">
                  <a:effectLst>
                    <a:outerShdw blurRad="38100" dist="38100" dir="2700000" algn="tl">
                      <a:srgbClr val="FFFFFF"/>
                    </a:outerShdw>
                  </a:effectLst>
                  <a:latin typeface="Meiryo UI" panose="020B0604030504040204" pitchFamily="50" charset="-128"/>
                  <a:ea typeface="Meiryo UI" panose="020B0604030504040204" pitchFamily="50" charset="-128"/>
                  <a:cs typeface="Meiryo UI" panose="020B0604030504040204" pitchFamily="50" charset="-128"/>
                </a:rPr>
                <a:t>API</a:t>
              </a:r>
            </a:p>
          </p:txBody>
        </p:sp>
      </p:grpSp>
      <p:sp>
        <p:nvSpPr>
          <p:cNvPr id="489511" name="Text Box 40"/>
          <p:cNvSpPr txBox="1">
            <a:spLocks noChangeArrowheads="1"/>
          </p:cNvSpPr>
          <p:nvPr/>
        </p:nvSpPr>
        <p:spPr bwMode="auto">
          <a:xfrm>
            <a:off x="509588" y="5892800"/>
            <a:ext cx="8953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営業支援</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a:latin typeface="Meiryo UI" panose="020B0604030504040204" pitchFamily="50" charset="-128"/>
                <a:ea typeface="Meiryo UI" panose="020B0604030504040204" pitchFamily="50" charset="-128"/>
                <a:cs typeface="Meiryo UI" panose="020B0604030504040204" pitchFamily="50" charset="-128"/>
              </a:rPr>
              <a:t>SFA</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489512" name="Text Box 41"/>
          <p:cNvSpPr txBox="1">
            <a:spLocks noChangeArrowheads="1"/>
          </p:cNvSpPr>
          <p:nvPr/>
        </p:nvSpPr>
        <p:spPr bwMode="auto">
          <a:xfrm>
            <a:off x="3389313" y="600212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営業支援</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物流管理</a:t>
            </a:r>
          </a:p>
        </p:txBody>
      </p:sp>
      <p:sp>
        <p:nvSpPr>
          <p:cNvPr id="489513" name="Text Box 42"/>
          <p:cNvSpPr txBox="1">
            <a:spLocks noChangeArrowheads="1"/>
          </p:cNvSpPr>
          <p:nvPr/>
        </p:nvSpPr>
        <p:spPr bwMode="auto">
          <a:xfrm>
            <a:off x="1817688" y="5994400"/>
            <a:ext cx="102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a:solidFill>
                  <a:srgbClr val="000080"/>
                </a:solidFill>
                <a:latin typeface="Meiryo UI" panose="020B0604030504040204" pitchFamily="50" charset="-128"/>
                <a:ea typeface="Meiryo UI" panose="020B0604030504040204" pitchFamily="50" charset="-128"/>
                <a:cs typeface="Meiryo UI" panose="020B0604030504040204" pitchFamily="50" charset="-128"/>
              </a:rPr>
              <a:t>コアアプリ</a:t>
            </a:r>
          </a:p>
        </p:txBody>
      </p:sp>
      <p:sp>
        <p:nvSpPr>
          <p:cNvPr id="489514" name="Text Box 43"/>
          <p:cNvSpPr txBox="1">
            <a:spLocks noChangeArrowheads="1"/>
          </p:cNvSpPr>
          <p:nvPr/>
        </p:nvSpPr>
        <p:spPr bwMode="auto">
          <a:xfrm>
            <a:off x="3203575" y="4581128"/>
            <a:ext cx="1888659" cy="646331"/>
          </a:xfrm>
          <a:prstGeom prst="rect">
            <a:avLst/>
          </a:prstGeom>
          <a:noFill/>
          <a:ln w="127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戦略アプリ</a:t>
            </a:r>
            <a:endParaRPr lang="en-US" altLang="ja-JP" dirty="0">
              <a:solidFill>
                <a:srgbClr val="00008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独自開発サービス</a:t>
            </a:r>
          </a:p>
        </p:txBody>
      </p:sp>
      <p:sp>
        <p:nvSpPr>
          <p:cNvPr id="489515" name="Line 44"/>
          <p:cNvSpPr>
            <a:spLocks noChangeShapeType="1"/>
          </p:cNvSpPr>
          <p:nvPr/>
        </p:nvSpPr>
        <p:spPr bwMode="auto">
          <a:xfrm flipH="1">
            <a:off x="2339975" y="4868863"/>
            <a:ext cx="863600" cy="360362"/>
          </a:xfrm>
          <a:prstGeom prst="line">
            <a:avLst/>
          </a:prstGeom>
          <a:noFill/>
          <a:ln w="12700">
            <a:solidFill>
              <a:srgbClr val="0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9516" name="Line 45"/>
          <p:cNvSpPr>
            <a:spLocks noChangeShapeType="1"/>
          </p:cNvSpPr>
          <p:nvPr/>
        </p:nvSpPr>
        <p:spPr bwMode="auto">
          <a:xfrm flipH="1">
            <a:off x="1476375" y="5661025"/>
            <a:ext cx="2374900" cy="504825"/>
          </a:xfrm>
          <a:prstGeom prst="line">
            <a:avLst/>
          </a:prstGeom>
          <a:noFill/>
          <a:ln w="12700">
            <a:solidFill>
              <a:srgbClr val="0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9517" name="Line 46"/>
          <p:cNvSpPr>
            <a:spLocks noChangeShapeType="1"/>
          </p:cNvSpPr>
          <p:nvPr/>
        </p:nvSpPr>
        <p:spPr bwMode="auto">
          <a:xfrm flipH="1">
            <a:off x="3059113" y="5661025"/>
            <a:ext cx="792162" cy="647700"/>
          </a:xfrm>
          <a:prstGeom prst="line">
            <a:avLst/>
          </a:prstGeom>
          <a:noFill/>
          <a:ln w="12700">
            <a:solidFill>
              <a:srgbClr val="0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9518" name="Text Box 47"/>
          <p:cNvSpPr txBox="1">
            <a:spLocks noChangeArrowheads="1"/>
          </p:cNvSpPr>
          <p:nvPr/>
        </p:nvSpPr>
        <p:spPr bwMode="auto">
          <a:xfrm>
            <a:off x="5076378" y="4581525"/>
            <a:ext cx="37440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例えば、販売管理や生産管理、マスタデータ管理といった独自の“こだわりの機能”をシステム化する。中長期的な視点で構築。競合他社との差別化を意識したシステム。</a:t>
            </a:r>
          </a:p>
        </p:txBody>
      </p:sp>
      <p:sp>
        <p:nvSpPr>
          <p:cNvPr id="489519" name="Text Box 48"/>
          <p:cNvSpPr txBox="1">
            <a:spLocks noChangeArrowheads="1"/>
          </p:cNvSpPr>
          <p:nvPr/>
        </p:nvSpPr>
        <p:spPr bwMode="auto">
          <a:xfrm>
            <a:off x="4572001" y="5571237"/>
            <a:ext cx="42481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例えば、販売管理の営業支援（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SFA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）や外部委託</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しているメンテナンスサービス、アフターサービスなど、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標準の機能で実現できない場合、これを補完するアプリとして</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マイクロ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などを利用します。</a:t>
            </a:r>
          </a:p>
        </p:txBody>
      </p:sp>
      <p:sp>
        <p:nvSpPr>
          <p:cNvPr id="489520" name="Text Box 49"/>
          <p:cNvSpPr txBox="1">
            <a:spLocks noChangeArrowheads="1"/>
          </p:cNvSpPr>
          <p:nvPr/>
        </p:nvSpPr>
        <p:spPr bwMode="auto">
          <a:xfrm>
            <a:off x="3203848" y="5579948"/>
            <a:ext cx="1368152" cy="369332"/>
          </a:xfrm>
          <a:prstGeom prst="rect">
            <a:avLst/>
          </a:prstGeom>
          <a:solidFill>
            <a:schemeClr val="bg1"/>
          </a:solidFill>
          <a:ln w="12700" algn="ctr">
            <a:solidFill>
              <a:srgbClr val="000080"/>
            </a:solidFill>
            <a:miter lim="800000"/>
            <a:headEnd/>
            <a:tailEnd/>
          </a:ln>
        </p:spPr>
        <p:txBody>
          <a:bodyPr wrap="square">
            <a:spAutoFit/>
          </a:bodyPr>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マイクロ</a:t>
            </a:r>
            <a:r>
              <a:rPr lang="en-US" altLang="ja-JP" dirty="0">
                <a:solidFill>
                  <a:srgbClr val="000080"/>
                </a:solidFill>
                <a:latin typeface="Meiryo UI" panose="020B0604030504040204" pitchFamily="50" charset="-128"/>
                <a:ea typeface="Meiryo UI" panose="020B0604030504040204" pitchFamily="50" charset="-128"/>
                <a:cs typeface="Meiryo UI" panose="020B0604030504040204" pitchFamily="50" charset="-128"/>
              </a:rPr>
              <a:t>ERP</a:t>
            </a:r>
            <a:endParaRPr lang="ja-JP" altLang="en-US" dirty="0">
              <a:solidFill>
                <a:srgbClr val="0000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9521" name="Text Box 50"/>
          <p:cNvSpPr txBox="1">
            <a:spLocks noChangeArrowheads="1"/>
          </p:cNvSpPr>
          <p:nvPr/>
        </p:nvSpPr>
        <p:spPr bwMode="auto">
          <a:xfrm>
            <a:off x="354013" y="4724400"/>
            <a:ext cx="17240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a:defRPr>
                <a:solidFill>
                  <a:schemeClr val="tx1"/>
                </a:solidFill>
                <a:latin typeface="Arial" charset="0"/>
                <a:ea typeface="HGP創英角ｺﾞｼｯｸUB" pitchFamily="50" charset="-128"/>
              </a:defRPr>
            </a:lvl1pPr>
            <a:lvl2pPr marL="742950" indent="-285750">
              <a:defRPr>
                <a:solidFill>
                  <a:schemeClr val="tx1"/>
                </a:solidFill>
                <a:latin typeface="Arial" charset="0"/>
                <a:ea typeface="HGP創英角ｺﾞｼｯｸUB" pitchFamily="50" charset="-128"/>
              </a:defRPr>
            </a:lvl2pPr>
            <a:lvl3pPr marL="1143000" indent="-228600">
              <a:defRPr>
                <a:solidFill>
                  <a:schemeClr val="tx1"/>
                </a:solidFill>
                <a:latin typeface="Arial" charset="0"/>
                <a:ea typeface="HGP創英角ｺﾞｼｯｸUB" pitchFamily="50" charset="-128"/>
              </a:defRPr>
            </a:lvl3pPr>
            <a:lvl4pPr marL="1600200" indent="-228600">
              <a:defRPr>
                <a:solidFill>
                  <a:schemeClr val="tx1"/>
                </a:solidFill>
                <a:latin typeface="Arial" charset="0"/>
                <a:ea typeface="HGP創英角ｺﾞｼｯｸUB" pitchFamily="50" charset="-128"/>
              </a:defRPr>
            </a:lvl4pPr>
            <a:lvl5pPr marL="2057400" indent="-228600">
              <a:defRPr>
                <a:solidFill>
                  <a:schemeClr val="tx1"/>
                </a:solidFill>
                <a:latin typeface="Arial" charset="0"/>
                <a:ea typeface="HGP創英角ｺﾞｼｯｸUB" pitchFamily="50" charset="-128"/>
              </a:defRPr>
            </a:lvl5pPr>
            <a:lvl6pPr marL="25146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販売管理、生産管理</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マスタデータ管理</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（こだわりの機能）</a:t>
            </a:r>
          </a:p>
        </p:txBody>
      </p:sp>
      <p:sp>
        <p:nvSpPr>
          <p:cNvPr id="489522" name="Rectangle 2"/>
          <p:cNvSpPr>
            <a:spLocks noGrp="1" noChangeArrowheads="1"/>
          </p:cNvSpPr>
          <p:nvPr>
            <p:ph type="title" idx="4294967295"/>
          </p:nvPr>
        </p:nvSpPr>
        <p:spPr/>
        <p:txBody>
          <a:bodyPr wrap="none"/>
          <a:lstStyle/>
          <a:p>
            <a:pPr indent="0" eaLnBrk="1" hangingPunct="1"/>
            <a:r>
              <a:rPr lang="ja-JP" altLang="en-US" dirty="0"/>
              <a:t>次世代</a:t>
            </a:r>
            <a:r>
              <a:rPr lang="en-US" altLang="ja-JP" dirty="0"/>
              <a:t>ERP</a:t>
            </a:r>
            <a:r>
              <a:rPr lang="ja-JP" altLang="en-US" dirty="0"/>
              <a:t>システムの構築　：レゴブロックのようにつなぐ　</a:t>
            </a:r>
          </a:p>
        </p:txBody>
      </p:sp>
      <p:sp>
        <p:nvSpPr>
          <p:cNvPr id="489523" name="スライド番号プレースホルダ 4"/>
          <p:cNvSpPr txBox="1">
            <a:spLocks noGrp="1"/>
          </p:cNvSpPr>
          <p:nvPr/>
        </p:nvSpPr>
        <p:spPr bwMode="auto">
          <a:xfrm>
            <a:off x="8748713" y="6453188"/>
            <a:ext cx="28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Arial" charset="0"/>
                <a:ea typeface="HGP創英角ｺﾞｼｯｸUB" pitchFamily="50" charset="-128"/>
              </a:defRPr>
            </a:lvl1pPr>
            <a:lvl2pPr marL="742950" indent="-285750" defTabSz="762000">
              <a:defRPr>
                <a:solidFill>
                  <a:schemeClr val="tx1"/>
                </a:solidFill>
                <a:latin typeface="Arial" charset="0"/>
                <a:ea typeface="HGP創英角ｺﾞｼｯｸUB" pitchFamily="50" charset="-128"/>
              </a:defRPr>
            </a:lvl2pPr>
            <a:lvl3pPr marL="1143000" indent="-228600" defTabSz="762000">
              <a:defRPr>
                <a:solidFill>
                  <a:schemeClr val="tx1"/>
                </a:solidFill>
                <a:latin typeface="Arial" charset="0"/>
                <a:ea typeface="HGP創英角ｺﾞｼｯｸUB" pitchFamily="50" charset="-128"/>
              </a:defRPr>
            </a:lvl3pPr>
            <a:lvl4pPr marL="1600200" indent="-228600" defTabSz="762000">
              <a:defRPr>
                <a:solidFill>
                  <a:schemeClr val="tx1"/>
                </a:solidFill>
                <a:latin typeface="Arial" charset="0"/>
                <a:ea typeface="HGP創英角ｺﾞｼｯｸUB" pitchFamily="50" charset="-128"/>
              </a:defRPr>
            </a:lvl4pPr>
            <a:lvl5pPr marL="2057400" indent="-228600" defTabSz="762000">
              <a:defRPr>
                <a:solidFill>
                  <a:schemeClr val="tx1"/>
                </a:solidFill>
                <a:latin typeface="Arial" charset="0"/>
                <a:ea typeface="HGP創英角ｺﾞｼｯｸUB" pitchFamily="50" charset="-128"/>
              </a:defRPr>
            </a:lvl5pPr>
            <a:lvl6pPr marL="2514600" indent="-228600" defTabSz="7620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6pPr>
            <a:lvl7pPr marL="2971800" indent="-228600" defTabSz="7620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7pPr>
            <a:lvl8pPr marL="3429000" indent="-228600" defTabSz="7620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8pPr>
            <a:lvl9pPr marL="3886200" indent="-228600" defTabSz="762000" eaLnBrk="0" fontAlgn="base" hangingPunct="0">
              <a:spcBef>
                <a:spcPct val="20000"/>
              </a:spcBef>
              <a:spcAft>
                <a:spcPct val="0"/>
              </a:spcAft>
              <a:buClr>
                <a:srgbClr val="F48B00"/>
              </a:buClr>
              <a:buFont typeface="Wingdings" pitchFamily="2" charset="2"/>
              <a:defRPr>
                <a:solidFill>
                  <a:schemeClr val="tx1"/>
                </a:solidFill>
                <a:latin typeface="Arial" charset="0"/>
                <a:ea typeface="HGP創英角ｺﾞｼｯｸUB" pitchFamily="50" charset="-128"/>
              </a:defRPr>
            </a:lvl9pPr>
          </a:lstStyle>
          <a:p>
            <a:pPr algn="ctr" eaLnBrk="1" hangingPunct="1">
              <a:spcBef>
                <a:spcPct val="0"/>
              </a:spcBef>
              <a:buClrTx/>
              <a:buFontTx/>
              <a:buNone/>
            </a:pPr>
            <a:fld id="{318FFB43-14D2-4BD4-9A25-4FE23CF87C54}" type="slidenum">
              <a:rPr kumimoji="1" lang="en-US" altLang="ja-JP" sz="1100">
                <a:solidFill>
                  <a:srgbClr val="15473D"/>
                </a:solidFill>
                <a:latin typeface="Meiryo UI" panose="020B0604030504040204" pitchFamily="50" charset="-128"/>
                <a:ea typeface="Meiryo UI" panose="020B0604030504040204" pitchFamily="50" charset="-128"/>
                <a:cs typeface="Meiryo UI" panose="020B0604030504040204" pitchFamily="50" charset="-128"/>
              </a:rPr>
              <a:pPr algn="ctr" eaLnBrk="1" hangingPunct="1">
                <a:spcBef>
                  <a:spcPct val="0"/>
                </a:spcBef>
                <a:buClrTx/>
                <a:buFontTx/>
                <a:buNone/>
              </a:pPr>
              <a:t>22</a:t>
            </a:fld>
            <a:endParaRPr kumimoji="1" lang="en-US" altLang="ja-JP" sz="1100">
              <a:solidFill>
                <a:srgbClr val="15473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760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マイクロサービスという考え方　：アプリケーションをつなぐ仕組み　</a:t>
            </a:r>
          </a:p>
        </p:txBody>
      </p:sp>
      <p:sp>
        <p:nvSpPr>
          <p:cNvPr id="4" name="テキスト ボックス 3"/>
          <p:cNvSpPr txBox="1"/>
          <p:nvPr/>
        </p:nvSpPr>
        <p:spPr>
          <a:xfrm>
            <a:off x="611188" y="620688"/>
            <a:ext cx="8208962" cy="1169551"/>
          </a:xfrm>
          <a:prstGeom prst="rect">
            <a:avLst/>
          </a:prstGeom>
          <a:noFill/>
          <a:ln>
            <a:noFill/>
          </a:ln>
          <a:effectLst/>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マイクロサービスとは？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これまでは、ある目的に対して「モノリシック（一枚岩）」なアーキテクチャでひとつのアプリケーションを開発してサービスを提供していました。これに対して、「マイクロサービス（</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Microservices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）」は個別に開発された小さなサービスを組み合わせて一つのサービスを提供するというものです。米国の著名なソフトウェアエンジニアである、マーチン・ファウラー氏らが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年に公開した「</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Microservices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」という記事が、このアーキテクチャが大きく知られるきっかけとなりました。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auto">
          <a:xfrm>
            <a:off x="611560" y="1772816"/>
            <a:ext cx="3744788" cy="4392488"/>
          </a:xfrm>
          <a:prstGeom prst="rect">
            <a:avLst/>
          </a:prstGeom>
          <a:solidFill>
            <a:schemeClr val="bg1">
              <a:alpha val="20000"/>
            </a:schemeClr>
          </a:solidFill>
          <a:ln w="3175" algn="ctr">
            <a:solidFill>
              <a:srgbClr val="FFC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012299" y="1825660"/>
            <a:ext cx="3055645"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モノリシック（一枚岩）のアーキテクチャ</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Monoliths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auto">
          <a:xfrm>
            <a:off x="5075684" y="1772816"/>
            <a:ext cx="3744788" cy="4392488"/>
          </a:xfrm>
          <a:prstGeom prst="rect">
            <a:avLst/>
          </a:prstGeom>
          <a:solidFill>
            <a:schemeClr val="bg1">
              <a:alpha val="20000"/>
            </a:schemeClr>
          </a:solidFill>
          <a:ln w="3175" algn="ctr">
            <a:solidFill>
              <a:srgbClr val="FFC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707947" y="1825660"/>
            <a:ext cx="2593339"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マイクロサービスのアーキテクチャ</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Microservices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835696" y="2276872"/>
            <a:ext cx="1440160" cy="1584176"/>
            <a:chOff x="1547664" y="2276872"/>
            <a:chExt cx="1862336" cy="1862336"/>
          </a:xfrm>
        </p:grpSpPr>
        <p:pic>
          <p:nvPicPr>
            <p:cNvPr id="4130" name="Picture 34" descr="「folder grey image」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76872"/>
              <a:ext cx="1862336" cy="18623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826806"/>
              <a:ext cx="415801" cy="4158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太陽マーク icon」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243981"/>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284984"/>
              <a:ext cx="373912" cy="3679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 descr="関連画像"/>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2780928"/>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関連画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2837268"/>
              <a:ext cx="448960" cy="44771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下矢印 11"/>
          <p:cNvSpPr/>
          <p:nvPr/>
        </p:nvSpPr>
        <p:spPr bwMode="auto">
          <a:xfrm>
            <a:off x="2195736" y="3645024"/>
            <a:ext cx="792088" cy="576064"/>
          </a:xfrm>
          <a:prstGeom prst="downArrow">
            <a:avLst/>
          </a:prstGeom>
          <a:solidFill>
            <a:srgbClr val="FFC000"/>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547664" y="3656057"/>
            <a:ext cx="2129109"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スケールアウトの方法（従来）</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683568" y="4221088"/>
            <a:ext cx="1440160" cy="1152128"/>
            <a:chOff x="683568" y="4365104"/>
            <a:chExt cx="1440160" cy="1152128"/>
          </a:xfrm>
        </p:grpSpPr>
        <p:pic>
          <p:nvPicPr>
            <p:cNvPr id="4110" name="Picture 14"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4365104"/>
              <a:ext cx="1440160" cy="115212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p:cNvGrpSpPr/>
            <p:nvPr/>
          </p:nvGrpSpPr>
          <p:grpSpPr>
            <a:xfrm>
              <a:off x="1043608" y="4653136"/>
              <a:ext cx="720080" cy="720080"/>
              <a:chOff x="1547664" y="2276872"/>
              <a:chExt cx="1862336" cy="1862336"/>
            </a:xfrm>
          </p:grpSpPr>
          <p:pic>
            <p:nvPicPr>
              <p:cNvPr id="37" name="Picture 34" descr="「folder grey image」の画像検索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2276872"/>
                <a:ext cx="1862336" cy="18623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関連画像"/>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1680" y="2826806"/>
                <a:ext cx="415801" cy="4158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太陽マーク icon」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776" y="3243981"/>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関連画像"/>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7704" y="3284984"/>
                <a:ext cx="373912" cy="3679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8" descr="関連画像"/>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3808" y="2780928"/>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0" descr="関連画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7744" y="2837268"/>
                <a:ext cx="448960" cy="447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4" name="グループ化 43"/>
          <p:cNvGrpSpPr/>
          <p:nvPr/>
        </p:nvGrpSpPr>
        <p:grpSpPr>
          <a:xfrm>
            <a:off x="1763688" y="4581128"/>
            <a:ext cx="1440160" cy="1152128"/>
            <a:chOff x="683568" y="4365104"/>
            <a:chExt cx="1440160" cy="1152128"/>
          </a:xfrm>
        </p:grpSpPr>
        <p:pic>
          <p:nvPicPr>
            <p:cNvPr id="45" name="Picture 14"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4365104"/>
              <a:ext cx="1440160" cy="1152128"/>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グループ化 45"/>
            <p:cNvGrpSpPr/>
            <p:nvPr/>
          </p:nvGrpSpPr>
          <p:grpSpPr>
            <a:xfrm>
              <a:off x="1043608" y="4653136"/>
              <a:ext cx="720080" cy="720080"/>
              <a:chOff x="1547664" y="2276872"/>
              <a:chExt cx="1862336" cy="1862336"/>
            </a:xfrm>
          </p:grpSpPr>
          <p:pic>
            <p:nvPicPr>
              <p:cNvPr id="47" name="Picture 34" descr="「folder grey image」の画像検索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2276872"/>
                <a:ext cx="1862336" cy="186233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関連画像"/>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1680" y="2826806"/>
                <a:ext cx="415801" cy="4158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太陽マーク icon」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776" y="3243981"/>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関連画像"/>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7704" y="3284984"/>
                <a:ext cx="373912" cy="3679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8" descr="関連画像"/>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3808" y="2780928"/>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関連画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7744" y="2837268"/>
                <a:ext cx="448960" cy="447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グループ化 52"/>
          <p:cNvGrpSpPr/>
          <p:nvPr/>
        </p:nvGrpSpPr>
        <p:grpSpPr>
          <a:xfrm>
            <a:off x="2843808" y="5013176"/>
            <a:ext cx="1440160" cy="1152128"/>
            <a:chOff x="683568" y="4365104"/>
            <a:chExt cx="1440160" cy="1152128"/>
          </a:xfrm>
        </p:grpSpPr>
        <p:pic>
          <p:nvPicPr>
            <p:cNvPr id="54" name="Picture 14"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4365104"/>
              <a:ext cx="1440160" cy="1152128"/>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グループ化 54"/>
            <p:cNvGrpSpPr/>
            <p:nvPr/>
          </p:nvGrpSpPr>
          <p:grpSpPr>
            <a:xfrm>
              <a:off x="1043608" y="4653136"/>
              <a:ext cx="720080" cy="720080"/>
              <a:chOff x="1547664" y="2276872"/>
              <a:chExt cx="1862336" cy="1862336"/>
            </a:xfrm>
          </p:grpSpPr>
          <p:pic>
            <p:nvPicPr>
              <p:cNvPr id="56" name="Picture 34" descr="「folder grey image」の画像検索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2276872"/>
                <a:ext cx="1862336" cy="186233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関連画像"/>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1680" y="2826806"/>
                <a:ext cx="415801" cy="4158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4" descr="「太陽マーク icon」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776" y="3243981"/>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6" descr="関連画像"/>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7704" y="3284984"/>
                <a:ext cx="373912" cy="36792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8" descr="関連画像"/>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3808" y="2780928"/>
                <a:ext cx="473051" cy="47305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0" descr="関連画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7744" y="2837268"/>
                <a:ext cx="448960" cy="447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グループ化 14"/>
          <p:cNvGrpSpPr/>
          <p:nvPr/>
        </p:nvGrpSpPr>
        <p:grpSpPr>
          <a:xfrm>
            <a:off x="5796136" y="2348880"/>
            <a:ext cx="648072" cy="648072"/>
            <a:chOff x="5796136" y="2348880"/>
            <a:chExt cx="648072" cy="648072"/>
          </a:xfrm>
        </p:grpSpPr>
        <p:pic>
          <p:nvPicPr>
            <p:cNvPr id="63" name="Picture 34" descr="「folder grey image」の画像検索結果"/>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96136"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6" descr="関連画像"/>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86349" y="2531966"/>
              <a:ext cx="313843" cy="313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6588224" y="2348880"/>
            <a:ext cx="648072" cy="648072"/>
            <a:chOff x="6588224" y="2348880"/>
            <a:chExt cx="648072" cy="648072"/>
          </a:xfrm>
        </p:grpSpPr>
        <p:pic>
          <p:nvPicPr>
            <p:cNvPr id="70" name="Picture 34" descr="「folder grey image」の画像検索結果"/>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8224"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0" descr="関連画像"/>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53409" y="2492896"/>
              <a:ext cx="338871" cy="337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p:cNvGrpSpPr/>
          <p:nvPr/>
        </p:nvGrpSpPr>
        <p:grpSpPr>
          <a:xfrm>
            <a:off x="7380312" y="2348880"/>
            <a:ext cx="648072" cy="648072"/>
            <a:chOff x="7380312" y="2348880"/>
            <a:chExt cx="648072" cy="648072"/>
          </a:xfrm>
        </p:grpSpPr>
        <p:pic>
          <p:nvPicPr>
            <p:cNvPr id="69" name="Picture 34" descr="「folder grey image」の画像検索結果"/>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312"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8" descr="関連画像"/>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27313" y="2494098"/>
              <a:ext cx="357055" cy="357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p:cNvGrpSpPr/>
          <p:nvPr/>
        </p:nvGrpSpPr>
        <p:grpSpPr>
          <a:xfrm>
            <a:off x="6156176" y="2996952"/>
            <a:ext cx="648072" cy="648072"/>
            <a:chOff x="6156176" y="2924944"/>
            <a:chExt cx="648072" cy="648072"/>
          </a:xfrm>
        </p:grpSpPr>
        <p:pic>
          <p:nvPicPr>
            <p:cNvPr id="71" name="Picture 34" descr="「folder grey image」の画像検索結果"/>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56176"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6" descr="関連画像"/>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20182" y="3076447"/>
              <a:ext cx="340050" cy="3346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グループ化 18"/>
          <p:cNvGrpSpPr/>
          <p:nvPr/>
        </p:nvGrpSpPr>
        <p:grpSpPr>
          <a:xfrm>
            <a:off x="7020272" y="2996952"/>
            <a:ext cx="648072" cy="648072"/>
            <a:chOff x="7020272" y="2924944"/>
            <a:chExt cx="648072" cy="648072"/>
          </a:xfrm>
        </p:grpSpPr>
        <p:pic>
          <p:nvPicPr>
            <p:cNvPr id="72" name="Picture 34" descr="「folder grey image」の画像検索結果"/>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20272"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4" descr="「太陽マーク icon」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67273" y="3071945"/>
              <a:ext cx="357055" cy="357055"/>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1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20072" y="4149080"/>
            <a:ext cx="1656184" cy="103691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関連画像"/>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580112" y="5157192"/>
            <a:ext cx="1584176" cy="1036915"/>
          </a:xfrm>
          <a:prstGeom prst="rect">
            <a:avLst/>
          </a:prstGeom>
          <a:noFill/>
          <a:extLst>
            <a:ext uri="{909E8E84-426E-40DD-AFC4-6F175D3DCCD1}">
              <a14:hiddenFill xmlns:a14="http://schemas.microsoft.com/office/drawing/2010/main">
                <a:solidFill>
                  <a:srgbClr val="FFFFFF"/>
                </a:solidFill>
              </a14:hiddenFill>
            </a:ext>
          </a:extLst>
        </p:spPr>
      </p:pic>
      <p:sp>
        <p:nvSpPr>
          <p:cNvPr id="100" name="下矢印 99"/>
          <p:cNvSpPr/>
          <p:nvPr/>
        </p:nvSpPr>
        <p:spPr bwMode="auto">
          <a:xfrm>
            <a:off x="6516216" y="3645024"/>
            <a:ext cx="792088" cy="576064"/>
          </a:xfrm>
          <a:prstGeom prst="downArrow">
            <a:avLst/>
          </a:prstGeom>
          <a:solidFill>
            <a:srgbClr val="FFC000"/>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5868144" y="3656057"/>
            <a:ext cx="2129109"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スケールアウトの方法（従来）</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 name="Picture 1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76256" y="4149080"/>
            <a:ext cx="1656184" cy="103691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4" descr="関連画像"/>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36296" y="5157192"/>
            <a:ext cx="1584176" cy="1036915"/>
          </a:xfrm>
          <a:prstGeom prst="rect">
            <a:avLst/>
          </a:prstGeom>
          <a:noFill/>
          <a:extLst>
            <a:ext uri="{909E8E84-426E-40DD-AFC4-6F175D3DCCD1}">
              <a14:hiddenFill xmlns:a14="http://schemas.microsoft.com/office/drawing/2010/main">
                <a:solidFill>
                  <a:srgbClr val="FFFFFF"/>
                </a:solidFill>
              </a14:hiddenFill>
            </a:ext>
          </a:extLst>
        </p:spPr>
      </p:pic>
      <p:grpSp>
        <p:nvGrpSpPr>
          <p:cNvPr id="125" name="グループ化 124"/>
          <p:cNvGrpSpPr/>
          <p:nvPr/>
        </p:nvGrpSpPr>
        <p:grpSpPr>
          <a:xfrm>
            <a:off x="5868144" y="4725144"/>
            <a:ext cx="360040" cy="360040"/>
            <a:chOff x="5796136" y="2348880"/>
            <a:chExt cx="648072" cy="648072"/>
          </a:xfrm>
        </p:grpSpPr>
        <p:pic>
          <p:nvPicPr>
            <p:cNvPr id="126"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96136"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6" descr="関連画像"/>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86349" y="2531966"/>
              <a:ext cx="313843" cy="313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 name="グループ化 127"/>
          <p:cNvGrpSpPr/>
          <p:nvPr/>
        </p:nvGrpSpPr>
        <p:grpSpPr>
          <a:xfrm>
            <a:off x="5508104" y="4437112"/>
            <a:ext cx="360040" cy="360040"/>
            <a:chOff x="5796136" y="2348880"/>
            <a:chExt cx="648072" cy="648072"/>
          </a:xfrm>
        </p:grpSpPr>
        <p:pic>
          <p:nvPicPr>
            <p:cNvPr id="129"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96136"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6" descr="関連画像"/>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86349" y="2531966"/>
              <a:ext cx="313843" cy="313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グループ化 130"/>
          <p:cNvGrpSpPr/>
          <p:nvPr/>
        </p:nvGrpSpPr>
        <p:grpSpPr>
          <a:xfrm>
            <a:off x="6084168" y="4437112"/>
            <a:ext cx="360040" cy="360040"/>
            <a:chOff x="5796136" y="2348880"/>
            <a:chExt cx="648072" cy="648072"/>
          </a:xfrm>
        </p:grpSpPr>
        <p:pic>
          <p:nvPicPr>
            <p:cNvPr id="132"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96136"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6" descr="関連画像"/>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86349" y="2531966"/>
              <a:ext cx="313843" cy="313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グループ化 133"/>
          <p:cNvGrpSpPr/>
          <p:nvPr/>
        </p:nvGrpSpPr>
        <p:grpSpPr>
          <a:xfrm>
            <a:off x="7092280" y="4437112"/>
            <a:ext cx="360040" cy="360040"/>
            <a:chOff x="6588224" y="2348880"/>
            <a:chExt cx="648072" cy="648072"/>
          </a:xfrm>
        </p:grpSpPr>
        <p:pic>
          <p:nvPicPr>
            <p:cNvPr id="135"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88224"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30" descr="関連画像"/>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53409" y="2492896"/>
              <a:ext cx="338871" cy="337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グループ化 136"/>
          <p:cNvGrpSpPr/>
          <p:nvPr/>
        </p:nvGrpSpPr>
        <p:grpSpPr>
          <a:xfrm>
            <a:off x="7524328" y="4437112"/>
            <a:ext cx="360040" cy="360040"/>
            <a:chOff x="6588224" y="2348880"/>
            <a:chExt cx="648072" cy="648072"/>
          </a:xfrm>
        </p:grpSpPr>
        <p:pic>
          <p:nvPicPr>
            <p:cNvPr id="138"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88224"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30" descr="関連画像"/>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53409" y="2492896"/>
              <a:ext cx="338871" cy="337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グループ化 139"/>
          <p:cNvGrpSpPr/>
          <p:nvPr/>
        </p:nvGrpSpPr>
        <p:grpSpPr>
          <a:xfrm>
            <a:off x="7956376" y="4437112"/>
            <a:ext cx="360040" cy="360040"/>
            <a:chOff x="6588224" y="2348880"/>
            <a:chExt cx="648072" cy="648072"/>
          </a:xfrm>
        </p:grpSpPr>
        <p:pic>
          <p:nvPicPr>
            <p:cNvPr id="141"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88224"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0" descr="関連画像"/>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53409" y="2492896"/>
              <a:ext cx="338871" cy="337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 name="グループ化 142"/>
          <p:cNvGrpSpPr/>
          <p:nvPr/>
        </p:nvGrpSpPr>
        <p:grpSpPr>
          <a:xfrm>
            <a:off x="7380312" y="4725144"/>
            <a:ext cx="360040" cy="360040"/>
            <a:chOff x="6156176" y="2924944"/>
            <a:chExt cx="648072" cy="648072"/>
          </a:xfrm>
        </p:grpSpPr>
        <p:pic>
          <p:nvPicPr>
            <p:cNvPr id="144"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56176"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6" descr="関連画像"/>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320182" y="3076447"/>
              <a:ext cx="340050" cy="3346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6" name="グループ化 145"/>
          <p:cNvGrpSpPr/>
          <p:nvPr/>
        </p:nvGrpSpPr>
        <p:grpSpPr>
          <a:xfrm>
            <a:off x="7812360" y="4725144"/>
            <a:ext cx="360040" cy="360040"/>
            <a:chOff x="6156176" y="2924944"/>
            <a:chExt cx="648072" cy="648072"/>
          </a:xfrm>
        </p:grpSpPr>
        <p:pic>
          <p:nvPicPr>
            <p:cNvPr id="147"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56176"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6" descr="関連画像"/>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320182" y="3076447"/>
              <a:ext cx="340050" cy="3346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 name="グループ化 148"/>
          <p:cNvGrpSpPr/>
          <p:nvPr/>
        </p:nvGrpSpPr>
        <p:grpSpPr>
          <a:xfrm>
            <a:off x="7596336" y="5445224"/>
            <a:ext cx="360040" cy="360040"/>
            <a:chOff x="7380312" y="2348880"/>
            <a:chExt cx="648072" cy="648072"/>
          </a:xfrm>
        </p:grpSpPr>
        <p:pic>
          <p:nvPicPr>
            <p:cNvPr id="150"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80312"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8" descr="関連画像"/>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27313" y="2494098"/>
              <a:ext cx="357055" cy="357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2" name="グループ化 151"/>
          <p:cNvGrpSpPr/>
          <p:nvPr/>
        </p:nvGrpSpPr>
        <p:grpSpPr>
          <a:xfrm>
            <a:off x="5940152" y="5445224"/>
            <a:ext cx="360040" cy="360040"/>
            <a:chOff x="7020272" y="2924944"/>
            <a:chExt cx="648072" cy="648072"/>
          </a:xfrm>
        </p:grpSpPr>
        <p:pic>
          <p:nvPicPr>
            <p:cNvPr id="153"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020272"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4" descr="「太陽マーク icon」の画像検索結果"/>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67273" y="3071945"/>
              <a:ext cx="357055" cy="357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 name="グループ化 154"/>
          <p:cNvGrpSpPr/>
          <p:nvPr/>
        </p:nvGrpSpPr>
        <p:grpSpPr>
          <a:xfrm>
            <a:off x="5940152" y="5733256"/>
            <a:ext cx="360040" cy="360040"/>
            <a:chOff x="7020272" y="2924944"/>
            <a:chExt cx="648072" cy="648072"/>
          </a:xfrm>
        </p:grpSpPr>
        <p:pic>
          <p:nvPicPr>
            <p:cNvPr id="156"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020272"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4" descr="「太陽マーク icon」の画像検索結果"/>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67273" y="3071945"/>
              <a:ext cx="357055" cy="357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 name="グループ化 157"/>
          <p:cNvGrpSpPr/>
          <p:nvPr/>
        </p:nvGrpSpPr>
        <p:grpSpPr>
          <a:xfrm>
            <a:off x="8100392" y="5445224"/>
            <a:ext cx="360040" cy="360040"/>
            <a:chOff x="7380312" y="2348880"/>
            <a:chExt cx="648072" cy="648072"/>
          </a:xfrm>
        </p:grpSpPr>
        <p:pic>
          <p:nvPicPr>
            <p:cNvPr id="159"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80312"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8" descr="関連画像"/>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27313" y="2494098"/>
              <a:ext cx="357055" cy="357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グループ化 160"/>
          <p:cNvGrpSpPr/>
          <p:nvPr/>
        </p:nvGrpSpPr>
        <p:grpSpPr>
          <a:xfrm>
            <a:off x="7956376" y="5733256"/>
            <a:ext cx="360040" cy="360040"/>
            <a:chOff x="7380312" y="2348880"/>
            <a:chExt cx="648072" cy="648072"/>
          </a:xfrm>
        </p:grpSpPr>
        <p:pic>
          <p:nvPicPr>
            <p:cNvPr id="162"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80312" y="234888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8" descr="関連画像"/>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27313" y="2494098"/>
              <a:ext cx="357055" cy="3570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5" name="グループ化 164"/>
          <p:cNvGrpSpPr/>
          <p:nvPr/>
        </p:nvGrpSpPr>
        <p:grpSpPr>
          <a:xfrm>
            <a:off x="6444208" y="5445224"/>
            <a:ext cx="360040" cy="360040"/>
            <a:chOff x="6156176" y="2924944"/>
            <a:chExt cx="648072" cy="648072"/>
          </a:xfrm>
        </p:grpSpPr>
        <p:pic>
          <p:nvPicPr>
            <p:cNvPr id="166"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56176"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6" descr="関連画像"/>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320182" y="3076447"/>
              <a:ext cx="340050" cy="3346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 name="グループ化 167"/>
          <p:cNvGrpSpPr/>
          <p:nvPr/>
        </p:nvGrpSpPr>
        <p:grpSpPr>
          <a:xfrm>
            <a:off x="6444208" y="5733256"/>
            <a:ext cx="360040" cy="360040"/>
            <a:chOff x="6156176" y="2924944"/>
            <a:chExt cx="648072" cy="648072"/>
          </a:xfrm>
        </p:grpSpPr>
        <p:pic>
          <p:nvPicPr>
            <p:cNvPr id="169" name="Picture 34" descr="「folder grey image」の画像検索結果"/>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56176" y="2924944"/>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6" descr="関連画像"/>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320182" y="3076447"/>
              <a:ext cx="340050" cy="334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直線コネクタ 20"/>
          <p:cNvCxnSpPr/>
          <p:nvPr/>
        </p:nvCxnSpPr>
        <p:spPr bwMode="auto">
          <a:xfrm>
            <a:off x="6732240" y="4725144"/>
            <a:ext cx="288032" cy="0"/>
          </a:xfrm>
          <a:prstGeom prst="line">
            <a:avLst/>
          </a:prstGeom>
          <a:noFill/>
          <a:ln w="28575" cap="flat" cmpd="sng" algn="ctr">
            <a:solidFill>
              <a:schemeClr val="tx1"/>
            </a:solidFill>
            <a:prstDash val="solid"/>
            <a:round/>
            <a:headEnd type="none" w="med" len="med"/>
            <a:tailEnd type="none" w="med" len="med"/>
          </a:ln>
          <a:effectLst/>
        </p:spPr>
      </p:cxnSp>
      <p:cxnSp>
        <p:nvCxnSpPr>
          <p:cNvPr id="175" name="直線コネクタ 174"/>
          <p:cNvCxnSpPr>
            <a:stCxn id="126" idx="2"/>
          </p:cNvCxnSpPr>
          <p:nvPr/>
        </p:nvCxnSpPr>
        <p:spPr bwMode="auto">
          <a:xfrm>
            <a:off x="6048164" y="5085184"/>
            <a:ext cx="324036" cy="216024"/>
          </a:xfrm>
          <a:prstGeom prst="line">
            <a:avLst/>
          </a:prstGeom>
          <a:noFill/>
          <a:ln w="28575" cap="flat" cmpd="sng" algn="ctr">
            <a:solidFill>
              <a:schemeClr val="tx1"/>
            </a:solidFill>
            <a:prstDash val="solid"/>
            <a:round/>
            <a:headEnd type="none" w="med" len="med"/>
            <a:tailEnd type="none" w="med" len="med"/>
          </a:ln>
          <a:effectLst/>
        </p:spPr>
      </p:cxnSp>
      <p:cxnSp>
        <p:nvCxnSpPr>
          <p:cNvPr id="180" name="直線コネクタ 179"/>
          <p:cNvCxnSpPr/>
          <p:nvPr/>
        </p:nvCxnSpPr>
        <p:spPr bwMode="auto">
          <a:xfrm flipV="1">
            <a:off x="6372200" y="5085184"/>
            <a:ext cx="1296144" cy="216024"/>
          </a:xfrm>
          <a:prstGeom prst="line">
            <a:avLst/>
          </a:prstGeom>
          <a:noFill/>
          <a:ln w="28575" cap="flat" cmpd="sng" algn="ctr">
            <a:solidFill>
              <a:schemeClr val="tx1"/>
            </a:solidFill>
            <a:prstDash val="solid"/>
            <a:round/>
            <a:headEnd type="none" w="med" len="med"/>
            <a:tailEnd type="none" w="med" len="med"/>
          </a:ln>
          <a:effectLst/>
        </p:spPr>
      </p:cxnSp>
      <p:cxnSp>
        <p:nvCxnSpPr>
          <p:cNvPr id="183" name="直線コネクタ 182"/>
          <p:cNvCxnSpPr/>
          <p:nvPr/>
        </p:nvCxnSpPr>
        <p:spPr bwMode="auto">
          <a:xfrm>
            <a:off x="7668344" y="5085184"/>
            <a:ext cx="360040" cy="216024"/>
          </a:xfrm>
          <a:prstGeom prst="line">
            <a:avLst/>
          </a:prstGeom>
          <a:noFill/>
          <a:ln w="28575" cap="flat" cmpd="sng" algn="ctr">
            <a:solidFill>
              <a:schemeClr val="tx1"/>
            </a:solidFill>
            <a:prstDash val="solid"/>
            <a:round/>
            <a:headEnd type="none" w="med" len="med"/>
            <a:tailEnd type="none" w="med" len="med"/>
          </a:ln>
          <a:effectLst/>
        </p:spPr>
      </p:cxnSp>
      <p:sp>
        <p:nvSpPr>
          <p:cNvPr id="187" name="テキスト ボックス 186"/>
          <p:cNvSpPr txBox="1"/>
          <p:nvPr/>
        </p:nvSpPr>
        <p:spPr>
          <a:xfrm>
            <a:off x="5039948" y="6165304"/>
            <a:ext cx="3780202" cy="461665"/>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サーバー（クラウドサーバー）に各サービスを必要に応じて</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配置してスケールすることができる</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テキスト ボックス 187"/>
          <p:cNvSpPr txBox="1"/>
          <p:nvPr/>
        </p:nvSpPr>
        <p:spPr>
          <a:xfrm>
            <a:off x="880867" y="6165304"/>
            <a:ext cx="3241593" cy="461665"/>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アプリケーション全体を複数のサーバーに複製して</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これを配置することでスケールすることができる</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33" name="Picture 3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135091" y="5661248"/>
            <a:ext cx="517029" cy="45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34" name="Picture 3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3568" y="5589240"/>
            <a:ext cx="545555" cy="57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3" name="テキスト ボックス 192"/>
          <p:cNvSpPr txBox="1"/>
          <p:nvPr/>
        </p:nvSpPr>
        <p:spPr>
          <a:xfrm>
            <a:off x="611188" y="2852936"/>
            <a:ext cx="1296516"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１つのアプリケーションごとに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複数サービスが組み込まれている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テキスト ボックス 193"/>
          <p:cNvSpPr txBox="1"/>
          <p:nvPr/>
        </p:nvSpPr>
        <p:spPr>
          <a:xfrm>
            <a:off x="5075684" y="2852936"/>
            <a:ext cx="1080492"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各サービスが組み合わさって１つのアプリケーションとして機能する</a:t>
            </a:r>
          </a:p>
        </p:txBody>
      </p:sp>
      <p:sp>
        <p:nvSpPr>
          <p:cNvPr id="122" name="角丸四角形 121"/>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96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5085184"/>
            <a:ext cx="1440160" cy="1440160"/>
          </a:xfrm>
          <a:prstGeom prst="rect">
            <a:avLst/>
          </a:prstGeom>
        </p:spPr>
      </p:pic>
      <p:sp>
        <p:nvSpPr>
          <p:cNvPr id="2" name="タイトル 1"/>
          <p:cNvSpPr>
            <a:spLocks noGrp="1"/>
          </p:cNvSpPr>
          <p:nvPr>
            <p:ph type="title"/>
          </p:nvPr>
        </p:nvSpPr>
        <p:spPr/>
        <p:txBody>
          <a:bodyPr/>
          <a:lstStyle/>
          <a:p>
            <a:r>
              <a:rPr kumimoji="1" lang="ja-JP" altLang="en-US" dirty="0"/>
              <a:t>次世代</a:t>
            </a:r>
            <a:r>
              <a:rPr kumimoji="1" lang="en-US" altLang="ja-JP" dirty="0"/>
              <a:t>ERP</a:t>
            </a:r>
            <a:r>
              <a:rPr kumimoji="1" lang="ja-JP" altLang="en-US" dirty="0"/>
              <a:t>成功の秘訣　：作らないシステム　　</a:t>
            </a:r>
          </a:p>
        </p:txBody>
      </p:sp>
      <p:sp>
        <p:nvSpPr>
          <p:cNvPr id="3" name="Text Box 76"/>
          <p:cNvSpPr txBox="1">
            <a:spLocks noChangeArrowheads="1"/>
          </p:cNvSpPr>
          <p:nvPr/>
        </p:nvSpPr>
        <p:spPr bwMode="auto">
          <a:xfrm>
            <a:off x="395288" y="703263"/>
            <a:ext cx="8569325" cy="5115246"/>
          </a:xfrm>
          <a:prstGeom prst="rect">
            <a:avLst/>
          </a:prstGeom>
          <a:noFill/>
          <a:ln w="12700" algn="ctr">
            <a:noFill/>
            <a:miter lim="800000"/>
            <a:headEnd/>
            <a:tailEnd/>
          </a:ln>
        </p:spPr>
        <p:txBody>
          <a:bodyPr>
            <a:spAutoFit/>
          </a:bodyPr>
          <a:lstStyle/>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成功の秘訣、</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１）作らないこと：</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既に存在するパッケージや</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をそのまま利用することで、作る時間を最短化してバグのリスクを回避することができます。軸となるアプリケーションを決めて、ここに集約するようにシステムを組合せて行きます。作らないアプリケーション開発を追求するところに極意があります。</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２）機能を絞り込むこと：</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本当に必要な機能だけを絞込みます。既存システムありきではなく、業務の遂行に必要な機能とサービスだけを絞込みます。切り捨てることが戦略となります。利便性や操作性は、後から考えます。</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３）エンドユーザーが直感的に使えること：</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目指すべきはマニュアルが無くても使える仕組みです。操作ミスや誤操作が必ず生じることを前提としたシステム、エンドユーザーが直感的に使えるシステムが成功の秘訣です。複数のシステムを連携・統合するポイントは、エンドユーザー視点の操作性にあります。</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４）疎結合、</a:t>
            </a:r>
            <a:r>
              <a:rPr kumimoji="0" lang="en-US" altLang="ja-JP"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600" b="1" dirty="0" err="1">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ETL/EAI</a:t>
            </a:r>
            <a:r>
              <a:rPr kumimoji="0" lang="ja-JP" altLang="en-US" sz="1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による連携であること：</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システムの主流は</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アーキテクチャをベースとしたものに変わりつつあります。</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現在のトレンドは、</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技術をベースとした疎結合、</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ETL/EAI</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接続による連携です。</a:t>
            </a:r>
          </a:p>
        </p:txBody>
      </p:sp>
      <p:sp>
        <p:nvSpPr>
          <p:cNvPr id="7" name="角丸四角形 6"/>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692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altLang="ja-JP" dirty="0"/>
              <a:t>ERP</a:t>
            </a:r>
            <a:r>
              <a:rPr lang="ja-JP" altLang="en-US" dirty="0"/>
              <a:t>＋</a:t>
            </a:r>
            <a:r>
              <a:rPr lang="en-US" altLang="ja-JP" dirty="0"/>
              <a:t>RPA</a:t>
            </a:r>
            <a:r>
              <a:rPr lang="ja-JP" altLang="en-US" dirty="0"/>
              <a:t>の勘所：繰り返し作業、曖昧な役割、煩雑なルール変更　</a:t>
            </a:r>
          </a:p>
        </p:txBody>
      </p:sp>
      <p:sp>
        <p:nvSpPr>
          <p:cNvPr id="18440" name="Text Box 76"/>
          <p:cNvSpPr txBox="1">
            <a:spLocks noChangeArrowheads="1"/>
          </p:cNvSpPr>
          <p:nvPr/>
        </p:nvSpPr>
        <p:spPr bwMode="auto">
          <a:xfrm>
            <a:off x="611188" y="660019"/>
            <a:ext cx="8208962" cy="1569660"/>
          </a:xfrm>
          <a:prstGeom prst="rect">
            <a:avLst/>
          </a:prstGeom>
          <a:noFill/>
          <a:ln w="12700" algn="ctr">
            <a:noFill/>
            <a:miter lim="800000"/>
            <a:headEnd/>
            <a:tailEnd/>
          </a:ln>
        </p:spPr>
        <p:txBody>
          <a:bodyPr wrap="square">
            <a:spAutoFit/>
          </a:bodyPr>
          <a:lstStyle/>
          <a:p>
            <a:pPr eaLnBrk="0" hangingPunct="0">
              <a:spcBef>
                <a:spcPct val="20000"/>
              </a:spcBef>
              <a:buClr>
                <a:srgbClr val="F48B00"/>
              </a:buClr>
              <a:buFont typeface="Wingdings" pitchFamily="2" charset="2"/>
              <a:buNone/>
            </a:pP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が連携して効果を発揮するのは、システムと人間の作業に、マニュアルによる繰り返し作業が多い、組織間の役割が曖昧、煩雑なルール変更があると言った場合。</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の効果を最大化するためには、現状の</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As-is</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をプロセスマイニングツールで解析してから、業務の標準化とシンプル化・部品化を行って</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BPM</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（ビジネス・プロセス・マネジメント）による業務プロセスの最適化と合わせて導入する必要がある。</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導入前に、オペレーションの整理／役割の明確化／業務プロセスの標準化などを行うことで、導入効果を最大化することが出来る。</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
          <p:cNvSpPr>
            <a:spLocks noChangeArrowheads="1"/>
          </p:cNvSpPr>
          <p:nvPr/>
        </p:nvSpPr>
        <p:spPr bwMode="auto">
          <a:xfrm rot="5400000">
            <a:off x="2635494" y="3709322"/>
            <a:ext cx="1350169" cy="1221573"/>
          </a:xfrm>
          <a:prstGeom prst="hexagon">
            <a:avLst>
              <a:gd name="adj" fmla="val 28579"/>
              <a:gd name="vf" fmla="val 115470"/>
            </a:avLst>
          </a:prstGeom>
          <a:gradFill rotWithShape="0">
            <a:gsLst>
              <a:gs pos="0">
                <a:schemeClr val="bg1"/>
              </a:gs>
              <a:gs pos="100000">
                <a:srgbClr val="FFFF00"/>
              </a:gs>
            </a:gsLst>
            <a:lin ang="5400000" scaled="1"/>
          </a:gradFill>
          <a:ln w="3175" algn="ctr">
            <a:solidFill>
              <a:schemeClr val="tx1"/>
            </a:solidFill>
            <a:miter lim="800000"/>
            <a:headEnd/>
            <a:tailEnd/>
          </a:ln>
          <a:effectLst>
            <a:outerShdw dist="35921" dir="2700000" algn="ctr" rotWithShape="0">
              <a:schemeClr val="bg2"/>
            </a:outerShdw>
          </a:effectLst>
        </p:spPr>
        <p:txBody>
          <a:bodyPr rot="10800000" vert="eaVert" wrap="none"/>
          <a:lstStyle/>
          <a:p>
            <a:pPr eaLnBrk="0" hangingPunct="0">
              <a:spcBef>
                <a:spcPct val="20000"/>
              </a:spcBef>
              <a:buClr>
                <a:srgbClr val="F48B00"/>
              </a:buClr>
              <a:buFont typeface="Wingdings" pitchFamily="2" charset="2"/>
              <a:buNone/>
              <a:defRPr/>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AutoShape 11"/>
          <p:cNvSpPr>
            <a:spLocks noChangeArrowheads="1"/>
          </p:cNvSpPr>
          <p:nvPr/>
        </p:nvSpPr>
        <p:spPr bwMode="auto">
          <a:xfrm rot="5400000">
            <a:off x="4579710" y="4789442"/>
            <a:ext cx="1350169" cy="1221573"/>
          </a:xfrm>
          <a:prstGeom prst="hexagon">
            <a:avLst>
              <a:gd name="adj" fmla="val 28579"/>
              <a:gd name="vf" fmla="val 115470"/>
            </a:avLst>
          </a:prstGeom>
          <a:gradFill rotWithShape="1">
            <a:gsLst>
              <a:gs pos="0">
                <a:srgbClr val="FFFFFF"/>
              </a:gs>
              <a:gs pos="100000">
                <a:srgbClr val="FF9900"/>
              </a:gs>
            </a:gsLst>
            <a:lin ang="0" scaled="1"/>
          </a:gradFill>
          <a:ln w="3175" algn="ctr">
            <a:solidFill>
              <a:schemeClr val="tx1"/>
            </a:solidFill>
            <a:miter lim="800000"/>
            <a:headEnd/>
            <a:tailEnd/>
          </a:ln>
          <a:effectLst>
            <a:outerShdw dist="35921" dir="2700000" algn="ctr" rotWithShape="0">
              <a:schemeClr val="bg2"/>
            </a:outerShdw>
          </a:effectLst>
        </p:spPr>
        <p:txBody>
          <a:bodyPr rot="10800000" vert="eaVert" wrap="none"/>
          <a:lstStyle/>
          <a:p>
            <a:pPr eaLnBrk="0" hangingPunct="0">
              <a:spcBef>
                <a:spcPct val="20000"/>
              </a:spcBef>
              <a:buClr>
                <a:srgbClr val="F48B00"/>
              </a:buClr>
              <a:buFont typeface="Wingdings" pitchFamily="2" charset="2"/>
              <a:buNone/>
              <a:defRPr/>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二等辺三角形 32"/>
          <p:cNvSpPr>
            <a:spLocks noChangeArrowheads="1"/>
          </p:cNvSpPr>
          <p:nvPr/>
        </p:nvSpPr>
        <p:spPr bwMode="auto">
          <a:xfrm rot="5400000">
            <a:off x="5926172" y="2930118"/>
            <a:ext cx="621506"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二等辺三角形 33"/>
          <p:cNvSpPr>
            <a:spLocks noChangeArrowheads="1"/>
          </p:cNvSpPr>
          <p:nvPr/>
        </p:nvSpPr>
        <p:spPr bwMode="auto">
          <a:xfrm rot="-5400000">
            <a:off x="5998776" y="3280756"/>
            <a:ext cx="620315"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二等辺三角形 35"/>
          <p:cNvSpPr>
            <a:spLocks noChangeArrowheads="1"/>
          </p:cNvSpPr>
          <p:nvPr/>
        </p:nvSpPr>
        <p:spPr bwMode="auto">
          <a:xfrm rot="-5400000">
            <a:off x="5998179" y="2578885"/>
            <a:ext cx="62150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二等辺三角形 40"/>
          <p:cNvSpPr>
            <a:spLocks noChangeArrowheads="1"/>
          </p:cNvSpPr>
          <p:nvPr/>
        </p:nvSpPr>
        <p:spPr bwMode="auto">
          <a:xfrm rot="5400000">
            <a:off x="6576436" y="4729723"/>
            <a:ext cx="620315"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二等辺三角形 41"/>
          <p:cNvSpPr>
            <a:spLocks noChangeArrowheads="1"/>
          </p:cNvSpPr>
          <p:nvPr/>
        </p:nvSpPr>
        <p:spPr bwMode="auto">
          <a:xfrm rot="-5400000">
            <a:off x="6576438" y="4378490"/>
            <a:ext cx="62031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二等辺三角形 43"/>
          <p:cNvSpPr>
            <a:spLocks noChangeArrowheads="1"/>
          </p:cNvSpPr>
          <p:nvPr/>
        </p:nvSpPr>
        <p:spPr bwMode="auto">
          <a:xfrm rot="5400000">
            <a:off x="3910544" y="5458609"/>
            <a:ext cx="620315"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二等辺三角形 44"/>
          <p:cNvSpPr>
            <a:spLocks noChangeArrowheads="1"/>
          </p:cNvSpPr>
          <p:nvPr/>
        </p:nvSpPr>
        <p:spPr bwMode="auto">
          <a:xfrm rot="5400000">
            <a:off x="5926768" y="5098569"/>
            <a:ext cx="620315"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二等辺三角形 46"/>
          <p:cNvSpPr>
            <a:spLocks noChangeArrowheads="1"/>
          </p:cNvSpPr>
          <p:nvPr/>
        </p:nvSpPr>
        <p:spPr bwMode="auto">
          <a:xfrm rot="-5400000">
            <a:off x="5638736" y="5630381"/>
            <a:ext cx="620315"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二等辺三角形 47"/>
          <p:cNvSpPr>
            <a:spLocks noChangeArrowheads="1"/>
          </p:cNvSpPr>
          <p:nvPr/>
        </p:nvSpPr>
        <p:spPr bwMode="auto">
          <a:xfrm rot="-5400000">
            <a:off x="6286537" y="5287284"/>
            <a:ext cx="62150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372200" y="5445224"/>
            <a:ext cx="1053451"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On-premise</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5940152" y="5255622"/>
            <a:ext cx="580940"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Cloud</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二等辺三角形 34"/>
          <p:cNvSpPr>
            <a:spLocks noChangeArrowheads="1"/>
          </p:cNvSpPr>
          <p:nvPr/>
        </p:nvSpPr>
        <p:spPr bwMode="auto">
          <a:xfrm rot="16200000">
            <a:off x="2047075" y="4019638"/>
            <a:ext cx="62150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二等辺三角形 36"/>
          <p:cNvSpPr>
            <a:spLocks noChangeArrowheads="1"/>
          </p:cNvSpPr>
          <p:nvPr/>
        </p:nvSpPr>
        <p:spPr bwMode="auto">
          <a:xfrm rot="16200000">
            <a:off x="2024477" y="3226958"/>
            <a:ext cx="62150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二等辺三角形 37"/>
          <p:cNvSpPr>
            <a:spLocks noChangeArrowheads="1"/>
          </p:cNvSpPr>
          <p:nvPr/>
        </p:nvSpPr>
        <p:spPr bwMode="auto">
          <a:xfrm rot="5400000">
            <a:off x="2020873" y="3614177"/>
            <a:ext cx="621506" cy="592315"/>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二等辺三角形 39"/>
          <p:cNvSpPr>
            <a:spLocks noChangeArrowheads="1"/>
          </p:cNvSpPr>
          <p:nvPr/>
        </p:nvSpPr>
        <p:spPr bwMode="auto">
          <a:xfrm rot="5400000">
            <a:off x="3333884" y="2218844"/>
            <a:ext cx="621506"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二等辺三角形 42"/>
          <p:cNvSpPr>
            <a:spLocks noChangeArrowheads="1"/>
          </p:cNvSpPr>
          <p:nvPr/>
        </p:nvSpPr>
        <p:spPr bwMode="auto">
          <a:xfrm rot="16200000">
            <a:off x="3982552" y="2218249"/>
            <a:ext cx="620315" cy="593546"/>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2028142" y="3429000"/>
            <a:ext cx="599642" cy="261610"/>
          </a:xfrm>
          <a:prstGeom prst="rect">
            <a:avLst/>
          </a:prstGeom>
          <a:noFill/>
        </p:spPr>
        <p:txBody>
          <a:bodyPr wrap="square" rtlCol="0">
            <a:spAutoFit/>
          </a:bodyPr>
          <a:lstStyle/>
          <a:p>
            <a:pPr algn="r"/>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Slack</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4211960" y="2420888"/>
            <a:ext cx="996103"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Groupware</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987824" y="2420888"/>
            <a:ext cx="867779"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Workflow</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1977748" y="3788704"/>
            <a:ext cx="578101"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SNS</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2158789" y="4183695"/>
            <a:ext cx="594879"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Mail</a:t>
            </a:r>
          </a:p>
        </p:txBody>
      </p:sp>
      <p:sp>
        <p:nvSpPr>
          <p:cNvPr id="107" name="テキスト ボックス 106"/>
          <p:cNvSpPr txBox="1"/>
          <p:nvPr/>
        </p:nvSpPr>
        <p:spPr>
          <a:xfrm>
            <a:off x="5868144" y="3095382"/>
            <a:ext cx="518668" cy="261610"/>
          </a:xfrm>
          <a:prstGeom prst="rect">
            <a:avLst/>
          </a:prstGeom>
          <a:noFill/>
        </p:spPr>
        <p:txBody>
          <a:bodyPr wrap="square" rtlCol="0">
            <a:spAutoFit/>
          </a:bodyPr>
          <a:lstStyle/>
          <a:p>
            <a:r>
              <a:rPr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 iPad</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084168" y="2735342"/>
            <a:ext cx="745075"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Android</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6051794" y="3456104"/>
            <a:ext cx="728662"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Surface</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6794287" y="4542863"/>
            <a:ext cx="658033"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Device</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6444208" y="4895582"/>
            <a:ext cx="674199"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Sensor</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5827632" y="5805710"/>
            <a:ext cx="796057"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Network</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3707904" y="5589240"/>
            <a:ext cx="744080"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Storage</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AutoShape 11"/>
          <p:cNvSpPr>
            <a:spLocks noChangeArrowheads="1"/>
          </p:cNvSpPr>
          <p:nvPr/>
        </p:nvSpPr>
        <p:spPr bwMode="auto">
          <a:xfrm rot="5400000">
            <a:off x="4579710" y="2629202"/>
            <a:ext cx="1350169" cy="1221573"/>
          </a:xfrm>
          <a:prstGeom prst="hexagon">
            <a:avLst>
              <a:gd name="adj" fmla="val 28579"/>
              <a:gd name="vf" fmla="val 115470"/>
            </a:avLst>
          </a:prstGeom>
          <a:gradFill rotWithShape="1">
            <a:gsLst>
              <a:gs pos="0">
                <a:srgbClr val="FFFFFF"/>
              </a:gs>
              <a:gs pos="100000">
                <a:srgbClr val="FF0000"/>
              </a:gs>
            </a:gsLst>
            <a:lin ang="0" scaled="1"/>
          </a:gradFill>
          <a:ln w="3175" algn="ctr">
            <a:solidFill>
              <a:schemeClr val="tx1"/>
            </a:solidFill>
            <a:miter lim="800000"/>
            <a:headEnd/>
            <a:tailEnd/>
          </a:ln>
          <a:effectLst>
            <a:outerShdw dist="35921" dir="2700000" algn="ctr" rotWithShape="0">
              <a:schemeClr val="bg2"/>
            </a:outerShdw>
          </a:effectLst>
        </p:spPr>
        <p:txBody>
          <a:bodyPr rot="10800000" vert="eaVert" wrap="none"/>
          <a:lstStyle/>
          <a:p>
            <a:pPr eaLnBrk="0" hangingPunct="0">
              <a:spcBef>
                <a:spcPct val="20000"/>
              </a:spcBef>
              <a:buClr>
                <a:srgbClr val="F48B00"/>
              </a:buClr>
              <a:buFont typeface="Wingdings" pitchFamily="2" charset="2"/>
              <a:buNone/>
              <a:defRPr/>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4427984" y="4974267"/>
            <a:ext cx="1656184" cy="830997"/>
          </a:xfrm>
          <a:prstGeom prst="rect">
            <a:avLst/>
          </a:prstGeom>
          <a:noFill/>
        </p:spPr>
        <p:txBody>
          <a:bodyPr wrap="square" rtlCol="0">
            <a:spAutoFit/>
          </a:bodyPr>
          <a:lstStyle/>
          <a:p>
            <a:pPr algn="ctr"/>
            <a:r>
              <a:rPr kumimoji="1" lang="en-US" altLang="ja-JP" sz="2400" dirty="0">
                <a:latin typeface="Bauhaus 93" panose="04030905020B02020C02" pitchFamily="82" charset="0"/>
              </a:rPr>
              <a:t>AI</a:t>
            </a:r>
          </a:p>
          <a:p>
            <a:pPr algn="ctr"/>
            <a:r>
              <a:rPr kumimoji="1" lang="en-US" altLang="ja-JP" sz="1200" dirty="0">
                <a:latin typeface="Bauhaus 93" panose="04030905020B02020C02" pitchFamily="82" charset="0"/>
              </a:rPr>
              <a:t>Machine Learning</a:t>
            </a:r>
          </a:p>
          <a:p>
            <a:pPr algn="ctr"/>
            <a:r>
              <a:rPr kumimoji="1" lang="en-US" altLang="ja-JP" sz="1200" dirty="0">
                <a:latin typeface="Bauhaus 93" panose="04030905020B02020C02" pitchFamily="82" charset="0"/>
              </a:rPr>
              <a:t>Deep Learning</a:t>
            </a:r>
            <a:endParaRPr kumimoji="1" lang="ja-JP" altLang="en-US" sz="1200" dirty="0">
              <a:latin typeface="Bauhaus 93" panose="04030905020B02020C02" pitchFamily="82" charset="0"/>
            </a:endParaRPr>
          </a:p>
        </p:txBody>
      </p:sp>
      <p:sp>
        <p:nvSpPr>
          <p:cNvPr id="119" name="AutoShape 11"/>
          <p:cNvSpPr>
            <a:spLocks noChangeArrowheads="1"/>
          </p:cNvSpPr>
          <p:nvPr/>
        </p:nvSpPr>
        <p:spPr bwMode="auto">
          <a:xfrm rot="5400000">
            <a:off x="3934201" y="3709322"/>
            <a:ext cx="1350169" cy="1221573"/>
          </a:xfrm>
          <a:prstGeom prst="hexagon">
            <a:avLst>
              <a:gd name="adj" fmla="val 28579"/>
              <a:gd name="vf" fmla="val 115470"/>
            </a:avLst>
          </a:prstGeom>
          <a:gradFill rotWithShape="1">
            <a:gsLst>
              <a:gs pos="0">
                <a:srgbClr val="FFFFFF"/>
              </a:gs>
              <a:gs pos="100000">
                <a:srgbClr val="0070C0"/>
              </a:gs>
            </a:gsLst>
            <a:lin ang="0" scaled="1"/>
          </a:gradFill>
          <a:ln w="3175" algn="ctr">
            <a:solidFill>
              <a:schemeClr val="tx1"/>
            </a:solidFill>
            <a:miter lim="800000"/>
            <a:headEnd/>
            <a:tailEnd/>
          </a:ln>
          <a:effectLst>
            <a:outerShdw dist="35921" dir="2700000" algn="ctr" rotWithShape="0">
              <a:schemeClr val="bg2"/>
            </a:outerShdw>
          </a:effectLst>
        </p:spPr>
        <p:txBody>
          <a:bodyPr rot="10800000" vert="eaVert" wrap="none"/>
          <a:lstStyle/>
          <a:p>
            <a:pPr eaLnBrk="0" hangingPunct="0">
              <a:spcBef>
                <a:spcPct val="20000"/>
              </a:spcBef>
              <a:buClr>
                <a:srgbClr val="F48B00"/>
              </a:buClr>
              <a:buFont typeface="Wingdings" pitchFamily="2" charset="2"/>
              <a:buNone/>
              <a:defRPr/>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p:cNvSpPr txBox="1"/>
          <p:nvPr/>
        </p:nvSpPr>
        <p:spPr>
          <a:xfrm>
            <a:off x="2915816" y="4077072"/>
            <a:ext cx="792088" cy="461665"/>
          </a:xfrm>
          <a:prstGeom prst="rect">
            <a:avLst/>
          </a:prstGeom>
          <a:noFill/>
        </p:spPr>
        <p:txBody>
          <a:bodyPr wrap="square" rtlCol="0">
            <a:spAutoFit/>
          </a:bodyPr>
          <a:lstStyle/>
          <a:p>
            <a:pPr algn="ctr"/>
            <a:r>
              <a:rPr kumimoji="1" lang="en-US" altLang="ja-JP" sz="2400" dirty="0">
                <a:latin typeface="Bauhaus 93" panose="04030905020B02020C02" pitchFamily="82" charset="0"/>
              </a:rPr>
              <a:t>BPM</a:t>
            </a:r>
            <a:endParaRPr kumimoji="1" lang="ja-JP" altLang="en-US" sz="2400" dirty="0">
              <a:latin typeface="Bauhaus 93" panose="04030905020B02020C02" pitchFamily="82" charset="0"/>
            </a:endParaRPr>
          </a:p>
        </p:txBody>
      </p:sp>
      <p:sp>
        <p:nvSpPr>
          <p:cNvPr id="121" name="二等辺三角形 41"/>
          <p:cNvSpPr>
            <a:spLocks noChangeArrowheads="1"/>
          </p:cNvSpPr>
          <p:nvPr/>
        </p:nvSpPr>
        <p:spPr bwMode="auto">
          <a:xfrm rot="-5400000">
            <a:off x="3984150" y="5126326"/>
            <a:ext cx="62031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4201999" y="5290699"/>
            <a:ext cx="442009"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二等辺三角形 36"/>
          <p:cNvSpPr>
            <a:spLocks noChangeArrowheads="1"/>
          </p:cNvSpPr>
          <p:nvPr/>
        </p:nvSpPr>
        <p:spPr bwMode="auto">
          <a:xfrm rot="16200000">
            <a:off x="2685811" y="2866917"/>
            <a:ext cx="62150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2771800" y="3068960"/>
            <a:ext cx="599642" cy="261610"/>
          </a:xfrm>
          <a:prstGeom prst="rect">
            <a:avLst/>
          </a:prstGeom>
          <a:noFill/>
        </p:spPr>
        <p:txBody>
          <a:bodyPr wrap="square" rtlCol="0">
            <a:spAutoFit/>
          </a:bodyPr>
          <a:lstStyle/>
          <a:p>
            <a:pPr algn="r"/>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Web</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二等辺三角形 34"/>
          <p:cNvSpPr>
            <a:spLocks noChangeArrowheads="1"/>
          </p:cNvSpPr>
          <p:nvPr/>
        </p:nvSpPr>
        <p:spPr bwMode="auto">
          <a:xfrm rot="16200000">
            <a:off x="5305567" y="3685571"/>
            <a:ext cx="62150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5417281" y="3849628"/>
            <a:ext cx="594879"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MES</a:t>
            </a:r>
          </a:p>
        </p:txBody>
      </p:sp>
      <p:sp>
        <p:nvSpPr>
          <p:cNvPr id="127" name="二等辺三角形 37"/>
          <p:cNvSpPr>
            <a:spLocks noChangeArrowheads="1"/>
          </p:cNvSpPr>
          <p:nvPr/>
        </p:nvSpPr>
        <p:spPr bwMode="auto">
          <a:xfrm rot="5400000">
            <a:off x="2685196" y="3227572"/>
            <a:ext cx="621506" cy="592315"/>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テキスト ボックス 127"/>
          <p:cNvSpPr txBox="1"/>
          <p:nvPr/>
        </p:nvSpPr>
        <p:spPr>
          <a:xfrm>
            <a:off x="2627784" y="3429000"/>
            <a:ext cx="864096"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Intranet</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二等辺三角形 37"/>
          <p:cNvSpPr>
            <a:spLocks noChangeArrowheads="1"/>
          </p:cNvSpPr>
          <p:nvPr/>
        </p:nvSpPr>
        <p:spPr bwMode="auto">
          <a:xfrm rot="5400000">
            <a:off x="2022837" y="4379700"/>
            <a:ext cx="621506" cy="592315"/>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1979712" y="4554227"/>
            <a:ext cx="720080"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BPMN</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吹き出し 130"/>
          <p:cNvSpPr/>
          <p:nvPr/>
        </p:nvSpPr>
        <p:spPr bwMode="auto">
          <a:xfrm>
            <a:off x="1043608" y="5157192"/>
            <a:ext cx="2736304" cy="1296144"/>
          </a:xfrm>
          <a:prstGeom prst="wedgeRoundRectCallout">
            <a:avLst>
              <a:gd name="adj1" fmla="val 81192"/>
              <a:gd name="adj2" fmla="val -48177"/>
              <a:gd name="adj3" fmla="val 16667"/>
            </a:avLst>
          </a:prstGeom>
          <a:solidFill>
            <a:schemeClr val="bg1">
              <a:lumMod val="95000"/>
              <a:alpha val="50000"/>
            </a:schemeClr>
          </a:solidFill>
          <a:ln w="3175" algn="ctr">
            <a:solidFill>
              <a:srgbClr val="C00000"/>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AI-OCR, </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映像解析</a:t>
            </a: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言語解析</a:t>
            </a: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 </a:t>
            </a:r>
          </a:p>
          <a:p>
            <a:pPr eaLnBrk="0" hangingPunct="0">
              <a:spcBef>
                <a:spcPct val="20000"/>
              </a:spcBef>
              <a:buClr>
                <a:srgbClr val="F48B00"/>
              </a:buClr>
              <a:buFont typeface="Wingdings" pitchFamily="2" charset="2"/>
              <a:buNone/>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自動翻訳</a:t>
            </a: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音声認識など）</a:t>
            </a:r>
            <a:endParaRPr kumimoji="0"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マシンラーニングやディープラーニングによって</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区別や判断が可能となる。これによって、</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想定範囲内の要件に対して自律的な</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行動や自動化処理が可能となる。</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二等辺三角形 41"/>
          <p:cNvSpPr>
            <a:spLocks noChangeArrowheads="1"/>
          </p:cNvSpPr>
          <p:nvPr/>
        </p:nvSpPr>
        <p:spPr bwMode="auto">
          <a:xfrm rot="-5400000">
            <a:off x="5278694" y="4378490"/>
            <a:ext cx="620316" cy="593544"/>
          </a:xfrm>
          <a:prstGeom prst="triangle">
            <a:avLst>
              <a:gd name="adj" fmla="val 50000"/>
            </a:avLst>
          </a:prstGeom>
          <a:noFill/>
          <a:ln w="12700" algn="ctr">
            <a:solidFill>
              <a:schemeClr val="bg2"/>
            </a:solidFill>
            <a:round/>
            <a:headEnd/>
            <a:tailEnd/>
          </a:ln>
        </p:spPr>
        <p:txBody>
          <a:bodyPr anchor="ctr"/>
          <a:lstStyle/>
          <a:p>
            <a:pPr algn="ctr" eaLnBrk="0" hangingPunct="0">
              <a:spcBef>
                <a:spcPct val="20000"/>
              </a:spcBef>
              <a:buClr>
                <a:srgbClr val="F48B00"/>
              </a:buClr>
              <a:buFont typeface="Wingdings" pitchFamily="2" charset="2"/>
              <a:buNone/>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p:cNvSpPr txBox="1"/>
          <p:nvPr/>
        </p:nvSpPr>
        <p:spPr>
          <a:xfrm>
            <a:off x="5364088" y="4542863"/>
            <a:ext cx="658033" cy="261610"/>
          </a:xfrm>
          <a:prstGeom prst="rect">
            <a:avLst/>
          </a:prstGeom>
          <a:noFill/>
        </p:spPr>
        <p:txBody>
          <a:bodyPr wrap="square" rtlCol="0">
            <a:spAutoFit/>
          </a:bodyPr>
          <a:lstStyle/>
          <a:p>
            <a:r>
              <a:rPr kumimoji="1" lang="en-US" altLang="ja-JP"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Drone</a:t>
            </a:r>
            <a:endParaRPr kumimoji="1" lang="ja-JP" altLang="en-US" sz="1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角丸四角形吹き出し 183"/>
          <p:cNvSpPr/>
          <p:nvPr/>
        </p:nvSpPr>
        <p:spPr bwMode="auto">
          <a:xfrm>
            <a:off x="107504" y="3717032"/>
            <a:ext cx="2376264" cy="1224136"/>
          </a:xfrm>
          <a:prstGeom prst="wedgeRoundRectCallout">
            <a:avLst>
              <a:gd name="adj1" fmla="val 58689"/>
              <a:gd name="adj2" fmla="val -26736"/>
              <a:gd name="adj3" fmla="val 16667"/>
            </a:avLst>
          </a:prstGeom>
          <a:solidFill>
            <a:schemeClr val="bg1">
              <a:lumMod val="95000"/>
              <a:alpha val="50000"/>
            </a:schemeClr>
          </a:solidFill>
          <a:ln w="3175" algn="ctr">
            <a:solidFill>
              <a:srgbClr val="FF9933"/>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BPM</a:t>
            </a:r>
            <a:r>
              <a:rPr kumimoji="0"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（業務プロセスマネジメント）</a:t>
            </a:r>
            <a:endParaRPr kumimoji="0"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業務プロセスを標準化、シンプル化、</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ブロック化することで</a:t>
            </a:r>
            <a:r>
              <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の適用範囲</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を広げることが出来る。自動化による</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正確性とスピードが向上する。</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角丸四角形吹き出し 184"/>
          <p:cNvSpPr/>
          <p:nvPr/>
        </p:nvSpPr>
        <p:spPr bwMode="auto">
          <a:xfrm>
            <a:off x="6227336" y="4077072"/>
            <a:ext cx="2591966" cy="1440160"/>
          </a:xfrm>
          <a:prstGeom prst="wedgeRoundRectCallout">
            <a:avLst>
              <a:gd name="adj1" fmla="val -88843"/>
              <a:gd name="adj2" fmla="val -48990"/>
              <a:gd name="adj3" fmla="val 16667"/>
            </a:avLst>
          </a:prstGeom>
          <a:solidFill>
            <a:schemeClr val="bg1">
              <a:lumMod val="95000"/>
              <a:alpha val="50000"/>
            </a:schemeClr>
          </a:solidFill>
          <a:ln w="3175" algn="ctr">
            <a:solidFill>
              <a:srgbClr val="0000FF"/>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（統合業務基幹システム）</a:t>
            </a:r>
            <a:endParaRPr kumimoji="0"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パッケージ化／標準化された業務シス</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テムは、組織間や業務要件ごとにズレ</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やオペレーションの重複が生じている。</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煩雑で繰り返し作業が多く、マスタ／</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設定変更が継続的に行われている。</a:t>
            </a:r>
          </a:p>
        </p:txBody>
      </p:sp>
      <p:sp>
        <p:nvSpPr>
          <p:cNvPr id="117" name="テキスト ボックス 116"/>
          <p:cNvSpPr txBox="1"/>
          <p:nvPr/>
        </p:nvSpPr>
        <p:spPr>
          <a:xfrm>
            <a:off x="4067944" y="4089266"/>
            <a:ext cx="1080120" cy="707886"/>
          </a:xfrm>
          <a:prstGeom prst="rect">
            <a:avLst/>
          </a:prstGeom>
          <a:noFill/>
        </p:spPr>
        <p:txBody>
          <a:bodyPr wrap="square" rtlCol="0">
            <a:spAutoFit/>
          </a:bodyPr>
          <a:lstStyle/>
          <a:p>
            <a:pPr algn="ctr"/>
            <a:r>
              <a:rPr kumimoji="1" lang="en-US" altLang="ja-JP" sz="2400" dirty="0">
                <a:latin typeface="Bauhaus 93" panose="04030905020B02020C02" pitchFamily="82" charset="0"/>
              </a:rPr>
              <a:t>ERP</a:t>
            </a:r>
          </a:p>
          <a:p>
            <a:pPr algn="ctr"/>
            <a:r>
              <a:rPr kumimoji="1" lang="en-US" altLang="ja-JP" sz="1600" dirty="0">
                <a:latin typeface="Bauhaus 93" panose="04030905020B02020C02" pitchFamily="82" charset="0"/>
              </a:rPr>
              <a:t>Cloud</a:t>
            </a:r>
          </a:p>
        </p:txBody>
      </p:sp>
      <p:sp>
        <p:nvSpPr>
          <p:cNvPr id="114" name="テキスト ボックス 113"/>
          <p:cNvSpPr txBox="1"/>
          <p:nvPr/>
        </p:nvSpPr>
        <p:spPr>
          <a:xfrm>
            <a:off x="4644008" y="2931041"/>
            <a:ext cx="1224136" cy="707886"/>
          </a:xfrm>
          <a:prstGeom prst="rect">
            <a:avLst/>
          </a:prstGeom>
          <a:noFill/>
        </p:spPr>
        <p:txBody>
          <a:bodyPr wrap="square" rtlCol="0">
            <a:spAutoFit/>
          </a:bodyPr>
          <a:lstStyle/>
          <a:p>
            <a:pPr algn="ctr"/>
            <a:r>
              <a:rPr kumimoji="1" lang="en-US" altLang="ja-JP" sz="2400" dirty="0">
                <a:latin typeface="Bauhaus 93" panose="04030905020B02020C02" pitchFamily="82" charset="0"/>
              </a:rPr>
              <a:t>RPA</a:t>
            </a:r>
          </a:p>
          <a:p>
            <a:pPr algn="ctr"/>
            <a:r>
              <a:rPr lang="en-US" altLang="ja-JP" sz="1600" dirty="0">
                <a:latin typeface="Bauhaus 93" panose="04030905020B02020C02" pitchFamily="82" charset="0"/>
              </a:rPr>
              <a:t>Cognitive</a:t>
            </a:r>
            <a:endParaRPr kumimoji="1" lang="ja-JP" altLang="en-US" sz="1600" dirty="0">
              <a:latin typeface="Bauhaus 93" panose="04030905020B02020C02" pitchFamily="82" charset="0"/>
            </a:endParaRPr>
          </a:p>
        </p:txBody>
      </p:sp>
      <p:sp>
        <p:nvSpPr>
          <p:cNvPr id="186" name="角丸四角形吹き出し 185"/>
          <p:cNvSpPr/>
          <p:nvPr/>
        </p:nvSpPr>
        <p:spPr bwMode="auto">
          <a:xfrm>
            <a:off x="6228184" y="2132856"/>
            <a:ext cx="2592982" cy="1512168"/>
          </a:xfrm>
          <a:prstGeom prst="wedgeRoundRectCallout">
            <a:avLst>
              <a:gd name="adj1" fmla="val -86454"/>
              <a:gd name="adj2" fmla="val -22476"/>
              <a:gd name="adj3" fmla="val 16667"/>
            </a:avLst>
          </a:prstGeom>
          <a:solidFill>
            <a:schemeClr val="bg1">
              <a:lumMod val="95000"/>
              <a:alpha val="50000"/>
            </a:schemeClr>
          </a:solidFill>
          <a:ln w="3175" algn="ctr">
            <a:solidFill>
              <a:srgbClr val="FF0000"/>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（デジタルレイバー）</a:t>
            </a:r>
            <a:endParaRPr kumimoji="0"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ルーチンワークを自動化・省力化する</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ことで人間の役割が単純作業から判断</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へ変わって行く。単純な繰り返し作業</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から開放されることで、</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「仕事量→仕事品質」へレベルアップ！</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AutoShape 11">
            <a:extLst>
              <a:ext uri="{FF2B5EF4-FFF2-40B4-BE49-F238E27FC236}">
                <a16:creationId xmlns:a16="http://schemas.microsoft.com/office/drawing/2014/main" id="{EFD362F6-1EC4-4093-A48F-7657CBD9DBDC}"/>
              </a:ext>
            </a:extLst>
          </p:cNvPr>
          <p:cNvSpPr>
            <a:spLocks noChangeArrowheads="1"/>
          </p:cNvSpPr>
          <p:nvPr/>
        </p:nvSpPr>
        <p:spPr bwMode="auto">
          <a:xfrm rot="5400000">
            <a:off x="3283566" y="2629202"/>
            <a:ext cx="1350169" cy="1221573"/>
          </a:xfrm>
          <a:prstGeom prst="hexagon">
            <a:avLst>
              <a:gd name="adj" fmla="val 28579"/>
              <a:gd name="vf" fmla="val 115470"/>
            </a:avLst>
          </a:prstGeom>
          <a:gradFill rotWithShape="0">
            <a:gsLst>
              <a:gs pos="0">
                <a:schemeClr val="bg1"/>
              </a:gs>
              <a:gs pos="100000">
                <a:srgbClr val="00B050"/>
              </a:gs>
            </a:gsLst>
            <a:lin ang="5400000" scaled="1"/>
          </a:gradFill>
          <a:ln w="3175" algn="ctr">
            <a:solidFill>
              <a:schemeClr val="tx1"/>
            </a:solidFill>
            <a:miter lim="800000"/>
            <a:headEnd/>
            <a:tailEnd/>
          </a:ln>
          <a:effectLst>
            <a:outerShdw dist="35921" dir="2700000" algn="ctr" rotWithShape="0">
              <a:schemeClr val="bg2"/>
            </a:outerShdw>
          </a:effectLst>
        </p:spPr>
        <p:txBody>
          <a:bodyPr rot="10800000" vert="eaVert" wrap="none"/>
          <a:lstStyle/>
          <a:p>
            <a:pPr eaLnBrk="0" hangingPunct="0">
              <a:spcBef>
                <a:spcPct val="20000"/>
              </a:spcBef>
              <a:buClr>
                <a:srgbClr val="F48B00"/>
              </a:buClr>
              <a:buFont typeface="Wingdings" pitchFamily="2" charset="2"/>
              <a:buNone/>
              <a:defRPr/>
            </a:pPr>
            <a:endParaRPr kumimoji="0"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DBC95239-87E3-4A67-B914-4012477F848D}"/>
              </a:ext>
            </a:extLst>
          </p:cNvPr>
          <p:cNvSpPr txBox="1"/>
          <p:nvPr/>
        </p:nvSpPr>
        <p:spPr>
          <a:xfrm>
            <a:off x="3275856" y="2814027"/>
            <a:ext cx="1368152" cy="830997"/>
          </a:xfrm>
          <a:prstGeom prst="rect">
            <a:avLst/>
          </a:prstGeom>
          <a:noFill/>
        </p:spPr>
        <p:txBody>
          <a:bodyPr wrap="square" rtlCol="0">
            <a:spAutoFit/>
          </a:bodyPr>
          <a:lstStyle/>
          <a:p>
            <a:pPr algn="ctr"/>
            <a:r>
              <a:rPr kumimoji="1" lang="en-US" altLang="ja-JP" sz="2400" dirty="0">
                <a:latin typeface="Bauhaus 93" panose="04030905020B02020C02" pitchFamily="82" charset="0"/>
              </a:rPr>
              <a:t>Process</a:t>
            </a:r>
          </a:p>
          <a:p>
            <a:pPr algn="ctr"/>
            <a:r>
              <a:rPr kumimoji="1" lang="en-US" altLang="ja-JP" sz="2400" dirty="0">
                <a:latin typeface="Bauhaus 93" panose="04030905020B02020C02" pitchFamily="82" charset="0"/>
              </a:rPr>
              <a:t>Mining</a:t>
            </a:r>
            <a:endParaRPr kumimoji="1" lang="ja-JP" altLang="en-US" sz="2400" dirty="0">
              <a:latin typeface="Bauhaus 93" panose="04030905020B02020C02" pitchFamily="82" charset="0"/>
            </a:endParaRPr>
          </a:p>
        </p:txBody>
      </p:sp>
      <p:sp>
        <p:nvSpPr>
          <p:cNvPr id="60" name="角丸四角形吹き出し 183">
            <a:extLst>
              <a:ext uri="{FF2B5EF4-FFF2-40B4-BE49-F238E27FC236}">
                <a16:creationId xmlns:a16="http://schemas.microsoft.com/office/drawing/2014/main" id="{10806897-05EE-478C-B48B-C68268E49330}"/>
              </a:ext>
            </a:extLst>
          </p:cNvPr>
          <p:cNvSpPr/>
          <p:nvPr/>
        </p:nvSpPr>
        <p:spPr bwMode="auto">
          <a:xfrm>
            <a:off x="107504" y="2204864"/>
            <a:ext cx="2808312" cy="1368152"/>
          </a:xfrm>
          <a:prstGeom prst="wedgeRoundRectCallout">
            <a:avLst>
              <a:gd name="adj1" fmla="val 70459"/>
              <a:gd name="adj2" fmla="val -8094"/>
              <a:gd name="adj3" fmla="val 16667"/>
            </a:avLst>
          </a:prstGeom>
          <a:solidFill>
            <a:schemeClr val="bg1">
              <a:lumMod val="95000"/>
              <a:alpha val="50000"/>
            </a:schemeClr>
          </a:solidFill>
          <a:ln w="3175" algn="ctr">
            <a:solidFill>
              <a:srgbClr val="008000"/>
            </a:solidFill>
            <a:miter lim="800000"/>
            <a:headEnd/>
            <a:tailEnd/>
          </a:ln>
        </p:spPr>
        <p:txBody>
          <a:bodyPr wrap="none" rtlCol="0" anchor="ctr"/>
          <a:lstStyle/>
          <a:p>
            <a:pPr eaLnBrk="0" hangingPunct="0">
              <a:spcBef>
                <a:spcPct val="20000"/>
              </a:spcBef>
              <a:buClr>
                <a:srgbClr val="F48B00"/>
              </a:buClr>
              <a:buFont typeface="Wingdings" pitchFamily="2" charset="2"/>
              <a:buNone/>
            </a:pPr>
            <a:r>
              <a:rPr kumimoji="0"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Process Mining</a:t>
            </a:r>
            <a:r>
              <a:rPr kumimoji="0" lang="ja-JP" altLang="en-US"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（業務プロセス解析）</a:t>
            </a:r>
            <a:endParaRPr kumimoji="0" lang="en-US" altLang="ja-JP" sz="12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現状の業務プロセスを作業ログから解析して</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ムダなプロセスや例外処理、属人化している</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プロセスを見直して、標準化するツールが</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プロセスマイニングツールです。</a:t>
            </a:r>
            <a:r>
              <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RPA</a:t>
            </a: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と組合わ</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せることで業務の最適化を可能とします。</a:t>
            </a:r>
            <a:endParaRPr kumimoji="0" lang="en-US" altLang="ja-JP" sz="12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459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j0435878"/>
          <p:cNvPicPr>
            <a:picLocks noChangeAspect="1" noChangeArrowheads="1"/>
          </p:cNvPicPr>
          <p:nvPr/>
        </p:nvPicPr>
        <p:blipFill>
          <a:blip r:embed="rId3" cstate="print">
            <a:lum bright="12000" contrast="12000"/>
            <a:grayscl/>
          </a:blip>
          <a:srcRect/>
          <a:stretch>
            <a:fillRect/>
          </a:stretch>
        </p:blipFill>
        <p:spPr bwMode="auto">
          <a:xfrm>
            <a:off x="539800" y="980728"/>
            <a:ext cx="7776145" cy="4824760"/>
          </a:xfrm>
          <a:prstGeom prst="rect">
            <a:avLst/>
          </a:prstGeom>
          <a:noFill/>
          <a:ln w="9525">
            <a:noFill/>
            <a:miter lim="800000"/>
            <a:headEnd/>
            <a:tailEnd/>
          </a:ln>
        </p:spPr>
      </p:pic>
      <p:sp>
        <p:nvSpPr>
          <p:cNvPr id="89090" name="Rectangle 3"/>
          <p:cNvSpPr>
            <a:spLocks noGrp="1" noChangeArrowheads="1"/>
          </p:cNvSpPr>
          <p:nvPr>
            <p:ph type="title"/>
          </p:nvPr>
        </p:nvSpPr>
        <p:spPr/>
        <p:txBody>
          <a:bodyPr/>
          <a:lstStyle/>
          <a:p>
            <a:r>
              <a:rPr lang="ja-JP" altLang="en-US" dirty="0"/>
              <a:t>経営管理指標の変遷　：経営指標に見るこれからの</a:t>
            </a:r>
            <a:r>
              <a:rPr lang="en-US" altLang="ja-JP" dirty="0"/>
              <a:t>ERP</a:t>
            </a:r>
            <a:r>
              <a:rPr lang="ja-JP" altLang="en-US" dirty="0"/>
              <a:t>システム　</a:t>
            </a:r>
          </a:p>
        </p:txBody>
      </p:sp>
      <p:sp>
        <p:nvSpPr>
          <p:cNvPr id="319492" name="Line 4"/>
          <p:cNvSpPr>
            <a:spLocks noChangeShapeType="1"/>
          </p:cNvSpPr>
          <p:nvPr/>
        </p:nvSpPr>
        <p:spPr bwMode="auto">
          <a:xfrm flipV="1">
            <a:off x="801812" y="1160463"/>
            <a:ext cx="6677025" cy="4535487"/>
          </a:xfrm>
          <a:prstGeom prst="line">
            <a:avLst/>
          </a:prstGeom>
          <a:noFill/>
          <a:ln w="38100">
            <a:solidFill>
              <a:schemeClr val="tx1"/>
            </a:solidFill>
            <a:round/>
            <a:headEnd/>
            <a:tailEnd type="triangle" w="med" len="med"/>
          </a:ln>
          <a:effectLst>
            <a:outerShdw dist="35921" dir="2700000" algn="ctr" rotWithShape="0">
              <a:schemeClr val="bg2"/>
            </a:outerShdw>
          </a:effectLst>
        </p:spPr>
        <p:txBody>
          <a:bodyPr/>
          <a:lstStyle/>
          <a:p>
            <a:pPr>
              <a:defRPr/>
            </a:pPr>
            <a:endParaRPr lang="ja-JP" altLang="en-US"/>
          </a:p>
        </p:txBody>
      </p:sp>
      <p:sp>
        <p:nvSpPr>
          <p:cNvPr id="89092" name="Line 5"/>
          <p:cNvSpPr>
            <a:spLocks noChangeShapeType="1"/>
          </p:cNvSpPr>
          <p:nvPr/>
        </p:nvSpPr>
        <p:spPr bwMode="auto">
          <a:xfrm>
            <a:off x="395412" y="5768975"/>
            <a:ext cx="8208962" cy="0"/>
          </a:xfrm>
          <a:prstGeom prst="line">
            <a:avLst/>
          </a:prstGeom>
          <a:noFill/>
          <a:ln w="38100">
            <a:solidFill>
              <a:schemeClr val="tx1"/>
            </a:solidFill>
            <a:round/>
            <a:headEnd/>
            <a:tailEnd type="triangle" w="med" len="med"/>
          </a:ln>
        </p:spPr>
        <p:txBody>
          <a:bodyPr/>
          <a:lstStyle/>
          <a:p>
            <a:endParaRPr lang="ja-JP" altLang="en-US"/>
          </a:p>
        </p:txBody>
      </p:sp>
      <p:sp>
        <p:nvSpPr>
          <p:cNvPr id="89093" name="Line 6"/>
          <p:cNvSpPr>
            <a:spLocks noChangeShapeType="1"/>
          </p:cNvSpPr>
          <p:nvPr/>
        </p:nvSpPr>
        <p:spPr bwMode="auto">
          <a:xfrm flipV="1">
            <a:off x="539800" y="836613"/>
            <a:ext cx="0" cy="4981575"/>
          </a:xfrm>
          <a:prstGeom prst="line">
            <a:avLst/>
          </a:prstGeom>
          <a:noFill/>
          <a:ln w="38100">
            <a:solidFill>
              <a:schemeClr val="tx1"/>
            </a:solidFill>
            <a:round/>
            <a:headEnd/>
            <a:tailEnd type="triangle" w="med" len="med"/>
          </a:ln>
        </p:spPr>
        <p:txBody>
          <a:bodyPr/>
          <a:lstStyle/>
          <a:p>
            <a:endParaRPr lang="ja-JP" altLang="en-US"/>
          </a:p>
        </p:txBody>
      </p:sp>
      <p:sp>
        <p:nvSpPr>
          <p:cNvPr id="89094" name="AutoShape 7"/>
          <p:cNvSpPr>
            <a:spLocks noChangeArrowheads="1"/>
          </p:cNvSpPr>
          <p:nvPr/>
        </p:nvSpPr>
        <p:spPr bwMode="auto">
          <a:xfrm rot="-2152478">
            <a:off x="1649537" y="4784725"/>
            <a:ext cx="395287" cy="407988"/>
          </a:xfrm>
          <a:prstGeom prst="chevron">
            <a:avLst>
              <a:gd name="adj" fmla="val 25000"/>
            </a:avLst>
          </a:prstGeom>
          <a:solidFill>
            <a:schemeClr val="tx1">
              <a:alpha val="50195"/>
            </a:schemeClr>
          </a:solidFill>
          <a:ln w="9525">
            <a:solidFill>
              <a:schemeClr val="tx1"/>
            </a:solidFill>
            <a:miter lim="800000"/>
            <a:headEnd/>
            <a:tailEnd/>
          </a:ln>
        </p:spPr>
        <p:txBody>
          <a:bodyPr wrap="none" anchor="ctr"/>
          <a:lstStyle/>
          <a:p>
            <a:endParaRPr lang="ja-JP" altLang="en-US"/>
          </a:p>
        </p:txBody>
      </p:sp>
      <p:sp>
        <p:nvSpPr>
          <p:cNvPr id="89095" name="AutoShape 8"/>
          <p:cNvSpPr>
            <a:spLocks noChangeArrowheads="1"/>
          </p:cNvSpPr>
          <p:nvPr/>
        </p:nvSpPr>
        <p:spPr bwMode="auto">
          <a:xfrm rot="-2152478">
            <a:off x="2844924" y="3946525"/>
            <a:ext cx="395288" cy="409575"/>
          </a:xfrm>
          <a:prstGeom prst="chevron">
            <a:avLst>
              <a:gd name="adj" fmla="val 25000"/>
            </a:avLst>
          </a:prstGeom>
          <a:solidFill>
            <a:srgbClr val="66FF66">
              <a:alpha val="70000"/>
            </a:srgbClr>
          </a:solidFill>
          <a:ln w="9525">
            <a:solidFill>
              <a:schemeClr val="tx1"/>
            </a:solidFill>
            <a:miter lim="800000"/>
            <a:headEnd/>
            <a:tailEnd/>
          </a:ln>
        </p:spPr>
        <p:txBody>
          <a:bodyPr wrap="none" anchor="ctr"/>
          <a:lstStyle/>
          <a:p>
            <a:endParaRPr lang="ja-JP" altLang="en-US"/>
          </a:p>
        </p:txBody>
      </p:sp>
      <p:sp>
        <p:nvSpPr>
          <p:cNvPr id="89096" name="AutoShape 9"/>
          <p:cNvSpPr>
            <a:spLocks noChangeArrowheads="1"/>
          </p:cNvSpPr>
          <p:nvPr/>
        </p:nvSpPr>
        <p:spPr bwMode="auto">
          <a:xfrm rot="-2152478">
            <a:off x="4138737" y="3067050"/>
            <a:ext cx="395287" cy="407988"/>
          </a:xfrm>
          <a:prstGeom prst="chevron">
            <a:avLst>
              <a:gd name="adj" fmla="val 25000"/>
            </a:avLst>
          </a:prstGeom>
          <a:solidFill>
            <a:srgbClr val="FFFF00">
              <a:alpha val="70000"/>
            </a:srgbClr>
          </a:solidFill>
          <a:ln w="9525">
            <a:solidFill>
              <a:schemeClr val="tx1"/>
            </a:solidFill>
            <a:miter lim="800000"/>
            <a:headEnd/>
            <a:tailEnd/>
          </a:ln>
        </p:spPr>
        <p:txBody>
          <a:bodyPr wrap="none" anchor="ctr"/>
          <a:lstStyle/>
          <a:p>
            <a:endParaRPr lang="ja-JP" altLang="en-US"/>
          </a:p>
        </p:txBody>
      </p:sp>
      <p:sp>
        <p:nvSpPr>
          <p:cNvPr id="89097" name="AutoShape 10"/>
          <p:cNvSpPr>
            <a:spLocks noChangeArrowheads="1"/>
          </p:cNvSpPr>
          <p:nvPr/>
        </p:nvSpPr>
        <p:spPr bwMode="auto">
          <a:xfrm rot="-2152478">
            <a:off x="5437312" y="2217738"/>
            <a:ext cx="396875" cy="407987"/>
          </a:xfrm>
          <a:prstGeom prst="chevron">
            <a:avLst>
              <a:gd name="adj" fmla="val 25000"/>
            </a:avLst>
          </a:prstGeom>
          <a:solidFill>
            <a:srgbClr val="FF0000">
              <a:alpha val="70000"/>
            </a:srgbClr>
          </a:solidFill>
          <a:ln w="9525">
            <a:solidFill>
              <a:schemeClr val="tx1"/>
            </a:solidFill>
            <a:miter lim="800000"/>
            <a:headEnd/>
            <a:tailEnd/>
          </a:ln>
        </p:spPr>
        <p:txBody>
          <a:bodyPr wrap="none" anchor="ctr"/>
          <a:lstStyle/>
          <a:p>
            <a:endParaRPr lang="ja-JP" altLang="en-US"/>
          </a:p>
        </p:txBody>
      </p:sp>
      <p:sp>
        <p:nvSpPr>
          <p:cNvPr id="89098" name="AutoShape 11"/>
          <p:cNvSpPr>
            <a:spLocks noChangeArrowheads="1"/>
          </p:cNvSpPr>
          <p:nvPr/>
        </p:nvSpPr>
        <p:spPr bwMode="auto">
          <a:xfrm rot="-2152478">
            <a:off x="6588493" y="1377364"/>
            <a:ext cx="503237" cy="409575"/>
          </a:xfrm>
          <a:prstGeom prst="chevron">
            <a:avLst>
              <a:gd name="adj" fmla="val 24483"/>
            </a:avLst>
          </a:prstGeom>
          <a:solidFill>
            <a:schemeClr val="bg1">
              <a:alpha val="50195"/>
            </a:schemeClr>
          </a:solidFill>
          <a:ln w="9525">
            <a:solidFill>
              <a:schemeClr val="tx1"/>
            </a:solidFill>
            <a:miter lim="800000"/>
            <a:headEnd/>
            <a:tailEnd/>
          </a:ln>
        </p:spPr>
        <p:txBody>
          <a:bodyPr wrap="none" anchor="ctr"/>
          <a:lstStyle/>
          <a:p>
            <a:endParaRPr lang="ja-JP" altLang="en-US"/>
          </a:p>
        </p:txBody>
      </p:sp>
      <p:sp>
        <p:nvSpPr>
          <p:cNvPr id="319501" name="Rectangle 13"/>
          <p:cNvSpPr>
            <a:spLocks noChangeArrowheads="1"/>
          </p:cNvSpPr>
          <p:nvPr/>
        </p:nvSpPr>
        <p:spPr bwMode="auto">
          <a:xfrm>
            <a:off x="1979737" y="4392613"/>
            <a:ext cx="1768475" cy="458787"/>
          </a:xfrm>
          <a:prstGeom prst="rect">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solidFill>
                  <a:schemeClr val="bg1"/>
                </a:solidFill>
                <a:latin typeface="HG創英角ｺﾞｼｯｸUB" pitchFamily="49" charset="-128"/>
                <a:ea typeface="HG創英角ｺﾞｼｯｸUB" pitchFamily="49" charset="-128"/>
              </a:rPr>
              <a:t>年次の報告</a:t>
            </a:r>
          </a:p>
          <a:p>
            <a:pPr algn="ctr">
              <a:defRPr/>
            </a:pPr>
            <a:r>
              <a:rPr lang="ja-JP" altLang="en-US" sz="1200" dirty="0">
                <a:solidFill>
                  <a:schemeClr val="bg1"/>
                </a:solidFill>
                <a:latin typeface="HG創英角ｺﾞｼｯｸUB" pitchFamily="49" charset="-128"/>
                <a:ea typeface="HG創英角ｺﾞｼｯｸUB" pitchFamily="49" charset="-128"/>
              </a:rPr>
              <a:t>（結果を集計しただけ）</a:t>
            </a:r>
          </a:p>
        </p:txBody>
      </p:sp>
      <p:sp>
        <p:nvSpPr>
          <p:cNvPr id="319502" name="Rectangle 14"/>
          <p:cNvSpPr>
            <a:spLocks noChangeArrowheads="1"/>
          </p:cNvSpPr>
          <p:nvPr/>
        </p:nvSpPr>
        <p:spPr bwMode="auto">
          <a:xfrm>
            <a:off x="3222749" y="3540125"/>
            <a:ext cx="2030413" cy="458788"/>
          </a:xfrm>
          <a:prstGeom prst="rect">
            <a:avLst/>
          </a:prstGeom>
          <a:solidFill>
            <a:srgbClr val="66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effectLst>
                  <a:outerShdw blurRad="38100" dist="38100" dir="2700000" algn="tl">
                    <a:srgbClr val="FFFFFF"/>
                  </a:outerShdw>
                </a:effectLst>
                <a:latin typeface="HG創英角ｺﾞｼｯｸUB" pitchFamily="49" charset="-128"/>
                <a:ea typeface="HG創英角ｺﾞｼｯｸUB" pitchFamily="49" charset="-128"/>
              </a:rPr>
              <a:t>半期／年次の経営</a:t>
            </a:r>
          </a:p>
          <a:p>
            <a:pPr algn="ctr">
              <a:defRPr/>
            </a:pPr>
            <a:r>
              <a:rPr lang="ja-JP" altLang="en-US" sz="1200" dirty="0">
                <a:effectLst>
                  <a:outerShdw blurRad="38100" dist="38100" dir="2700000" algn="tl">
                    <a:srgbClr val="FFFFFF"/>
                  </a:outerShdw>
                </a:effectLst>
                <a:latin typeface="HG創英角ｺﾞｼｯｸUB" pitchFamily="49" charset="-128"/>
                <a:ea typeface="HG創英角ｺﾞｼｯｸUB" pitchFamily="49" charset="-128"/>
              </a:rPr>
              <a:t>（毎年の推移を見る）</a:t>
            </a:r>
          </a:p>
        </p:txBody>
      </p:sp>
      <p:sp>
        <p:nvSpPr>
          <p:cNvPr id="319503" name="Rectangle 15"/>
          <p:cNvSpPr>
            <a:spLocks noChangeArrowheads="1"/>
          </p:cNvSpPr>
          <p:nvPr/>
        </p:nvSpPr>
        <p:spPr bwMode="auto">
          <a:xfrm>
            <a:off x="4465762" y="2689225"/>
            <a:ext cx="2051050" cy="45878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latin typeface="HG創英角ｺﾞｼｯｸUB" pitchFamily="49" charset="-128"/>
                <a:ea typeface="HG創英角ｺﾞｼｯｸUB" pitchFamily="49" charset="-128"/>
              </a:rPr>
              <a:t>月次／四半期の経営</a:t>
            </a:r>
          </a:p>
          <a:p>
            <a:pPr algn="ctr">
              <a:defRPr/>
            </a:pPr>
            <a:r>
              <a:rPr lang="ja-JP" altLang="en-US" sz="1200" dirty="0">
                <a:latin typeface="HG創英角ｺﾞｼｯｸUB" pitchFamily="49" charset="-128"/>
                <a:ea typeface="HG創英角ｺﾞｼｯｸUB" pitchFamily="49" charset="-128"/>
              </a:rPr>
              <a:t>（業務の効率を見る）</a:t>
            </a:r>
          </a:p>
        </p:txBody>
      </p:sp>
      <p:sp>
        <p:nvSpPr>
          <p:cNvPr id="89103" name="AutoShape 17"/>
          <p:cNvSpPr>
            <a:spLocks noChangeArrowheads="1"/>
          </p:cNvSpPr>
          <p:nvPr/>
        </p:nvSpPr>
        <p:spPr bwMode="auto">
          <a:xfrm rot="-2219866">
            <a:off x="66776" y="4382993"/>
            <a:ext cx="1893285"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pPr>
            <a:r>
              <a:rPr kumimoji="0" lang="en-US" altLang="ja-JP" sz="1400" dirty="0">
                <a:ea typeface="HGP創英角ｺﾞｼｯｸUB" pitchFamily="50" charset="-128"/>
              </a:rPr>
              <a:t>ERP</a:t>
            </a:r>
            <a:r>
              <a:rPr kumimoji="0" lang="ja-JP" altLang="en-US" sz="1400" dirty="0">
                <a:ea typeface="HGP創英角ｺﾞｼｯｸUB" pitchFamily="50" charset="-128"/>
              </a:rPr>
              <a:t>以前の経営指標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rPr>
              <a:t>売上</a:t>
            </a:r>
            <a:r>
              <a:rPr kumimoji="0" lang="en-US" altLang="ja-JP" sz="1200" b="1" dirty="0">
                <a:solidFill>
                  <a:srgbClr val="FF0000"/>
                </a:solidFill>
                <a:latin typeface="Meiryo UI" panose="020B0604030504040204" pitchFamily="50" charset="-128"/>
                <a:ea typeface="Meiryo UI" panose="020B0604030504040204" pitchFamily="50" charset="-128"/>
              </a:rPr>
              <a:t>/</a:t>
            </a:r>
            <a:r>
              <a:rPr kumimoji="0" lang="ja-JP" altLang="en-US" sz="1200" b="1" dirty="0">
                <a:solidFill>
                  <a:srgbClr val="FF0000"/>
                </a:solidFill>
                <a:latin typeface="Meiryo UI" panose="020B0604030504040204" pitchFamily="50" charset="-128"/>
                <a:ea typeface="Meiryo UI" panose="020B0604030504040204" pitchFamily="50" charset="-128"/>
              </a:rPr>
              <a:t>経常利益</a:t>
            </a:r>
            <a:r>
              <a:rPr kumimoji="0" lang="en-US" altLang="ja-JP" sz="1200" b="1" dirty="0">
                <a:solidFill>
                  <a:srgbClr val="FF0000"/>
                </a:solidFill>
                <a:latin typeface="Meiryo UI" panose="020B0604030504040204" pitchFamily="50" charset="-128"/>
                <a:ea typeface="Meiryo UI" panose="020B0604030504040204" pitchFamily="50" charset="-128"/>
              </a:rPr>
              <a:t>/</a:t>
            </a:r>
            <a:r>
              <a:rPr kumimoji="0" lang="ja-JP" altLang="en-US" sz="1200" b="1" dirty="0">
                <a:solidFill>
                  <a:srgbClr val="FF0000"/>
                </a:solidFill>
                <a:latin typeface="Meiryo UI" panose="020B0604030504040204" pitchFamily="50" charset="-128"/>
                <a:ea typeface="Meiryo UI" panose="020B0604030504040204" pitchFamily="50" charset="-128"/>
              </a:rPr>
              <a:t>総資産</a:t>
            </a:r>
          </a:p>
        </p:txBody>
      </p:sp>
      <p:sp>
        <p:nvSpPr>
          <p:cNvPr id="89105" name="AutoShape 18"/>
          <p:cNvSpPr>
            <a:spLocks noChangeArrowheads="1"/>
          </p:cNvSpPr>
          <p:nvPr/>
        </p:nvSpPr>
        <p:spPr bwMode="auto">
          <a:xfrm rot="-2219866">
            <a:off x="1577318" y="3216405"/>
            <a:ext cx="1909432"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400" dirty="0">
                <a:ea typeface="HGP創英角ｺﾞｼｯｸUB" pitchFamily="50" charset="-128"/>
              </a:rPr>
              <a:t>現在の経営指標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defRPr/>
            </a:pPr>
            <a:r>
              <a:rPr kumimoji="0" lang="en-US" altLang="ja-JP" sz="1200" b="1" dirty="0">
                <a:solidFill>
                  <a:srgbClr val="FF0000"/>
                </a:solidFill>
                <a:latin typeface="Meiryo UI" panose="020B0604030504040204" pitchFamily="50" charset="-128"/>
                <a:ea typeface="Meiryo UI" panose="020B0604030504040204" pitchFamily="50" charset="-128"/>
              </a:rPr>
              <a:t>ROA/ROE/</a:t>
            </a:r>
            <a:r>
              <a:rPr kumimoji="0" lang="ja-JP" altLang="en-US" sz="1200" b="1" dirty="0">
                <a:solidFill>
                  <a:srgbClr val="FF0000"/>
                </a:solidFill>
                <a:latin typeface="Meiryo UI" panose="020B0604030504040204" pitchFamily="50" charset="-128"/>
                <a:ea typeface="Meiryo UI" panose="020B0604030504040204" pitchFamily="50" charset="-128"/>
              </a:rPr>
              <a:t>営業利益率</a:t>
            </a:r>
          </a:p>
        </p:txBody>
      </p:sp>
      <p:sp>
        <p:nvSpPr>
          <p:cNvPr id="2" name="AutoShape 19"/>
          <p:cNvSpPr>
            <a:spLocks noChangeArrowheads="1"/>
          </p:cNvSpPr>
          <p:nvPr/>
        </p:nvSpPr>
        <p:spPr bwMode="auto">
          <a:xfrm>
            <a:off x="395289" y="5818188"/>
            <a:ext cx="8424862" cy="706437"/>
          </a:xfrm>
          <a:prstGeom prst="roundRect">
            <a:avLst>
              <a:gd name="adj" fmla="val 50000"/>
            </a:avLst>
          </a:prstGeom>
          <a:solidFill>
            <a:srgbClr val="003399"/>
          </a:solidFill>
          <a:ln w="3175">
            <a:solidFill>
              <a:srgbClr val="0000CC"/>
            </a:solidFill>
            <a:round/>
            <a:headEnd/>
            <a:tailEnd/>
          </a:ln>
        </p:spPr>
        <p:txBody>
          <a:bodyPr wrap="none" anchor="ctr"/>
          <a:lstStyle/>
          <a:p>
            <a:pPr algn="ctr" eaLnBrk="0" hangingPunct="0"/>
            <a:r>
              <a:rPr lang="en-US" altLang="ja-JP" sz="2000" i="1" dirty="0">
                <a:solidFill>
                  <a:schemeClr val="bg1"/>
                </a:solidFill>
                <a:latin typeface="HGP創英角ｺﾞｼｯｸUB" pitchFamily="50" charset="-128"/>
                <a:ea typeface="HGP創英角ｺﾞｼｯｸUB" pitchFamily="50" charset="-128"/>
              </a:rPr>
              <a:t>ERP</a:t>
            </a:r>
            <a:r>
              <a:rPr lang="ja-JP" altLang="en-US" sz="2000" i="1" dirty="0">
                <a:solidFill>
                  <a:schemeClr val="bg1"/>
                </a:solidFill>
                <a:latin typeface="HGP創英角ｺﾞｼｯｸUB" pitchFamily="50" charset="-128"/>
                <a:ea typeface="HGP創英角ｺﾞｼｯｸUB" pitchFamily="50" charset="-128"/>
              </a:rPr>
              <a:t>以前、現在、最近、これから（</a:t>
            </a:r>
            <a:r>
              <a:rPr lang="en-US" altLang="ja-JP" sz="2000" i="1" dirty="0">
                <a:solidFill>
                  <a:schemeClr val="bg1"/>
                </a:solidFill>
                <a:latin typeface="HGP創英角ｺﾞｼｯｸUB" pitchFamily="50" charset="-128"/>
                <a:ea typeface="HGP創英角ｺﾞｼｯｸUB" pitchFamily="50" charset="-128"/>
              </a:rPr>
              <a:t>2019</a:t>
            </a:r>
            <a:r>
              <a:rPr lang="ja-JP" altLang="en-US" sz="2000" i="1" dirty="0">
                <a:solidFill>
                  <a:schemeClr val="bg1"/>
                </a:solidFill>
                <a:latin typeface="HGP創英角ｺﾞｼｯｸUB" pitchFamily="50" charset="-128"/>
                <a:ea typeface="HGP創英角ｺﾞｼｯｸUB" pitchFamily="50" charset="-128"/>
              </a:rPr>
              <a:t>～）で業績管理指標の要件が変わる</a:t>
            </a:r>
            <a:endParaRPr lang="en-US" altLang="ja-JP" sz="2000" i="1" dirty="0">
              <a:solidFill>
                <a:schemeClr val="bg1"/>
              </a:solidFill>
              <a:latin typeface="HGP創英角ｺﾞｼｯｸUB" pitchFamily="50" charset="-128"/>
              <a:ea typeface="HGP創英角ｺﾞｼｯｸUB" pitchFamily="50" charset="-128"/>
            </a:endParaRPr>
          </a:p>
          <a:p>
            <a:pPr algn="ctr" eaLnBrk="0" hangingPunct="0"/>
            <a:r>
              <a:rPr lang="ja-JP" altLang="en-US" sz="2000" i="1" dirty="0">
                <a:solidFill>
                  <a:schemeClr val="bg1"/>
                </a:solidFill>
                <a:latin typeface="HGP創英角ｺﾞｼｯｸUB" pitchFamily="50" charset="-128"/>
                <a:ea typeface="HGP創英角ｺﾞｼｯｸUB" pitchFamily="50" charset="-128"/>
              </a:rPr>
              <a:t>セグメント別・部門別の日次損益をきめ細かく把握することが求められる　</a:t>
            </a:r>
          </a:p>
        </p:txBody>
      </p:sp>
      <p:sp>
        <p:nvSpPr>
          <p:cNvPr id="89107" name="AutoShape 20"/>
          <p:cNvSpPr>
            <a:spLocks noChangeArrowheads="1"/>
          </p:cNvSpPr>
          <p:nvPr/>
        </p:nvSpPr>
        <p:spPr bwMode="auto">
          <a:xfrm rot="-2219866">
            <a:off x="3063393" y="1986286"/>
            <a:ext cx="2168627"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400" dirty="0">
                <a:ea typeface="HGP創英角ｺﾞｼｯｸUB" pitchFamily="50" charset="-128"/>
              </a:rPr>
              <a:t>最近の経営指標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defRPr/>
            </a:pPr>
            <a:r>
              <a:rPr kumimoji="0" lang="en-US" altLang="ja-JP" sz="1200" b="1" dirty="0">
                <a:solidFill>
                  <a:srgbClr val="FF0000"/>
                </a:solidFill>
                <a:latin typeface="Meiryo UI" panose="020B0604030504040204" pitchFamily="50" charset="-128"/>
                <a:ea typeface="Meiryo UI" panose="020B0604030504040204" pitchFamily="50" charset="-128"/>
              </a:rPr>
              <a:t>FCF/EBITDA/</a:t>
            </a:r>
            <a:r>
              <a:rPr kumimoji="0" lang="ja-JP" altLang="en-US" sz="1200" b="1" dirty="0">
                <a:solidFill>
                  <a:srgbClr val="FF0000"/>
                </a:solidFill>
                <a:latin typeface="Meiryo UI" panose="020B0604030504040204" pitchFamily="50" charset="-128"/>
                <a:ea typeface="Meiryo UI" panose="020B0604030504040204" pitchFamily="50" charset="-128"/>
              </a:rPr>
              <a:t>セグメント別</a:t>
            </a:r>
          </a:p>
        </p:txBody>
      </p:sp>
      <p:sp>
        <p:nvSpPr>
          <p:cNvPr id="319509" name="Rectangle 21"/>
          <p:cNvSpPr>
            <a:spLocks noChangeArrowheads="1"/>
          </p:cNvSpPr>
          <p:nvPr/>
        </p:nvSpPr>
        <p:spPr bwMode="auto">
          <a:xfrm>
            <a:off x="5579939" y="1746076"/>
            <a:ext cx="1944389" cy="458788"/>
          </a:xfrm>
          <a:prstGeom prst="rect">
            <a:avLst/>
          </a:prstGeom>
          <a:solidFill>
            <a:srgbClr val="FF0000"/>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solidFill>
                  <a:schemeClr val="bg1"/>
                </a:solidFill>
                <a:effectLst>
                  <a:outerShdw blurRad="38100" dist="38100" dir="2700000" algn="tl">
                    <a:srgbClr val="000000"/>
                  </a:outerShdw>
                </a:effectLst>
                <a:latin typeface="Arial Black" pitchFamily="34" charset="0"/>
                <a:ea typeface="HG創英角ｺﾞｼｯｸUB" pitchFamily="49" charset="-128"/>
              </a:rPr>
              <a:t>日次／即時の経営</a:t>
            </a:r>
          </a:p>
          <a:p>
            <a:pPr algn="ctr">
              <a:defRPr/>
            </a:pPr>
            <a:r>
              <a:rPr lang="ja-JP" altLang="en-US" sz="1200" dirty="0">
                <a:solidFill>
                  <a:schemeClr val="bg1"/>
                </a:solidFill>
                <a:effectLst>
                  <a:outerShdw blurRad="38100" dist="38100" dir="2700000" algn="tl">
                    <a:srgbClr val="000000"/>
                  </a:outerShdw>
                </a:effectLst>
                <a:latin typeface="Arial Black" pitchFamily="34" charset="0"/>
                <a:ea typeface="HGP創英角ｺﾞｼｯｸUB" pitchFamily="50" charset="-128"/>
              </a:rPr>
              <a:t>（国内・海外の変化を見る）</a:t>
            </a:r>
          </a:p>
        </p:txBody>
      </p:sp>
      <p:sp>
        <p:nvSpPr>
          <p:cNvPr id="89108" name="AutoShape 23"/>
          <p:cNvSpPr>
            <a:spLocks noChangeArrowheads="1"/>
          </p:cNvSpPr>
          <p:nvPr/>
        </p:nvSpPr>
        <p:spPr bwMode="auto">
          <a:xfrm rot="-3223639">
            <a:off x="5208681" y="3455943"/>
            <a:ext cx="1008062" cy="360362"/>
          </a:xfrm>
          <a:prstGeom prst="curvedUpArrow">
            <a:avLst>
              <a:gd name="adj1" fmla="val 55947"/>
              <a:gd name="adj2" fmla="val 111894"/>
              <a:gd name="adj3" fmla="val 33333"/>
            </a:avLst>
          </a:prstGeom>
          <a:solidFill>
            <a:srgbClr val="FFFF00"/>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94232" name="Text Box 24"/>
          <p:cNvSpPr txBox="1">
            <a:spLocks noChangeArrowheads="1"/>
          </p:cNvSpPr>
          <p:nvPr/>
        </p:nvSpPr>
        <p:spPr bwMode="auto">
          <a:xfrm>
            <a:off x="6012160" y="3276600"/>
            <a:ext cx="2730235"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400" b="1" dirty="0">
                <a:latin typeface="メイリオ" pitchFamily="50" charset="-128"/>
                <a:ea typeface="メイリオ" pitchFamily="50" charset="-128"/>
                <a:cs typeface="メイリオ" pitchFamily="50" charset="-128"/>
              </a:rPr>
              <a:t>ERP</a:t>
            </a:r>
            <a:r>
              <a:rPr lang="ja-JP" altLang="en-US" sz="1400" b="1" dirty="0">
                <a:latin typeface="メイリオ" pitchFamily="50" charset="-128"/>
                <a:ea typeface="メイリオ" pitchFamily="50" charset="-128"/>
                <a:cs typeface="メイリオ" pitchFamily="50" charset="-128"/>
              </a:rPr>
              <a:t>システム（レガシー</a:t>
            </a:r>
            <a:r>
              <a:rPr lang="en-US" altLang="ja-JP" sz="1400" b="1" dirty="0">
                <a:latin typeface="メイリオ" pitchFamily="50" charset="-128"/>
                <a:ea typeface="メイリオ" pitchFamily="50" charset="-128"/>
                <a:cs typeface="メイリオ" pitchFamily="50" charset="-128"/>
              </a:rPr>
              <a:t>ERP</a:t>
            </a:r>
            <a:r>
              <a:rPr lang="ja-JP" altLang="en-US" sz="1400" b="1" dirty="0">
                <a:latin typeface="メイリオ" pitchFamily="50" charset="-128"/>
                <a:ea typeface="メイリオ" pitchFamily="50" charset="-128"/>
                <a:cs typeface="メイリオ" pitchFamily="50" charset="-128"/>
              </a:rPr>
              <a:t>）</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標準化、月次で統合</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財務会計メイン</a:t>
            </a:r>
            <a:endParaRPr lang="en-US" altLang="ja-JP" sz="1400" b="1" dirty="0">
              <a:latin typeface="メイリオ" pitchFamily="50" charset="-128"/>
              <a:ea typeface="メイリオ" pitchFamily="50" charset="-128"/>
              <a:cs typeface="メイリオ" pitchFamily="50" charset="-128"/>
            </a:endParaRPr>
          </a:p>
        </p:txBody>
      </p:sp>
      <p:sp>
        <p:nvSpPr>
          <p:cNvPr id="94233" name="Text Box 25"/>
          <p:cNvSpPr txBox="1">
            <a:spLocks noChangeArrowheads="1"/>
          </p:cNvSpPr>
          <p:nvPr/>
        </p:nvSpPr>
        <p:spPr bwMode="auto">
          <a:xfrm>
            <a:off x="611312" y="692150"/>
            <a:ext cx="217011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a:latin typeface="メイリオ" pitchFamily="50" charset="-128"/>
                <a:ea typeface="メイリオ" pitchFamily="50" charset="-128"/>
                <a:cs typeface="メイリオ" pitchFamily="50" charset="-128"/>
              </a:rPr>
              <a:t>経営に対する</a:t>
            </a:r>
            <a:r>
              <a:rPr lang="en-US" altLang="ja-JP" sz="1400" b="1">
                <a:latin typeface="メイリオ" pitchFamily="50" charset="-128"/>
                <a:ea typeface="メイリオ" pitchFamily="50" charset="-128"/>
                <a:cs typeface="メイリオ" pitchFamily="50" charset="-128"/>
              </a:rPr>
              <a:t>IT</a:t>
            </a:r>
            <a:r>
              <a:rPr lang="ja-JP" altLang="en-US" sz="1400" b="1">
                <a:latin typeface="メイリオ" pitchFamily="50" charset="-128"/>
                <a:ea typeface="メイリオ" pitchFamily="50" charset="-128"/>
                <a:cs typeface="メイリオ" pitchFamily="50" charset="-128"/>
              </a:rPr>
              <a:t>の貢献度</a:t>
            </a:r>
          </a:p>
        </p:txBody>
      </p:sp>
      <p:sp>
        <p:nvSpPr>
          <p:cNvPr id="94234" name="Text Box 26"/>
          <p:cNvSpPr txBox="1">
            <a:spLocks noChangeArrowheads="1"/>
          </p:cNvSpPr>
          <p:nvPr/>
        </p:nvSpPr>
        <p:spPr bwMode="auto">
          <a:xfrm>
            <a:off x="7164512" y="5445125"/>
            <a:ext cx="16065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a:latin typeface="メイリオ" pitchFamily="50" charset="-128"/>
                <a:ea typeface="メイリオ" pitchFamily="50" charset="-128"/>
                <a:cs typeface="メイリオ" pitchFamily="50" charset="-128"/>
              </a:rPr>
              <a:t>システムの柔軟性</a:t>
            </a:r>
          </a:p>
        </p:txBody>
      </p:sp>
      <p:sp>
        <p:nvSpPr>
          <p:cNvPr id="89112" name="AutoShape 23"/>
          <p:cNvSpPr>
            <a:spLocks noChangeArrowheads="1"/>
          </p:cNvSpPr>
          <p:nvPr/>
        </p:nvSpPr>
        <p:spPr bwMode="auto">
          <a:xfrm rot="-3223639">
            <a:off x="2446461" y="5111751"/>
            <a:ext cx="1008063" cy="360362"/>
          </a:xfrm>
          <a:prstGeom prst="curvedUpArrow">
            <a:avLst>
              <a:gd name="adj1" fmla="val 55947"/>
              <a:gd name="adj2" fmla="val 111894"/>
              <a:gd name="adj3" fmla="val 33333"/>
            </a:avLst>
          </a:prstGeom>
          <a:solidFill>
            <a:srgbClr val="FFFF99"/>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27" name="Text Box 24"/>
          <p:cNvSpPr txBox="1">
            <a:spLocks noChangeArrowheads="1"/>
          </p:cNvSpPr>
          <p:nvPr/>
        </p:nvSpPr>
        <p:spPr bwMode="auto">
          <a:xfrm>
            <a:off x="3198937" y="4932363"/>
            <a:ext cx="2698175"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latin typeface="メイリオ" pitchFamily="50" charset="-128"/>
                <a:ea typeface="メイリオ" pitchFamily="50" charset="-128"/>
                <a:cs typeface="メイリオ" pitchFamily="50" charset="-128"/>
              </a:rPr>
              <a:t>スクラッチ開発の経理システム</a:t>
            </a:r>
          </a:p>
          <a:p>
            <a:pPr>
              <a:defRPr/>
            </a:pPr>
            <a:r>
              <a:rPr lang="ja-JP" altLang="en-US" sz="1400" b="1" dirty="0">
                <a:latin typeface="メイリオ" pitchFamily="50" charset="-128"/>
                <a:ea typeface="メイリオ" pitchFamily="50" charset="-128"/>
                <a:cs typeface="メイリオ" pitchFamily="50" charset="-128"/>
              </a:rPr>
              <a:t>属人化、タコツボ状態</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伝票と集計の時代</a:t>
            </a:r>
          </a:p>
        </p:txBody>
      </p:sp>
      <p:sp>
        <p:nvSpPr>
          <p:cNvPr id="89114" name="AutoShape 23"/>
          <p:cNvSpPr>
            <a:spLocks noChangeArrowheads="1"/>
          </p:cNvSpPr>
          <p:nvPr/>
        </p:nvSpPr>
        <p:spPr bwMode="auto">
          <a:xfrm rot="-3223639">
            <a:off x="6480300" y="2465387"/>
            <a:ext cx="1008062" cy="360363"/>
          </a:xfrm>
          <a:prstGeom prst="curvedUpArrow">
            <a:avLst>
              <a:gd name="adj1" fmla="val 55947"/>
              <a:gd name="adj2" fmla="val 111894"/>
              <a:gd name="adj3" fmla="val 33333"/>
            </a:avLst>
          </a:prstGeom>
          <a:solidFill>
            <a:srgbClr val="FF0000"/>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29" name="Text Box 24"/>
          <p:cNvSpPr txBox="1">
            <a:spLocks noChangeArrowheads="1"/>
          </p:cNvSpPr>
          <p:nvPr/>
        </p:nvSpPr>
        <p:spPr bwMode="auto">
          <a:xfrm>
            <a:off x="7164536" y="2258869"/>
            <a:ext cx="1980029"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solidFill>
                  <a:srgbClr val="FF0000"/>
                </a:solidFill>
                <a:latin typeface="メイリオ" pitchFamily="50" charset="-128"/>
                <a:ea typeface="メイリオ" pitchFamily="50" charset="-128"/>
                <a:cs typeface="メイリオ" pitchFamily="50" charset="-128"/>
              </a:rPr>
              <a:t>新しい</a:t>
            </a:r>
            <a:r>
              <a:rPr lang="en-US" altLang="ja-JP" sz="1400" b="1" dirty="0">
                <a:solidFill>
                  <a:srgbClr val="FF0000"/>
                </a:solidFill>
                <a:latin typeface="メイリオ" pitchFamily="50" charset="-128"/>
                <a:ea typeface="メイリオ" pitchFamily="50" charset="-128"/>
                <a:cs typeface="メイリオ" pitchFamily="50" charset="-128"/>
              </a:rPr>
              <a:t>ERP/IBP</a:t>
            </a:r>
            <a:endParaRPr lang="ja-JP" altLang="en-US" sz="1400" b="1" dirty="0">
              <a:solidFill>
                <a:srgbClr val="FF0000"/>
              </a:solidFill>
              <a:latin typeface="メイリオ" pitchFamily="50" charset="-128"/>
              <a:ea typeface="メイリオ" pitchFamily="50" charset="-128"/>
              <a:cs typeface="メイリオ" pitchFamily="50" charset="-128"/>
            </a:endParaRPr>
          </a:p>
          <a:p>
            <a:pPr>
              <a:defRPr/>
            </a:pPr>
            <a:r>
              <a:rPr lang="ja-JP" altLang="en-US" sz="1400" b="1" dirty="0">
                <a:solidFill>
                  <a:srgbClr val="FF0000"/>
                </a:solidFill>
                <a:latin typeface="メイリオ" pitchFamily="50" charset="-128"/>
                <a:ea typeface="メイリオ" pitchFamily="50" charset="-128"/>
                <a:cs typeface="メイリオ" pitchFamily="50" charset="-128"/>
              </a:rPr>
              <a:t>リアルタイム経営</a:t>
            </a:r>
            <a:endParaRPr lang="en-US" altLang="ja-JP" sz="1400" b="1" dirty="0">
              <a:solidFill>
                <a:srgbClr val="FF0000"/>
              </a:solidFill>
              <a:latin typeface="メイリオ" pitchFamily="50" charset="-128"/>
              <a:ea typeface="メイリオ" pitchFamily="50" charset="-128"/>
              <a:cs typeface="メイリオ" pitchFamily="50" charset="-128"/>
            </a:endParaRPr>
          </a:p>
          <a:p>
            <a:pPr>
              <a:defRPr/>
            </a:pPr>
            <a:r>
              <a:rPr lang="ja-JP" altLang="en-US" sz="1400" b="1" dirty="0">
                <a:solidFill>
                  <a:srgbClr val="FF0000"/>
                </a:solidFill>
                <a:latin typeface="メイリオ" pitchFamily="50" charset="-128"/>
                <a:ea typeface="メイリオ" pitchFamily="50" charset="-128"/>
                <a:cs typeface="メイリオ" pitchFamily="50" charset="-128"/>
              </a:rPr>
              <a:t>サブスクリプション・</a:t>
            </a:r>
            <a:endParaRPr lang="en-US" altLang="ja-JP" sz="1400" b="1" dirty="0">
              <a:solidFill>
                <a:srgbClr val="FF0000"/>
              </a:solidFill>
              <a:latin typeface="メイリオ" pitchFamily="50" charset="-128"/>
              <a:ea typeface="メイリオ" pitchFamily="50" charset="-128"/>
              <a:cs typeface="メイリオ" pitchFamily="50" charset="-128"/>
            </a:endParaRPr>
          </a:p>
          <a:p>
            <a:pPr>
              <a:defRPr/>
            </a:pPr>
            <a:r>
              <a:rPr lang="ja-JP" altLang="en-US" sz="1400" b="1" dirty="0">
                <a:solidFill>
                  <a:srgbClr val="FF0000"/>
                </a:solidFill>
                <a:latin typeface="メイリオ" pitchFamily="50" charset="-128"/>
                <a:ea typeface="メイリオ" pitchFamily="50" charset="-128"/>
                <a:cs typeface="メイリオ" pitchFamily="50" charset="-128"/>
              </a:rPr>
              <a:t>リカーリング</a:t>
            </a:r>
          </a:p>
        </p:txBody>
      </p:sp>
      <p:sp>
        <p:nvSpPr>
          <p:cNvPr id="89116" name="AutoShape 23"/>
          <p:cNvSpPr>
            <a:spLocks noChangeArrowheads="1"/>
          </p:cNvSpPr>
          <p:nvPr/>
        </p:nvSpPr>
        <p:spPr bwMode="auto">
          <a:xfrm rot="-3223639">
            <a:off x="3743450" y="4265612"/>
            <a:ext cx="1008062" cy="360363"/>
          </a:xfrm>
          <a:prstGeom prst="curvedUpArrow">
            <a:avLst>
              <a:gd name="adj1" fmla="val 55947"/>
              <a:gd name="adj2" fmla="val 111894"/>
              <a:gd name="adj3" fmla="val 33333"/>
            </a:avLst>
          </a:prstGeom>
          <a:solidFill>
            <a:srgbClr val="66FF66"/>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31" name="Text Box 24"/>
          <p:cNvSpPr txBox="1">
            <a:spLocks noChangeArrowheads="1"/>
          </p:cNvSpPr>
          <p:nvPr/>
        </p:nvSpPr>
        <p:spPr bwMode="auto">
          <a:xfrm>
            <a:off x="4495924" y="4086225"/>
            <a:ext cx="1620957"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latin typeface="メイリオ" pitchFamily="50" charset="-128"/>
                <a:ea typeface="メイリオ" pitchFamily="50" charset="-128"/>
                <a:cs typeface="メイリオ" pitchFamily="50" charset="-128"/>
              </a:rPr>
              <a:t>会計パッケージ</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単体決算メイン</a:t>
            </a:r>
          </a:p>
          <a:p>
            <a:pPr>
              <a:defRPr/>
            </a:pPr>
            <a:r>
              <a:rPr lang="ja-JP" altLang="en-US" sz="1400" b="1" dirty="0">
                <a:latin typeface="メイリオ" pitchFamily="50" charset="-128"/>
                <a:ea typeface="メイリオ" pitchFamily="50" charset="-128"/>
                <a:cs typeface="メイリオ" pitchFamily="50" charset="-128"/>
              </a:rPr>
              <a:t>部門間調整が大変</a:t>
            </a:r>
          </a:p>
        </p:txBody>
      </p:sp>
      <p:sp>
        <p:nvSpPr>
          <p:cNvPr id="3" name="テキスト ボックス 2"/>
          <p:cNvSpPr txBox="1"/>
          <p:nvPr/>
        </p:nvSpPr>
        <p:spPr bwMode="auto">
          <a:xfrm>
            <a:off x="7595195" y="692150"/>
            <a:ext cx="1081509" cy="363176"/>
          </a:xfrm>
          <a:prstGeom prst="rect">
            <a:avLst/>
          </a:prstGeom>
          <a:noFill/>
          <a:ln w="28575">
            <a:noFill/>
            <a:miter lim="800000"/>
            <a:headEnd/>
            <a:tailEnd/>
          </a:ln>
        </p:spPr>
        <p:txBody>
          <a:bodyPr wrap="none" lIns="18000" rIns="18000" rtlCol="0">
            <a:spAutoFit/>
          </a:bodyPr>
          <a:lstStyle/>
          <a:p>
            <a:pPr eaLnBrk="1" hangingPunct="1">
              <a:lnSpc>
                <a:spcPct val="110000"/>
              </a:lnSpc>
              <a:spcBef>
                <a:spcPct val="0"/>
              </a:spcBef>
              <a:buClrTx/>
            </a:pPr>
            <a:r>
              <a:rPr kumimoji="1" lang="en-US" altLang="ja-JP" sz="1600" b="1" dirty="0">
                <a:latin typeface="メイリオ" pitchFamily="50" charset="-128"/>
                <a:ea typeface="メイリオ" pitchFamily="50" charset="-128"/>
              </a:rPr>
              <a:t>ERP</a:t>
            </a:r>
            <a:r>
              <a:rPr kumimoji="1" lang="ja-JP" altLang="en-US" sz="1600" b="1" dirty="0">
                <a:latin typeface="メイリオ" pitchFamily="50" charset="-128"/>
                <a:ea typeface="メイリオ" pitchFamily="50" charset="-128"/>
              </a:rPr>
              <a:t>の進化</a:t>
            </a:r>
          </a:p>
        </p:txBody>
      </p:sp>
      <p:sp>
        <p:nvSpPr>
          <p:cNvPr id="4" name="角丸四角形 3"/>
          <p:cNvSpPr/>
          <p:nvPr/>
        </p:nvSpPr>
        <p:spPr bwMode="auto">
          <a:xfrm>
            <a:off x="611560" y="1052736"/>
            <a:ext cx="2520280" cy="1800200"/>
          </a:xfrm>
          <a:prstGeom prst="roundRect">
            <a:avLst/>
          </a:prstGeom>
          <a:solidFill>
            <a:srgbClr val="FFFFCC"/>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以前の</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2000</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頃）</a:t>
            </a:r>
            <a:endPar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dirty="0">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2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売上高／経常利益／総資産</a:t>
            </a:r>
            <a:endParaRPr kumimoji="0" lang="en-US" altLang="ja-JP" sz="12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・少し前までの</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2010</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頃）</a:t>
            </a:r>
            <a:endPar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dirty="0">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ROA</a:t>
            </a: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ROE</a:t>
            </a: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／営業利益率</a:t>
            </a:r>
            <a:endParaRPr kumimoji="0"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・最近の</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2020</a:t>
            </a:r>
            <a:r>
              <a:rPr kumimoji="0" lang="ja-JP" altLang="en-US" sz="1200" b="1" dirty="0">
                <a:latin typeface="Meiryo UI" panose="020B0604030504040204" pitchFamily="50" charset="-128"/>
                <a:ea typeface="Meiryo UI" panose="020B0604030504040204" pitchFamily="50" charset="-128"/>
                <a:cs typeface="メイリオ" panose="020B0604030504040204" pitchFamily="50" charset="-128"/>
              </a:rPr>
              <a:t>頃</a:t>
            </a:r>
            <a:r>
              <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dirty="0">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FCF</a:t>
            </a: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EBIT</a:t>
            </a: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／セグメント別</a:t>
            </a:r>
            <a:endParaRPr kumimoji="0" lang="en-US" altLang="ja-JP"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・これからの</a:t>
            </a:r>
            <a:r>
              <a:rPr kumimoji="0" lang="en-US" altLang="ja-JP" sz="12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2020</a:t>
            </a:r>
            <a:r>
              <a:rPr kumimoji="0" lang="ja-JP" altLang="en-US" sz="12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2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サブスクリプション／リカーリング</a:t>
            </a:r>
            <a:endParaRPr kumimoji="0" lang="ja-JP" altLang="en-US" sz="12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33" name="AutoShape 20"/>
          <p:cNvSpPr>
            <a:spLocks noChangeArrowheads="1"/>
          </p:cNvSpPr>
          <p:nvPr/>
        </p:nvSpPr>
        <p:spPr bwMode="auto">
          <a:xfrm rot="-2219866">
            <a:off x="4785795" y="672839"/>
            <a:ext cx="2226138"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400" dirty="0">
                <a:ea typeface="HGP創英角ｺﾞｼｯｸUB" pitchFamily="50" charset="-128"/>
              </a:rPr>
              <a:t>これからの経営指標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defRPr/>
            </a:pPr>
            <a:r>
              <a:rPr kumimoji="0" lang="ja-JP" altLang="en-US" sz="1200" b="1" dirty="0">
                <a:solidFill>
                  <a:srgbClr val="FF0000"/>
                </a:solidFill>
                <a:latin typeface="Meiryo UI" panose="020B0604030504040204" pitchFamily="50" charset="-128"/>
                <a:ea typeface="Meiryo UI" panose="020B0604030504040204" pitchFamily="50" charset="-128"/>
              </a:rPr>
              <a:t>サブスクリプション</a:t>
            </a:r>
            <a:r>
              <a:rPr kumimoji="0" lang="en-US" altLang="ja-JP" sz="1200" b="1" dirty="0">
                <a:solidFill>
                  <a:srgbClr val="FF0000"/>
                </a:solidFill>
                <a:latin typeface="Meiryo UI" panose="020B0604030504040204" pitchFamily="50" charset="-128"/>
                <a:ea typeface="Meiryo UI" panose="020B0604030504040204" pitchFamily="50" charset="-128"/>
              </a:rPr>
              <a:t>/</a:t>
            </a:r>
            <a:r>
              <a:rPr kumimoji="0" lang="ja-JP" altLang="en-US" sz="1200" b="1" dirty="0">
                <a:solidFill>
                  <a:srgbClr val="FF0000"/>
                </a:solidFill>
                <a:latin typeface="Meiryo UI" panose="020B0604030504040204" pitchFamily="50" charset="-128"/>
                <a:ea typeface="Meiryo UI" panose="020B0604030504040204" pitchFamily="50" charset="-128"/>
              </a:rPr>
              <a:t>リカーリング</a:t>
            </a:r>
          </a:p>
        </p:txBody>
      </p:sp>
      <p:sp>
        <p:nvSpPr>
          <p:cNvPr id="34" name="Rectangle 21"/>
          <p:cNvSpPr>
            <a:spLocks noChangeArrowheads="1"/>
          </p:cNvSpPr>
          <p:nvPr/>
        </p:nvSpPr>
        <p:spPr bwMode="auto">
          <a:xfrm>
            <a:off x="7020272" y="980728"/>
            <a:ext cx="1944389" cy="458788"/>
          </a:xfrm>
          <a:prstGeom prst="rect">
            <a:avLst/>
          </a:prstGeom>
          <a:solidFill>
            <a:srgbClr val="003399"/>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solidFill>
                  <a:schemeClr val="bg1"/>
                </a:solidFill>
                <a:effectLst>
                  <a:outerShdw blurRad="38100" dist="38100" dir="2700000" algn="tl">
                    <a:srgbClr val="000000"/>
                  </a:outerShdw>
                </a:effectLst>
                <a:latin typeface="Arial Black" pitchFamily="34" charset="0"/>
                <a:ea typeface="HG創英角ｺﾞｼｯｸUB" pitchFamily="49" charset="-128"/>
              </a:rPr>
              <a:t>リアルタイム経営</a:t>
            </a:r>
          </a:p>
          <a:p>
            <a:pPr algn="ctr">
              <a:defRPr/>
            </a:pPr>
            <a:r>
              <a:rPr lang="ja-JP" altLang="en-US" sz="1200" dirty="0">
                <a:solidFill>
                  <a:schemeClr val="bg1"/>
                </a:solidFill>
                <a:effectLst>
                  <a:outerShdw blurRad="38100" dist="38100" dir="2700000" algn="tl">
                    <a:srgbClr val="000000"/>
                  </a:outerShdw>
                </a:effectLst>
                <a:latin typeface="Arial Black" pitchFamily="34" charset="0"/>
                <a:ea typeface="HGP創英角ｺﾞｼｯｸUB" pitchFamily="50" charset="-128"/>
              </a:rPr>
              <a:t>（未来の変化を見る）</a:t>
            </a:r>
          </a:p>
        </p:txBody>
      </p:sp>
      <p:sp>
        <p:nvSpPr>
          <p:cNvPr id="35" name="Text Box 24"/>
          <p:cNvSpPr txBox="1">
            <a:spLocks noChangeArrowheads="1"/>
          </p:cNvSpPr>
          <p:nvPr/>
        </p:nvSpPr>
        <p:spPr bwMode="auto">
          <a:xfrm>
            <a:off x="7092280" y="1465039"/>
            <a:ext cx="180049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solidFill>
                  <a:srgbClr val="0000FF"/>
                </a:solidFill>
                <a:latin typeface="メイリオ" pitchFamily="50" charset="-128"/>
                <a:ea typeface="メイリオ" pitchFamily="50" charset="-128"/>
                <a:cs typeface="メイリオ" pitchFamily="50" charset="-128"/>
              </a:rPr>
              <a:t>予測、未来をつくる</a:t>
            </a:r>
          </a:p>
        </p:txBody>
      </p:sp>
    </p:spTree>
    <p:extLst>
      <p:ext uri="{BB962C8B-B14F-4D97-AF65-F5344CB8AC3E}">
        <p14:creationId xmlns:p14="http://schemas.microsoft.com/office/powerpoint/2010/main" val="159437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r>
              <a:rPr kumimoji="1" lang="ja-JP" altLang="en-US" dirty="0"/>
              <a:t>：　</a:t>
            </a:r>
          </a:p>
        </p:txBody>
      </p:sp>
      <p:sp>
        <p:nvSpPr>
          <p:cNvPr id="3" name="Rectangle 13"/>
          <p:cNvSpPr>
            <a:spLocks noChangeArrowheads="1"/>
          </p:cNvSpPr>
          <p:nvPr/>
        </p:nvSpPr>
        <p:spPr bwMode="gray">
          <a:xfrm>
            <a:off x="662236" y="2206452"/>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による進化</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時代に求められる製造業システムの行方　</a:t>
            </a:r>
          </a:p>
        </p:txBody>
      </p:sp>
      <p:sp>
        <p:nvSpPr>
          <p:cNvPr id="4" name="AutoShape 14"/>
          <p:cNvSpPr>
            <a:spLocks noChangeArrowheads="1"/>
          </p:cNvSpPr>
          <p:nvPr/>
        </p:nvSpPr>
        <p:spPr bwMode="auto">
          <a:xfrm>
            <a:off x="395536" y="2204864"/>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lumMod val="95000"/>
                  </a:schemeClr>
                </a:solidFill>
                <a:effectLst>
                  <a:outerShdw blurRad="38100" dist="38100" dir="2700000" algn="tl">
                    <a:srgbClr val="C0C0C0"/>
                  </a:outerShdw>
                </a:effectLst>
                <a:latin typeface="Arial Black" pitchFamily="34" charset="0"/>
              </a:rPr>
              <a:t>3 </a:t>
            </a:r>
            <a:endParaRPr kumimoji="0" lang="ja-JP" altLang="en-US" sz="2800" b="1" i="1" dirty="0">
              <a:solidFill>
                <a:schemeClr val="bg1">
                  <a:lumMod val="95000"/>
                </a:schemeClr>
              </a:solidFill>
              <a:effectLst>
                <a:outerShdw blurRad="38100" dist="38100" dir="2700000" algn="tl">
                  <a:srgbClr val="C0C0C0"/>
                </a:outerShdw>
              </a:effectLst>
              <a:latin typeface="Arial Black" pitchFamily="34" charset="0"/>
            </a:endParaRPr>
          </a:p>
        </p:txBody>
      </p:sp>
      <p:sp>
        <p:nvSpPr>
          <p:cNvPr id="5" name="Rectangle 7"/>
          <p:cNvSpPr>
            <a:spLocks noChangeArrowheads="1"/>
          </p:cNvSpPr>
          <p:nvPr/>
        </p:nvSpPr>
        <p:spPr bwMode="gray">
          <a:xfrm>
            <a:off x="662236" y="1523256"/>
            <a:ext cx="8158236" cy="609600"/>
          </a:xfrm>
          <a:prstGeom prst="rect">
            <a:avLst/>
          </a:prstGeom>
          <a:solidFill>
            <a:schemeClr val="bg1">
              <a:alpha val="50195"/>
            </a:schemeClr>
          </a:solidFill>
          <a:ln w="12700">
            <a:solidFill>
              <a:schemeClr val="tx1"/>
            </a:solidFill>
            <a:miter lim="800000"/>
            <a:headEnd/>
            <a:tailEnd/>
          </a:ln>
        </p:spPr>
        <p:txBody>
          <a:bodyPr wrap="none" lIns="365760" tIns="0" bIns="0" anchor="ctr"/>
          <a:lstStyle/>
          <a:p>
            <a:pPr algn="l" eaLnBrk="0" hangingPunct="0">
              <a:defRPr/>
            </a:pP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	</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の進化、これからの製造業が求める</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0"/>
          <p:cNvSpPr>
            <a:spLocks noChangeArrowheads="1"/>
          </p:cNvSpPr>
          <p:nvPr/>
        </p:nvSpPr>
        <p:spPr bwMode="auto">
          <a:xfrm>
            <a:off x="395536" y="1521668"/>
            <a:ext cx="571576" cy="576263"/>
          </a:xfrm>
          <a:prstGeom prst="homePlate">
            <a:avLst>
              <a:gd name="adj" fmla="val 25000"/>
            </a:avLst>
          </a:prstGeom>
          <a:solidFill>
            <a:srgbClr val="FF9933"/>
          </a:solidFill>
          <a:ln w="38100">
            <a:solidFill>
              <a:schemeClr val="bg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solidFill>
                <a:effectLst>
                  <a:outerShdw blurRad="38100" dist="38100" dir="2700000" algn="tl">
                    <a:srgbClr val="C0C0C0"/>
                  </a:outerShdw>
                </a:effectLst>
                <a:latin typeface="Arial Black" pitchFamily="34" charset="0"/>
              </a:rPr>
              <a:t>2</a:t>
            </a:r>
            <a:r>
              <a:rPr kumimoji="0" lang="ja-JP" altLang="en-US" sz="2800" b="1" i="1">
                <a:solidFill>
                  <a:schemeClr val="bg1"/>
                </a:solidFill>
                <a:effectLst>
                  <a:outerShdw blurRad="38100" dist="38100" dir="2700000" algn="tl">
                    <a:srgbClr val="C0C0C0"/>
                  </a:outerShdw>
                </a:effectLst>
                <a:latin typeface="Arial Black" pitchFamily="34" charset="0"/>
              </a:rPr>
              <a:t> </a:t>
            </a:r>
          </a:p>
        </p:txBody>
      </p:sp>
      <p:sp>
        <p:nvSpPr>
          <p:cNvPr id="7" name="Rectangle 13"/>
          <p:cNvSpPr>
            <a:spLocks noChangeArrowheads="1"/>
          </p:cNvSpPr>
          <p:nvPr/>
        </p:nvSpPr>
        <p:spPr bwMode="gray">
          <a:xfrm>
            <a:off x="662236" y="838300"/>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ビジネストレンド</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市場動向、日本の製造業トレンド　</a:t>
            </a:r>
          </a:p>
        </p:txBody>
      </p:sp>
      <p:sp>
        <p:nvSpPr>
          <p:cNvPr id="8" name="AutoShape 14"/>
          <p:cNvSpPr>
            <a:spLocks noChangeArrowheads="1"/>
          </p:cNvSpPr>
          <p:nvPr/>
        </p:nvSpPr>
        <p:spPr bwMode="auto">
          <a:xfrm>
            <a:off x="395536" y="836712"/>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lumMod val="95000"/>
                  </a:schemeClr>
                </a:solidFill>
                <a:effectLst>
                  <a:outerShdw blurRad="38100" dist="38100" dir="2700000" algn="tl">
                    <a:srgbClr val="C0C0C0"/>
                  </a:outerShdw>
                </a:effectLst>
                <a:latin typeface="Arial Black" pitchFamily="34" charset="0"/>
              </a:rPr>
              <a:t>1 </a:t>
            </a:r>
            <a:endParaRPr kumimoji="0" lang="ja-JP" altLang="en-US" sz="2800" b="1" i="1">
              <a:solidFill>
                <a:schemeClr val="bg1">
                  <a:lumMod val="95000"/>
                </a:schemeClr>
              </a:solidFill>
              <a:effectLst>
                <a:outerShdw blurRad="38100" dist="38100" dir="2700000" algn="tl">
                  <a:srgbClr val="C0C0C0"/>
                </a:outerShdw>
              </a:effectLst>
              <a:latin typeface="Arial Black" pitchFamily="34" charset="0"/>
            </a:endParaRPr>
          </a:p>
        </p:txBody>
      </p:sp>
      <p:sp>
        <p:nvSpPr>
          <p:cNvPr id="20" name="Rectangle 13">
            <a:extLst>
              <a:ext uri="{FF2B5EF4-FFF2-40B4-BE49-F238E27FC236}">
                <a16:creationId xmlns:a16="http://schemas.microsoft.com/office/drawing/2014/main" id="{4F06FA10-3A01-46EF-AB74-61CCBDD60092}"/>
              </a:ext>
            </a:extLst>
          </p:cNvPr>
          <p:cNvSpPr>
            <a:spLocks noChangeArrowheads="1"/>
          </p:cNvSpPr>
          <p:nvPr/>
        </p:nvSpPr>
        <p:spPr bwMode="gray">
          <a:xfrm>
            <a:off x="662236" y="2891408"/>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ゲームチェンジ</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IoT/DX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時代、守りの</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へ　</a:t>
            </a:r>
          </a:p>
        </p:txBody>
      </p:sp>
      <p:sp>
        <p:nvSpPr>
          <p:cNvPr id="21" name="AutoShape 14">
            <a:extLst>
              <a:ext uri="{FF2B5EF4-FFF2-40B4-BE49-F238E27FC236}">
                <a16:creationId xmlns:a16="http://schemas.microsoft.com/office/drawing/2014/main" id="{20391FF5-79D0-4263-8A88-C54A853E83F9}"/>
              </a:ext>
            </a:extLst>
          </p:cNvPr>
          <p:cNvSpPr>
            <a:spLocks noChangeArrowheads="1"/>
          </p:cNvSpPr>
          <p:nvPr/>
        </p:nvSpPr>
        <p:spPr bwMode="auto">
          <a:xfrm>
            <a:off x="395536" y="2889820"/>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lumMod val="95000"/>
                  </a:schemeClr>
                </a:solidFill>
                <a:effectLst>
                  <a:outerShdw blurRad="38100" dist="38100" dir="2700000" algn="tl">
                    <a:srgbClr val="C0C0C0"/>
                  </a:outerShdw>
                </a:effectLst>
                <a:latin typeface="Arial Black" pitchFamily="34" charset="0"/>
              </a:rPr>
              <a:t>4 </a:t>
            </a:r>
            <a:endParaRPr kumimoji="0" lang="ja-JP" altLang="en-US" sz="2800" b="1" i="1" dirty="0">
              <a:solidFill>
                <a:schemeClr val="bg1">
                  <a:lumMod val="95000"/>
                </a:schemeClr>
              </a:solidFill>
              <a:effectLst>
                <a:outerShdw blurRad="38100" dist="38100" dir="2700000" algn="tl">
                  <a:srgbClr val="C0C0C0"/>
                </a:outerShdw>
              </a:effectLst>
              <a:latin typeface="Arial Black"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4248150" cy="215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6"/>
          <p:cNvSpPr txBox="1">
            <a:spLocks noChangeArrowheads="1"/>
          </p:cNvSpPr>
          <p:nvPr/>
        </p:nvSpPr>
        <p:spPr bwMode="auto">
          <a:xfrm>
            <a:off x="4572000" y="4431420"/>
            <a:ext cx="3528318" cy="941796"/>
          </a:xfrm>
          <a:prstGeom prst="rect">
            <a:avLst/>
          </a:prstGeom>
          <a:noFill/>
          <a:ln w="12700" algn="ctr">
            <a:noFill/>
            <a:miter lim="800000"/>
            <a:headEnd/>
            <a:tailEnd/>
          </a:ln>
          <a:effectLst/>
        </p:spPr>
        <p:txBody>
          <a:bodyPr wrap="square">
            <a:spAutoFit/>
          </a:bodyPr>
          <a:lstStyle/>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It's really hard to design products by focus groups.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A lot of times, people don't know what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they want until you show it to them. </a:t>
            </a: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p>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	</a:t>
            </a:r>
            <a:r>
              <a:rPr kumimoji="0" lang="ja-JP" altLang="en-US" sz="1200" b="1" i="1" dirty="0">
                <a:solidFill>
                  <a:srgbClr val="FF0000"/>
                </a:solidFill>
                <a:effectLst>
                  <a:outerShdw blurRad="38100" dist="38100" dir="2700000" algn="tl">
                    <a:srgbClr val="000000">
                      <a:alpha val="43137"/>
                    </a:srgbClr>
                  </a:outerShdw>
                </a:effectLst>
                <a:latin typeface="Times New Roman" pitchFamily="18" charset="0"/>
              </a:rPr>
              <a:t>by </a:t>
            </a:r>
            <a:r>
              <a:rPr kumimoji="0" lang="en-US" altLang="ja-JP" sz="1200" b="1" i="1" dirty="0">
                <a:solidFill>
                  <a:srgbClr val="FF0000"/>
                </a:solidFill>
                <a:effectLst>
                  <a:outerShdw blurRad="38100" dist="38100" dir="2700000" algn="tl">
                    <a:srgbClr val="000000">
                      <a:alpha val="43137"/>
                    </a:srgbClr>
                  </a:outerShdw>
                </a:effectLst>
                <a:latin typeface="Times New Roman" pitchFamily="18" charset="0"/>
              </a:rPr>
              <a:t>Steven Paul Jobs </a:t>
            </a:r>
          </a:p>
        </p:txBody>
      </p:sp>
    </p:spTree>
    <p:extLst>
      <p:ext uri="{BB962C8B-B14F-4D97-AF65-F5344CB8AC3E}">
        <p14:creationId xmlns:p14="http://schemas.microsoft.com/office/powerpoint/2010/main" val="21537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5EA1FD0-7E43-41AA-9B01-E251A6A8D26D}"/>
              </a:ext>
            </a:extLst>
          </p:cNvPr>
          <p:cNvPicPr>
            <a:picLocks noChangeAspect="1"/>
          </p:cNvPicPr>
          <p:nvPr/>
        </p:nvPicPr>
        <p:blipFill>
          <a:blip r:embed="rId2"/>
          <a:stretch>
            <a:fillRect/>
          </a:stretch>
        </p:blipFill>
        <p:spPr>
          <a:xfrm>
            <a:off x="632309" y="692697"/>
            <a:ext cx="7900131" cy="5616624"/>
          </a:xfrm>
          <a:prstGeom prst="rect">
            <a:avLst/>
          </a:prstGeom>
        </p:spPr>
      </p:pic>
      <p:sp>
        <p:nvSpPr>
          <p:cNvPr id="2" name="タイトル 1">
            <a:extLst>
              <a:ext uri="{FF2B5EF4-FFF2-40B4-BE49-F238E27FC236}">
                <a16:creationId xmlns:a16="http://schemas.microsoft.com/office/drawing/2014/main" id="{2E6A905E-41F3-457D-8E0A-202DCC3FE876}"/>
              </a:ext>
            </a:extLst>
          </p:cNvPr>
          <p:cNvSpPr>
            <a:spLocks noGrp="1"/>
          </p:cNvSpPr>
          <p:nvPr>
            <p:ph type="title"/>
          </p:nvPr>
        </p:nvSpPr>
        <p:spPr/>
        <p:txBody>
          <a:bodyPr/>
          <a:lstStyle/>
          <a:p>
            <a:r>
              <a:rPr kumimoji="1" lang="ja-JP" altLang="en-US" dirty="0"/>
              <a:t>メガトレンド　：主要産業の需給動向と短期見通し　</a:t>
            </a:r>
          </a:p>
        </p:txBody>
      </p:sp>
      <p:sp>
        <p:nvSpPr>
          <p:cNvPr id="4" name="テキスト ボックス 3">
            <a:extLst>
              <a:ext uri="{FF2B5EF4-FFF2-40B4-BE49-F238E27FC236}">
                <a16:creationId xmlns:a16="http://schemas.microsoft.com/office/drawing/2014/main" id="{FFC57AF0-0F7B-4825-B2C2-AB82A5191439}"/>
              </a:ext>
            </a:extLst>
          </p:cNvPr>
          <p:cNvSpPr txBox="1"/>
          <p:nvPr/>
        </p:nvSpPr>
        <p:spPr>
          <a:xfrm>
            <a:off x="3244907" y="6197242"/>
            <a:ext cx="5575565"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出所：みずほ銀行産業調査部</a:t>
            </a:r>
            <a:r>
              <a:rPr lang="ja-JP" altLang="en-US" sz="1000" dirty="0">
                <a:latin typeface="Meiryo UI" panose="020B0604030504040204" pitchFamily="50" charset="-128"/>
                <a:ea typeface="Meiryo UI" panose="020B0604030504040204" pitchFamily="50" charset="-128"/>
              </a:rPr>
              <a:t>　主要産業の需給動向と短期見通し（</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a:t>
            </a:r>
            <a:endParaRPr kumimoji="1"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hlinkClick r:id="rId3"/>
              </a:rPr>
              <a:t>https://www.mizuhobank.co.jp/corporate/bizinfo/industry/sangyou/pdf/mif_214.pdf</a:t>
            </a:r>
            <a:r>
              <a:rPr lang="ja-JP" altLang="en-US" sz="1000" dirty="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310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F8FE25-8744-44A3-A3A8-06DA20027B20}"/>
              </a:ext>
            </a:extLst>
          </p:cNvPr>
          <p:cNvPicPr>
            <a:picLocks noChangeAspect="1"/>
          </p:cNvPicPr>
          <p:nvPr/>
        </p:nvPicPr>
        <p:blipFill>
          <a:blip r:embed="rId2"/>
          <a:stretch>
            <a:fillRect/>
          </a:stretch>
        </p:blipFill>
        <p:spPr>
          <a:xfrm>
            <a:off x="647700" y="692696"/>
            <a:ext cx="7884740" cy="5613679"/>
          </a:xfrm>
          <a:prstGeom prst="rect">
            <a:avLst/>
          </a:prstGeom>
        </p:spPr>
      </p:pic>
      <p:sp>
        <p:nvSpPr>
          <p:cNvPr id="2" name="タイトル 1">
            <a:extLst>
              <a:ext uri="{FF2B5EF4-FFF2-40B4-BE49-F238E27FC236}">
                <a16:creationId xmlns:a16="http://schemas.microsoft.com/office/drawing/2014/main" id="{2E6A905E-41F3-457D-8E0A-202DCC3FE876}"/>
              </a:ext>
            </a:extLst>
          </p:cNvPr>
          <p:cNvSpPr>
            <a:spLocks noGrp="1"/>
          </p:cNvSpPr>
          <p:nvPr>
            <p:ph type="title"/>
          </p:nvPr>
        </p:nvSpPr>
        <p:spPr/>
        <p:txBody>
          <a:bodyPr/>
          <a:lstStyle/>
          <a:p>
            <a:r>
              <a:rPr kumimoji="1" lang="ja-JP" altLang="en-US" dirty="0"/>
              <a:t>メガトレンド　：主要産業の需給動向と短期見通し　</a:t>
            </a:r>
          </a:p>
        </p:txBody>
      </p:sp>
      <p:sp>
        <p:nvSpPr>
          <p:cNvPr id="4" name="テキスト ボックス 3">
            <a:extLst>
              <a:ext uri="{FF2B5EF4-FFF2-40B4-BE49-F238E27FC236}">
                <a16:creationId xmlns:a16="http://schemas.microsoft.com/office/drawing/2014/main" id="{FFC57AF0-0F7B-4825-B2C2-AB82A5191439}"/>
              </a:ext>
            </a:extLst>
          </p:cNvPr>
          <p:cNvSpPr txBox="1"/>
          <p:nvPr/>
        </p:nvSpPr>
        <p:spPr>
          <a:xfrm>
            <a:off x="3244907" y="6197242"/>
            <a:ext cx="5575565"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出所：みずほ銀行産業調査部</a:t>
            </a:r>
            <a:r>
              <a:rPr lang="ja-JP" altLang="en-US" sz="1000" dirty="0">
                <a:latin typeface="Meiryo UI" panose="020B0604030504040204" pitchFamily="50" charset="-128"/>
                <a:ea typeface="Meiryo UI" panose="020B0604030504040204" pitchFamily="50" charset="-128"/>
              </a:rPr>
              <a:t>　主要産業の需給動向と短期見通し（</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a:t>
            </a:r>
            <a:endParaRPr kumimoji="1"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hlinkClick r:id="rId3"/>
              </a:rPr>
              <a:t>https://www.mizuhobank.co.jp/corporate/bizinfo/industry/sangyou/pdf/mif_214.pdf</a:t>
            </a:r>
            <a:r>
              <a:rPr lang="ja-JP" altLang="en-US" sz="1000" dirty="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053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経済産業省「</a:t>
            </a:r>
            <a:r>
              <a:rPr kumimoji="1" lang="en-US" altLang="ja-JP" sz="1800" dirty="0"/>
              <a:t>DX</a:t>
            </a:r>
            <a:r>
              <a:rPr kumimoji="1" lang="ja-JP" altLang="en-US" sz="1800" dirty="0"/>
              <a:t>レポート」サマリーより　：</a:t>
            </a:r>
            <a:r>
              <a:rPr kumimoji="1" lang="en-US" altLang="ja-JP" sz="1800" dirty="0"/>
              <a:t>『2025</a:t>
            </a:r>
            <a:r>
              <a:rPr kumimoji="1" lang="ja-JP" altLang="en-US" sz="1800" dirty="0"/>
              <a:t>年の崖</a:t>
            </a:r>
            <a:r>
              <a:rPr kumimoji="1" lang="en-US" altLang="ja-JP" sz="1800" dirty="0"/>
              <a:t>』</a:t>
            </a:r>
            <a:r>
              <a:rPr kumimoji="1" lang="ja-JP" altLang="en-US" sz="1800" dirty="0"/>
              <a:t>とは？　</a:t>
            </a:r>
          </a:p>
        </p:txBody>
      </p:sp>
      <p:sp>
        <p:nvSpPr>
          <p:cNvPr id="3" name="テキスト ボックス 2"/>
          <p:cNvSpPr txBox="1"/>
          <p:nvPr/>
        </p:nvSpPr>
        <p:spPr>
          <a:xfrm>
            <a:off x="2392305" y="6109127"/>
            <a:ext cx="6427845" cy="415498"/>
          </a:xfrm>
          <a:prstGeom prst="rect">
            <a:avLst/>
          </a:prstGeom>
          <a:noFill/>
          <a:ln>
            <a:noFill/>
          </a:ln>
          <a:effectLst/>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出所：経済産業省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レポート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年の崖」克服と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の本格的な展開～サマリーより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hlinkClick r:id="rId2"/>
              </a:rPr>
              <a:t>https://www.meti.go.jp/shingikai/mono_info_service/digital_transformation/20180907_report.html</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6712"/>
            <a:ext cx="7920880" cy="518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星 5 4"/>
          <p:cNvSpPr/>
          <p:nvPr/>
        </p:nvSpPr>
        <p:spPr bwMode="auto">
          <a:xfrm>
            <a:off x="5796136" y="2276872"/>
            <a:ext cx="287660" cy="270030"/>
          </a:xfrm>
          <a:prstGeom prst="star5">
            <a:avLst/>
          </a:prstGeom>
          <a:solidFill>
            <a:srgbClr val="0000FF"/>
          </a:solidFill>
          <a:ln w="127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endParaRPr kumimoji="0" lang="ja-JP" altLang="en-US" sz="12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星 5 5"/>
          <p:cNvSpPr/>
          <p:nvPr/>
        </p:nvSpPr>
        <p:spPr bwMode="auto">
          <a:xfrm>
            <a:off x="5796136" y="3158970"/>
            <a:ext cx="287660" cy="270030"/>
          </a:xfrm>
          <a:prstGeom prst="star5">
            <a:avLst/>
          </a:prstGeom>
          <a:solidFill>
            <a:srgbClr val="0000FF"/>
          </a:solidFill>
          <a:ln w="127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endParaRPr kumimoji="0" lang="ja-JP" altLang="en-US" sz="1200" b="1"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6120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6A905E-41F3-457D-8E0A-202DCC3FE876}"/>
              </a:ext>
            </a:extLst>
          </p:cNvPr>
          <p:cNvSpPr>
            <a:spLocks noGrp="1"/>
          </p:cNvSpPr>
          <p:nvPr>
            <p:ph type="title"/>
          </p:nvPr>
        </p:nvSpPr>
        <p:spPr/>
        <p:txBody>
          <a:bodyPr/>
          <a:lstStyle/>
          <a:p>
            <a:r>
              <a:rPr kumimoji="1" lang="ja-JP" altLang="en-US" dirty="0"/>
              <a:t>メガトレンド　：主要産業の需給動向と短期見通し　</a:t>
            </a:r>
          </a:p>
        </p:txBody>
      </p:sp>
      <p:pic>
        <p:nvPicPr>
          <p:cNvPr id="3" name="図 2">
            <a:extLst>
              <a:ext uri="{FF2B5EF4-FFF2-40B4-BE49-F238E27FC236}">
                <a16:creationId xmlns:a16="http://schemas.microsoft.com/office/drawing/2014/main" id="{9A27D227-9993-4990-BDCE-F4B83F81981E}"/>
              </a:ext>
            </a:extLst>
          </p:cNvPr>
          <p:cNvPicPr>
            <a:picLocks noChangeAspect="1"/>
          </p:cNvPicPr>
          <p:nvPr/>
        </p:nvPicPr>
        <p:blipFill>
          <a:blip r:embed="rId2"/>
          <a:stretch>
            <a:fillRect/>
          </a:stretch>
        </p:blipFill>
        <p:spPr>
          <a:xfrm>
            <a:off x="539179" y="714525"/>
            <a:ext cx="7993261" cy="5572991"/>
          </a:xfrm>
          <a:prstGeom prst="rect">
            <a:avLst/>
          </a:prstGeom>
        </p:spPr>
      </p:pic>
      <p:sp>
        <p:nvSpPr>
          <p:cNvPr id="4" name="テキスト ボックス 3">
            <a:extLst>
              <a:ext uri="{FF2B5EF4-FFF2-40B4-BE49-F238E27FC236}">
                <a16:creationId xmlns:a16="http://schemas.microsoft.com/office/drawing/2014/main" id="{FFC57AF0-0F7B-4825-B2C2-AB82A5191439}"/>
              </a:ext>
            </a:extLst>
          </p:cNvPr>
          <p:cNvSpPr txBox="1"/>
          <p:nvPr/>
        </p:nvSpPr>
        <p:spPr>
          <a:xfrm>
            <a:off x="3244907" y="6197242"/>
            <a:ext cx="5575565"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出所：みずほ銀行産業調査部</a:t>
            </a:r>
            <a:r>
              <a:rPr lang="ja-JP" altLang="en-US" sz="1000" dirty="0">
                <a:latin typeface="Meiryo UI" panose="020B0604030504040204" pitchFamily="50" charset="-128"/>
                <a:ea typeface="Meiryo UI" panose="020B0604030504040204" pitchFamily="50" charset="-128"/>
              </a:rPr>
              <a:t>　主要産業の需給動向と短期見通し（</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a:t>
            </a:r>
            <a:endParaRPr kumimoji="1"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hlinkClick r:id="rId3"/>
              </a:rPr>
              <a:t>https://www.mizuhobank.co.jp/corporate/bizinfo/industry/sangyou/pdf/mif_214.pdf</a:t>
            </a:r>
            <a:r>
              <a:rPr lang="ja-JP" altLang="en-US" sz="1000" dirty="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3123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製造業の業務　：製造業を例として訴求テーマを考えてみます　</a:t>
            </a:r>
          </a:p>
        </p:txBody>
      </p:sp>
      <p:pic>
        <p:nvPicPr>
          <p:cNvPr id="26626" name="Picture 2" descr="ãè£½é æ¥­ã®æ¥­åã¨ã·ã¹ãã ãã®ç»åæ¤ç´¢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7921252" cy="5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5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図 94" descr="k7013611.jpg"/>
          <p:cNvPicPr>
            <a:picLocks noChangeAspect="1"/>
          </p:cNvPicPr>
          <p:nvPr/>
        </p:nvPicPr>
        <p:blipFill>
          <a:blip r:embed="rId3" cstate="print"/>
          <a:stretch>
            <a:fillRect/>
          </a:stretch>
        </p:blipFill>
        <p:spPr>
          <a:xfrm>
            <a:off x="7117355" y="3933056"/>
            <a:ext cx="1847133" cy="1390783"/>
          </a:xfrm>
          <a:prstGeom prst="rect">
            <a:avLst/>
          </a:prstGeom>
        </p:spPr>
      </p:pic>
      <p:sp>
        <p:nvSpPr>
          <p:cNvPr id="2" name="タイトル 1"/>
          <p:cNvSpPr>
            <a:spLocks noGrp="1"/>
          </p:cNvSpPr>
          <p:nvPr>
            <p:ph type="title"/>
          </p:nvPr>
        </p:nvSpPr>
        <p:spPr/>
        <p:txBody>
          <a:bodyPr/>
          <a:lstStyle/>
          <a:p>
            <a:r>
              <a:rPr kumimoji="1" lang="ja-JP" altLang="en-US" dirty="0"/>
              <a:t>これまでの製造業　：タテ・ヨコが分断、それぞれ連携、逐次処理　</a:t>
            </a:r>
          </a:p>
        </p:txBody>
      </p:sp>
      <p:sp>
        <p:nvSpPr>
          <p:cNvPr id="3" name="AutoShape 24"/>
          <p:cNvSpPr>
            <a:spLocks noChangeArrowheads="1"/>
          </p:cNvSpPr>
          <p:nvPr/>
        </p:nvSpPr>
        <p:spPr bwMode="auto">
          <a:xfrm>
            <a:off x="904651" y="2709019"/>
            <a:ext cx="1435473" cy="540271"/>
          </a:xfrm>
          <a:prstGeom prst="homePlate">
            <a:avLst>
              <a:gd name="adj" fmla="val 12763"/>
            </a:avLst>
          </a:prstGeom>
          <a:solidFill>
            <a:srgbClr val="CCECFF"/>
          </a:solidFill>
          <a:ln w="28575" algn="ctr">
            <a:solidFill>
              <a:srgbClr val="9999FF"/>
            </a:solidFill>
            <a:miter lim="800000"/>
            <a:headEnd/>
            <a:tailEnd/>
          </a:ln>
          <a:effectLst/>
        </p:spPr>
        <p:txBody>
          <a:bodyPr lIns="54000" rIns="54000"/>
          <a:lstStyle/>
          <a:p>
            <a:pPr eaLnBrk="1" hangingPunct="1">
              <a:spcBef>
                <a:spcPct val="0"/>
              </a:spcBef>
              <a:buClr>
                <a:schemeClr val="tx1"/>
              </a:buClr>
              <a:buFont typeface="Arial Narrow" pitchFamily="34" charset="0"/>
              <a:buNone/>
            </a:pPr>
            <a:r>
              <a:rPr kumimoji="1" lang="ja-JP" altLang="en-US" sz="1200" dirty="0">
                <a:latin typeface="Meiryo UI" panose="020B0604030504040204" pitchFamily="50" charset="-128"/>
                <a:ea typeface="Meiryo UI" panose="020B0604030504040204" pitchFamily="50" charset="-128"/>
              </a:rPr>
              <a:t>製品設計</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sp>
        <p:nvSpPr>
          <p:cNvPr id="4" name="AutoShape 25"/>
          <p:cNvSpPr>
            <a:spLocks noChangeArrowheads="1"/>
          </p:cNvSpPr>
          <p:nvPr/>
        </p:nvSpPr>
        <p:spPr bwMode="auto">
          <a:xfrm>
            <a:off x="2416819" y="2709019"/>
            <a:ext cx="1435473" cy="540271"/>
          </a:xfrm>
          <a:prstGeom prst="homePlate">
            <a:avLst>
              <a:gd name="adj" fmla="val 12763"/>
            </a:avLst>
          </a:prstGeom>
          <a:solidFill>
            <a:srgbClr val="CCECFF"/>
          </a:solidFill>
          <a:ln w="28575" algn="ctr">
            <a:solidFill>
              <a:srgbClr val="9999FF"/>
            </a:solidFill>
            <a:miter lim="800000"/>
            <a:headEnd/>
            <a:tailEnd/>
          </a:ln>
          <a:effectLst/>
        </p:spPr>
        <p:txBody>
          <a:bodyPr lIns="54000" rIns="54000"/>
          <a:lstStyle/>
          <a:p>
            <a:pPr marL="342900" indent="-342900" eaLnBrk="1" hangingPunct="1">
              <a:spcBef>
                <a:spcPct val="0"/>
              </a:spcBef>
              <a:buClr>
                <a:schemeClr val="tx1"/>
              </a:buClr>
              <a:buFont typeface="Arial Narrow" pitchFamily="34" charset="0"/>
              <a:buNone/>
            </a:pPr>
            <a:r>
              <a:rPr kumimoji="1" lang="ja-JP" altLang="en-US" sz="1200" dirty="0">
                <a:latin typeface="Meiryo UI" panose="020B0604030504040204" pitchFamily="50" charset="-128"/>
                <a:ea typeface="Meiryo UI" panose="020B0604030504040204" pitchFamily="50" charset="-128"/>
              </a:rPr>
              <a:t>生産設計</a:t>
            </a:r>
            <a:endParaRPr kumimoji="1" lang="en-US" altLang="ja-JP" sz="1200" dirty="0">
              <a:latin typeface="Meiryo UI" panose="020B0604030504040204" pitchFamily="50" charset="-128"/>
              <a:ea typeface="Meiryo UI" panose="020B0604030504040204" pitchFamily="50" charset="-128"/>
            </a:endParaRPr>
          </a:p>
          <a:p>
            <a:pPr marL="342900" indent="-342900" eaLnBrk="1" hangingPunct="1">
              <a:spcBef>
                <a:spcPct val="0"/>
              </a:spcBef>
              <a:buClr>
                <a:schemeClr val="tx1"/>
              </a:buClr>
              <a:buFont typeface="Arial Narrow" pitchFamily="34" charset="0"/>
              <a:buNone/>
            </a:pP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
        <p:nvSpPr>
          <p:cNvPr id="5" name="AutoShape 26"/>
          <p:cNvSpPr>
            <a:spLocks noChangeArrowheads="1"/>
          </p:cNvSpPr>
          <p:nvPr/>
        </p:nvSpPr>
        <p:spPr bwMode="auto">
          <a:xfrm>
            <a:off x="3924300" y="2709019"/>
            <a:ext cx="1583804" cy="540271"/>
          </a:xfrm>
          <a:prstGeom prst="homePlate">
            <a:avLst>
              <a:gd name="adj" fmla="val 12763"/>
            </a:avLst>
          </a:prstGeom>
          <a:solidFill>
            <a:srgbClr val="CCECFF"/>
          </a:solidFill>
          <a:ln w="38100" algn="ctr">
            <a:solidFill>
              <a:srgbClr val="3333FF"/>
            </a:solidFill>
            <a:miter lim="800000"/>
            <a:headEnd/>
            <a:tailEnd/>
          </a:ln>
          <a:effectLst/>
        </p:spPr>
        <p:txBody>
          <a:bodyPr wrap="none" lIns="54000" rIns="54000"/>
          <a:lstStyle/>
          <a:p>
            <a:pPr marL="342900" indent="-342900" eaLnBrk="1" hangingPunct="1">
              <a:spcBef>
                <a:spcPct val="0"/>
              </a:spcBef>
              <a:buClr>
                <a:schemeClr val="tx1"/>
              </a:buClr>
              <a:buFont typeface="Arial Narrow" pitchFamily="34" charset="0"/>
              <a:buNone/>
            </a:pPr>
            <a:r>
              <a:rPr kumimoji="1" lang="ja-JP" altLang="en-US" sz="1200" dirty="0">
                <a:latin typeface="Meiryo UI" panose="020B0604030504040204" pitchFamily="50" charset="-128"/>
                <a:ea typeface="Meiryo UI" panose="020B0604030504040204" pitchFamily="50" charset="-128"/>
              </a:rPr>
              <a:t>生産管理・在庫管理</a:t>
            </a:r>
            <a:endParaRPr kumimoji="1" lang="en-US" altLang="ja-JP" sz="1200" dirty="0">
              <a:latin typeface="Meiryo UI" panose="020B0604030504040204" pitchFamily="50" charset="-128"/>
              <a:ea typeface="Meiryo UI" panose="020B0604030504040204" pitchFamily="50" charset="-128"/>
            </a:endParaRPr>
          </a:p>
          <a:p>
            <a:pPr marL="342900" indent="-342900" eaLnBrk="1" hangingPunct="1">
              <a:spcBef>
                <a:spcPct val="0"/>
              </a:spcBef>
              <a:buClr>
                <a:schemeClr val="tx1"/>
              </a:buClr>
              <a:buFont typeface="Arial Narrow" pitchFamily="34" charset="0"/>
              <a:buNone/>
            </a:pPr>
            <a:r>
              <a:rPr lang="en-US" altLang="ja-JP" sz="1000" dirty="0">
                <a:latin typeface="Meiryo UI" panose="020B0604030504040204" pitchFamily="50" charset="-128"/>
                <a:ea typeface="Meiryo UI" panose="020B0604030504040204" pitchFamily="50" charset="-128"/>
              </a:rPr>
              <a:t>(Fulfillment/S&amp;OP/IBP)</a:t>
            </a:r>
          </a:p>
          <a:p>
            <a:pPr marL="342900" indent="-342900" eaLnBrk="1" hangingPunct="1">
              <a:spcBef>
                <a:spcPct val="0"/>
              </a:spcBef>
              <a:buClr>
                <a:schemeClr val="tx1"/>
              </a:buClr>
              <a:buFont typeface="Arial Narrow" pitchFamily="34" charset="0"/>
              <a:buNone/>
            </a:pPr>
            <a:r>
              <a:rPr lang="ja-JP" altLang="en-US" sz="1000" dirty="0">
                <a:latin typeface="Meiryo UI" panose="020B0604030504040204" pitchFamily="50" charset="-128"/>
                <a:ea typeface="Meiryo UI" panose="020B0604030504040204" pitchFamily="50" charset="-128"/>
              </a:rPr>
              <a:t>実行系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計画系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統合計画</a:t>
            </a:r>
            <a:endParaRPr kumimoji="1" lang="en-US" altLang="ja-JP" sz="1000" dirty="0">
              <a:latin typeface="Meiryo UI" panose="020B0604030504040204" pitchFamily="50" charset="-128"/>
              <a:ea typeface="Meiryo UI" panose="020B0604030504040204" pitchFamily="50" charset="-128"/>
            </a:endParaRPr>
          </a:p>
        </p:txBody>
      </p:sp>
      <p:sp>
        <p:nvSpPr>
          <p:cNvPr id="7" name="AutoShape 28"/>
          <p:cNvSpPr>
            <a:spLocks noChangeArrowheads="1"/>
          </p:cNvSpPr>
          <p:nvPr/>
        </p:nvSpPr>
        <p:spPr bwMode="auto">
          <a:xfrm>
            <a:off x="6948636" y="2709019"/>
            <a:ext cx="1435473" cy="540271"/>
          </a:xfrm>
          <a:prstGeom prst="homePlate">
            <a:avLst>
              <a:gd name="adj" fmla="val 12763"/>
            </a:avLst>
          </a:prstGeom>
          <a:solidFill>
            <a:srgbClr val="CCECFF"/>
          </a:solidFill>
          <a:ln w="28575" algn="ctr">
            <a:solidFill>
              <a:srgbClr val="9999FF"/>
            </a:solidFill>
            <a:miter lim="800000"/>
            <a:headEnd/>
            <a:tailEnd/>
          </a:ln>
          <a:effectLst/>
        </p:spPr>
        <p:txBody>
          <a:bodyPr wrap="none" lIns="54000" rIns="54000"/>
          <a:lstStyle/>
          <a:p>
            <a:pPr eaLnBrk="1" hangingPunct="1">
              <a:spcBef>
                <a:spcPct val="0"/>
              </a:spcBef>
              <a:buClr>
                <a:schemeClr val="tx1"/>
              </a:buClr>
              <a:buFont typeface="Arial Narrow" pitchFamily="34" charset="0"/>
              <a:buNone/>
            </a:pPr>
            <a:r>
              <a:rPr kumimoji="1" lang="ja-JP" altLang="en-US" sz="1200" dirty="0">
                <a:latin typeface="Meiryo UI" panose="020B0604030504040204" pitchFamily="50" charset="-128"/>
                <a:ea typeface="Meiryo UI" panose="020B0604030504040204" pitchFamily="50" charset="-128"/>
              </a:rPr>
              <a:t>保守：保全</a:t>
            </a:r>
            <a:endParaRPr kumimoji="1" lang="en-US" altLang="ja-JP" sz="1200" dirty="0">
              <a:latin typeface="Meiryo UI" panose="020B0604030504040204" pitchFamily="50" charset="-128"/>
              <a:ea typeface="Meiryo UI" panose="020B0604030504040204" pitchFamily="50" charset="-128"/>
            </a:endParaRPr>
          </a:p>
          <a:p>
            <a:pPr eaLnBrk="1" hangingPunct="1">
              <a:spcBef>
                <a:spcPct val="0"/>
              </a:spcBef>
              <a:buClr>
                <a:schemeClr val="tx1"/>
              </a:buClr>
              <a:buFont typeface="Arial Narrow" pitchFamily="34" charset="0"/>
              <a:buNone/>
            </a:pPr>
            <a:r>
              <a:rPr lang="ja-JP" altLang="en-US" sz="1200" dirty="0">
                <a:latin typeface="Meiryo UI" panose="020B0604030504040204" pitchFamily="50" charset="-128"/>
                <a:ea typeface="Meiryo UI" panose="020B0604030504040204" pitchFamily="50" charset="-128"/>
              </a:rPr>
              <a:t>アフターサービス</a:t>
            </a:r>
            <a:endParaRPr kumimoji="1" lang="en-US" altLang="ja-JP" sz="1200" dirty="0">
              <a:latin typeface="Meiryo UI" panose="020B0604030504040204" pitchFamily="50" charset="-128"/>
              <a:ea typeface="Meiryo UI" panose="020B0604030504040204" pitchFamily="50" charset="-128"/>
            </a:endParaRPr>
          </a:p>
        </p:txBody>
      </p:sp>
      <p:grpSp>
        <p:nvGrpSpPr>
          <p:cNvPr id="6" name="Group 6"/>
          <p:cNvGrpSpPr>
            <a:grpSpLocks/>
          </p:cNvGrpSpPr>
          <p:nvPr/>
        </p:nvGrpSpPr>
        <p:grpSpPr bwMode="auto">
          <a:xfrm>
            <a:off x="2988196" y="4817938"/>
            <a:ext cx="3887788" cy="987425"/>
            <a:chOff x="1548" y="2716"/>
            <a:chExt cx="2449" cy="622"/>
          </a:xfrm>
        </p:grpSpPr>
        <p:sp>
          <p:nvSpPr>
            <p:cNvPr id="11" name="AutoShape 7"/>
            <p:cNvSpPr>
              <a:spLocks noChangeArrowheads="1"/>
            </p:cNvSpPr>
            <p:nvPr/>
          </p:nvSpPr>
          <p:spPr bwMode="auto">
            <a:xfrm>
              <a:off x="1700" y="2716"/>
              <a:ext cx="2122" cy="221"/>
            </a:xfrm>
            <a:prstGeom prst="parallelogram">
              <a:avLst>
                <a:gd name="adj" fmla="val 184879"/>
              </a:avLst>
            </a:prstGeom>
            <a:solidFill>
              <a:schemeClr val="bg2">
                <a:alpha val="50000"/>
              </a:scheme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2" name="AutoShape 8"/>
            <p:cNvSpPr>
              <a:spLocks noChangeArrowheads="1"/>
            </p:cNvSpPr>
            <p:nvPr/>
          </p:nvSpPr>
          <p:spPr bwMode="auto">
            <a:xfrm flipV="1">
              <a:off x="1548" y="2937"/>
              <a:ext cx="2019" cy="401"/>
            </a:xfrm>
            <a:custGeom>
              <a:avLst/>
              <a:gdLst>
                <a:gd name="G0" fmla="+- 1619 0 0"/>
                <a:gd name="G1" fmla="+- 21600 0 1619"/>
                <a:gd name="G2" fmla="*/ 1619 1 2"/>
                <a:gd name="G3" fmla="+- 21600 0 G2"/>
                <a:gd name="G4" fmla="+/ 1619 21600 2"/>
                <a:gd name="G5" fmla="+/ G1 0 2"/>
                <a:gd name="G6" fmla="*/ 21600 21600 1619"/>
                <a:gd name="G7" fmla="*/ G6 1 2"/>
                <a:gd name="G8" fmla="+- 21600 0 G7"/>
                <a:gd name="G9" fmla="*/ 21600 1 2"/>
                <a:gd name="G10" fmla="+- 1619 0 G9"/>
                <a:gd name="G11" fmla="?: G10 G8 0"/>
                <a:gd name="G12" fmla="?: G10 G7 21600"/>
                <a:gd name="T0" fmla="*/ 20790 w 21600"/>
                <a:gd name="T1" fmla="*/ 10800 h 21600"/>
                <a:gd name="T2" fmla="*/ 10800 w 21600"/>
                <a:gd name="T3" fmla="*/ 21600 h 21600"/>
                <a:gd name="T4" fmla="*/ 810 w 21600"/>
                <a:gd name="T5" fmla="*/ 10800 h 21600"/>
                <a:gd name="T6" fmla="*/ 10800 w 21600"/>
                <a:gd name="T7" fmla="*/ 0 h 21600"/>
                <a:gd name="T8" fmla="*/ 2610 w 21600"/>
                <a:gd name="T9" fmla="*/ 2610 h 21600"/>
                <a:gd name="T10" fmla="*/ 18990 w 21600"/>
                <a:gd name="T11" fmla="*/ 18990 h 21600"/>
              </a:gdLst>
              <a:ahLst/>
              <a:cxnLst>
                <a:cxn ang="0">
                  <a:pos x="T0" y="T1"/>
                </a:cxn>
                <a:cxn ang="0">
                  <a:pos x="T2" y="T3"/>
                </a:cxn>
                <a:cxn ang="0">
                  <a:pos x="T4" y="T5"/>
                </a:cxn>
                <a:cxn ang="0">
                  <a:pos x="T6" y="T7"/>
                </a:cxn>
              </a:cxnLst>
              <a:rect l="T8" t="T9" r="T10" b="T11"/>
              <a:pathLst>
                <a:path w="21600" h="21600">
                  <a:moveTo>
                    <a:pt x="0" y="0"/>
                  </a:moveTo>
                  <a:lnTo>
                    <a:pt x="1619" y="21600"/>
                  </a:lnTo>
                  <a:lnTo>
                    <a:pt x="19981" y="21600"/>
                  </a:lnTo>
                  <a:lnTo>
                    <a:pt x="21600" y="0"/>
                  </a:lnTo>
                  <a:close/>
                </a:path>
              </a:pathLst>
            </a:custGeom>
            <a:solidFill>
              <a:srgbClr val="CCECFF"/>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3" name="AutoShape 9"/>
            <p:cNvSpPr>
              <a:spLocks noChangeArrowheads="1"/>
            </p:cNvSpPr>
            <p:nvPr/>
          </p:nvSpPr>
          <p:spPr bwMode="auto">
            <a:xfrm rot="19871982" flipV="1">
              <a:off x="3427" y="2800"/>
              <a:ext cx="570" cy="429"/>
            </a:xfrm>
            <a:custGeom>
              <a:avLst/>
              <a:gdLst>
                <a:gd name="G0" fmla="+- 2211 0 0"/>
                <a:gd name="G1" fmla="+- 21600 0 2211"/>
                <a:gd name="G2" fmla="*/ 2211 1 2"/>
                <a:gd name="G3" fmla="+- 21600 0 G2"/>
                <a:gd name="G4" fmla="+/ 2211 21600 2"/>
                <a:gd name="G5" fmla="+/ G1 0 2"/>
                <a:gd name="G6" fmla="*/ 21600 21600 2211"/>
                <a:gd name="G7" fmla="*/ G6 1 2"/>
                <a:gd name="G8" fmla="+- 21600 0 G7"/>
                <a:gd name="G9" fmla="*/ 21600 1 2"/>
                <a:gd name="G10" fmla="+- 2211 0 G9"/>
                <a:gd name="G11" fmla="?: G10 G8 0"/>
                <a:gd name="G12" fmla="?: G10 G7 21600"/>
                <a:gd name="T0" fmla="*/ 20494 w 21600"/>
                <a:gd name="T1" fmla="*/ 10800 h 21600"/>
                <a:gd name="T2" fmla="*/ 10800 w 21600"/>
                <a:gd name="T3" fmla="*/ 21600 h 21600"/>
                <a:gd name="T4" fmla="*/ 1106 w 21600"/>
                <a:gd name="T5" fmla="*/ 10800 h 21600"/>
                <a:gd name="T6" fmla="*/ 10800 w 21600"/>
                <a:gd name="T7" fmla="*/ 0 h 21600"/>
                <a:gd name="T8" fmla="*/ 2906 w 21600"/>
                <a:gd name="T9" fmla="*/ 2906 h 21600"/>
                <a:gd name="T10" fmla="*/ 18694 w 21600"/>
                <a:gd name="T11" fmla="*/ 18694 h 21600"/>
              </a:gdLst>
              <a:ahLst/>
              <a:cxnLst>
                <a:cxn ang="0">
                  <a:pos x="T0" y="T1"/>
                </a:cxn>
                <a:cxn ang="0">
                  <a:pos x="T2" y="T3"/>
                </a:cxn>
                <a:cxn ang="0">
                  <a:pos x="T4" y="T5"/>
                </a:cxn>
                <a:cxn ang="0">
                  <a:pos x="T6" y="T7"/>
                </a:cxn>
              </a:cxnLst>
              <a:rect l="T8" t="T9" r="T10" b="T11"/>
              <a:pathLst>
                <a:path w="21600" h="21600">
                  <a:moveTo>
                    <a:pt x="0" y="0"/>
                  </a:moveTo>
                  <a:lnTo>
                    <a:pt x="2211" y="21600"/>
                  </a:lnTo>
                  <a:lnTo>
                    <a:pt x="19389" y="21600"/>
                  </a:lnTo>
                  <a:lnTo>
                    <a:pt x="21600" y="0"/>
                  </a:lnTo>
                  <a:close/>
                </a:path>
              </a:pathLst>
            </a:custGeom>
            <a:solidFill>
              <a:srgbClr val="CCECFF">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nvGrpSpPr>
          <p:cNvPr id="8" name="Group 10"/>
          <p:cNvGrpSpPr>
            <a:grpSpLocks/>
          </p:cNvGrpSpPr>
          <p:nvPr/>
        </p:nvGrpSpPr>
        <p:grpSpPr bwMode="auto">
          <a:xfrm>
            <a:off x="3718446" y="3217738"/>
            <a:ext cx="1958975" cy="666750"/>
            <a:chOff x="2008" y="1708"/>
            <a:chExt cx="1234" cy="420"/>
          </a:xfrm>
        </p:grpSpPr>
        <p:sp>
          <p:nvSpPr>
            <p:cNvPr id="15" name="AutoShape 11"/>
            <p:cNvSpPr>
              <a:spLocks noChangeArrowheads="1"/>
            </p:cNvSpPr>
            <p:nvPr/>
          </p:nvSpPr>
          <p:spPr bwMode="auto">
            <a:xfrm>
              <a:off x="2136" y="1708"/>
              <a:ext cx="987" cy="90"/>
            </a:xfrm>
            <a:prstGeom prst="parallelogram">
              <a:avLst>
                <a:gd name="adj" fmla="val 184047"/>
              </a:avLst>
            </a:prstGeom>
            <a:solidFill>
              <a:srgbClr val="333399">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6" name="AutoShape 12"/>
            <p:cNvSpPr>
              <a:spLocks noChangeArrowheads="1"/>
            </p:cNvSpPr>
            <p:nvPr/>
          </p:nvSpPr>
          <p:spPr bwMode="auto">
            <a:xfrm flipV="1">
              <a:off x="2008" y="1796"/>
              <a:ext cx="1086" cy="332"/>
            </a:xfrm>
            <a:custGeom>
              <a:avLst/>
              <a:gdLst>
                <a:gd name="G0" fmla="+- 2506 0 0"/>
                <a:gd name="G1" fmla="+- 21600 0 2506"/>
                <a:gd name="G2" fmla="*/ 2506 1 2"/>
                <a:gd name="G3" fmla="+- 21600 0 G2"/>
                <a:gd name="G4" fmla="+/ 2506 21600 2"/>
                <a:gd name="G5" fmla="+/ G1 0 2"/>
                <a:gd name="G6" fmla="*/ 21600 21600 2506"/>
                <a:gd name="G7" fmla="*/ G6 1 2"/>
                <a:gd name="G8" fmla="+- 21600 0 G7"/>
                <a:gd name="G9" fmla="*/ 21600 1 2"/>
                <a:gd name="G10" fmla="+- 2506 0 G9"/>
                <a:gd name="G11" fmla="?: G10 G8 0"/>
                <a:gd name="G12" fmla="?: G10 G7 21600"/>
                <a:gd name="T0" fmla="*/ 20347 w 21600"/>
                <a:gd name="T1" fmla="*/ 10800 h 21600"/>
                <a:gd name="T2" fmla="*/ 10800 w 21600"/>
                <a:gd name="T3" fmla="*/ 21600 h 21600"/>
                <a:gd name="T4" fmla="*/ 1253 w 21600"/>
                <a:gd name="T5" fmla="*/ 10800 h 21600"/>
                <a:gd name="T6" fmla="*/ 10800 w 21600"/>
                <a:gd name="T7" fmla="*/ 0 h 21600"/>
                <a:gd name="T8" fmla="*/ 3053 w 21600"/>
                <a:gd name="T9" fmla="*/ 3053 h 21600"/>
                <a:gd name="T10" fmla="*/ 18547 w 21600"/>
                <a:gd name="T11" fmla="*/ 18547 h 21600"/>
              </a:gdLst>
              <a:ahLst/>
              <a:cxnLst>
                <a:cxn ang="0">
                  <a:pos x="T0" y="T1"/>
                </a:cxn>
                <a:cxn ang="0">
                  <a:pos x="T2" y="T3"/>
                </a:cxn>
                <a:cxn ang="0">
                  <a:pos x="T4" y="T5"/>
                </a:cxn>
                <a:cxn ang="0">
                  <a:pos x="T6" y="T7"/>
                </a:cxn>
              </a:cxnLst>
              <a:rect l="T8" t="T9" r="T10" b="T11"/>
              <a:pathLst>
                <a:path w="21600" h="21600">
                  <a:moveTo>
                    <a:pt x="0" y="0"/>
                  </a:moveTo>
                  <a:lnTo>
                    <a:pt x="2506" y="21600"/>
                  </a:lnTo>
                  <a:lnTo>
                    <a:pt x="19094" y="21600"/>
                  </a:lnTo>
                  <a:lnTo>
                    <a:pt x="21600" y="0"/>
                  </a:lnTo>
                  <a:close/>
                </a:path>
              </a:pathLst>
            </a:custGeom>
            <a:gradFill rotWithShape="0">
              <a:gsLst>
                <a:gs pos="0">
                  <a:srgbClr val="0066FF"/>
                </a:gs>
                <a:gs pos="50000">
                  <a:srgbClr val="0066FF">
                    <a:gamma/>
                    <a:tint val="97647"/>
                    <a:invGamma/>
                  </a:srgbClr>
                </a:gs>
                <a:gs pos="100000">
                  <a:srgbClr val="0066FF"/>
                </a:gs>
              </a:gsLst>
              <a:lin ang="5400000" scaled="1"/>
            </a:gra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17" name="AutoShape 13"/>
            <p:cNvSpPr>
              <a:spLocks noChangeArrowheads="1"/>
            </p:cNvSpPr>
            <p:nvPr/>
          </p:nvSpPr>
          <p:spPr bwMode="auto">
            <a:xfrm rot="19945952" flipV="1">
              <a:off x="3006" y="1730"/>
              <a:ext cx="236" cy="365"/>
            </a:xfrm>
            <a:custGeom>
              <a:avLst/>
              <a:gdLst>
                <a:gd name="G0" fmla="+- 2306 0 0"/>
                <a:gd name="G1" fmla="+- 21600 0 2306"/>
                <a:gd name="G2" fmla="*/ 2306 1 2"/>
                <a:gd name="G3" fmla="+- 21600 0 G2"/>
                <a:gd name="G4" fmla="+/ 2306 21600 2"/>
                <a:gd name="G5" fmla="+/ G1 0 2"/>
                <a:gd name="G6" fmla="*/ 21600 21600 2306"/>
                <a:gd name="G7" fmla="*/ G6 1 2"/>
                <a:gd name="G8" fmla="+- 21600 0 G7"/>
                <a:gd name="G9" fmla="*/ 21600 1 2"/>
                <a:gd name="G10" fmla="+- 2306 0 G9"/>
                <a:gd name="G11" fmla="?: G10 G8 0"/>
                <a:gd name="G12" fmla="?: G10 G7 21600"/>
                <a:gd name="T0" fmla="*/ 20447 w 21600"/>
                <a:gd name="T1" fmla="*/ 10800 h 21600"/>
                <a:gd name="T2" fmla="*/ 10800 w 21600"/>
                <a:gd name="T3" fmla="*/ 21600 h 21600"/>
                <a:gd name="T4" fmla="*/ 1153 w 21600"/>
                <a:gd name="T5" fmla="*/ 10800 h 21600"/>
                <a:gd name="T6" fmla="*/ 10800 w 21600"/>
                <a:gd name="T7" fmla="*/ 0 h 21600"/>
                <a:gd name="T8" fmla="*/ 2953 w 21600"/>
                <a:gd name="T9" fmla="*/ 2953 h 21600"/>
                <a:gd name="T10" fmla="*/ 18647 w 21600"/>
                <a:gd name="T11" fmla="*/ 18647 h 21600"/>
              </a:gdLst>
              <a:ahLst/>
              <a:cxnLst>
                <a:cxn ang="0">
                  <a:pos x="T0" y="T1"/>
                </a:cxn>
                <a:cxn ang="0">
                  <a:pos x="T2" y="T3"/>
                </a:cxn>
                <a:cxn ang="0">
                  <a:pos x="T4" y="T5"/>
                </a:cxn>
                <a:cxn ang="0">
                  <a:pos x="T6" y="T7"/>
                </a:cxn>
              </a:cxnLst>
              <a:rect l="T8" t="T9" r="T10" b="T11"/>
              <a:pathLst>
                <a:path w="21600" h="21600">
                  <a:moveTo>
                    <a:pt x="0" y="0"/>
                  </a:moveTo>
                  <a:lnTo>
                    <a:pt x="2306" y="21600"/>
                  </a:lnTo>
                  <a:lnTo>
                    <a:pt x="19294" y="21600"/>
                  </a:lnTo>
                  <a:lnTo>
                    <a:pt x="21600" y="0"/>
                  </a:lnTo>
                  <a:close/>
                </a:path>
              </a:pathLst>
            </a:custGeom>
            <a:solidFill>
              <a:srgbClr val="3333FF">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nvGrpSpPr>
          <p:cNvPr id="9" name="グループ化 39"/>
          <p:cNvGrpSpPr/>
          <p:nvPr/>
        </p:nvGrpSpPr>
        <p:grpSpPr>
          <a:xfrm>
            <a:off x="3924300" y="1628899"/>
            <a:ext cx="1270223" cy="1077002"/>
            <a:chOff x="4176544" y="1475601"/>
            <a:chExt cx="1270223" cy="1077002"/>
          </a:xfrm>
        </p:grpSpPr>
        <p:sp>
          <p:nvSpPr>
            <p:cNvPr id="19" name="AutoShape 15"/>
            <p:cNvSpPr>
              <a:spLocks noChangeArrowheads="1"/>
            </p:cNvSpPr>
            <p:nvPr/>
          </p:nvSpPr>
          <p:spPr bwMode="auto">
            <a:xfrm>
              <a:off x="4176544" y="1620953"/>
              <a:ext cx="1270223" cy="845047"/>
            </a:xfrm>
            <a:prstGeom prst="triangle">
              <a:avLst>
                <a:gd name="adj" fmla="val 48056"/>
              </a:avLst>
            </a:prstGeom>
            <a:solidFill>
              <a:schemeClr val="hlink"/>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20" name="AutoShape 16"/>
            <p:cNvSpPr>
              <a:spLocks noChangeArrowheads="1"/>
            </p:cNvSpPr>
            <p:nvPr/>
          </p:nvSpPr>
          <p:spPr bwMode="auto">
            <a:xfrm rot="19075284">
              <a:off x="5069438" y="1475601"/>
              <a:ext cx="171961" cy="1077002"/>
            </a:xfrm>
            <a:prstGeom prst="triangle">
              <a:avLst>
                <a:gd name="adj" fmla="val 46116"/>
              </a:avLst>
            </a:prstGeom>
            <a:solidFill>
              <a:schemeClr val="tx2">
                <a:alpha val="50000"/>
              </a:scheme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nvGrpSpPr>
          <p:cNvPr id="10" name="Group 17"/>
          <p:cNvGrpSpPr>
            <a:grpSpLocks/>
          </p:cNvGrpSpPr>
          <p:nvPr/>
        </p:nvGrpSpPr>
        <p:grpSpPr bwMode="auto">
          <a:xfrm>
            <a:off x="3262834" y="4287713"/>
            <a:ext cx="3190875" cy="817563"/>
            <a:chOff x="1721" y="2382"/>
            <a:chExt cx="2010" cy="515"/>
          </a:xfrm>
        </p:grpSpPr>
        <p:sp>
          <p:nvSpPr>
            <p:cNvPr id="22" name="AutoShape 18"/>
            <p:cNvSpPr>
              <a:spLocks noChangeArrowheads="1"/>
            </p:cNvSpPr>
            <p:nvPr/>
          </p:nvSpPr>
          <p:spPr bwMode="auto">
            <a:xfrm>
              <a:off x="1836" y="2382"/>
              <a:ext cx="1749" cy="183"/>
            </a:xfrm>
            <a:prstGeom prst="parallelogram">
              <a:avLst>
                <a:gd name="adj" fmla="val 176590"/>
              </a:avLst>
            </a:prstGeom>
            <a:solidFill>
              <a:srgbClr val="666699">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23" name="AutoShape 19"/>
            <p:cNvSpPr>
              <a:spLocks noChangeArrowheads="1"/>
            </p:cNvSpPr>
            <p:nvPr/>
          </p:nvSpPr>
          <p:spPr bwMode="auto">
            <a:xfrm flipV="1">
              <a:off x="1721" y="2565"/>
              <a:ext cx="1675" cy="332"/>
            </a:xfrm>
            <a:custGeom>
              <a:avLst/>
              <a:gdLst>
                <a:gd name="G0" fmla="+- 1619 0 0"/>
                <a:gd name="G1" fmla="+- 21600 0 1619"/>
                <a:gd name="G2" fmla="*/ 1619 1 2"/>
                <a:gd name="G3" fmla="+- 21600 0 G2"/>
                <a:gd name="G4" fmla="+/ 1619 21600 2"/>
                <a:gd name="G5" fmla="+/ G1 0 2"/>
                <a:gd name="G6" fmla="*/ 21600 21600 1619"/>
                <a:gd name="G7" fmla="*/ G6 1 2"/>
                <a:gd name="G8" fmla="+- 21600 0 G7"/>
                <a:gd name="G9" fmla="*/ 21600 1 2"/>
                <a:gd name="G10" fmla="+- 1619 0 G9"/>
                <a:gd name="G11" fmla="?: G10 G8 0"/>
                <a:gd name="G12" fmla="?: G10 G7 21600"/>
                <a:gd name="T0" fmla="*/ 20790 w 21600"/>
                <a:gd name="T1" fmla="*/ 10800 h 21600"/>
                <a:gd name="T2" fmla="*/ 10800 w 21600"/>
                <a:gd name="T3" fmla="*/ 21600 h 21600"/>
                <a:gd name="T4" fmla="*/ 810 w 21600"/>
                <a:gd name="T5" fmla="*/ 10800 h 21600"/>
                <a:gd name="T6" fmla="*/ 10800 w 21600"/>
                <a:gd name="T7" fmla="*/ 0 h 21600"/>
                <a:gd name="T8" fmla="*/ 2610 w 21600"/>
                <a:gd name="T9" fmla="*/ 2610 h 21600"/>
                <a:gd name="T10" fmla="*/ 18990 w 21600"/>
                <a:gd name="T11" fmla="*/ 18990 h 21600"/>
              </a:gdLst>
              <a:ahLst/>
              <a:cxnLst>
                <a:cxn ang="0">
                  <a:pos x="T0" y="T1"/>
                </a:cxn>
                <a:cxn ang="0">
                  <a:pos x="T2" y="T3"/>
                </a:cxn>
                <a:cxn ang="0">
                  <a:pos x="T4" y="T5"/>
                </a:cxn>
                <a:cxn ang="0">
                  <a:pos x="T6" y="T7"/>
                </a:cxn>
              </a:cxnLst>
              <a:rect l="T8" t="T9" r="T10" b="T11"/>
              <a:pathLst>
                <a:path w="21600" h="21600">
                  <a:moveTo>
                    <a:pt x="0" y="0"/>
                  </a:moveTo>
                  <a:lnTo>
                    <a:pt x="1619" y="21600"/>
                  </a:lnTo>
                  <a:lnTo>
                    <a:pt x="19981" y="21600"/>
                  </a:lnTo>
                  <a:lnTo>
                    <a:pt x="21600" y="0"/>
                  </a:lnTo>
                  <a:close/>
                </a:path>
              </a:pathLst>
            </a:custGeom>
            <a:gradFill rotWithShape="0">
              <a:gsLst>
                <a:gs pos="0">
                  <a:srgbClr val="99CCFF"/>
                </a:gs>
                <a:gs pos="50000">
                  <a:srgbClr val="99CCFF">
                    <a:gamma/>
                    <a:tint val="97647"/>
                    <a:invGamma/>
                  </a:srgbClr>
                </a:gs>
                <a:gs pos="100000">
                  <a:srgbClr val="99CCFF"/>
                </a:gs>
              </a:gsLst>
              <a:lin ang="5400000" scaled="1"/>
            </a:gra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24" name="AutoShape 20"/>
            <p:cNvSpPr>
              <a:spLocks noChangeArrowheads="1"/>
            </p:cNvSpPr>
            <p:nvPr/>
          </p:nvSpPr>
          <p:spPr bwMode="auto">
            <a:xfrm rot="19871982" flipV="1">
              <a:off x="3280" y="2452"/>
              <a:ext cx="451" cy="354"/>
            </a:xfrm>
            <a:custGeom>
              <a:avLst/>
              <a:gdLst>
                <a:gd name="G0" fmla="+- 2179 0 0"/>
                <a:gd name="G1" fmla="+- 21600 0 2179"/>
                <a:gd name="G2" fmla="*/ 2179 1 2"/>
                <a:gd name="G3" fmla="+- 21600 0 G2"/>
                <a:gd name="G4" fmla="+/ 2179 21600 2"/>
                <a:gd name="G5" fmla="+/ G1 0 2"/>
                <a:gd name="G6" fmla="*/ 21600 21600 2179"/>
                <a:gd name="G7" fmla="*/ G6 1 2"/>
                <a:gd name="G8" fmla="+- 21600 0 G7"/>
                <a:gd name="G9" fmla="*/ 21600 1 2"/>
                <a:gd name="G10" fmla="+- 2179 0 G9"/>
                <a:gd name="G11" fmla="?: G10 G8 0"/>
                <a:gd name="G12" fmla="?: G10 G7 21600"/>
                <a:gd name="T0" fmla="*/ 20510 w 21600"/>
                <a:gd name="T1" fmla="*/ 10800 h 21600"/>
                <a:gd name="T2" fmla="*/ 10800 w 21600"/>
                <a:gd name="T3" fmla="*/ 21600 h 21600"/>
                <a:gd name="T4" fmla="*/ 1090 w 21600"/>
                <a:gd name="T5" fmla="*/ 10800 h 21600"/>
                <a:gd name="T6" fmla="*/ 10800 w 21600"/>
                <a:gd name="T7" fmla="*/ 0 h 21600"/>
                <a:gd name="T8" fmla="*/ 2890 w 21600"/>
                <a:gd name="T9" fmla="*/ 2890 h 21600"/>
                <a:gd name="T10" fmla="*/ 18710 w 21600"/>
                <a:gd name="T11" fmla="*/ 18710 h 21600"/>
              </a:gdLst>
              <a:ahLst/>
              <a:cxnLst>
                <a:cxn ang="0">
                  <a:pos x="T0" y="T1"/>
                </a:cxn>
                <a:cxn ang="0">
                  <a:pos x="T2" y="T3"/>
                </a:cxn>
                <a:cxn ang="0">
                  <a:pos x="T4" y="T5"/>
                </a:cxn>
                <a:cxn ang="0">
                  <a:pos x="T6" y="T7"/>
                </a:cxn>
              </a:cxnLst>
              <a:rect l="T8" t="T9" r="T10" b="T11"/>
              <a:pathLst>
                <a:path w="21600" h="21600">
                  <a:moveTo>
                    <a:pt x="0" y="0"/>
                  </a:moveTo>
                  <a:lnTo>
                    <a:pt x="2179" y="21600"/>
                  </a:lnTo>
                  <a:lnTo>
                    <a:pt x="19421" y="21600"/>
                  </a:lnTo>
                  <a:lnTo>
                    <a:pt x="21600" y="0"/>
                  </a:lnTo>
                  <a:close/>
                </a:path>
              </a:pathLst>
            </a:custGeom>
            <a:solidFill>
              <a:srgbClr val="99CCFF">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nvGrpSpPr>
          <p:cNvPr id="14" name="Group 21"/>
          <p:cNvGrpSpPr>
            <a:grpSpLocks/>
          </p:cNvGrpSpPr>
          <p:nvPr/>
        </p:nvGrpSpPr>
        <p:grpSpPr bwMode="auto">
          <a:xfrm>
            <a:off x="3493021" y="3773363"/>
            <a:ext cx="2573338" cy="722313"/>
            <a:chOff x="1866" y="2058"/>
            <a:chExt cx="1621" cy="455"/>
          </a:xfrm>
        </p:grpSpPr>
        <p:sp>
          <p:nvSpPr>
            <p:cNvPr id="26" name="AutoShape 22"/>
            <p:cNvSpPr>
              <a:spLocks noChangeArrowheads="1"/>
            </p:cNvSpPr>
            <p:nvPr/>
          </p:nvSpPr>
          <p:spPr bwMode="auto">
            <a:xfrm>
              <a:off x="1980" y="2058"/>
              <a:ext cx="1372" cy="123"/>
            </a:xfrm>
            <a:prstGeom prst="parallelogram">
              <a:avLst>
                <a:gd name="adj" fmla="val 180486"/>
              </a:avLst>
            </a:prstGeom>
            <a:solidFill>
              <a:srgbClr val="333399">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27" name="AutoShape 23"/>
            <p:cNvSpPr>
              <a:spLocks noChangeArrowheads="1"/>
            </p:cNvSpPr>
            <p:nvPr/>
          </p:nvSpPr>
          <p:spPr bwMode="auto">
            <a:xfrm flipV="1">
              <a:off x="1866" y="2181"/>
              <a:ext cx="1381" cy="332"/>
            </a:xfrm>
            <a:custGeom>
              <a:avLst/>
              <a:gdLst>
                <a:gd name="G0" fmla="+- 1900 0 0"/>
                <a:gd name="G1" fmla="+- 21600 0 1900"/>
                <a:gd name="G2" fmla="*/ 1900 1 2"/>
                <a:gd name="G3" fmla="+- 21600 0 G2"/>
                <a:gd name="G4" fmla="+/ 1900 21600 2"/>
                <a:gd name="G5" fmla="+/ G1 0 2"/>
                <a:gd name="G6" fmla="*/ 21600 21600 1900"/>
                <a:gd name="G7" fmla="*/ G6 1 2"/>
                <a:gd name="G8" fmla="+- 21600 0 G7"/>
                <a:gd name="G9" fmla="*/ 21600 1 2"/>
                <a:gd name="G10" fmla="+- 1900 0 G9"/>
                <a:gd name="G11" fmla="?: G10 G8 0"/>
                <a:gd name="G12" fmla="?: G10 G7 21600"/>
                <a:gd name="T0" fmla="*/ 20650 w 21600"/>
                <a:gd name="T1" fmla="*/ 10800 h 21600"/>
                <a:gd name="T2" fmla="*/ 10800 w 21600"/>
                <a:gd name="T3" fmla="*/ 21600 h 21600"/>
                <a:gd name="T4" fmla="*/ 950 w 21600"/>
                <a:gd name="T5" fmla="*/ 10800 h 21600"/>
                <a:gd name="T6" fmla="*/ 10800 w 21600"/>
                <a:gd name="T7" fmla="*/ 0 h 21600"/>
                <a:gd name="T8" fmla="*/ 2750 w 21600"/>
                <a:gd name="T9" fmla="*/ 2750 h 21600"/>
                <a:gd name="T10" fmla="*/ 18850 w 21600"/>
                <a:gd name="T11" fmla="*/ 18850 h 21600"/>
              </a:gdLst>
              <a:ahLst/>
              <a:cxnLst>
                <a:cxn ang="0">
                  <a:pos x="T0" y="T1"/>
                </a:cxn>
                <a:cxn ang="0">
                  <a:pos x="T2" y="T3"/>
                </a:cxn>
                <a:cxn ang="0">
                  <a:pos x="T4" y="T5"/>
                </a:cxn>
                <a:cxn ang="0">
                  <a:pos x="T6" y="T7"/>
                </a:cxn>
              </a:cxnLst>
              <a:rect l="T8" t="T9" r="T10" b="T11"/>
              <a:pathLst>
                <a:path w="21600" h="21600">
                  <a:moveTo>
                    <a:pt x="0" y="0"/>
                  </a:moveTo>
                  <a:lnTo>
                    <a:pt x="1900" y="21600"/>
                  </a:lnTo>
                  <a:lnTo>
                    <a:pt x="19700" y="21600"/>
                  </a:lnTo>
                  <a:lnTo>
                    <a:pt x="21600" y="0"/>
                  </a:lnTo>
                  <a:close/>
                </a:path>
              </a:pathLst>
            </a:custGeom>
            <a:gradFill rotWithShape="0">
              <a:gsLst>
                <a:gs pos="0">
                  <a:srgbClr val="6699FF"/>
                </a:gs>
                <a:gs pos="50000">
                  <a:srgbClr val="6699FF">
                    <a:gamma/>
                    <a:tint val="97647"/>
                    <a:invGamma/>
                  </a:srgbClr>
                </a:gs>
                <a:gs pos="100000">
                  <a:srgbClr val="6699FF"/>
                </a:gs>
              </a:gsLst>
              <a:lin ang="5400000" scaled="1"/>
            </a:gra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28" name="AutoShape 24"/>
            <p:cNvSpPr>
              <a:spLocks noChangeArrowheads="1"/>
            </p:cNvSpPr>
            <p:nvPr/>
          </p:nvSpPr>
          <p:spPr bwMode="auto">
            <a:xfrm rot="19945952" flipV="1">
              <a:off x="3145" y="2100"/>
              <a:ext cx="342" cy="347"/>
            </a:xfrm>
            <a:custGeom>
              <a:avLst/>
              <a:gdLst>
                <a:gd name="G0" fmla="+- 2468 0 0"/>
                <a:gd name="G1" fmla="+- 21600 0 2468"/>
                <a:gd name="G2" fmla="*/ 2468 1 2"/>
                <a:gd name="G3" fmla="+- 21600 0 G2"/>
                <a:gd name="G4" fmla="+/ 2468 21600 2"/>
                <a:gd name="G5" fmla="+/ G1 0 2"/>
                <a:gd name="G6" fmla="*/ 21600 21600 2468"/>
                <a:gd name="G7" fmla="*/ G6 1 2"/>
                <a:gd name="G8" fmla="+- 21600 0 G7"/>
                <a:gd name="G9" fmla="*/ 21600 1 2"/>
                <a:gd name="G10" fmla="+- 2468 0 G9"/>
                <a:gd name="G11" fmla="?: G10 G8 0"/>
                <a:gd name="G12" fmla="?: G10 G7 21600"/>
                <a:gd name="T0" fmla="*/ 20366 w 21600"/>
                <a:gd name="T1" fmla="*/ 10800 h 21600"/>
                <a:gd name="T2" fmla="*/ 10800 w 21600"/>
                <a:gd name="T3" fmla="*/ 21600 h 21600"/>
                <a:gd name="T4" fmla="*/ 1234 w 21600"/>
                <a:gd name="T5" fmla="*/ 10800 h 21600"/>
                <a:gd name="T6" fmla="*/ 10800 w 21600"/>
                <a:gd name="T7" fmla="*/ 0 h 21600"/>
                <a:gd name="T8" fmla="*/ 3034 w 21600"/>
                <a:gd name="T9" fmla="*/ 3034 h 21600"/>
                <a:gd name="T10" fmla="*/ 18566 w 21600"/>
                <a:gd name="T11" fmla="*/ 18566 h 21600"/>
              </a:gdLst>
              <a:ahLst/>
              <a:cxnLst>
                <a:cxn ang="0">
                  <a:pos x="T0" y="T1"/>
                </a:cxn>
                <a:cxn ang="0">
                  <a:pos x="T2" y="T3"/>
                </a:cxn>
                <a:cxn ang="0">
                  <a:pos x="T4" y="T5"/>
                </a:cxn>
                <a:cxn ang="0">
                  <a:pos x="T6" y="T7"/>
                </a:cxn>
              </a:cxnLst>
              <a:rect l="T8" t="T9" r="T10" b="T11"/>
              <a:pathLst>
                <a:path w="21600" h="21600">
                  <a:moveTo>
                    <a:pt x="0" y="0"/>
                  </a:moveTo>
                  <a:lnTo>
                    <a:pt x="2468" y="21600"/>
                  </a:lnTo>
                  <a:lnTo>
                    <a:pt x="19132" y="21600"/>
                  </a:lnTo>
                  <a:lnTo>
                    <a:pt x="21600" y="0"/>
                  </a:lnTo>
                  <a:close/>
                </a:path>
              </a:pathLst>
            </a:custGeom>
            <a:solidFill>
              <a:srgbClr val="0066FF">
                <a:alpha val="50000"/>
              </a:srgbClr>
            </a:solidFill>
            <a:ln w="12700">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sp>
        <p:nvSpPr>
          <p:cNvPr id="29" name="Text Box 25"/>
          <p:cNvSpPr txBox="1">
            <a:spLocks noChangeArrowheads="1"/>
          </p:cNvSpPr>
          <p:nvPr/>
        </p:nvSpPr>
        <p:spPr bwMode="auto">
          <a:xfrm>
            <a:off x="4030196" y="2122974"/>
            <a:ext cx="1122423" cy="523220"/>
          </a:xfrm>
          <a:prstGeom prst="rect">
            <a:avLst/>
          </a:prstGeom>
          <a:noFill/>
          <a:ln w="12700">
            <a:noFill/>
            <a:miter lim="800000"/>
            <a:headEnd/>
            <a:tailEnd/>
          </a:ln>
          <a:effectLst/>
        </p:spPr>
        <p:txBody>
          <a:bodyPr wrap="none">
            <a:spAutoFit/>
          </a:bodyPr>
          <a:lstStyle/>
          <a:p>
            <a:pPr>
              <a:spcBef>
                <a:spcPct val="0"/>
              </a:spcBef>
              <a:buClrTx/>
              <a:buFontTx/>
              <a:buNone/>
            </a:pPr>
            <a:r>
              <a:rPr lang="ja-JP" altLang="en-US" sz="1400" b="1" dirty="0">
                <a:solidFill>
                  <a:srgbClr val="FFFF00"/>
                </a:solidFill>
                <a:latin typeface="Meiryo UI" panose="020B0604030504040204" pitchFamily="50" charset="-128"/>
                <a:ea typeface="Meiryo UI" panose="020B0604030504040204" pitchFamily="50" charset="-128"/>
              </a:rPr>
              <a:t>　</a:t>
            </a:r>
            <a:r>
              <a:rPr lang="en-US" altLang="ja-JP" sz="1400" b="1" dirty="0">
                <a:solidFill>
                  <a:srgbClr val="FFFF00"/>
                </a:solidFill>
                <a:latin typeface="Meiryo UI" panose="020B0604030504040204" pitchFamily="50" charset="-128"/>
                <a:ea typeface="Meiryo UI" panose="020B0604030504040204" pitchFamily="50" charset="-128"/>
              </a:rPr>
              <a:t>ERP</a:t>
            </a:r>
          </a:p>
          <a:p>
            <a:pPr>
              <a:spcBef>
                <a:spcPct val="0"/>
              </a:spcBef>
              <a:buClrTx/>
              <a:buFontTx/>
              <a:buNone/>
            </a:pPr>
            <a:r>
              <a:rPr lang="ja-JP" altLang="en-US" sz="1400" b="1" dirty="0">
                <a:solidFill>
                  <a:srgbClr val="FFFF00"/>
                </a:solidFill>
                <a:latin typeface="Meiryo UI" panose="020B0604030504040204" pitchFamily="50" charset="-128"/>
                <a:ea typeface="Meiryo UI" panose="020B0604030504040204" pitchFamily="50" charset="-128"/>
              </a:rPr>
              <a:t>基幹システム</a:t>
            </a:r>
          </a:p>
        </p:txBody>
      </p:sp>
      <p:sp>
        <p:nvSpPr>
          <p:cNvPr id="30" name="Text Box 26"/>
          <p:cNvSpPr txBox="1">
            <a:spLocks noChangeArrowheads="1"/>
          </p:cNvSpPr>
          <p:nvPr/>
        </p:nvSpPr>
        <p:spPr bwMode="auto">
          <a:xfrm>
            <a:off x="3852292" y="3391207"/>
            <a:ext cx="1481496"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MES</a:t>
            </a:r>
          </a:p>
          <a:p>
            <a:pPr>
              <a:spcBef>
                <a:spcPct val="0"/>
              </a:spcBef>
              <a:buClrTx/>
              <a:buFontTx/>
              <a:buNone/>
            </a:pPr>
            <a:r>
              <a:rPr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製造実行システム</a:t>
            </a:r>
          </a:p>
        </p:txBody>
      </p:sp>
      <p:sp>
        <p:nvSpPr>
          <p:cNvPr id="31" name="Text Box 27"/>
          <p:cNvSpPr txBox="1">
            <a:spLocks noChangeArrowheads="1"/>
          </p:cNvSpPr>
          <p:nvPr/>
        </p:nvSpPr>
        <p:spPr bwMode="auto">
          <a:xfrm>
            <a:off x="3636268" y="3967271"/>
            <a:ext cx="1840568"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rgbClr val="FFFFFF"/>
                </a:solidFill>
                <a:latin typeface="Meiryo UI" panose="020B0604030504040204" pitchFamily="50" charset="-128"/>
                <a:ea typeface="Meiryo UI" panose="020B0604030504040204" pitchFamily="50" charset="-128"/>
              </a:rPr>
              <a:t>SCADA</a:t>
            </a:r>
          </a:p>
          <a:p>
            <a:pPr>
              <a:spcBef>
                <a:spcPct val="0"/>
              </a:spcBef>
              <a:buClrTx/>
              <a:buFontTx/>
              <a:buNone/>
            </a:pPr>
            <a:r>
              <a:rPr lang="ja-JP" altLang="en-US" sz="1400" b="1" dirty="0">
                <a:solidFill>
                  <a:srgbClr val="FFFFFF"/>
                </a:solidFill>
                <a:latin typeface="Meiryo UI" panose="020B0604030504040204" pitchFamily="50" charset="-128"/>
                <a:ea typeface="Meiryo UI" panose="020B0604030504040204" pitchFamily="50" charset="-128"/>
              </a:rPr>
              <a:t>生産監視制御システム</a:t>
            </a:r>
            <a:endParaRPr lang="en-US" altLang="ja-JP" sz="1400" b="1" dirty="0">
              <a:solidFill>
                <a:srgbClr val="FFFFFF"/>
              </a:solidFill>
              <a:latin typeface="Meiryo UI" panose="020B0604030504040204" pitchFamily="50" charset="-128"/>
              <a:ea typeface="Meiryo UI" panose="020B0604030504040204" pitchFamily="50" charset="-128"/>
            </a:endParaRPr>
          </a:p>
        </p:txBody>
      </p:sp>
      <p:sp>
        <p:nvSpPr>
          <p:cNvPr id="32" name="Text Box 28"/>
          <p:cNvSpPr txBox="1">
            <a:spLocks noChangeArrowheads="1"/>
          </p:cNvSpPr>
          <p:nvPr/>
        </p:nvSpPr>
        <p:spPr bwMode="auto">
          <a:xfrm>
            <a:off x="3708276" y="4581227"/>
            <a:ext cx="1272143"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chemeClr val="hlink"/>
                </a:solidFill>
                <a:latin typeface="Meiryo UI" panose="020B0604030504040204" pitchFamily="50" charset="-128"/>
                <a:ea typeface="Meiryo UI" panose="020B0604030504040204" pitchFamily="50" charset="-128"/>
              </a:rPr>
              <a:t>PLC</a:t>
            </a:r>
            <a:r>
              <a:rPr lang="ja-JP" altLang="en-US" sz="1400" b="1" dirty="0">
                <a:solidFill>
                  <a:schemeClr val="hlink"/>
                </a:solidFill>
                <a:latin typeface="Meiryo UI" panose="020B0604030504040204" pitchFamily="50" charset="-128"/>
                <a:ea typeface="Meiryo UI" panose="020B0604030504040204" pitchFamily="50" charset="-128"/>
              </a:rPr>
              <a:t>シーケンサ</a:t>
            </a:r>
            <a:endParaRPr lang="en-US" altLang="ja-JP" sz="1400" b="1" dirty="0">
              <a:solidFill>
                <a:schemeClr val="hlink"/>
              </a:solidFill>
              <a:latin typeface="Meiryo UI" panose="020B0604030504040204" pitchFamily="50" charset="-128"/>
              <a:ea typeface="Meiryo UI" panose="020B0604030504040204" pitchFamily="50" charset="-128"/>
            </a:endParaRPr>
          </a:p>
          <a:p>
            <a:pPr>
              <a:spcBef>
                <a:spcPct val="0"/>
              </a:spcBef>
              <a:buClrTx/>
              <a:buFontTx/>
              <a:buNone/>
            </a:pPr>
            <a:r>
              <a:rPr lang="ja-JP" altLang="en-US" sz="1400" b="1" dirty="0">
                <a:solidFill>
                  <a:schemeClr val="hlink"/>
                </a:solidFill>
                <a:latin typeface="Meiryo UI" panose="020B0604030504040204" pitchFamily="50" charset="-128"/>
                <a:ea typeface="Meiryo UI" panose="020B0604030504040204" pitchFamily="50" charset="-128"/>
              </a:rPr>
              <a:t>機器制御装置</a:t>
            </a:r>
          </a:p>
        </p:txBody>
      </p:sp>
      <p:sp>
        <p:nvSpPr>
          <p:cNvPr id="33" name="Text Box 29"/>
          <p:cNvSpPr txBox="1">
            <a:spLocks noChangeArrowheads="1"/>
          </p:cNvSpPr>
          <p:nvPr/>
        </p:nvSpPr>
        <p:spPr bwMode="auto">
          <a:xfrm>
            <a:off x="3708276" y="5210571"/>
            <a:ext cx="1772665"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chemeClr val="hlink"/>
                </a:solidFill>
                <a:latin typeface="Meiryo UI" panose="020B0604030504040204" pitchFamily="50" charset="-128"/>
                <a:ea typeface="Meiryo UI" panose="020B0604030504040204" pitchFamily="50" charset="-128"/>
              </a:rPr>
              <a:t>I/O</a:t>
            </a:r>
            <a:r>
              <a:rPr lang="ja-JP" altLang="en-US" sz="1400" b="1" dirty="0">
                <a:solidFill>
                  <a:schemeClr val="hlink"/>
                </a:solidFill>
                <a:latin typeface="Meiryo UI" panose="020B0604030504040204" pitchFamily="50" charset="-128"/>
                <a:ea typeface="Meiryo UI" panose="020B0604030504040204" pitchFamily="50" charset="-128"/>
              </a:rPr>
              <a:t>入出力</a:t>
            </a:r>
            <a:endParaRPr lang="en-US" altLang="ja-JP" sz="1400" b="1" dirty="0">
              <a:solidFill>
                <a:schemeClr val="hlink"/>
              </a:solidFill>
              <a:latin typeface="Meiryo UI" panose="020B0604030504040204" pitchFamily="50" charset="-128"/>
              <a:ea typeface="Meiryo UI" panose="020B0604030504040204" pitchFamily="50" charset="-128"/>
            </a:endParaRPr>
          </a:p>
          <a:p>
            <a:pPr>
              <a:spcBef>
                <a:spcPct val="0"/>
              </a:spcBef>
              <a:buClrTx/>
              <a:buFontTx/>
              <a:buNone/>
            </a:pPr>
            <a:r>
              <a:rPr lang="en-US" altLang="ja-JP" sz="1400" b="1" dirty="0">
                <a:solidFill>
                  <a:schemeClr val="hlink"/>
                </a:solidFill>
                <a:latin typeface="Meiryo UI" panose="020B0604030504040204" pitchFamily="50" charset="-128"/>
                <a:ea typeface="Meiryo UI" panose="020B0604030504040204" pitchFamily="50" charset="-128"/>
              </a:rPr>
              <a:t>FA</a:t>
            </a:r>
            <a:r>
              <a:rPr lang="ja-JP" altLang="en-US" sz="1400" b="1" dirty="0">
                <a:solidFill>
                  <a:schemeClr val="hlink"/>
                </a:solidFill>
                <a:latin typeface="Meiryo UI" panose="020B0604030504040204" pitchFamily="50" charset="-128"/>
                <a:ea typeface="Meiryo UI" panose="020B0604030504040204" pitchFamily="50" charset="-128"/>
              </a:rPr>
              <a:t>機器、センサーなど</a:t>
            </a:r>
            <a:endParaRPr lang="en-US" altLang="ja-JP" sz="1400" b="1" dirty="0">
              <a:solidFill>
                <a:schemeClr val="hlink"/>
              </a:solidFill>
              <a:latin typeface="Meiryo UI" panose="020B0604030504040204" pitchFamily="50" charset="-128"/>
              <a:ea typeface="Meiryo UI" panose="020B0604030504040204" pitchFamily="50" charset="-128"/>
            </a:endParaRPr>
          </a:p>
        </p:txBody>
      </p:sp>
      <p:sp>
        <p:nvSpPr>
          <p:cNvPr id="39" name="AutoShape 28"/>
          <p:cNvSpPr>
            <a:spLocks noChangeArrowheads="1"/>
          </p:cNvSpPr>
          <p:nvPr/>
        </p:nvSpPr>
        <p:spPr bwMode="auto">
          <a:xfrm>
            <a:off x="5580112" y="2709019"/>
            <a:ext cx="1296516" cy="540271"/>
          </a:xfrm>
          <a:prstGeom prst="homePlate">
            <a:avLst>
              <a:gd name="adj" fmla="val 12763"/>
            </a:avLst>
          </a:prstGeom>
          <a:solidFill>
            <a:srgbClr val="CCECFF"/>
          </a:solidFill>
          <a:ln w="28575" algn="ctr">
            <a:solidFill>
              <a:srgbClr val="9999FF"/>
            </a:solidFill>
            <a:miter lim="800000"/>
            <a:headEnd/>
            <a:tailEnd/>
          </a:ln>
          <a:effectLst/>
        </p:spPr>
        <p:txBody>
          <a:bodyPr wrap="none" lIns="54000" rIns="54000"/>
          <a:lstStyle/>
          <a:p>
            <a:pPr eaLnBrk="1" hangingPunct="1">
              <a:spcBef>
                <a:spcPct val="0"/>
              </a:spcBef>
              <a:buClr>
                <a:schemeClr val="tx1"/>
              </a:buClr>
              <a:buFont typeface="Arial Narrow" pitchFamily="34" charset="0"/>
              <a:buNone/>
            </a:pPr>
            <a:r>
              <a:rPr kumimoji="1" lang="ja-JP" altLang="en-US" sz="1200" dirty="0">
                <a:latin typeface="Meiryo UI" panose="020B0604030504040204" pitchFamily="50" charset="-128"/>
                <a:ea typeface="Meiryo UI" panose="020B0604030504040204" pitchFamily="50" charset="-128"/>
              </a:rPr>
              <a:t>販売管理</a:t>
            </a:r>
            <a:endParaRPr kumimoji="1" lang="en-US" altLang="ja-JP" sz="1200" dirty="0">
              <a:latin typeface="Meiryo UI" panose="020B0604030504040204" pitchFamily="50" charset="-128"/>
              <a:ea typeface="Meiryo UI" panose="020B0604030504040204" pitchFamily="50" charset="-128"/>
            </a:endParaRPr>
          </a:p>
        </p:txBody>
      </p:sp>
      <p:sp>
        <p:nvSpPr>
          <p:cNvPr id="41" name="角丸四角形 40"/>
          <p:cNvSpPr/>
          <p:nvPr/>
        </p:nvSpPr>
        <p:spPr bwMode="auto">
          <a:xfrm>
            <a:off x="683940" y="2637011"/>
            <a:ext cx="7920558" cy="720080"/>
          </a:xfrm>
          <a:prstGeom prst="roundRect">
            <a:avLst>
              <a:gd name="adj" fmla="val 44445"/>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395536" y="2132955"/>
            <a:ext cx="2876108" cy="553998"/>
          </a:xfrm>
          <a:prstGeom prst="rect">
            <a:avLst/>
          </a:prstGeom>
          <a:noFill/>
        </p:spPr>
        <p:txBody>
          <a:bodyPr wrap="none" rtlCol="0">
            <a:spAutoFit/>
          </a:bodyPr>
          <a:lstStyle/>
          <a:p>
            <a:r>
              <a:rPr kumimoji="1" lang="en-US" altLang="ja-JP" b="1" dirty="0">
                <a:solidFill>
                  <a:srgbClr val="00B050"/>
                </a:solidFill>
                <a:latin typeface="Meiryo UI" panose="020B0604030504040204" pitchFamily="50" charset="-128"/>
                <a:ea typeface="Meiryo UI" panose="020B0604030504040204" pitchFamily="50" charset="-128"/>
              </a:rPr>
              <a:t>PLM</a:t>
            </a:r>
          </a:p>
          <a:p>
            <a:r>
              <a:rPr kumimoji="1" lang="ja-JP" altLang="en-US" sz="1200" b="1" dirty="0">
                <a:solidFill>
                  <a:srgbClr val="00B050"/>
                </a:solidFill>
                <a:latin typeface="Meiryo UI" panose="020B0604030504040204" pitchFamily="50" charset="-128"/>
                <a:ea typeface="Meiryo UI" panose="020B0604030504040204" pitchFamily="50" charset="-128"/>
              </a:rPr>
              <a:t>（プロダクト・ライフサイクル・マネジメント）</a:t>
            </a:r>
          </a:p>
        </p:txBody>
      </p:sp>
      <p:sp>
        <p:nvSpPr>
          <p:cNvPr id="43" name="角丸四角形 42"/>
          <p:cNvSpPr/>
          <p:nvPr/>
        </p:nvSpPr>
        <p:spPr bwMode="auto">
          <a:xfrm>
            <a:off x="3635896" y="1700907"/>
            <a:ext cx="2304256" cy="4176464"/>
          </a:xfrm>
          <a:prstGeom prst="roundRect">
            <a:avLst>
              <a:gd name="adj" fmla="val 25851"/>
            </a:avLst>
          </a:prstGeom>
          <a:noFill/>
          <a:ln w="28575" cap="flat" cmpd="sng" algn="ctr">
            <a:solidFill>
              <a:srgbClr val="3333FF"/>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95288" y="692696"/>
            <a:ext cx="2383986" cy="553998"/>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SCM</a:t>
            </a:r>
          </a:p>
          <a:p>
            <a:r>
              <a:rPr kumimoji="1" lang="ja-JP" altLang="en-US" sz="1200" b="1" dirty="0">
                <a:latin typeface="Meiryo UI" panose="020B0604030504040204" pitchFamily="50" charset="-128"/>
                <a:ea typeface="Meiryo UI" panose="020B0604030504040204" pitchFamily="50" charset="-128"/>
              </a:rPr>
              <a:t>（サプライ・チェーン・マネジメント）</a:t>
            </a:r>
          </a:p>
        </p:txBody>
      </p:sp>
      <p:sp>
        <p:nvSpPr>
          <p:cNvPr id="45" name="角丸四角形 44"/>
          <p:cNvSpPr/>
          <p:nvPr/>
        </p:nvSpPr>
        <p:spPr bwMode="auto">
          <a:xfrm>
            <a:off x="395288" y="1196851"/>
            <a:ext cx="8569200" cy="4752529"/>
          </a:xfrm>
          <a:prstGeom prst="roundRect">
            <a:avLst>
              <a:gd name="adj" fmla="val 4156"/>
            </a:avLst>
          </a:prstGeom>
          <a:noFill/>
          <a:ln w="28575" cap="flat" cmpd="sng" algn="ctr">
            <a:solidFill>
              <a:schemeClr val="tx1">
                <a:lumMod val="50000"/>
                <a:lumOff val="50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203848" y="1218917"/>
            <a:ext cx="4392488" cy="553998"/>
          </a:xfrm>
          <a:prstGeom prst="rect">
            <a:avLst/>
          </a:prstGeom>
          <a:noFill/>
        </p:spPr>
        <p:txBody>
          <a:bodyPr wrap="square" rtlCol="0">
            <a:spAutoFit/>
          </a:bodyPr>
          <a:lstStyle/>
          <a:p>
            <a:r>
              <a:rPr kumimoji="1" lang="ja-JP" altLang="en-US" b="1" dirty="0">
                <a:solidFill>
                  <a:srgbClr val="3333FF"/>
                </a:solidFill>
                <a:latin typeface="Meiryo UI" panose="020B0604030504040204" pitchFamily="50" charset="-128"/>
                <a:ea typeface="Meiryo UI" panose="020B0604030504040204" pitchFamily="50" charset="-128"/>
              </a:rPr>
              <a:t>製販</a:t>
            </a:r>
            <a:r>
              <a:rPr lang="ja-JP" altLang="en-US" b="1" dirty="0">
                <a:solidFill>
                  <a:srgbClr val="3333FF"/>
                </a:solidFill>
                <a:latin typeface="Meiryo UI" panose="020B0604030504040204" pitchFamily="50" charset="-128"/>
                <a:ea typeface="Meiryo UI" panose="020B0604030504040204" pitchFamily="50" charset="-128"/>
              </a:rPr>
              <a:t>管理（生販在調整・在庫可視化</a:t>
            </a:r>
            <a:r>
              <a:rPr kumimoji="1" lang="ja-JP" altLang="en-US" b="1" dirty="0">
                <a:solidFill>
                  <a:srgbClr val="3333FF"/>
                </a:solidFill>
                <a:latin typeface="Meiryo UI" panose="020B0604030504040204" pitchFamily="50" charset="-128"/>
                <a:ea typeface="Meiryo UI" panose="020B0604030504040204" pitchFamily="50" charset="-128"/>
              </a:rPr>
              <a:t>）</a:t>
            </a:r>
            <a:endParaRPr kumimoji="1" lang="en-US" altLang="ja-JP" b="1" dirty="0">
              <a:solidFill>
                <a:srgbClr val="3333FF"/>
              </a:solidFill>
              <a:latin typeface="Meiryo UI" panose="020B0604030504040204" pitchFamily="50" charset="-128"/>
              <a:ea typeface="Meiryo UI" panose="020B0604030504040204" pitchFamily="50" charset="-128"/>
            </a:endParaRPr>
          </a:p>
          <a:p>
            <a:endParaRPr kumimoji="1" lang="ja-JP" altLang="en-US" sz="1200" b="1" dirty="0">
              <a:solidFill>
                <a:srgbClr val="3333FF"/>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67544" y="1772915"/>
            <a:ext cx="1005403" cy="338554"/>
          </a:xfrm>
          <a:prstGeom prst="rect">
            <a:avLst/>
          </a:prstGeom>
          <a:solidFill>
            <a:schemeClr val="bg1"/>
          </a:solidFill>
          <a:ln w="19050">
            <a:solidFill>
              <a:srgbClr val="00B050"/>
            </a:solidFill>
          </a:ln>
        </p:spPr>
        <p:txBody>
          <a:bodyPr wrap="none" rtlCol="0">
            <a:spAutoFit/>
          </a:bodyPr>
          <a:lstStyle/>
          <a:p>
            <a:r>
              <a:rPr kumimoji="1" lang="ja-JP" altLang="en-US" sz="1600" dirty="0">
                <a:solidFill>
                  <a:srgbClr val="00B050"/>
                </a:solidFill>
                <a:latin typeface="Meiryo UI" panose="020B0604030504040204" pitchFamily="50" charset="-128"/>
                <a:ea typeface="Meiryo UI" panose="020B0604030504040204" pitchFamily="50" charset="-128"/>
              </a:rPr>
              <a:t>水平連携</a:t>
            </a:r>
          </a:p>
        </p:txBody>
      </p:sp>
      <p:sp>
        <p:nvSpPr>
          <p:cNvPr id="54" name="テキスト ボックス 53"/>
          <p:cNvSpPr txBox="1"/>
          <p:nvPr/>
        </p:nvSpPr>
        <p:spPr>
          <a:xfrm>
            <a:off x="2772961" y="1268859"/>
            <a:ext cx="430887" cy="913070"/>
          </a:xfrm>
          <a:prstGeom prst="rect">
            <a:avLst/>
          </a:prstGeom>
          <a:solidFill>
            <a:schemeClr val="bg1"/>
          </a:solidFill>
          <a:ln w="19050">
            <a:solidFill>
              <a:srgbClr val="3333FF"/>
            </a:solidFill>
          </a:ln>
        </p:spPr>
        <p:txBody>
          <a:bodyPr vert="eaVert" wrap="square" rtlCol="0">
            <a:spAutoFit/>
          </a:bodyPr>
          <a:lstStyle/>
          <a:p>
            <a:r>
              <a:rPr kumimoji="1" lang="ja-JP" altLang="en-US" sz="1600" dirty="0">
                <a:solidFill>
                  <a:srgbClr val="3333FF"/>
                </a:solidFill>
                <a:latin typeface="Meiryo UI" panose="020B0604030504040204" pitchFamily="50" charset="-128"/>
                <a:ea typeface="Meiryo UI" panose="020B0604030504040204" pitchFamily="50" charset="-128"/>
              </a:rPr>
              <a:t>垂直連携</a:t>
            </a:r>
          </a:p>
        </p:txBody>
      </p:sp>
      <p:grpSp>
        <p:nvGrpSpPr>
          <p:cNvPr id="18" name="グループ化 82"/>
          <p:cNvGrpSpPr/>
          <p:nvPr/>
        </p:nvGrpSpPr>
        <p:grpSpPr>
          <a:xfrm>
            <a:off x="576714" y="4394721"/>
            <a:ext cx="2016224" cy="504056"/>
            <a:chOff x="539552" y="4653136"/>
            <a:chExt cx="2304256" cy="576064"/>
          </a:xfrm>
        </p:grpSpPr>
        <p:grpSp>
          <p:nvGrpSpPr>
            <p:cNvPr id="21" name="グループ化 61"/>
            <p:cNvGrpSpPr/>
            <p:nvPr/>
          </p:nvGrpSpPr>
          <p:grpSpPr>
            <a:xfrm>
              <a:off x="539552" y="4653136"/>
              <a:ext cx="576436" cy="576064"/>
              <a:chOff x="611188" y="4653136"/>
              <a:chExt cx="576436" cy="576064"/>
            </a:xfrm>
          </p:grpSpPr>
          <p:pic>
            <p:nvPicPr>
              <p:cNvPr id="60" name="図 59" descr="バケツ.jpeg"/>
              <p:cNvPicPr>
                <a:picLocks noChangeAspect="1"/>
              </p:cNvPicPr>
              <p:nvPr/>
            </p:nvPicPr>
            <p:blipFill>
              <a:blip r:embed="rId4" cstate="print"/>
              <a:stretch>
                <a:fillRect/>
              </a:stretch>
            </p:blipFill>
            <p:spPr>
              <a:xfrm>
                <a:off x="899592" y="4941168"/>
                <a:ext cx="288032" cy="288032"/>
              </a:xfrm>
              <a:prstGeom prst="rect">
                <a:avLst/>
              </a:prstGeom>
            </p:spPr>
          </p:pic>
          <p:pic>
            <p:nvPicPr>
              <p:cNvPr id="56" name="Picture 40" descr="b3-071"/>
              <p:cNvPicPr>
                <a:picLocks noChangeAspect="1" noChangeArrowheads="1"/>
              </p:cNvPicPr>
              <p:nvPr/>
            </p:nvPicPr>
            <p:blipFill>
              <a:blip r:embed="rId5" cstate="print"/>
              <a:srcRect/>
              <a:stretch>
                <a:fillRect/>
              </a:stretch>
            </p:blipFill>
            <p:spPr bwMode="auto">
              <a:xfrm>
                <a:off x="717551" y="4653136"/>
                <a:ext cx="428183" cy="272480"/>
              </a:xfrm>
              <a:prstGeom prst="rect">
                <a:avLst/>
              </a:prstGeom>
              <a:noFill/>
            </p:spPr>
          </p:pic>
          <p:grpSp>
            <p:nvGrpSpPr>
              <p:cNvPr id="25" name="Group 41"/>
              <p:cNvGrpSpPr>
                <a:grpSpLocks/>
              </p:cNvGrpSpPr>
              <p:nvPr/>
            </p:nvGrpSpPr>
            <p:grpSpPr bwMode="auto">
              <a:xfrm>
                <a:off x="611188" y="4665513"/>
                <a:ext cx="227013" cy="347663"/>
                <a:chOff x="1066" y="2750"/>
                <a:chExt cx="143" cy="219"/>
              </a:xfrm>
            </p:grpSpPr>
            <p:sp>
              <p:nvSpPr>
                <p:cNvPr id="58" name="AutoShape 42"/>
                <p:cNvSpPr>
                  <a:spLocks noChangeAspect="1" noChangeArrowheads="1"/>
                </p:cNvSpPr>
                <p:nvPr/>
              </p:nvSpPr>
              <p:spPr bwMode="auto">
                <a:xfrm rot="16200000">
                  <a:off x="1071" y="2831"/>
                  <a:ext cx="133" cy="143"/>
                </a:xfrm>
                <a:prstGeom prst="flowChartDelay">
                  <a:avLst/>
                </a:prstGeom>
                <a:gradFill rotWithShape="1">
                  <a:gsLst>
                    <a:gs pos="0">
                      <a:srgbClr val="6600FF"/>
                    </a:gs>
                    <a:gs pos="100000">
                      <a:srgbClr val="9999FF"/>
                    </a:gs>
                  </a:gsLst>
                  <a:lin ang="18900000" scaled="1"/>
                </a:gradFill>
                <a:ln w="9525">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59" name="Oval 43"/>
                <p:cNvSpPr>
                  <a:spLocks noChangeAspect="1" noChangeArrowheads="1"/>
                </p:cNvSpPr>
                <p:nvPr/>
              </p:nvSpPr>
              <p:spPr bwMode="auto">
                <a:xfrm>
                  <a:off x="1096" y="2750"/>
                  <a:ext cx="82" cy="88"/>
                </a:xfrm>
                <a:prstGeom prst="ellipse">
                  <a:avLst/>
                </a:prstGeom>
                <a:gradFill rotWithShape="1">
                  <a:gsLst>
                    <a:gs pos="0">
                      <a:srgbClr val="9999FF"/>
                    </a:gs>
                    <a:gs pos="100000">
                      <a:srgbClr val="6600FF"/>
                    </a:gs>
                  </a:gsLst>
                  <a:lin ang="2700000" scaled="1"/>
                </a:gradFill>
                <a:ln w="9525">
                  <a:noFill/>
                  <a:round/>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sp>
          <p:nvSpPr>
            <p:cNvPr id="61" name="右矢印 60"/>
            <p:cNvSpPr/>
            <p:nvPr/>
          </p:nvSpPr>
          <p:spPr bwMode="auto">
            <a:xfrm>
              <a:off x="1139619" y="5031178"/>
              <a:ext cx="264029" cy="198022"/>
            </a:xfrm>
            <a:prstGeom prst="rightArrow">
              <a:avLst>
                <a:gd name="adj1" fmla="val 50001"/>
                <a:gd name="adj2" fmla="val 60079"/>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34" name="グループ化 62"/>
            <p:cNvGrpSpPr/>
            <p:nvPr/>
          </p:nvGrpSpPr>
          <p:grpSpPr>
            <a:xfrm>
              <a:off x="1115616" y="4653136"/>
              <a:ext cx="576436" cy="576064"/>
              <a:chOff x="611188" y="4653136"/>
              <a:chExt cx="576436" cy="576064"/>
            </a:xfrm>
          </p:grpSpPr>
          <p:pic>
            <p:nvPicPr>
              <p:cNvPr id="64" name="図 63" descr="バケツ.jpeg"/>
              <p:cNvPicPr>
                <a:picLocks noChangeAspect="1"/>
              </p:cNvPicPr>
              <p:nvPr/>
            </p:nvPicPr>
            <p:blipFill>
              <a:blip r:embed="rId4" cstate="print"/>
              <a:stretch>
                <a:fillRect/>
              </a:stretch>
            </p:blipFill>
            <p:spPr>
              <a:xfrm>
                <a:off x="899592" y="4941168"/>
                <a:ext cx="288032" cy="288032"/>
              </a:xfrm>
              <a:prstGeom prst="rect">
                <a:avLst/>
              </a:prstGeom>
            </p:spPr>
          </p:pic>
          <p:pic>
            <p:nvPicPr>
              <p:cNvPr id="65" name="Picture 40" descr="b3-071"/>
              <p:cNvPicPr>
                <a:picLocks noChangeAspect="1" noChangeArrowheads="1"/>
              </p:cNvPicPr>
              <p:nvPr/>
            </p:nvPicPr>
            <p:blipFill>
              <a:blip r:embed="rId5" cstate="print"/>
              <a:srcRect/>
              <a:stretch>
                <a:fillRect/>
              </a:stretch>
            </p:blipFill>
            <p:spPr bwMode="auto">
              <a:xfrm>
                <a:off x="717551" y="4653136"/>
                <a:ext cx="428183" cy="272480"/>
              </a:xfrm>
              <a:prstGeom prst="rect">
                <a:avLst/>
              </a:prstGeom>
              <a:noFill/>
            </p:spPr>
          </p:pic>
          <p:grpSp>
            <p:nvGrpSpPr>
              <p:cNvPr id="35" name="Group 41"/>
              <p:cNvGrpSpPr>
                <a:grpSpLocks/>
              </p:cNvGrpSpPr>
              <p:nvPr/>
            </p:nvGrpSpPr>
            <p:grpSpPr bwMode="auto">
              <a:xfrm>
                <a:off x="611188" y="4665513"/>
                <a:ext cx="227013" cy="347663"/>
                <a:chOff x="1066" y="2750"/>
                <a:chExt cx="143" cy="219"/>
              </a:xfrm>
            </p:grpSpPr>
            <p:sp>
              <p:nvSpPr>
                <p:cNvPr id="67" name="AutoShape 42"/>
                <p:cNvSpPr>
                  <a:spLocks noChangeAspect="1" noChangeArrowheads="1"/>
                </p:cNvSpPr>
                <p:nvPr/>
              </p:nvSpPr>
              <p:spPr bwMode="auto">
                <a:xfrm rot="16200000">
                  <a:off x="1071" y="2831"/>
                  <a:ext cx="133" cy="143"/>
                </a:xfrm>
                <a:prstGeom prst="flowChartDelay">
                  <a:avLst/>
                </a:prstGeom>
                <a:gradFill rotWithShape="1">
                  <a:gsLst>
                    <a:gs pos="0">
                      <a:srgbClr val="6600FF"/>
                    </a:gs>
                    <a:gs pos="100000">
                      <a:srgbClr val="9999FF"/>
                    </a:gs>
                  </a:gsLst>
                  <a:lin ang="18900000" scaled="1"/>
                </a:gradFill>
                <a:ln w="9525">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68" name="Oval 43"/>
                <p:cNvSpPr>
                  <a:spLocks noChangeAspect="1" noChangeArrowheads="1"/>
                </p:cNvSpPr>
                <p:nvPr/>
              </p:nvSpPr>
              <p:spPr bwMode="auto">
                <a:xfrm>
                  <a:off x="1096" y="2750"/>
                  <a:ext cx="82" cy="88"/>
                </a:xfrm>
                <a:prstGeom prst="ellipse">
                  <a:avLst/>
                </a:prstGeom>
                <a:gradFill rotWithShape="1">
                  <a:gsLst>
                    <a:gs pos="0">
                      <a:srgbClr val="9999FF"/>
                    </a:gs>
                    <a:gs pos="100000">
                      <a:srgbClr val="6600FF"/>
                    </a:gs>
                  </a:gsLst>
                  <a:lin ang="2700000" scaled="1"/>
                </a:gradFill>
                <a:ln w="9525">
                  <a:noFill/>
                  <a:round/>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grpSp>
          <p:nvGrpSpPr>
            <p:cNvPr id="36" name="グループ化 68"/>
            <p:cNvGrpSpPr/>
            <p:nvPr/>
          </p:nvGrpSpPr>
          <p:grpSpPr>
            <a:xfrm>
              <a:off x="1691308" y="4653136"/>
              <a:ext cx="576436" cy="576064"/>
              <a:chOff x="611188" y="4653136"/>
              <a:chExt cx="576436" cy="576064"/>
            </a:xfrm>
          </p:grpSpPr>
          <p:pic>
            <p:nvPicPr>
              <p:cNvPr id="70" name="図 69" descr="バケツ.jpeg"/>
              <p:cNvPicPr>
                <a:picLocks noChangeAspect="1"/>
              </p:cNvPicPr>
              <p:nvPr/>
            </p:nvPicPr>
            <p:blipFill>
              <a:blip r:embed="rId4" cstate="print"/>
              <a:stretch>
                <a:fillRect/>
              </a:stretch>
            </p:blipFill>
            <p:spPr>
              <a:xfrm>
                <a:off x="899592" y="4941168"/>
                <a:ext cx="288032" cy="288032"/>
              </a:xfrm>
              <a:prstGeom prst="rect">
                <a:avLst/>
              </a:prstGeom>
            </p:spPr>
          </p:pic>
          <p:pic>
            <p:nvPicPr>
              <p:cNvPr id="71" name="Picture 40" descr="b3-071"/>
              <p:cNvPicPr>
                <a:picLocks noChangeAspect="1" noChangeArrowheads="1"/>
              </p:cNvPicPr>
              <p:nvPr/>
            </p:nvPicPr>
            <p:blipFill>
              <a:blip r:embed="rId5" cstate="print"/>
              <a:srcRect/>
              <a:stretch>
                <a:fillRect/>
              </a:stretch>
            </p:blipFill>
            <p:spPr bwMode="auto">
              <a:xfrm>
                <a:off x="717551" y="4653136"/>
                <a:ext cx="428183" cy="272480"/>
              </a:xfrm>
              <a:prstGeom prst="rect">
                <a:avLst/>
              </a:prstGeom>
              <a:noFill/>
            </p:spPr>
          </p:pic>
          <p:grpSp>
            <p:nvGrpSpPr>
              <p:cNvPr id="37" name="Group 41"/>
              <p:cNvGrpSpPr>
                <a:grpSpLocks/>
              </p:cNvGrpSpPr>
              <p:nvPr/>
            </p:nvGrpSpPr>
            <p:grpSpPr bwMode="auto">
              <a:xfrm>
                <a:off x="611188" y="4665513"/>
                <a:ext cx="227013" cy="347663"/>
                <a:chOff x="1066" y="2750"/>
                <a:chExt cx="143" cy="219"/>
              </a:xfrm>
            </p:grpSpPr>
            <p:sp>
              <p:nvSpPr>
                <p:cNvPr id="73" name="AutoShape 42"/>
                <p:cNvSpPr>
                  <a:spLocks noChangeAspect="1" noChangeArrowheads="1"/>
                </p:cNvSpPr>
                <p:nvPr/>
              </p:nvSpPr>
              <p:spPr bwMode="auto">
                <a:xfrm rot="16200000">
                  <a:off x="1071" y="2831"/>
                  <a:ext cx="133" cy="143"/>
                </a:xfrm>
                <a:prstGeom prst="flowChartDelay">
                  <a:avLst/>
                </a:prstGeom>
                <a:gradFill rotWithShape="1">
                  <a:gsLst>
                    <a:gs pos="0">
                      <a:srgbClr val="6600FF"/>
                    </a:gs>
                    <a:gs pos="100000">
                      <a:srgbClr val="9999FF"/>
                    </a:gs>
                  </a:gsLst>
                  <a:lin ang="18900000" scaled="1"/>
                </a:gradFill>
                <a:ln w="9525">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74" name="Oval 43"/>
                <p:cNvSpPr>
                  <a:spLocks noChangeAspect="1" noChangeArrowheads="1"/>
                </p:cNvSpPr>
                <p:nvPr/>
              </p:nvSpPr>
              <p:spPr bwMode="auto">
                <a:xfrm>
                  <a:off x="1096" y="2750"/>
                  <a:ext cx="82" cy="88"/>
                </a:xfrm>
                <a:prstGeom prst="ellipse">
                  <a:avLst/>
                </a:prstGeom>
                <a:gradFill rotWithShape="1">
                  <a:gsLst>
                    <a:gs pos="0">
                      <a:srgbClr val="9999FF"/>
                    </a:gs>
                    <a:gs pos="100000">
                      <a:srgbClr val="6600FF"/>
                    </a:gs>
                  </a:gsLst>
                  <a:lin ang="2700000" scaled="1"/>
                </a:gradFill>
                <a:ln w="9525">
                  <a:noFill/>
                  <a:round/>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grpSp>
          <p:nvGrpSpPr>
            <p:cNvPr id="38" name="グループ化 74"/>
            <p:cNvGrpSpPr/>
            <p:nvPr/>
          </p:nvGrpSpPr>
          <p:grpSpPr>
            <a:xfrm>
              <a:off x="2267372" y="4653136"/>
              <a:ext cx="576436" cy="576064"/>
              <a:chOff x="611188" y="4653136"/>
              <a:chExt cx="576436" cy="576064"/>
            </a:xfrm>
          </p:grpSpPr>
          <p:pic>
            <p:nvPicPr>
              <p:cNvPr id="76" name="図 75" descr="バケツ.jpeg"/>
              <p:cNvPicPr>
                <a:picLocks noChangeAspect="1"/>
              </p:cNvPicPr>
              <p:nvPr/>
            </p:nvPicPr>
            <p:blipFill>
              <a:blip r:embed="rId4" cstate="print"/>
              <a:stretch>
                <a:fillRect/>
              </a:stretch>
            </p:blipFill>
            <p:spPr>
              <a:xfrm>
                <a:off x="899592" y="4941168"/>
                <a:ext cx="288032" cy="288032"/>
              </a:xfrm>
              <a:prstGeom prst="rect">
                <a:avLst/>
              </a:prstGeom>
            </p:spPr>
          </p:pic>
          <p:pic>
            <p:nvPicPr>
              <p:cNvPr id="77" name="Picture 40" descr="b3-071"/>
              <p:cNvPicPr>
                <a:picLocks noChangeAspect="1" noChangeArrowheads="1"/>
              </p:cNvPicPr>
              <p:nvPr/>
            </p:nvPicPr>
            <p:blipFill>
              <a:blip r:embed="rId5" cstate="print"/>
              <a:srcRect/>
              <a:stretch>
                <a:fillRect/>
              </a:stretch>
            </p:blipFill>
            <p:spPr bwMode="auto">
              <a:xfrm>
                <a:off x="717551" y="4653136"/>
                <a:ext cx="428183" cy="272480"/>
              </a:xfrm>
              <a:prstGeom prst="rect">
                <a:avLst/>
              </a:prstGeom>
              <a:noFill/>
            </p:spPr>
          </p:pic>
          <p:grpSp>
            <p:nvGrpSpPr>
              <p:cNvPr id="40" name="Group 41"/>
              <p:cNvGrpSpPr>
                <a:grpSpLocks/>
              </p:cNvGrpSpPr>
              <p:nvPr/>
            </p:nvGrpSpPr>
            <p:grpSpPr bwMode="auto">
              <a:xfrm>
                <a:off x="611188" y="4665513"/>
                <a:ext cx="227013" cy="347663"/>
                <a:chOff x="1066" y="2750"/>
                <a:chExt cx="143" cy="219"/>
              </a:xfrm>
            </p:grpSpPr>
            <p:sp>
              <p:nvSpPr>
                <p:cNvPr id="79" name="AutoShape 42"/>
                <p:cNvSpPr>
                  <a:spLocks noChangeAspect="1" noChangeArrowheads="1"/>
                </p:cNvSpPr>
                <p:nvPr/>
              </p:nvSpPr>
              <p:spPr bwMode="auto">
                <a:xfrm rot="16200000">
                  <a:off x="1071" y="2831"/>
                  <a:ext cx="133" cy="143"/>
                </a:xfrm>
                <a:prstGeom prst="flowChartDelay">
                  <a:avLst/>
                </a:prstGeom>
                <a:gradFill rotWithShape="1">
                  <a:gsLst>
                    <a:gs pos="0">
                      <a:srgbClr val="6600FF"/>
                    </a:gs>
                    <a:gs pos="100000">
                      <a:srgbClr val="9999FF"/>
                    </a:gs>
                  </a:gsLst>
                  <a:lin ang="18900000" scaled="1"/>
                </a:gradFill>
                <a:ln w="9525">
                  <a:noFill/>
                  <a:miter lim="800000"/>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80" name="Oval 43"/>
                <p:cNvSpPr>
                  <a:spLocks noChangeAspect="1" noChangeArrowheads="1"/>
                </p:cNvSpPr>
                <p:nvPr/>
              </p:nvSpPr>
              <p:spPr bwMode="auto">
                <a:xfrm>
                  <a:off x="1096" y="2750"/>
                  <a:ext cx="82" cy="88"/>
                </a:xfrm>
                <a:prstGeom prst="ellipse">
                  <a:avLst/>
                </a:prstGeom>
                <a:gradFill rotWithShape="1">
                  <a:gsLst>
                    <a:gs pos="0">
                      <a:srgbClr val="9999FF"/>
                    </a:gs>
                    <a:gs pos="100000">
                      <a:srgbClr val="6600FF"/>
                    </a:gs>
                  </a:gsLst>
                  <a:lin ang="2700000" scaled="1"/>
                </a:gradFill>
                <a:ln w="9525">
                  <a:noFill/>
                  <a:round/>
                  <a:headEnd/>
                  <a:tailEnd/>
                </a:ln>
                <a:effectLst/>
              </p:spPr>
              <p:txBody>
                <a:bodyPr wrap="none" anchor="ctr"/>
                <a:lstStyle/>
                <a:p>
                  <a:endParaRPr lang="ja-JP" altLang="en-US">
                    <a:latin typeface="Meiryo UI" panose="020B0604030504040204" pitchFamily="50" charset="-128"/>
                    <a:ea typeface="Meiryo UI" panose="020B0604030504040204" pitchFamily="50" charset="-128"/>
                  </a:endParaRPr>
                </a:p>
              </p:txBody>
            </p:sp>
          </p:grpSp>
        </p:grpSp>
        <p:sp>
          <p:nvSpPr>
            <p:cNvPr id="81" name="右矢印 80"/>
            <p:cNvSpPr/>
            <p:nvPr/>
          </p:nvSpPr>
          <p:spPr bwMode="auto">
            <a:xfrm>
              <a:off x="1715683" y="5031178"/>
              <a:ext cx="264029" cy="198022"/>
            </a:xfrm>
            <a:prstGeom prst="rightArrow">
              <a:avLst>
                <a:gd name="adj1" fmla="val 50001"/>
                <a:gd name="adj2" fmla="val 60079"/>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2" name="右矢印 81"/>
            <p:cNvSpPr/>
            <p:nvPr/>
          </p:nvSpPr>
          <p:spPr bwMode="auto">
            <a:xfrm>
              <a:off x="2291747" y="5031178"/>
              <a:ext cx="264029" cy="198022"/>
            </a:xfrm>
            <a:prstGeom prst="rightArrow">
              <a:avLst>
                <a:gd name="adj1" fmla="val 50001"/>
                <a:gd name="adj2" fmla="val 60079"/>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sp>
        <p:nvSpPr>
          <p:cNvPr id="84" name="テキスト ボックス 83"/>
          <p:cNvSpPr txBox="1"/>
          <p:nvPr/>
        </p:nvSpPr>
        <p:spPr>
          <a:xfrm>
            <a:off x="524451" y="3717032"/>
            <a:ext cx="1696298" cy="646331"/>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データ</a:t>
            </a:r>
            <a:r>
              <a:rPr lang="ja-JP" altLang="en-US" sz="1200" dirty="0">
                <a:latin typeface="Meiryo UI" panose="020B0604030504040204" pitchFamily="50" charset="-128"/>
                <a:ea typeface="Meiryo UI" panose="020B0604030504040204" pitchFamily="50" charset="-128"/>
              </a:rPr>
              <a:t>を逐次受け渡す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バケツリレー型データ連携</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（タイムラグ）</a:t>
            </a:r>
            <a:endParaRPr kumimoji="1" lang="en-US" altLang="ja-JP" sz="1200" dirty="0">
              <a:latin typeface="Meiryo UI" panose="020B0604030504040204" pitchFamily="50" charset="-128"/>
              <a:ea typeface="Meiryo UI" panose="020B0604030504040204" pitchFamily="50" charset="-128"/>
            </a:endParaRPr>
          </a:p>
        </p:txBody>
      </p:sp>
      <p:pic>
        <p:nvPicPr>
          <p:cNvPr id="113" name="図 112" descr="CSV files.png"/>
          <p:cNvPicPr>
            <a:picLocks noChangeAspect="1"/>
          </p:cNvPicPr>
          <p:nvPr/>
        </p:nvPicPr>
        <p:blipFill>
          <a:blip r:embed="rId6" cstate="print"/>
          <a:stretch>
            <a:fillRect/>
          </a:stretch>
        </p:blipFill>
        <p:spPr>
          <a:xfrm>
            <a:off x="5580112" y="3429099"/>
            <a:ext cx="288032" cy="288032"/>
          </a:xfrm>
          <a:prstGeom prst="rect">
            <a:avLst/>
          </a:prstGeom>
        </p:spPr>
      </p:pic>
      <p:pic>
        <p:nvPicPr>
          <p:cNvPr id="114" name="図 113" descr="CSV files.png"/>
          <p:cNvPicPr>
            <a:picLocks noChangeAspect="1"/>
          </p:cNvPicPr>
          <p:nvPr/>
        </p:nvPicPr>
        <p:blipFill>
          <a:blip r:embed="rId6" cstate="print"/>
          <a:stretch>
            <a:fillRect/>
          </a:stretch>
        </p:blipFill>
        <p:spPr>
          <a:xfrm>
            <a:off x="5580112" y="4005064"/>
            <a:ext cx="288032" cy="288032"/>
          </a:xfrm>
          <a:prstGeom prst="rect">
            <a:avLst/>
          </a:prstGeom>
        </p:spPr>
      </p:pic>
      <p:pic>
        <p:nvPicPr>
          <p:cNvPr id="115" name="図 114" descr="CSV files.png"/>
          <p:cNvPicPr>
            <a:picLocks noChangeAspect="1"/>
          </p:cNvPicPr>
          <p:nvPr/>
        </p:nvPicPr>
        <p:blipFill>
          <a:blip r:embed="rId6" cstate="print"/>
          <a:stretch>
            <a:fillRect/>
          </a:stretch>
        </p:blipFill>
        <p:spPr>
          <a:xfrm>
            <a:off x="5580112" y="4653136"/>
            <a:ext cx="288032" cy="288032"/>
          </a:xfrm>
          <a:prstGeom prst="rect">
            <a:avLst/>
          </a:prstGeom>
        </p:spPr>
      </p:pic>
      <p:sp>
        <p:nvSpPr>
          <p:cNvPr id="116" name="左右矢印 115"/>
          <p:cNvSpPr/>
          <p:nvPr/>
        </p:nvSpPr>
        <p:spPr bwMode="auto">
          <a:xfrm rot="5400000">
            <a:off x="5565710" y="3774738"/>
            <a:ext cx="288032" cy="172819"/>
          </a:xfrm>
          <a:prstGeom prst="leftRightArrow">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7" name="左右矢印 116"/>
          <p:cNvSpPr/>
          <p:nvPr/>
        </p:nvSpPr>
        <p:spPr bwMode="auto">
          <a:xfrm rot="5400000">
            <a:off x="5565710" y="3198674"/>
            <a:ext cx="288032" cy="172819"/>
          </a:xfrm>
          <a:prstGeom prst="leftRightArrow">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8" name="左右矢印 117"/>
          <p:cNvSpPr/>
          <p:nvPr/>
        </p:nvSpPr>
        <p:spPr bwMode="auto">
          <a:xfrm rot="5400000">
            <a:off x="5565710" y="4422710"/>
            <a:ext cx="288032" cy="172819"/>
          </a:xfrm>
          <a:prstGeom prst="leftRightArrow">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9" name="左右矢印 118"/>
          <p:cNvSpPr/>
          <p:nvPr/>
        </p:nvSpPr>
        <p:spPr bwMode="auto">
          <a:xfrm rot="5400000">
            <a:off x="5565710" y="4998775"/>
            <a:ext cx="288032" cy="172819"/>
          </a:xfrm>
          <a:prstGeom prst="leftRightArrow">
            <a:avLst/>
          </a:prstGeom>
          <a:solidFill>
            <a:srgbClr val="FFFF00"/>
          </a:solidFill>
          <a:ln w="31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611188" y="1340867"/>
            <a:ext cx="1077539"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バッチ処理</a:t>
            </a:r>
          </a:p>
        </p:txBody>
      </p:sp>
      <p:sp>
        <p:nvSpPr>
          <p:cNvPr id="85" name="テキスト ボックス 84"/>
          <p:cNvSpPr txBox="1"/>
          <p:nvPr/>
        </p:nvSpPr>
        <p:spPr>
          <a:xfrm>
            <a:off x="5940876" y="3707839"/>
            <a:ext cx="995785"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データ変換して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バッチファイル連携</a:t>
            </a:r>
          </a:p>
        </p:txBody>
      </p:sp>
      <p:sp>
        <p:nvSpPr>
          <p:cNvPr id="88" name="テキスト ボックス 87"/>
          <p:cNvSpPr txBox="1"/>
          <p:nvPr/>
        </p:nvSpPr>
        <p:spPr>
          <a:xfrm>
            <a:off x="5940876" y="4355911"/>
            <a:ext cx="995785"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データ変換して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バッチファイル連携</a:t>
            </a:r>
          </a:p>
        </p:txBody>
      </p:sp>
      <p:sp>
        <p:nvSpPr>
          <p:cNvPr id="89" name="テキスト ボックス 88"/>
          <p:cNvSpPr txBox="1"/>
          <p:nvPr/>
        </p:nvSpPr>
        <p:spPr>
          <a:xfrm>
            <a:off x="5940876" y="5003983"/>
            <a:ext cx="995785"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データ変換して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バッチファイル連携</a:t>
            </a:r>
          </a:p>
        </p:txBody>
      </p:sp>
      <p:sp>
        <p:nvSpPr>
          <p:cNvPr id="83" name="テキスト ボックス 82"/>
          <p:cNvSpPr txBox="1"/>
          <p:nvPr/>
        </p:nvSpPr>
        <p:spPr>
          <a:xfrm>
            <a:off x="2699792" y="3501107"/>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コンピュータ</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レベル</a:t>
            </a:r>
          </a:p>
        </p:txBody>
      </p:sp>
      <p:sp>
        <p:nvSpPr>
          <p:cNvPr id="86" name="テキスト ボックス 85"/>
          <p:cNvSpPr txBox="1"/>
          <p:nvPr/>
        </p:nvSpPr>
        <p:spPr>
          <a:xfrm>
            <a:off x="2699792" y="4077171"/>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コントローラ</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レベル</a:t>
            </a:r>
          </a:p>
        </p:txBody>
      </p:sp>
      <p:sp>
        <p:nvSpPr>
          <p:cNvPr id="87" name="テキスト ボックス 86"/>
          <p:cNvSpPr txBox="1"/>
          <p:nvPr/>
        </p:nvSpPr>
        <p:spPr>
          <a:xfrm>
            <a:off x="2699792" y="4653235"/>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デバイス</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レベル</a:t>
            </a:r>
          </a:p>
        </p:txBody>
      </p:sp>
      <p:sp>
        <p:nvSpPr>
          <p:cNvPr id="90" name="テキスト ボックス 89"/>
          <p:cNvSpPr txBox="1"/>
          <p:nvPr/>
        </p:nvSpPr>
        <p:spPr>
          <a:xfrm>
            <a:off x="2712859" y="5292015"/>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rPr>
              <a:t>センサー</a:t>
            </a:r>
            <a:endParaRPr kumimoji="1" lang="en-US" altLang="ja-JP" sz="900" b="1" dirty="0">
              <a:solidFill>
                <a:schemeClr val="bg1"/>
              </a:solidFill>
              <a:latin typeface="Meiryo UI" panose="020B0604030504040204" pitchFamily="50" charset="-128"/>
              <a:ea typeface="Meiryo UI" panose="020B0604030504040204" pitchFamily="50" charset="-128"/>
            </a:endParaRPr>
          </a:p>
          <a:p>
            <a:pPr algn="ctr"/>
            <a:r>
              <a:rPr kumimoji="1" lang="ja-JP" altLang="en-US" sz="900" b="1" dirty="0">
                <a:solidFill>
                  <a:schemeClr val="bg1"/>
                </a:solidFill>
                <a:latin typeface="Meiryo UI" panose="020B0604030504040204" pitchFamily="50" charset="-128"/>
                <a:ea typeface="Meiryo UI" panose="020B0604030504040204" pitchFamily="50" charset="-128"/>
              </a:rPr>
              <a:t>レベル</a:t>
            </a:r>
          </a:p>
        </p:txBody>
      </p:sp>
      <p:sp>
        <p:nvSpPr>
          <p:cNvPr id="92" name="テキスト ボックス 91"/>
          <p:cNvSpPr txBox="1"/>
          <p:nvPr/>
        </p:nvSpPr>
        <p:spPr>
          <a:xfrm>
            <a:off x="539552" y="6021288"/>
            <a:ext cx="7956024" cy="523220"/>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生産方式：日本（トヨタ生産方式）、アメリカ（リーン生産方式）製造業の工程ごとに部分最適が進む。</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各工程、各階層ごとに情報が分断されていて、連携するのが難しい。（仕様、フォーマットが異なる）</a:t>
            </a:r>
            <a:endParaRPr kumimoji="1" lang="en-US" altLang="ja-JP" sz="1400" b="1" dirty="0">
              <a:latin typeface="Meiryo UI" panose="020B0604030504040204" pitchFamily="50" charset="-128"/>
              <a:ea typeface="Meiryo UI" panose="020B0604030504040204" pitchFamily="50" charset="-128"/>
            </a:endParaRPr>
          </a:p>
        </p:txBody>
      </p:sp>
      <p:pic>
        <p:nvPicPr>
          <p:cNvPr id="107" name="図 106" descr="Industry-Electrical-Sensor-icon.png"/>
          <p:cNvPicPr>
            <a:picLocks noChangeAspect="1"/>
          </p:cNvPicPr>
          <p:nvPr/>
        </p:nvPicPr>
        <p:blipFill>
          <a:blip r:embed="rId7" cstate="print"/>
          <a:stretch>
            <a:fillRect/>
          </a:stretch>
        </p:blipFill>
        <p:spPr>
          <a:xfrm>
            <a:off x="5580112" y="5229200"/>
            <a:ext cx="288032" cy="216024"/>
          </a:xfrm>
          <a:prstGeom prst="rect">
            <a:avLst/>
          </a:prstGeom>
        </p:spPr>
      </p:pic>
      <p:pic>
        <p:nvPicPr>
          <p:cNvPr id="109" name="Picture 2" descr="v1_without"/>
          <p:cNvPicPr>
            <a:picLocks noChangeAspect="1" noChangeArrowheads="1"/>
          </p:cNvPicPr>
          <p:nvPr/>
        </p:nvPicPr>
        <p:blipFill>
          <a:blip r:embed="rId8" cstate="print"/>
          <a:srcRect/>
          <a:stretch>
            <a:fillRect/>
          </a:stretch>
        </p:blipFill>
        <p:spPr bwMode="auto">
          <a:xfrm>
            <a:off x="6876256" y="1747506"/>
            <a:ext cx="1907704" cy="817398"/>
          </a:xfrm>
          <a:prstGeom prst="rect">
            <a:avLst/>
          </a:prstGeom>
          <a:noFill/>
          <a:ln w="9525">
            <a:noFill/>
            <a:miter lim="800000"/>
            <a:headEnd/>
            <a:tailEnd/>
          </a:ln>
          <a:effectLst/>
        </p:spPr>
      </p:pic>
      <p:sp>
        <p:nvSpPr>
          <p:cNvPr id="91" name="右矢印 90"/>
          <p:cNvSpPr/>
          <p:nvPr/>
        </p:nvSpPr>
        <p:spPr bwMode="auto">
          <a:xfrm rot="10800000">
            <a:off x="7020570" y="3356992"/>
            <a:ext cx="720080" cy="504056"/>
          </a:xfrm>
          <a:prstGeom prst="rightArrow">
            <a:avLst/>
          </a:prstGeom>
          <a:solidFill>
            <a:srgbClr val="FF0000"/>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07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1+#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ON WASTE」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768" y="2211568"/>
            <a:ext cx="296496" cy="363208"/>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228" y="2205788"/>
            <a:ext cx="431124" cy="431124"/>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443" y="2212107"/>
            <a:ext cx="424805" cy="424805"/>
          </a:xfrm>
          <a:prstGeom prst="rect">
            <a:avLst/>
          </a:prstGeom>
        </p:spPr>
      </p:pic>
      <p:sp>
        <p:nvSpPr>
          <p:cNvPr id="83" name="正方形/長方形 82"/>
          <p:cNvSpPr/>
          <p:nvPr/>
        </p:nvSpPr>
        <p:spPr bwMode="auto">
          <a:xfrm>
            <a:off x="3203575" y="2924943"/>
            <a:ext cx="2592288" cy="1368227"/>
          </a:xfrm>
          <a:prstGeom prst="rect">
            <a:avLst/>
          </a:prstGeom>
          <a:solidFill>
            <a:srgbClr val="99FF66"/>
          </a:solidFill>
          <a:ln w="31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en-US" altLang="ja-JP"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ERP/SCM/APS</a:t>
            </a:r>
            <a:endPar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endParaRPr>
          </a:p>
        </p:txBody>
      </p:sp>
      <p:sp>
        <p:nvSpPr>
          <p:cNvPr id="24" name="正方形/長方形 23"/>
          <p:cNvSpPr/>
          <p:nvPr/>
        </p:nvSpPr>
        <p:spPr bwMode="auto">
          <a:xfrm>
            <a:off x="6084168" y="2924943"/>
            <a:ext cx="2736304" cy="1368227"/>
          </a:xfrm>
          <a:prstGeom prst="rect">
            <a:avLst/>
          </a:prstGeom>
          <a:solidFill>
            <a:srgbClr val="808080"/>
          </a:solidFill>
          <a:ln w="31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デジタルメンテナンスサービス　</a:t>
            </a:r>
            <a:r>
              <a:rPr kumimoji="0" lang="en-US" altLang="ja-JP"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DMS</a:t>
            </a:r>
            <a:endPar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endParaRPr>
          </a:p>
        </p:txBody>
      </p:sp>
      <p:sp>
        <p:nvSpPr>
          <p:cNvPr id="23" name="正方形/長方形 22"/>
          <p:cNvSpPr/>
          <p:nvPr/>
        </p:nvSpPr>
        <p:spPr bwMode="auto">
          <a:xfrm>
            <a:off x="3203574" y="4686424"/>
            <a:ext cx="2592561" cy="1766194"/>
          </a:xfrm>
          <a:prstGeom prst="rect">
            <a:avLst/>
          </a:prstGeom>
          <a:solidFill>
            <a:srgbClr val="FF9966"/>
          </a:solidFill>
          <a:ln w="31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en-US" altLang="ja-JP"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MES/MOM</a:t>
            </a:r>
            <a:endPar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endParaRPr>
          </a:p>
        </p:txBody>
      </p:sp>
      <p:sp>
        <p:nvSpPr>
          <p:cNvPr id="22" name="正方形/長方形 21"/>
          <p:cNvSpPr/>
          <p:nvPr/>
        </p:nvSpPr>
        <p:spPr bwMode="auto">
          <a:xfrm>
            <a:off x="3203848" y="1235473"/>
            <a:ext cx="2592288" cy="1257423"/>
          </a:xfrm>
          <a:prstGeom prst="rect">
            <a:avLst/>
          </a:prstGeom>
          <a:solidFill>
            <a:srgbClr val="33CC33"/>
          </a:solidFill>
          <a:ln w="31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en-US" altLang="ja-JP"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ERP/SCM</a:t>
            </a:r>
            <a:endPar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endParaRPr>
          </a:p>
        </p:txBody>
      </p:sp>
      <p:sp>
        <p:nvSpPr>
          <p:cNvPr id="21" name="正方形/長方形 20"/>
          <p:cNvSpPr/>
          <p:nvPr/>
        </p:nvSpPr>
        <p:spPr bwMode="auto">
          <a:xfrm>
            <a:off x="395536" y="2348881"/>
            <a:ext cx="2592288" cy="1944290"/>
          </a:xfrm>
          <a:prstGeom prst="rect">
            <a:avLst/>
          </a:prstGeom>
          <a:solidFill>
            <a:srgbClr val="3399FF"/>
          </a:solidFill>
          <a:ln w="31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en-US" altLang="ja-JP" sz="1400" b="1">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PLM</a:t>
            </a:r>
            <a:endPar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kumimoji="1" lang="ja-JP" altLang="en-US" dirty="0"/>
              <a:t>製造業を支えるシステム　：水平連携／垂直統合を支えるシステム群　</a:t>
            </a:r>
          </a:p>
        </p:txBody>
      </p:sp>
      <p:sp>
        <p:nvSpPr>
          <p:cNvPr id="3" name="テキスト ボックス 2"/>
          <p:cNvSpPr txBox="1"/>
          <p:nvPr/>
        </p:nvSpPr>
        <p:spPr>
          <a:xfrm>
            <a:off x="467544"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製品企画</a:t>
            </a:r>
          </a:p>
        </p:txBody>
      </p:sp>
      <p:sp>
        <p:nvSpPr>
          <p:cNvPr id="4" name="テキスト ボックス 3"/>
          <p:cNvSpPr txBox="1"/>
          <p:nvPr/>
        </p:nvSpPr>
        <p:spPr>
          <a:xfrm>
            <a:off x="1331640"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製品設計</a:t>
            </a:r>
          </a:p>
        </p:txBody>
      </p:sp>
      <p:sp>
        <p:nvSpPr>
          <p:cNvPr id="5" name="テキスト ボックス 4"/>
          <p:cNvSpPr txBox="1"/>
          <p:nvPr/>
        </p:nvSpPr>
        <p:spPr>
          <a:xfrm>
            <a:off x="2195736"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工程設計</a:t>
            </a:r>
          </a:p>
        </p:txBody>
      </p:sp>
      <p:sp>
        <p:nvSpPr>
          <p:cNvPr id="7" name="テキスト ボックス 6"/>
          <p:cNvSpPr txBox="1"/>
          <p:nvPr/>
        </p:nvSpPr>
        <p:spPr>
          <a:xfrm>
            <a:off x="3637364"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生産管理</a:t>
            </a:r>
          </a:p>
        </p:txBody>
      </p:sp>
      <p:sp>
        <p:nvSpPr>
          <p:cNvPr id="8" name="テキスト ボックス 7"/>
          <p:cNvSpPr txBox="1"/>
          <p:nvPr/>
        </p:nvSpPr>
        <p:spPr>
          <a:xfrm>
            <a:off x="6228184"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稼働管理</a:t>
            </a:r>
          </a:p>
        </p:txBody>
      </p:sp>
      <p:sp>
        <p:nvSpPr>
          <p:cNvPr id="9" name="テキスト ボックス 8"/>
          <p:cNvSpPr txBox="1"/>
          <p:nvPr/>
        </p:nvSpPr>
        <p:spPr>
          <a:xfrm>
            <a:off x="3275856" y="5834716"/>
            <a:ext cx="95410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生産資源配分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275856" y="5546684"/>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部品在庫</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67944" y="5546684"/>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設備保全</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37973" y="5834716"/>
            <a:ext cx="95410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製品品質管理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275856" y="5262487"/>
            <a:ext cx="1378904"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製造進捗：データ収集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277324" y="2141380"/>
            <a:ext cx="697627"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調達管理</a:t>
            </a:r>
          </a:p>
        </p:txBody>
      </p:sp>
      <p:sp>
        <p:nvSpPr>
          <p:cNvPr id="15" name="テキスト ボックス 14"/>
          <p:cNvSpPr txBox="1"/>
          <p:nvPr/>
        </p:nvSpPr>
        <p:spPr>
          <a:xfrm>
            <a:off x="4112850" y="2141380"/>
            <a:ext cx="697627"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生産計画</a:t>
            </a:r>
          </a:p>
        </p:txBody>
      </p:sp>
      <p:sp>
        <p:nvSpPr>
          <p:cNvPr id="16" name="テキスト ボックス 15"/>
          <p:cNvSpPr txBox="1"/>
          <p:nvPr/>
        </p:nvSpPr>
        <p:spPr>
          <a:xfrm>
            <a:off x="4112850" y="1833391"/>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物流管理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277323" y="1833391"/>
            <a:ext cx="697628"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製品在庫</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092280"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保全管理</a:t>
            </a:r>
          </a:p>
        </p:txBody>
      </p:sp>
      <p:sp>
        <p:nvSpPr>
          <p:cNvPr id="19" name="テキスト ボックス 18"/>
          <p:cNvSpPr txBox="1"/>
          <p:nvPr/>
        </p:nvSpPr>
        <p:spPr>
          <a:xfrm>
            <a:off x="8028384"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廃棄管理</a:t>
            </a:r>
          </a:p>
        </p:txBody>
      </p:sp>
      <p:sp>
        <p:nvSpPr>
          <p:cNvPr id="20" name="テキスト ボックス 19"/>
          <p:cNvSpPr txBox="1"/>
          <p:nvPr/>
        </p:nvSpPr>
        <p:spPr>
          <a:xfrm>
            <a:off x="4644008" y="2606715"/>
            <a:ext cx="697627" cy="246221"/>
          </a:xfrm>
          <a:prstGeom prst="rect">
            <a:avLst/>
          </a:prstGeom>
          <a:solidFill>
            <a:srgbClr val="FFFF00"/>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販売管理</a:t>
            </a:r>
          </a:p>
        </p:txBody>
      </p:sp>
      <p:cxnSp>
        <p:nvCxnSpPr>
          <p:cNvPr id="26" name="直線矢印コネクタ 25"/>
          <p:cNvCxnSpPr>
            <a:stCxn id="3" idx="3"/>
            <a:endCxn id="4" idx="1"/>
          </p:cNvCxnSpPr>
          <p:nvPr/>
        </p:nvCxnSpPr>
        <p:spPr bwMode="auto">
          <a:xfrm>
            <a:off x="1165171" y="2729826"/>
            <a:ext cx="166469" cy="0"/>
          </a:xfrm>
          <a:prstGeom prst="straightConnector1">
            <a:avLst/>
          </a:prstGeom>
          <a:noFill/>
          <a:ln w="28575" cap="flat" cmpd="sng" algn="ctr">
            <a:solidFill>
              <a:srgbClr val="FF0000"/>
            </a:solidFill>
            <a:prstDash val="solid"/>
            <a:round/>
            <a:headEnd type="none" w="med" len="med"/>
            <a:tailEnd type="arrow"/>
          </a:ln>
          <a:effectLst/>
        </p:spPr>
      </p:cxnSp>
      <p:cxnSp>
        <p:nvCxnSpPr>
          <p:cNvPr id="27" name="直線矢印コネクタ 26"/>
          <p:cNvCxnSpPr>
            <a:stCxn id="4" idx="3"/>
            <a:endCxn id="5" idx="1"/>
          </p:cNvCxnSpPr>
          <p:nvPr/>
        </p:nvCxnSpPr>
        <p:spPr bwMode="auto">
          <a:xfrm>
            <a:off x="2029267" y="2729826"/>
            <a:ext cx="166469" cy="0"/>
          </a:xfrm>
          <a:prstGeom prst="straightConnector1">
            <a:avLst/>
          </a:prstGeom>
          <a:noFill/>
          <a:ln w="28575" cap="flat" cmpd="sng" algn="ctr">
            <a:solidFill>
              <a:srgbClr val="FF0000"/>
            </a:solidFill>
            <a:prstDash val="solid"/>
            <a:round/>
            <a:headEnd type="none" w="med" len="med"/>
            <a:tailEnd type="arrow"/>
          </a:ln>
          <a:effectLst/>
        </p:spPr>
      </p:cxnSp>
      <p:cxnSp>
        <p:nvCxnSpPr>
          <p:cNvPr id="30" name="直線矢印コネクタ 29"/>
          <p:cNvCxnSpPr>
            <a:stCxn id="5" idx="3"/>
            <a:endCxn id="7" idx="1"/>
          </p:cNvCxnSpPr>
          <p:nvPr/>
        </p:nvCxnSpPr>
        <p:spPr bwMode="auto">
          <a:xfrm>
            <a:off x="2893363" y="2729826"/>
            <a:ext cx="744001" cy="0"/>
          </a:xfrm>
          <a:prstGeom prst="straightConnector1">
            <a:avLst/>
          </a:prstGeom>
          <a:noFill/>
          <a:ln w="28575" cap="flat" cmpd="sng" algn="ctr">
            <a:solidFill>
              <a:srgbClr val="FF0000"/>
            </a:solidFill>
            <a:prstDash val="solid"/>
            <a:round/>
            <a:headEnd type="none" w="med" len="med"/>
            <a:tailEnd type="arrow"/>
          </a:ln>
          <a:effectLst/>
        </p:spPr>
      </p:cxnSp>
      <p:cxnSp>
        <p:nvCxnSpPr>
          <p:cNvPr id="33" name="直線矢印コネクタ 32"/>
          <p:cNvCxnSpPr>
            <a:stCxn id="7" idx="3"/>
            <a:endCxn id="20" idx="1"/>
          </p:cNvCxnSpPr>
          <p:nvPr/>
        </p:nvCxnSpPr>
        <p:spPr bwMode="auto">
          <a:xfrm>
            <a:off x="4334991" y="2729826"/>
            <a:ext cx="309017" cy="0"/>
          </a:xfrm>
          <a:prstGeom prst="straightConnector1">
            <a:avLst/>
          </a:prstGeom>
          <a:noFill/>
          <a:ln w="28575" cap="flat" cmpd="sng" algn="ctr">
            <a:solidFill>
              <a:srgbClr val="FF0000"/>
            </a:solidFill>
            <a:prstDash val="solid"/>
            <a:round/>
            <a:headEnd type="none" w="med" len="med"/>
            <a:tailEnd type="arrow"/>
          </a:ln>
          <a:effectLst/>
        </p:spPr>
      </p:cxnSp>
      <p:cxnSp>
        <p:nvCxnSpPr>
          <p:cNvPr id="41" name="直線矢印コネクタ 40"/>
          <p:cNvCxnSpPr>
            <a:stCxn id="20" idx="3"/>
            <a:endCxn id="8" idx="1"/>
          </p:cNvCxnSpPr>
          <p:nvPr/>
        </p:nvCxnSpPr>
        <p:spPr bwMode="auto">
          <a:xfrm>
            <a:off x="5341635" y="2729826"/>
            <a:ext cx="886549" cy="0"/>
          </a:xfrm>
          <a:prstGeom prst="straightConnector1">
            <a:avLst/>
          </a:prstGeom>
          <a:noFill/>
          <a:ln w="28575" cap="flat" cmpd="sng" algn="ctr">
            <a:solidFill>
              <a:srgbClr val="FF0000"/>
            </a:solidFill>
            <a:prstDash val="solid"/>
            <a:round/>
            <a:headEnd type="none" w="med" len="med"/>
            <a:tailEnd type="arrow"/>
          </a:ln>
          <a:effectLst/>
        </p:spPr>
      </p:cxnSp>
      <p:cxnSp>
        <p:nvCxnSpPr>
          <p:cNvPr id="44" name="直線矢印コネクタ 43"/>
          <p:cNvCxnSpPr>
            <a:stCxn id="8" idx="3"/>
            <a:endCxn id="18" idx="1"/>
          </p:cNvCxnSpPr>
          <p:nvPr/>
        </p:nvCxnSpPr>
        <p:spPr bwMode="auto">
          <a:xfrm>
            <a:off x="6925811" y="2729826"/>
            <a:ext cx="166469" cy="0"/>
          </a:xfrm>
          <a:prstGeom prst="straightConnector1">
            <a:avLst/>
          </a:prstGeom>
          <a:noFill/>
          <a:ln w="28575" cap="flat" cmpd="sng" algn="ctr">
            <a:solidFill>
              <a:srgbClr val="FF0000"/>
            </a:solidFill>
            <a:prstDash val="solid"/>
            <a:round/>
            <a:headEnd type="none" w="med" len="med"/>
            <a:tailEnd type="arrow"/>
          </a:ln>
          <a:effectLst/>
        </p:spPr>
      </p:cxnSp>
      <p:cxnSp>
        <p:nvCxnSpPr>
          <p:cNvPr id="47" name="直線矢印コネクタ 46"/>
          <p:cNvCxnSpPr>
            <a:stCxn id="18" idx="3"/>
            <a:endCxn id="19" idx="1"/>
          </p:cNvCxnSpPr>
          <p:nvPr/>
        </p:nvCxnSpPr>
        <p:spPr bwMode="auto">
          <a:xfrm>
            <a:off x="7789907" y="2729826"/>
            <a:ext cx="238477" cy="0"/>
          </a:xfrm>
          <a:prstGeom prst="straightConnector1">
            <a:avLst/>
          </a:prstGeom>
          <a:noFill/>
          <a:ln w="28575" cap="flat" cmpd="sng" algn="ctr">
            <a:solidFill>
              <a:srgbClr val="FF0000"/>
            </a:solidFill>
            <a:prstDash val="solid"/>
            <a:round/>
            <a:headEnd type="none" w="med" len="med"/>
            <a:tailEnd type="arrow"/>
          </a:ln>
          <a:effectLst/>
        </p:spPr>
      </p:cxnSp>
      <p:sp>
        <p:nvSpPr>
          <p:cNvPr id="50" name="テキスト ボックス 49"/>
          <p:cNvSpPr txBox="1"/>
          <p:nvPr/>
        </p:nvSpPr>
        <p:spPr>
          <a:xfrm>
            <a:off x="6948264" y="3254787"/>
            <a:ext cx="88998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部品・消耗品</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668344" y="3573016"/>
            <a:ext cx="567784"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トレサビ</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948264" y="3573016"/>
            <a:ext cx="633508"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ログ管理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954493" y="1853348"/>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納期管理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954493" y="2141379"/>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製品原価</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bwMode="auto">
          <a:xfrm rot="18907310">
            <a:off x="2671356" y="1362662"/>
            <a:ext cx="504056" cy="576064"/>
          </a:xfrm>
          <a:prstGeom prst="rightArrow">
            <a:avLst>
              <a:gd name="adj1" fmla="val 61758"/>
              <a:gd name="adj2" fmla="val 50000"/>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900" dirty="0">
                <a:solidFill>
                  <a:schemeClr val="bg1"/>
                </a:solidFill>
                <a:latin typeface="Arial Black" panose="020B0A04020102020204" pitchFamily="34" charset="0"/>
                <a:ea typeface="HGP創英角ｺﾞｼｯｸUB" pitchFamily="50" charset="-128"/>
              </a:rPr>
              <a:t>  M-BOM</a:t>
            </a:r>
            <a:endParaRPr kumimoji="0" lang="ja-JP" altLang="en-US" sz="900" dirty="0">
              <a:solidFill>
                <a:schemeClr val="bg1"/>
              </a:solidFill>
              <a:latin typeface="Arial Black" panose="020B0A04020102020204" pitchFamily="34" charset="0"/>
              <a:ea typeface="HGP創英角ｺﾞｼｯｸUB" pitchFamily="50" charset="-128"/>
            </a:endParaRPr>
          </a:p>
        </p:txBody>
      </p:sp>
      <p:sp>
        <p:nvSpPr>
          <p:cNvPr id="57" name="右矢印 56"/>
          <p:cNvSpPr/>
          <p:nvPr/>
        </p:nvSpPr>
        <p:spPr bwMode="auto">
          <a:xfrm rot="2563846">
            <a:off x="2684321" y="4630587"/>
            <a:ext cx="504056" cy="576064"/>
          </a:xfrm>
          <a:prstGeom prst="rightArrow">
            <a:avLst>
              <a:gd name="adj1" fmla="val 61758"/>
              <a:gd name="adj2" fmla="val 50000"/>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900" dirty="0">
                <a:solidFill>
                  <a:schemeClr val="bg1"/>
                </a:solidFill>
                <a:latin typeface="Arial Black" panose="020B0A04020102020204" pitchFamily="34" charset="0"/>
                <a:ea typeface="HGP創英角ｺﾞｼｯｸUB" pitchFamily="50" charset="-128"/>
              </a:rPr>
              <a:t>  BOP</a:t>
            </a:r>
            <a:endParaRPr kumimoji="0" lang="ja-JP" altLang="en-US" sz="900" dirty="0">
              <a:solidFill>
                <a:schemeClr val="bg1"/>
              </a:solidFill>
              <a:latin typeface="Arial Black" panose="020B0A04020102020204" pitchFamily="34" charset="0"/>
              <a:ea typeface="HGP創英角ｺﾞｼｯｸUB" pitchFamily="50" charset="-128"/>
            </a:endParaRPr>
          </a:p>
        </p:txBody>
      </p:sp>
      <p:sp>
        <p:nvSpPr>
          <p:cNvPr id="59" name="下矢印 58"/>
          <p:cNvSpPr/>
          <p:nvPr/>
        </p:nvSpPr>
        <p:spPr bwMode="auto">
          <a:xfrm>
            <a:off x="3635896" y="4293096"/>
            <a:ext cx="792088" cy="432048"/>
          </a:xfrm>
          <a:prstGeom prst="downArrow">
            <a:avLst>
              <a:gd name="adj1" fmla="val 63064"/>
              <a:gd name="adj2" fmla="val 50000"/>
            </a:avLst>
          </a:prstGeom>
          <a:solidFill>
            <a:schemeClr val="bg1"/>
          </a:solidFill>
          <a:ln w="19050">
            <a:solidFill>
              <a:srgbClr val="0000FF"/>
            </a:solidFill>
            <a:miter lim="800000"/>
            <a:headEnd/>
            <a:tailEnd/>
          </a:ln>
        </p:spPr>
        <p:txBody>
          <a:bodyPr wrap="none" rtlCol="0" anchor="ctr" anchorCtr="0"/>
          <a:lstStyle/>
          <a:p>
            <a:pPr algn="ctr" eaLnBrk="0" hangingPunct="0">
              <a:spcBef>
                <a:spcPct val="20000"/>
              </a:spcBef>
              <a:buClr>
                <a:srgbClr val="F48B00"/>
              </a:buClr>
              <a:buFont typeface="Wingdings" pitchFamily="2" charset="2"/>
              <a:buNone/>
            </a:pP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生産</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計画</a:t>
            </a:r>
          </a:p>
        </p:txBody>
      </p:sp>
      <p:sp>
        <p:nvSpPr>
          <p:cNvPr id="61" name="上矢印 60"/>
          <p:cNvSpPr/>
          <p:nvPr/>
        </p:nvSpPr>
        <p:spPr bwMode="auto">
          <a:xfrm>
            <a:off x="4644008" y="4293096"/>
            <a:ext cx="792088" cy="432048"/>
          </a:xfrm>
          <a:prstGeom prst="upArrow">
            <a:avLst>
              <a:gd name="adj1" fmla="val 60452"/>
              <a:gd name="adj2" fmla="val 50000"/>
            </a:avLst>
          </a:prstGeom>
          <a:solidFill>
            <a:schemeClr val="bg1"/>
          </a:solidFill>
          <a:ln w="19050">
            <a:solidFill>
              <a:srgbClr val="0000FF"/>
            </a:solidFill>
            <a:miter lim="800000"/>
            <a:headEnd/>
            <a:tailEnd/>
          </a:ln>
        </p:spPr>
        <p:txBody>
          <a:bodyPr wrap="none" rtlCol="0" anchor="ctr" anchorCtr="0"/>
          <a:lstStyle/>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生産</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実績</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3" name="直線コネクタ 62"/>
          <p:cNvCxnSpPr/>
          <p:nvPr/>
        </p:nvCxnSpPr>
        <p:spPr bwMode="auto">
          <a:xfrm>
            <a:off x="5940152" y="692696"/>
            <a:ext cx="0" cy="5833517"/>
          </a:xfrm>
          <a:prstGeom prst="line">
            <a:avLst/>
          </a:prstGeom>
          <a:noFill/>
          <a:ln w="28575" cap="flat" cmpd="sng" algn="ctr">
            <a:solidFill>
              <a:schemeClr val="tx1"/>
            </a:solidFill>
            <a:prstDash val="dash"/>
            <a:round/>
            <a:headEnd type="triangle" w="med" len="med"/>
            <a:tailEnd type="triangle" w="med" len="med"/>
          </a:ln>
          <a:effectLst/>
        </p:spPr>
      </p:cxnSp>
      <p:sp>
        <p:nvSpPr>
          <p:cNvPr id="64" name="テキスト ボックス 63"/>
          <p:cNvSpPr txBox="1"/>
          <p:nvPr/>
        </p:nvSpPr>
        <p:spPr>
          <a:xfrm>
            <a:off x="6170740" y="3251697"/>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製品情報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156176" y="3573016"/>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契約管理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3" name="直線矢印コネクタ 72"/>
          <p:cNvCxnSpPr/>
          <p:nvPr/>
        </p:nvCxnSpPr>
        <p:spPr bwMode="auto">
          <a:xfrm>
            <a:off x="395536" y="1052736"/>
            <a:ext cx="5544616" cy="0"/>
          </a:xfrm>
          <a:prstGeom prst="straightConnector1">
            <a:avLst/>
          </a:prstGeom>
          <a:noFill/>
          <a:ln w="28575" cap="flat" cmpd="sng" algn="ctr">
            <a:solidFill>
              <a:schemeClr val="tx1"/>
            </a:solidFill>
            <a:prstDash val="solid"/>
            <a:round/>
            <a:headEnd type="arrow"/>
            <a:tailEnd type="arrow"/>
          </a:ln>
          <a:effectLst/>
        </p:spPr>
      </p:cxnSp>
      <p:cxnSp>
        <p:nvCxnSpPr>
          <p:cNvPr id="77" name="直線矢印コネクタ 76"/>
          <p:cNvCxnSpPr/>
          <p:nvPr/>
        </p:nvCxnSpPr>
        <p:spPr bwMode="auto">
          <a:xfrm>
            <a:off x="5940152" y="1051942"/>
            <a:ext cx="2879998" cy="0"/>
          </a:xfrm>
          <a:prstGeom prst="straightConnector1">
            <a:avLst/>
          </a:prstGeom>
          <a:noFill/>
          <a:ln w="19050" cap="flat" cmpd="sng" algn="ctr">
            <a:solidFill>
              <a:schemeClr val="tx1"/>
            </a:solidFill>
            <a:prstDash val="solid"/>
            <a:round/>
            <a:headEnd type="arrow"/>
            <a:tailEnd type="arrow"/>
          </a:ln>
          <a:effectLst/>
        </p:spPr>
      </p:cxnSp>
      <p:sp>
        <p:nvSpPr>
          <p:cNvPr id="80" name="テキスト ボックス 79"/>
          <p:cNvSpPr txBox="1"/>
          <p:nvPr/>
        </p:nvSpPr>
        <p:spPr>
          <a:xfrm>
            <a:off x="4696028" y="2924944"/>
            <a:ext cx="1172116" cy="261610"/>
          </a:xfrm>
          <a:prstGeom prst="rect">
            <a:avLst/>
          </a:prstGeom>
          <a:noFill/>
          <a:ln>
            <a:noFill/>
          </a:ln>
          <a:effectLst/>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工場内生産管理</a:t>
            </a:r>
          </a:p>
        </p:txBody>
      </p:sp>
      <p:sp>
        <p:nvSpPr>
          <p:cNvPr id="81" name="テキスト ボックス 80"/>
          <p:cNvSpPr txBox="1"/>
          <p:nvPr/>
        </p:nvSpPr>
        <p:spPr>
          <a:xfrm>
            <a:off x="4499992" y="4725144"/>
            <a:ext cx="1337226" cy="261610"/>
          </a:xfrm>
          <a:prstGeom prst="rect">
            <a:avLst/>
          </a:prstGeom>
          <a:noFill/>
          <a:ln>
            <a:noFill/>
          </a:ln>
          <a:effectLst/>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製品生産ライン管理</a:t>
            </a:r>
          </a:p>
        </p:txBody>
      </p:sp>
      <p:sp>
        <p:nvSpPr>
          <p:cNvPr id="82" name="テキスト ボックス 81"/>
          <p:cNvSpPr txBox="1"/>
          <p:nvPr/>
        </p:nvSpPr>
        <p:spPr>
          <a:xfrm>
            <a:off x="4696028" y="1235473"/>
            <a:ext cx="1172116" cy="261610"/>
          </a:xfrm>
          <a:prstGeom prst="rect">
            <a:avLst/>
          </a:prstGeom>
          <a:noFill/>
          <a:ln>
            <a:noFill/>
          </a:ln>
          <a:effectLst/>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工場間</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生産統括</a:t>
            </a:r>
          </a:p>
        </p:txBody>
      </p:sp>
      <p:sp>
        <p:nvSpPr>
          <p:cNvPr id="85" name="右矢印 84"/>
          <p:cNvSpPr/>
          <p:nvPr/>
        </p:nvSpPr>
        <p:spPr bwMode="auto">
          <a:xfrm rot="19139267">
            <a:off x="6101026" y="4675823"/>
            <a:ext cx="504056" cy="576064"/>
          </a:xfrm>
          <a:prstGeom prst="rightArrow">
            <a:avLst>
              <a:gd name="adj1" fmla="val 61758"/>
              <a:gd name="adj2" fmla="val 50000"/>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900" dirty="0">
                <a:solidFill>
                  <a:schemeClr val="bg1"/>
                </a:solidFill>
                <a:latin typeface="Arial Black" panose="020B0A04020102020204" pitchFamily="34" charset="0"/>
                <a:ea typeface="HGP創英角ｺﾞｼｯｸUB" pitchFamily="50" charset="-128"/>
              </a:rPr>
              <a:t>  IoT</a:t>
            </a:r>
            <a:endParaRPr kumimoji="0" lang="ja-JP" altLang="en-US" sz="900" dirty="0">
              <a:solidFill>
                <a:schemeClr val="bg1"/>
              </a:solidFill>
              <a:latin typeface="Arial Black" panose="020B0A04020102020204" pitchFamily="34" charset="0"/>
              <a:ea typeface="HGP創英角ｺﾞｼｯｸUB" pitchFamily="50" charset="-128"/>
            </a:endParaRPr>
          </a:p>
        </p:txBody>
      </p:sp>
      <p:sp>
        <p:nvSpPr>
          <p:cNvPr id="87" name="テキスト ボックス 86"/>
          <p:cNvSpPr txBox="1"/>
          <p:nvPr/>
        </p:nvSpPr>
        <p:spPr>
          <a:xfrm>
            <a:off x="6660232" y="4438853"/>
            <a:ext cx="1386918" cy="646331"/>
          </a:xfrm>
          <a:prstGeom prst="rect">
            <a:avLst/>
          </a:prstGeom>
          <a:noFill/>
          <a:ln>
            <a:noFill/>
          </a:ln>
          <a:effectLst/>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センサー（検知）</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プレディレクティブ（予測）</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アクチュエーター（駆動）</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コントローラー（制御）</a:t>
            </a:r>
          </a:p>
        </p:txBody>
      </p:sp>
      <p:sp>
        <p:nvSpPr>
          <p:cNvPr id="89" name="テキスト ボックス 88"/>
          <p:cNvSpPr txBox="1"/>
          <p:nvPr/>
        </p:nvSpPr>
        <p:spPr>
          <a:xfrm>
            <a:off x="3275856" y="3611737"/>
            <a:ext cx="899605"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生産オペ管理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4320467" y="3610050"/>
            <a:ext cx="899605"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在庫オペ管理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3275856" y="3941580"/>
            <a:ext cx="899605"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保全オペ管理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320466" y="3941580"/>
            <a:ext cx="899606"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品質オペ管理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4067905" y="3251697"/>
            <a:ext cx="1656223"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生産スケジューリング・大日程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3275856" y="3251697"/>
            <a:ext cx="697628"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生産計画</a:t>
            </a:r>
          </a:p>
        </p:txBody>
      </p:sp>
      <p:sp>
        <p:nvSpPr>
          <p:cNvPr id="96" name="右大かっこ 95"/>
          <p:cNvSpPr/>
          <p:nvPr/>
        </p:nvSpPr>
        <p:spPr bwMode="auto">
          <a:xfrm>
            <a:off x="5246361" y="3611737"/>
            <a:ext cx="45719" cy="576064"/>
          </a:xfrm>
          <a:prstGeom prst="rightBracke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97" name="テキスト ボックス 96"/>
          <p:cNvSpPr txBox="1"/>
          <p:nvPr/>
        </p:nvSpPr>
        <p:spPr>
          <a:xfrm>
            <a:off x="5220072" y="3755753"/>
            <a:ext cx="567784" cy="215444"/>
          </a:xfrm>
          <a:prstGeom prst="rect">
            <a:avLst/>
          </a:prstGeom>
          <a:noFill/>
          <a:ln>
            <a:noFill/>
          </a:ln>
          <a:effectLst/>
        </p:spPr>
        <p:txBody>
          <a:bodyPr wrap="none" rtlCol="0">
            <a:spAutoFit/>
          </a:bodyPr>
          <a:lstStyle/>
          <a:p>
            <a:r>
              <a:rPr kumimoji="1" lang="en-US" altLang="ja-JP"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ISA-95</a:t>
            </a:r>
            <a:endParaRPr kumimoji="1" lang="ja-JP" altLang="en-US"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4860032" y="5546684"/>
            <a:ext cx="82586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作業者管理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3275856" y="6156780"/>
            <a:ext cx="832279"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プロセス管理</a:t>
            </a:r>
          </a:p>
        </p:txBody>
      </p:sp>
      <p:sp>
        <p:nvSpPr>
          <p:cNvPr id="101" name="テキスト ボックス 100"/>
          <p:cNvSpPr txBox="1"/>
          <p:nvPr/>
        </p:nvSpPr>
        <p:spPr>
          <a:xfrm>
            <a:off x="4788024" y="5262487"/>
            <a:ext cx="697628"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実績分析</a:t>
            </a:r>
          </a:p>
        </p:txBody>
      </p:sp>
      <p:sp>
        <p:nvSpPr>
          <p:cNvPr id="102" name="テキスト ボックス 101"/>
          <p:cNvSpPr txBox="1"/>
          <p:nvPr/>
        </p:nvSpPr>
        <p:spPr>
          <a:xfrm>
            <a:off x="4201844" y="6164559"/>
            <a:ext cx="1018228"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仕様・文書管理</a:t>
            </a:r>
          </a:p>
        </p:txBody>
      </p:sp>
      <p:sp>
        <p:nvSpPr>
          <p:cNvPr id="103" name="テキスト ボックス 102"/>
          <p:cNvSpPr txBox="1"/>
          <p:nvPr/>
        </p:nvSpPr>
        <p:spPr>
          <a:xfrm>
            <a:off x="3275856" y="4974455"/>
            <a:ext cx="1656223"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作業スケジューリング・小日程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4" name="直線コネクタ 103"/>
          <p:cNvCxnSpPr>
            <a:stCxn id="13" idx="3"/>
            <a:endCxn id="101" idx="1"/>
          </p:cNvCxnSpPr>
          <p:nvPr/>
        </p:nvCxnSpPr>
        <p:spPr bwMode="auto">
          <a:xfrm>
            <a:off x="4654760" y="5385598"/>
            <a:ext cx="133264" cy="0"/>
          </a:xfrm>
          <a:prstGeom prst="line">
            <a:avLst/>
          </a:prstGeom>
          <a:noFill/>
          <a:ln w="19050" cap="flat" cmpd="sng" algn="ctr">
            <a:solidFill>
              <a:schemeClr val="bg1"/>
            </a:solidFill>
            <a:prstDash val="solid"/>
            <a:round/>
            <a:headEnd type="none" w="med" len="med"/>
            <a:tailEnd type="none" w="med" len="med"/>
          </a:ln>
          <a:effectLst/>
        </p:spPr>
      </p:cxnSp>
      <p:sp>
        <p:nvSpPr>
          <p:cNvPr id="107" name="テキスト ボックス 106"/>
          <p:cNvSpPr txBox="1"/>
          <p:nvPr/>
        </p:nvSpPr>
        <p:spPr>
          <a:xfrm>
            <a:off x="4306420" y="1523505"/>
            <a:ext cx="697628"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組織管理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3275856" y="1523505"/>
            <a:ext cx="944489"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5076056" y="1523505"/>
            <a:ext cx="6976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財務管理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6156176" y="3933056"/>
            <a:ext cx="229902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メンテナンス情報（各種データ、文書類）</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7881719" y="3254787"/>
            <a:ext cx="877163"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サポートサイト</a:t>
            </a:r>
          </a:p>
        </p:txBody>
      </p:sp>
      <p:sp>
        <p:nvSpPr>
          <p:cNvPr id="71" name="テキスト ボックス 70"/>
          <p:cNvSpPr txBox="1"/>
          <p:nvPr/>
        </p:nvSpPr>
        <p:spPr>
          <a:xfrm>
            <a:off x="2284868" y="908720"/>
            <a:ext cx="1803699" cy="276999"/>
          </a:xfrm>
          <a:prstGeom prst="rect">
            <a:avLst/>
          </a:prstGeom>
          <a:solidFill>
            <a:schemeClr val="tx1"/>
          </a:solidFill>
          <a:ln>
            <a:noFill/>
          </a:ln>
          <a:effectLst/>
        </p:spPr>
        <p:txBody>
          <a:bodyPr wrap="none" rtlCol="0">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社内（企業内・工場内）</a:t>
            </a:r>
          </a:p>
        </p:txBody>
      </p:sp>
      <p:sp>
        <p:nvSpPr>
          <p:cNvPr id="76" name="テキスト ボックス 75"/>
          <p:cNvSpPr txBox="1"/>
          <p:nvPr/>
        </p:nvSpPr>
        <p:spPr>
          <a:xfrm>
            <a:off x="6723765" y="908720"/>
            <a:ext cx="1635384" cy="276999"/>
          </a:xfrm>
          <a:prstGeom prst="rect">
            <a:avLst/>
          </a:prstGeom>
          <a:solidFill>
            <a:schemeClr val="tx1"/>
          </a:solidFill>
          <a:ln>
            <a:noFill/>
          </a:ln>
          <a:effectLst/>
        </p:spPr>
        <p:txBody>
          <a:bodyPr wrap="none" rtlCol="0">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社外（ユーザー現場）</a:t>
            </a:r>
          </a:p>
        </p:txBody>
      </p:sp>
      <p:sp>
        <p:nvSpPr>
          <p:cNvPr id="112" name="テキスト ボックス 111"/>
          <p:cNvSpPr txBox="1"/>
          <p:nvPr/>
        </p:nvSpPr>
        <p:spPr>
          <a:xfrm>
            <a:off x="467544" y="2924944"/>
            <a:ext cx="954107"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変種変量生産</a:t>
            </a:r>
          </a:p>
        </p:txBody>
      </p:sp>
      <p:sp>
        <p:nvSpPr>
          <p:cNvPr id="113" name="テキスト ボックス 112"/>
          <p:cNvSpPr txBox="1"/>
          <p:nvPr/>
        </p:nvSpPr>
        <p:spPr>
          <a:xfrm>
            <a:off x="1547664" y="2924944"/>
            <a:ext cx="954107"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個別受注生産</a:t>
            </a:r>
          </a:p>
        </p:txBody>
      </p:sp>
      <p:sp>
        <p:nvSpPr>
          <p:cNvPr id="114" name="テキスト ボックス 113"/>
          <p:cNvSpPr txBox="1"/>
          <p:nvPr/>
        </p:nvSpPr>
        <p:spPr>
          <a:xfrm>
            <a:off x="467544" y="3254787"/>
            <a:ext cx="718466"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ライン生産</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114"/>
          <p:cNvSpPr txBox="1"/>
          <p:nvPr/>
        </p:nvSpPr>
        <p:spPr>
          <a:xfrm>
            <a:off x="2123728" y="3254787"/>
            <a:ext cx="716864"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リーン</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生産</a:t>
            </a:r>
          </a:p>
        </p:txBody>
      </p:sp>
      <p:sp>
        <p:nvSpPr>
          <p:cNvPr id="116" name="テキスト ボックス 115"/>
          <p:cNvSpPr txBox="1"/>
          <p:nvPr/>
        </p:nvSpPr>
        <p:spPr>
          <a:xfrm>
            <a:off x="467544" y="3902859"/>
            <a:ext cx="1253869"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設計リードタイム短縮</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467544" y="3573016"/>
            <a:ext cx="1176924"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ダイナミックセル生産</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118"/>
          <p:cNvSpPr txBox="1"/>
          <p:nvPr/>
        </p:nvSpPr>
        <p:spPr>
          <a:xfrm>
            <a:off x="1331640" y="3254787"/>
            <a:ext cx="649537" cy="246221"/>
          </a:xfrm>
          <a:prstGeom prst="rect">
            <a:avLst/>
          </a:prstGeom>
          <a:solidFill>
            <a:schemeClr val="bg1"/>
          </a:solidFill>
          <a:ln>
            <a:solidFill>
              <a:schemeClr val="tx1"/>
            </a:solidFill>
          </a:ln>
          <a:effectLst/>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セル生産</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p:cNvSpPr txBox="1"/>
          <p:nvPr/>
        </p:nvSpPr>
        <p:spPr>
          <a:xfrm>
            <a:off x="603429" y="775737"/>
            <a:ext cx="800219" cy="276999"/>
          </a:xfrm>
          <a:prstGeom prst="rect">
            <a:avLst/>
          </a:prstGeom>
          <a:noFill/>
          <a:ln>
            <a:noFill/>
          </a:ln>
          <a:effectLst/>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水平連携</a:t>
            </a:r>
          </a:p>
        </p:txBody>
      </p:sp>
      <p:sp>
        <p:nvSpPr>
          <p:cNvPr id="121" name="テキスト ボックス 120"/>
          <p:cNvSpPr txBox="1"/>
          <p:nvPr/>
        </p:nvSpPr>
        <p:spPr>
          <a:xfrm>
            <a:off x="5940152" y="5589240"/>
            <a:ext cx="369332" cy="707886"/>
          </a:xfrm>
          <a:prstGeom prst="rect">
            <a:avLst/>
          </a:prstGeom>
          <a:noFill/>
          <a:ln>
            <a:noFill/>
          </a:ln>
          <a:effectLst/>
        </p:spPr>
        <p:txBody>
          <a:bodyPr vert="eaVert"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垂直連携</a:t>
            </a:r>
          </a:p>
        </p:txBody>
      </p:sp>
      <p:pic>
        <p:nvPicPr>
          <p:cNvPr id="123" name="図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5229200"/>
            <a:ext cx="2218397" cy="1162440"/>
          </a:xfrm>
          <a:prstGeom prst="rect">
            <a:avLst/>
          </a:prstGeom>
        </p:spPr>
      </p:pic>
      <p:sp>
        <p:nvSpPr>
          <p:cNvPr id="88" name="右矢印 87"/>
          <p:cNvSpPr/>
          <p:nvPr/>
        </p:nvSpPr>
        <p:spPr bwMode="auto">
          <a:xfrm rot="18907310">
            <a:off x="2109510" y="1384556"/>
            <a:ext cx="504056" cy="576064"/>
          </a:xfrm>
          <a:prstGeom prst="rightArrow">
            <a:avLst>
              <a:gd name="adj1" fmla="val 61758"/>
              <a:gd name="adj2" fmla="val 50000"/>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900" dirty="0">
                <a:solidFill>
                  <a:schemeClr val="bg1"/>
                </a:solidFill>
                <a:latin typeface="Arial Black" panose="020B0A04020102020204" pitchFamily="34" charset="0"/>
                <a:ea typeface="HGP創英角ｺﾞｼｯｸUB" pitchFamily="50" charset="-128"/>
              </a:rPr>
              <a:t>  E-BOM</a:t>
            </a:r>
            <a:endParaRPr kumimoji="0" lang="ja-JP" altLang="en-US" sz="900" dirty="0">
              <a:solidFill>
                <a:schemeClr val="bg1"/>
              </a:solidFill>
              <a:latin typeface="Arial Black" panose="020B0A04020102020204" pitchFamily="34" charset="0"/>
              <a:ea typeface="HGP創英角ｺﾞｼｯｸUB" pitchFamily="50" charset="-128"/>
            </a:endParaRPr>
          </a:p>
        </p:txBody>
      </p:sp>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4452" y="764704"/>
            <a:ext cx="411564" cy="445861"/>
          </a:xfrm>
          <a:prstGeom prst="rect">
            <a:avLst/>
          </a:prstGeom>
        </p:spPr>
      </p:pic>
      <p:pic>
        <p:nvPicPr>
          <p:cNvPr id="95" name="図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764704"/>
            <a:ext cx="411564" cy="445861"/>
          </a:xfrm>
          <a:prstGeom prst="rect">
            <a:avLst/>
          </a:prstGeom>
        </p:spPr>
      </p:pic>
      <p:pic>
        <p:nvPicPr>
          <p:cNvPr id="98" name="図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764704"/>
            <a:ext cx="411564" cy="445861"/>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1772816"/>
            <a:ext cx="596660" cy="596660"/>
          </a:xfrm>
          <a:prstGeom prst="rect">
            <a:avLst/>
          </a:prstGeom>
        </p:spPr>
      </p:pic>
      <p:pic>
        <p:nvPicPr>
          <p:cNvPr id="29" name="図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7576" y="4380960"/>
            <a:ext cx="416192" cy="416192"/>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5815" y="1844824"/>
            <a:ext cx="580001" cy="580001"/>
          </a:xfrm>
          <a:prstGeom prst="rect">
            <a:avLst/>
          </a:prstGeom>
        </p:spPr>
      </p:pic>
      <p:pic>
        <p:nvPicPr>
          <p:cNvPr id="34" name="図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1680" y="5229200"/>
            <a:ext cx="720080" cy="720080"/>
          </a:xfrm>
          <a:prstGeom prst="rect">
            <a:avLst/>
          </a:prstGeom>
        </p:spPr>
      </p:pic>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6049" y="5301208"/>
            <a:ext cx="575791" cy="575791"/>
          </a:xfrm>
          <a:prstGeom prst="rect">
            <a:avLst/>
          </a:prstGeom>
        </p:spPr>
      </p:pic>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95736" y="5949280"/>
            <a:ext cx="504056" cy="504056"/>
          </a:xfrm>
          <a:prstGeom prst="rect">
            <a:avLst/>
          </a:prstGeom>
        </p:spPr>
      </p:pic>
      <p:pic>
        <p:nvPicPr>
          <p:cNvPr id="38" name="図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46504" y="4467200"/>
            <a:ext cx="473968" cy="473968"/>
          </a:xfrm>
          <a:prstGeom prst="rect">
            <a:avLst/>
          </a:prstGeom>
        </p:spPr>
      </p:pic>
      <p:sp>
        <p:nvSpPr>
          <p:cNvPr id="84" name="右矢印 83"/>
          <p:cNvSpPr/>
          <p:nvPr/>
        </p:nvSpPr>
        <p:spPr bwMode="auto">
          <a:xfrm rot="2737716">
            <a:off x="6098075" y="1535254"/>
            <a:ext cx="504056" cy="576064"/>
          </a:xfrm>
          <a:prstGeom prst="rightArrow">
            <a:avLst>
              <a:gd name="adj1" fmla="val 61758"/>
              <a:gd name="adj2" fmla="val 50000"/>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900" dirty="0">
                <a:solidFill>
                  <a:schemeClr val="bg1"/>
                </a:solidFill>
                <a:latin typeface="Arial Black" panose="020B0A04020102020204" pitchFamily="34" charset="0"/>
                <a:ea typeface="HGP創英角ｺﾞｼｯｸUB" pitchFamily="50" charset="-128"/>
              </a:rPr>
              <a:t>  S-BOM</a:t>
            </a:r>
            <a:endParaRPr kumimoji="0" lang="ja-JP" altLang="en-US" sz="900" dirty="0">
              <a:solidFill>
                <a:schemeClr val="bg1"/>
              </a:solidFill>
              <a:latin typeface="Arial Black" panose="020B0A04020102020204" pitchFamily="34" charset="0"/>
              <a:ea typeface="HGP創英角ｺﾞｼｯｸUB" pitchFamily="50" charset="-128"/>
            </a:endParaRPr>
          </a:p>
        </p:txBody>
      </p:sp>
      <p:pic>
        <p:nvPicPr>
          <p:cNvPr id="105" name="図 10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5536" y="1844824"/>
            <a:ext cx="455398" cy="455398"/>
          </a:xfrm>
          <a:prstGeom prst="rect">
            <a:avLst/>
          </a:prstGeom>
        </p:spPr>
      </p:pic>
      <p:sp>
        <p:nvSpPr>
          <p:cNvPr id="122" name="正方形/長方形 121"/>
          <p:cNvSpPr/>
          <p:nvPr/>
        </p:nvSpPr>
        <p:spPr bwMode="auto">
          <a:xfrm>
            <a:off x="6660232" y="1268760"/>
            <a:ext cx="2159918" cy="864096"/>
          </a:xfrm>
          <a:prstGeom prst="rect">
            <a:avLst/>
          </a:prstGeom>
          <a:solidFill>
            <a:srgbClr val="7030A0"/>
          </a:solidFill>
          <a:ln w="31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デジタルイノベーション　</a:t>
            </a:r>
            <a:r>
              <a:rPr kumimoji="0" lang="en-US" altLang="ja-JP"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rPr>
              <a:t>DX</a:t>
            </a:r>
            <a:endParaRPr kumimoji="0" lang="ja-JP" altLang="en-US" sz="1400" b="1" dirty="0">
              <a:solidFill>
                <a:schemeClr val="bg1"/>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6732240" y="1526595"/>
            <a:ext cx="792205" cy="246221"/>
          </a:xfrm>
          <a:prstGeom prst="rect">
            <a:avLst/>
          </a:prstGeom>
          <a:solidFill>
            <a:schemeClr val="bg1"/>
          </a:solidFill>
          <a:ln>
            <a:solidFill>
              <a:schemeClr val="tx1"/>
            </a:solidFill>
          </a:ln>
          <a:effectLst/>
        </p:spPr>
        <p:txBody>
          <a:bodyPr wrap="none" rtlCol="0">
            <a:spAutoFit/>
          </a:bodyPr>
          <a:lstStyle/>
          <a:p>
            <a:pPr algn="ctr"/>
            <a:r>
              <a:rPr lang="en-US" altLang="ja-JP" sz="10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サービス</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テキスト ボックス 124"/>
          <p:cNvSpPr txBox="1"/>
          <p:nvPr/>
        </p:nvSpPr>
        <p:spPr>
          <a:xfrm>
            <a:off x="7584490" y="1526595"/>
            <a:ext cx="1091966" cy="246221"/>
          </a:xfrm>
          <a:prstGeom prst="rect">
            <a:avLst/>
          </a:prstGeom>
          <a:solidFill>
            <a:schemeClr val="bg1"/>
          </a:solidFill>
          <a:ln>
            <a:solidFill>
              <a:schemeClr val="tx1"/>
            </a:solidFill>
          </a:ln>
          <a:effectLst/>
        </p:spPr>
        <p:txBody>
          <a:bodyPr wrap="none" rtlCol="0">
            <a:spAutoFit/>
          </a:bodyPr>
          <a:lstStyle/>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データビジネス</a:t>
            </a:r>
          </a:p>
        </p:txBody>
      </p:sp>
      <p:sp>
        <p:nvSpPr>
          <p:cNvPr id="126" name="テキスト ボックス 125"/>
          <p:cNvSpPr txBox="1"/>
          <p:nvPr/>
        </p:nvSpPr>
        <p:spPr>
          <a:xfrm>
            <a:off x="6732240" y="1814627"/>
            <a:ext cx="1152128" cy="246221"/>
          </a:xfrm>
          <a:prstGeom prst="rect">
            <a:avLst/>
          </a:prstGeom>
          <a:solidFill>
            <a:schemeClr val="bg1"/>
          </a:solidFill>
          <a:ln>
            <a:solidFill>
              <a:schemeClr val="tx1"/>
            </a:solidFill>
          </a:ln>
          <a:effectLst/>
        </p:spPr>
        <p:txBody>
          <a:bodyPr wrap="square" rtlCol="0">
            <a:spAutoFit/>
          </a:bodyPr>
          <a:lstStyle/>
          <a:p>
            <a:pPr algn="ctr"/>
            <a:r>
              <a:rPr lang="en-US" altLang="ja-JP" sz="10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p:cNvSpPr txBox="1"/>
          <p:nvPr/>
        </p:nvSpPr>
        <p:spPr>
          <a:xfrm>
            <a:off x="7967608" y="1814627"/>
            <a:ext cx="708848" cy="246221"/>
          </a:xfrm>
          <a:prstGeom prst="rect">
            <a:avLst/>
          </a:prstGeom>
          <a:solidFill>
            <a:schemeClr val="bg1"/>
          </a:solidFill>
          <a:ln>
            <a:solidFill>
              <a:schemeClr val="tx1"/>
            </a:solidFill>
          </a:ln>
          <a:effectLst/>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アプリ開発</a:t>
            </a:r>
          </a:p>
        </p:txBody>
      </p:sp>
      <p:pic>
        <p:nvPicPr>
          <p:cNvPr id="409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2160" y="1124744"/>
            <a:ext cx="669826" cy="22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カギ線コネクタ 39"/>
          <p:cNvCxnSpPr>
            <a:stCxn id="122" idx="3"/>
            <a:endCxn id="21" idx="1"/>
          </p:cNvCxnSpPr>
          <p:nvPr/>
        </p:nvCxnSpPr>
        <p:spPr bwMode="auto">
          <a:xfrm flipH="1">
            <a:off x="395536" y="1700808"/>
            <a:ext cx="8424614" cy="1620218"/>
          </a:xfrm>
          <a:prstGeom prst="bentConnector5">
            <a:avLst>
              <a:gd name="adj1" fmla="val -2082"/>
              <a:gd name="adj2" fmla="val -61822"/>
              <a:gd name="adj3" fmla="val 102713"/>
            </a:avLst>
          </a:prstGeom>
          <a:noFill/>
          <a:ln w="12700" cap="flat" cmpd="sng" algn="ctr">
            <a:solidFill>
              <a:srgbClr val="FF0000"/>
            </a:solidFill>
            <a:prstDash val="solid"/>
            <a:round/>
            <a:headEnd type="none" w="med" len="med"/>
            <a:tailEnd type="arrow"/>
          </a:ln>
          <a:effectLst/>
        </p:spPr>
      </p:cxnSp>
      <p:cxnSp>
        <p:nvCxnSpPr>
          <p:cNvPr id="48" name="カギ線コネクタ 47"/>
          <p:cNvCxnSpPr>
            <a:stCxn id="24" idx="3"/>
          </p:cNvCxnSpPr>
          <p:nvPr/>
        </p:nvCxnSpPr>
        <p:spPr bwMode="auto">
          <a:xfrm flipH="1" flipV="1">
            <a:off x="395288" y="3501008"/>
            <a:ext cx="8425184" cy="108049"/>
          </a:xfrm>
          <a:prstGeom prst="bentConnector5">
            <a:avLst>
              <a:gd name="adj1" fmla="val -2082"/>
              <a:gd name="adj2" fmla="val -2694736"/>
              <a:gd name="adj3" fmla="val 102711"/>
            </a:avLst>
          </a:prstGeom>
          <a:noFill/>
          <a:ln w="12700" cap="flat" cmpd="sng" algn="ctr">
            <a:solidFill>
              <a:srgbClr val="FF0000"/>
            </a:solidFill>
            <a:prstDash val="solid"/>
            <a:round/>
            <a:headEnd type="none" w="med" len="med"/>
            <a:tailEnd type="arrow"/>
          </a:ln>
          <a:effectLst/>
        </p:spPr>
      </p:cxnSp>
      <p:pic>
        <p:nvPicPr>
          <p:cNvPr id="37" name="図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56376" y="4653136"/>
            <a:ext cx="523912" cy="506331"/>
          </a:xfrm>
          <a:prstGeom prst="rect">
            <a:avLst/>
          </a:prstGeom>
        </p:spPr>
      </p:pic>
      <p:pic>
        <p:nvPicPr>
          <p:cNvPr id="4102"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97719" y="1916832"/>
            <a:ext cx="898017" cy="37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5536" y="5085184"/>
            <a:ext cx="1152376" cy="22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テキスト ボックス 61"/>
          <p:cNvSpPr txBox="1"/>
          <p:nvPr/>
        </p:nvSpPr>
        <p:spPr>
          <a:xfrm>
            <a:off x="395536" y="1063769"/>
            <a:ext cx="112562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新製品デザイン</a:t>
            </a:r>
          </a:p>
        </p:txBody>
      </p:sp>
      <p:sp>
        <p:nvSpPr>
          <p:cNvPr id="129" name="テキスト ボックス 128"/>
          <p:cNvSpPr txBox="1"/>
          <p:nvPr/>
        </p:nvSpPr>
        <p:spPr>
          <a:xfrm>
            <a:off x="395536" y="4808185"/>
            <a:ext cx="116410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製品リニューアル</a:t>
            </a:r>
          </a:p>
        </p:txBody>
      </p:sp>
      <p:sp>
        <p:nvSpPr>
          <p:cNvPr id="130" name="角丸四角形 105">
            <a:extLst>
              <a:ext uri="{FF2B5EF4-FFF2-40B4-BE49-F238E27FC236}">
                <a16:creationId xmlns:a16="http://schemas.microsoft.com/office/drawing/2014/main" id="{05A8425E-7A44-43F1-9A8E-68D4D5670D5C}"/>
              </a:ext>
            </a:extLst>
          </p:cNvPr>
          <p:cNvSpPr/>
          <p:nvPr/>
        </p:nvSpPr>
        <p:spPr bwMode="auto">
          <a:xfrm>
            <a:off x="395536" y="1340768"/>
            <a:ext cx="1624580" cy="432048"/>
          </a:xfrm>
          <a:prstGeom prst="roundRect">
            <a:avLst/>
          </a:prstGeom>
          <a:solidFill>
            <a:srgbClr val="FF0000">
              <a:alpha val="70000"/>
            </a:srgbClr>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全社</a:t>
            </a:r>
            <a:r>
              <a:rPr kumimoji="0"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ERP </a:t>
            </a:r>
          </a:p>
          <a:p>
            <a:pPr algn="ctr" eaLnBrk="0" hangingPunct="0">
              <a:spcBef>
                <a:spcPct val="20000"/>
              </a:spcBef>
              <a:buClr>
                <a:srgbClr val="F48B00"/>
              </a:buClr>
              <a:buFont typeface="Wingdings" pitchFamily="2" charset="2"/>
              <a:buNone/>
            </a:pPr>
            <a:r>
              <a:rPr kumimoji="0"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業績管理：経営可視化</a:t>
            </a:r>
            <a:endParaRPr kumimoji="0"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1" name="角丸四角形 105">
            <a:extLst>
              <a:ext uri="{FF2B5EF4-FFF2-40B4-BE49-F238E27FC236}">
                <a16:creationId xmlns:a16="http://schemas.microsoft.com/office/drawing/2014/main" id="{05A8425E-7A44-43F1-9A8E-68D4D5670D5C}"/>
              </a:ext>
            </a:extLst>
          </p:cNvPr>
          <p:cNvSpPr/>
          <p:nvPr/>
        </p:nvSpPr>
        <p:spPr bwMode="auto">
          <a:xfrm>
            <a:off x="395536" y="4365104"/>
            <a:ext cx="1624580" cy="432048"/>
          </a:xfrm>
          <a:prstGeom prst="roundRect">
            <a:avLst/>
          </a:prstGeom>
          <a:solidFill>
            <a:srgbClr val="FF0000">
              <a:alpha val="70000"/>
            </a:srgbClr>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工場</a:t>
            </a:r>
            <a:r>
              <a:rPr kumimoji="0"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ERP/MES </a:t>
            </a:r>
          </a:p>
          <a:p>
            <a:pPr algn="ctr" eaLnBrk="0" hangingPunct="0">
              <a:spcBef>
                <a:spcPct val="20000"/>
              </a:spcBef>
              <a:buClr>
                <a:srgbClr val="F48B00"/>
              </a:buClr>
              <a:buFont typeface="Wingdings" pitchFamily="2" charset="2"/>
              <a:buNone/>
            </a:pPr>
            <a:r>
              <a:rPr kumimoji="0"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現場管理：生産可視化</a:t>
            </a:r>
            <a:endParaRPr kumimoji="0"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026" name="Picture 2" descr="ãEdge computing ICON PNGãã®ç»åæ¤ç´¢çµæ"/>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0372" y="5373216"/>
            <a:ext cx="1149225" cy="107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07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ニーズの変化　：バラバラの工場管理システムから工場間連携システムへ　</a:t>
            </a:r>
          </a:p>
        </p:txBody>
      </p:sp>
      <p:sp>
        <p:nvSpPr>
          <p:cNvPr id="11" name="テキスト ボックス 10"/>
          <p:cNvSpPr txBox="1"/>
          <p:nvPr/>
        </p:nvSpPr>
        <p:spPr>
          <a:xfrm>
            <a:off x="395536" y="692696"/>
            <a:ext cx="8424614" cy="1384995"/>
          </a:xfrm>
          <a:prstGeom prst="rect">
            <a:avLst/>
          </a:prstGeom>
          <a:noFill/>
          <a:ln>
            <a:noFill/>
          </a:ln>
          <a:effectLst/>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従来の工場システム（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など）は、工場ごとに仕様が異なるため工場間の連携は出来なかった（ファイルベース、データ変換、本社</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経由など）。スマートファクトリーに対応した工場システム（標準</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）は、工場システムに相互互換性のある工場システム（標準</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）を導入して工場間連携を実現する。他社工場でも、互換性のある工場システム（標準</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）を採用していればデータレベルで簡単に連携が可能となる。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標準</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とは、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ISA-95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などによるデータ構造など。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複数工場をサポートした工場システム（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／スケジューラーなど）で無ければスマートファクトリーをコントロールできない。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9" name="グループ化 188"/>
          <p:cNvGrpSpPr/>
          <p:nvPr/>
        </p:nvGrpSpPr>
        <p:grpSpPr>
          <a:xfrm>
            <a:off x="3211513" y="5301208"/>
            <a:ext cx="1360487" cy="936973"/>
            <a:chOff x="3211513" y="5301208"/>
            <a:chExt cx="1360487" cy="936973"/>
          </a:xfrm>
        </p:grpSpPr>
        <p:pic>
          <p:nvPicPr>
            <p:cNvPr id="109"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228" y="5301208"/>
              <a:ext cx="1260107" cy="93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5301208"/>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9" name="グループ化 138"/>
            <p:cNvGrpSpPr/>
            <p:nvPr/>
          </p:nvGrpSpPr>
          <p:grpSpPr>
            <a:xfrm>
              <a:off x="3419872" y="5445224"/>
              <a:ext cx="495300" cy="469901"/>
              <a:chOff x="4063504" y="3933056"/>
              <a:chExt cx="495300" cy="469901"/>
            </a:xfrm>
          </p:grpSpPr>
          <p:pic>
            <p:nvPicPr>
              <p:cNvPr id="140" name="Picture 87" descr="1"/>
              <p:cNvPicPr>
                <a:picLocks noChangeAspect="1" noChangeArrowheads="1"/>
              </p:cNvPicPr>
              <p:nvPr/>
            </p:nvPicPr>
            <p:blipFill>
              <a:blip r:embed="rId4">
                <a:extLst>
                  <a:ext uri="{28A0092B-C50C-407E-A947-70E740481C1C}">
                    <a14:useLocalDpi xmlns:a14="http://schemas.microsoft.com/office/drawing/2010/main" val="0"/>
                  </a:ext>
                </a:extLst>
              </a:blip>
              <a:srcRect r="51027" b="53996"/>
              <a:stretch>
                <a:fillRect/>
              </a:stretch>
            </p:blipFill>
            <p:spPr bwMode="auto">
              <a:xfrm>
                <a:off x="4063504" y="3933056"/>
                <a:ext cx="4953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9" descr="co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104" y="3972744"/>
                <a:ext cx="1143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9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4161929" y="3994969"/>
                <a:ext cx="1587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147" name="Picture 106" descr="suppl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9476" y="5373216"/>
              <a:ext cx="544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01" descr="1"/>
            <p:cNvPicPr>
              <a:picLocks noChangeAspect="1" noChangeArrowheads="1"/>
            </p:cNvPicPr>
            <p:nvPr/>
          </p:nvPicPr>
          <p:blipFill>
            <a:blip r:embed="rId8">
              <a:extLst>
                <a:ext uri="{28A0092B-C50C-407E-A947-70E740481C1C}">
                  <a14:useLocalDpi xmlns:a14="http://schemas.microsoft.com/office/drawing/2010/main" val="0"/>
                </a:ext>
              </a:extLst>
            </a:blip>
            <a:srcRect r="84216" b="39116"/>
            <a:stretch>
              <a:fillRect/>
            </a:stretch>
          </p:blipFill>
          <p:spPr bwMode="auto">
            <a:xfrm>
              <a:off x="3923928" y="5589240"/>
              <a:ext cx="301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1" name="グループ化 190"/>
          <p:cNvGrpSpPr/>
          <p:nvPr/>
        </p:nvGrpSpPr>
        <p:grpSpPr>
          <a:xfrm>
            <a:off x="323528" y="5229200"/>
            <a:ext cx="1402705" cy="1008981"/>
            <a:chOff x="323528" y="5229200"/>
            <a:chExt cx="1402705" cy="1008981"/>
          </a:xfrm>
        </p:grpSpPr>
        <p:pic>
          <p:nvPicPr>
            <p:cNvPr id="107"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301208"/>
              <a:ext cx="1260107" cy="93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01208"/>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 name="グループ化 134"/>
            <p:cNvGrpSpPr/>
            <p:nvPr/>
          </p:nvGrpSpPr>
          <p:grpSpPr>
            <a:xfrm>
              <a:off x="599603" y="5445224"/>
              <a:ext cx="495300" cy="469901"/>
              <a:chOff x="4063504" y="3933056"/>
              <a:chExt cx="495300" cy="469901"/>
            </a:xfrm>
          </p:grpSpPr>
          <p:pic>
            <p:nvPicPr>
              <p:cNvPr id="136" name="Picture 87" descr="1"/>
              <p:cNvPicPr>
                <a:picLocks noChangeAspect="1" noChangeArrowheads="1"/>
              </p:cNvPicPr>
              <p:nvPr/>
            </p:nvPicPr>
            <p:blipFill>
              <a:blip r:embed="rId4">
                <a:extLst>
                  <a:ext uri="{28A0092B-C50C-407E-A947-70E740481C1C}">
                    <a14:useLocalDpi xmlns:a14="http://schemas.microsoft.com/office/drawing/2010/main" val="0"/>
                  </a:ext>
                </a:extLst>
              </a:blip>
              <a:srcRect r="51027" b="53996"/>
              <a:stretch>
                <a:fillRect/>
              </a:stretch>
            </p:blipFill>
            <p:spPr bwMode="auto">
              <a:xfrm>
                <a:off x="4063504" y="3933056"/>
                <a:ext cx="4953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89" descr="co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104" y="3972744"/>
                <a:ext cx="1143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9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4161929" y="3994969"/>
                <a:ext cx="1587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153" name="Picture 62" descr="bna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5229200"/>
              <a:ext cx="682625"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79" descr="s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5589240"/>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 name="グループ化 189"/>
          <p:cNvGrpSpPr/>
          <p:nvPr/>
        </p:nvGrpSpPr>
        <p:grpSpPr>
          <a:xfrm>
            <a:off x="1763688" y="5229200"/>
            <a:ext cx="1439887" cy="1001609"/>
            <a:chOff x="1763688" y="5229200"/>
            <a:chExt cx="1439887" cy="1001609"/>
          </a:xfrm>
        </p:grpSpPr>
        <p:pic>
          <p:nvPicPr>
            <p:cNvPr id="108"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068" y="5293836"/>
              <a:ext cx="1260107" cy="93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301208"/>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 name="グループ化 142"/>
            <p:cNvGrpSpPr/>
            <p:nvPr/>
          </p:nvGrpSpPr>
          <p:grpSpPr>
            <a:xfrm>
              <a:off x="1979712" y="5373216"/>
              <a:ext cx="495300" cy="469901"/>
              <a:chOff x="4063504" y="3933056"/>
              <a:chExt cx="495300" cy="469901"/>
            </a:xfrm>
          </p:grpSpPr>
          <p:pic>
            <p:nvPicPr>
              <p:cNvPr id="144" name="Picture 87" descr="1"/>
              <p:cNvPicPr>
                <a:picLocks noChangeAspect="1" noChangeArrowheads="1"/>
              </p:cNvPicPr>
              <p:nvPr/>
            </p:nvPicPr>
            <p:blipFill>
              <a:blip r:embed="rId4">
                <a:extLst>
                  <a:ext uri="{28A0092B-C50C-407E-A947-70E740481C1C}">
                    <a14:useLocalDpi xmlns:a14="http://schemas.microsoft.com/office/drawing/2010/main" val="0"/>
                  </a:ext>
                </a:extLst>
              </a:blip>
              <a:srcRect r="51027" b="53996"/>
              <a:stretch>
                <a:fillRect/>
              </a:stretch>
            </p:blipFill>
            <p:spPr bwMode="auto">
              <a:xfrm>
                <a:off x="4063504" y="3933056"/>
                <a:ext cx="4953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89" descr="co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104" y="3972744"/>
                <a:ext cx="1143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9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4161929" y="3994969"/>
                <a:ext cx="1587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152" name="Picture 62" descr="bna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0950" y="5229200"/>
              <a:ext cx="682625"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92" descr="s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68" y="5589240"/>
              <a:ext cx="2682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 name="テキスト ボックス 153"/>
          <p:cNvSpPr txBox="1"/>
          <p:nvPr/>
        </p:nvSpPr>
        <p:spPr>
          <a:xfrm>
            <a:off x="611188" y="6218436"/>
            <a:ext cx="665567" cy="307777"/>
          </a:xfrm>
          <a:prstGeom prst="rect">
            <a:avLst/>
          </a:prstGeom>
          <a:noFill/>
          <a:ln>
            <a:noFill/>
          </a:ln>
          <a:effectLst/>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テキスト ボックス 154"/>
          <p:cNvSpPr txBox="1"/>
          <p:nvPr/>
        </p:nvSpPr>
        <p:spPr>
          <a:xfrm>
            <a:off x="2123728" y="6225295"/>
            <a:ext cx="663964" cy="307777"/>
          </a:xfrm>
          <a:prstGeom prst="rect">
            <a:avLst/>
          </a:prstGeom>
          <a:noFill/>
          <a:ln>
            <a:noFill/>
          </a:ln>
          <a:effectLst/>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テキスト ボックス 155"/>
          <p:cNvSpPr txBox="1"/>
          <p:nvPr/>
        </p:nvSpPr>
        <p:spPr>
          <a:xfrm>
            <a:off x="3563888" y="6218436"/>
            <a:ext cx="663964" cy="307777"/>
          </a:xfrm>
          <a:prstGeom prst="rect">
            <a:avLst/>
          </a:prstGeom>
          <a:noFill/>
          <a:ln>
            <a:noFill/>
          </a:ln>
          <a:effectLst/>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611188" y="4993431"/>
            <a:ext cx="859531"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テキスト ボックス 157"/>
          <p:cNvSpPr txBox="1"/>
          <p:nvPr/>
        </p:nvSpPr>
        <p:spPr>
          <a:xfrm>
            <a:off x="2051720" y="4993431"/>
            <a:ext cx="857927"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テキスト ボックス 158"/>
          <p:cNvSpPr txBox="1"/>
          <p:nvPr/>
        </p:nvSpPr>
        <p:spPr>
          <a:xfrm>
            <a:off x="3491880" y="5013176"/>
            <a:ext cx="857927"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8" name="グループ化 187"/>
          <p:cNvGrpSpPr/>
          <p:nvPr/>
        </p:nvGrpSpPr>
        <p:grpSpPr>
          <a:xfrm>
            <a:off x="5220072" y="5373216"/>
            <a:ext cx="1402705" cy="936973"/>
            <a:chOff x="5220072" y="5589240"/>
            <a:chExt cx="1402705" cy="936973"/>
          </a:xfrm>
        </p:grpSpPr>
        <p:pic>
          <p:nvPicPr>
            <p:cNvPr id="110"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589240"/>
              <a:ext cx="1260107" cy="93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589240"/>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 name="グループ化 159"/>
            <p:cNvGrpSpPr/>
            <p:nvPr/>
          </p:nvGrpSpPr>
          <p:grpSpPr>
            <a:xfrm>
              <a:off x="5436096" y="5589240"/>
              <a:ext cx="484187" cy="498475"/>
              <a:chOff x="6084892" y="2954340"/>
              <a:chExt cx="484187" cy="498475"/>
            </a:xfrm>
          </p:grpSpPr>
          <p:grpSp>
            <p:nvGrpSpPr>
              <p:cNvPr id="161" name="Group 73"/>
              <p:cNvGrpSpPr>
                <a:grpSpLocks/>
              </p:cNvGrpSpPr>
              <p:nvPr/>
            </p:nvGrpSpPr>
            <p:grpSpPr bwMode="auto">
              <a:xfrm>
                <a:off x="6084892" y="2954340"/>
                <a:ext cx="484187" cy="498475"/>
                <a:chOff x="7053" y="1677"/>
                <a:chExt cx="305" cy="314"/>
              </a:xfrm>
            </p:grpSpPr>
            <p:pic>
              <p:nvPicPr>
                <p:cNvPr id="163" name="Picture 74" descr="1"/>
                <p:cNvPicPr>
                  <a:picLocks noChangeAspect="1" noChangeArrowheads="1"/>
                </p:cNvPicPr>
                <p:nvPr/>
              </p:nvPicPr>
              <p:blipFill>
                <a:blip r:embed="rId4">
                  <a:extLst>
                    <a:ext uri="{28A0092B-C50C-407E-A947-70E740481C1C}">
                      <a14:useLocalDpi xmlns:a14="http://schemas.microsoft.com/office/drawing/2010/main" val="0"/>
                    </a:ext>
                  </a:extLst>
                </a:blip>
                <a:srcRect l="2283" t="52623" r="49542" b="-249"/>
                <a:stretch>
                  <a:fillRect/>
                </a:stretch>
              </p:blipFill>
              <p:spPr bwMode="auto">
                <a:xfrm>
                  <a:off x="7053" y="1706"/>
                  <a:ext cx="3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75" descr="lapto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 y="1677"/>
                  <a:ext cx="7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76" descr="lap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2" y="168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7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7053" y="1693"/>
                  <a:ext cx="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162" name="Picture 96" descr="lapto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192" y="3068960"/>
                <a:ext cx="1158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8" name="Picture 62" descr="bna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5589240"/>
              <a:ext cx="682625"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79" descr="s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5949280"/>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2" name="グループ化 191"/>
          <p:cNvGrpSpPr/>
          <p:nvPr/>
        </p:nvGrpSpPr>
        <p:grpSpPr>
          <a:xfrm>
            <a:off x="6444208" y="3933056"/>
            <a:ext cx="1360487" cy="1080989"/>
            <a:chOff x="6372200" y="4653136"/>
            <a:chExt cx="1360487" cy="1080989"/>
          </a:xfrm>
        </p:grpSpPr>
        <p:pic>
          <p:nvPicPr>
            <p:cNvPr id="112"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797152"/>
              <a:ext cx="1260107" cy="93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97152"/>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62" descr="bna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4653136"/>
              <a:ext cx="682625"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 name="グループ化 175"/>
            <p:cNvGrpSpPr/>
            <p:nvPr/>
          </p:nvGrpSpPr>
          <p:grpSpPr>
            <a:xfrm>
              <a:off x="6556375" y="4869160"/>
              <a:ext cx="495300" cy="469901"/>
              <a:chOff x="4063504" y="3933056"/>
              <a:chExt cx="495300" cy="469901"/>
            </a:xfrm>
          </p:grpSpPr>
          <p:pic>
            <p:nvPicPr>
              <p:cNvPr id="177" name="Picture 87" descr="1"/>
              <p:cNvPicPr>
                <a:picLocks noChangeAspect="1" noChangeArrowheads="1"/>
              </p:cNvPicPr>
              <p:nvPr/>
            </p:nvPicPr>
            <p:blipFill>
              <a:blip r:embed="rId4">
                <a:extLst>
                  <a:ext uri="{28A0092B-C50C-407E-A947-70E740481C1C}">
                    <a14:useLocalDpi xmlns:a14="http://schemas.microsoft.com/office/drawing/2010/main" val="0"/>
                  </a:ext>
                </a:extLst>
              </a:blip>
              <a:srcRect r="51027" b="53996"/>
              <a:stretch>
                <a:fillRect/>
              </a:stretch>
            </p:blipFill>
            <p:spPr bwMode="auto">
              <a:xfrm>
                <a:off x="4063504" y="3933056"/>
                <a:ext cx="4953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89" descr="co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104" y="3972744"/>
                <a:ext cx="1143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9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4161929" y="3994969"/>
                <a:ext cx="1587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pic>
          <p:nvPicPr>
            <p:cNvPr id="185" name="Picture 79" descr="s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5157192"/>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 name="グループ化 193"/>
          <p:cNvGrpSpPr/>
          <p:nvPr/>
        </p:nvGrpSpPr>
        <p:grpSpPr>
          <a:xfrm>
            <a:off x="7459663" y="5372347"/>
            <a:ext cx="1432817" cy="936973"/>
            <a:chOff x="7459663" y="5624398"/>
            <a:chExt cx="1432817" cy="936973"/>
          </a:xfrm>
        </p:grpSpPr>
        <p:pic>
          <p:nvPicPr>
            <p:cNvPr id="111"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043" y="5624398"/>
              <a:ext cx="1260107" cy="93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5671595"/>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62" descr="bna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9855" y="5644688"/>
              <a:ext cx="682625"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3" name="グループ化 182"/>
            <p:cNvGrpSpPr/>
            <p:nvPr/>
          </p:nvGrpSpPr>
          <p:grpSpPr>
            <a:xfrm>
              <a:off x="7596336" y="5733256"/>
              <a:ext cx="512763" cy="476250"/>
              <a:chOff x="7962905" y="3243265"/>
              <a:chExt cx="512763" cy="476250"/>
            </a:xfrm>
          </p:grpSpPr>
          <p:pic>
            <p:nvPicPr>
              <p:cNvPr id="180" name="Picture 95" descr="1"/>
              <p:cNvPicPr>
                <a:picLocks noChangeAspect="1" noChangeArrowheads="1"/>
              </p:cNvPicPr>
              <p:nvPr/>
            </p:nvPicPr>
            <p:blipFill>
              <a:blip r:embed="rId8">
                <a:extLst>
                  <a:ext uri="{28A0092B-C50C-407E-A947-70E740481C1C}">
                    <a14:useLocalDpi xmlns:a14="http://schemas.microsoft.com/office/drawing/2010/main" val="0"/>
                  </a:ext>
                </a:extLst>
              </a:blip>
              <a:srcRect l="46806" t="43823" r="26506" b="-2646"/>
              <a:stretch>
                <a:fillRect/>
              </a:stretch>
            </p:blipFill>
            <p:spPr bwMode="auto">
              <a:xfrm>
                <a:off x="7962905" y="3243265"/>
                <a:ext cx="512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97"/>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8085142" y="3270252"/>
                <a:ext cx="1571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82" name="Picture 96" descr="lapto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0528" y="3356992"/>
                <a:ext cx="1158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7" name="Picture 79" descr="s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2400" y="6021288"/>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1" name="Picture 83" descr="purple"/>
          <p:cNvPicPr>
            <a:picLocks noChangeAspect="1" noChangeArrowheads="1"/>
          </p:cNvPicPr>
          <p:nvPr/>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9632" y="5949280"/>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83" descr="purple"/>
          <p:cNvPicPr>
            <a:picLocks noChangeAspect="1" noChangeArrowheads="1"/>
          </p:cNvPicPr>
          <p:nvPr/>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2932" y="5949280"/>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83" descr="purple"/>
          <p:cNvPicPr>
            <a:picLocks noChangeAspect="1" noChangeArrowheads="1"/>
          </p:cNvPicPr>
          <p:nvPr/>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1800" y="5949280"/>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83" descr="purple"/>
          <p:cNvPicPr>
            <a:picLocks noChangeAspect="1" noChangeArrowheads="1"/>
          </p:cNvPicPr>
          <p:nvPr/>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7864" y="5949280"/>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テキスト ボックス 210"/>
          <p:cNvSpPr txBox="1"/>
          <p:nvPr/>
        </p:nvSpPr>
        <p:spPr>
          <a:xfrm>
            <a:off x="4917315" y="5137447"/>
            <a:ext cx="1763624"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リアルタイム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テキスト ボックス 211"/>
          <p:cNvSpPr txBox="1"/>
          <p:nvPr/>
        </p:nvSpPr>
        <p:spPr>
          <a:xfrm>
            <a:off x="7308304" y="5157192"/>
            <a:ext cx="1763624"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リアルタイム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テキスト ボックス 212"/>
          <p:cNvSpPr txBox="1"/>
          <p:nvPr/>
        </p:nvSpPr>
        <p:spPr>
          <a:xfrm>
            <a:off x="7380312" y="4345359"/>
            <a:ext cx="1763624"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リアルタイム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213"/>
          <p:cNvSpPr txBox="1"/>
          <p:nvPr/>
        </p:nvSpPr>
        <p:spPr>
          <a:xfrm>
            <a:off x="5508104" y="6231012"/>
            <a:ext cx="665567" cy="307777"/>
          </a:xfrm>
          <a:prstGeom prst="rect">
            <a:avLst/>
          </a:prstGeom>
          <a:noFill/>
          <a:ln>
            <a:noFill/>
          </a:ln>
          <a:effectLst/>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5" name="テキスト ボックス 214"/>
          <p:cNvSpPr txBox="1"/>
          <p:nvPr/>
        </p:nvSpPr>
        <p:spPr>
          <a:xfrm>
            <a:off x="6791136" y="4941168"/>
            <a:ext cx="663964" cy="307777"/>
          </a:xfrm>
          <a:prstGeom prst="rect">
            <a:avLst/>
          </a:prstGeom>
          <a:noFill/>
          <a:ln>
            <a:noFill/>
          </a:ln>
          <a:effectLst/>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テキスト ボックス 215"/>
          <p:cNvSpPr txBox="1"/>
          <p:nvPr/>
        </p:nvSpPr>
        <p:spPr>
          <a:xfrm>
            <a:off x="7884368" y="6242547"/>
            <a:ext cx="663964" cy="307777"/>
          </a:xfrm>
          <a:prstGeom prst="rect">
            <a:avLst/>
          </a:prstGeom>
          <a:noFill/>
          <a:ln>
            <a:noFill/>
          </a:ln>
          <a:effectLst/>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工場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上下矢印 221"/>
          <p:cNvSpPr/>
          <p:nvPr/>
        </p:nvSpPr>
        <p:spPr bwMode="auto">
          <a:xfrm rot="2630189">
            <a:off x="6203686" y="4811760"/>
            <a:ext cx="216024" cy="432048"/>
          </a:xfrm>
          <a:prstGeom prst="upDownArrow">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23" name="上下矢印 222"/>
          <p:cNvSpPr/>
          <p:nvPr/>
        </p:nvSpPr>
        <p:spPr bwMode="auto">
          <a:xfrm rot="5400000">
            <a:off x="6912260" y="5707566"/>
            <a:ext cx="216024" cy="432048"/>
          </a:xfrm>
          <a:prstGeom prst="upDownArrow">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24" name="上下矢印 223"/>
          <p:cNvSpPr/>
          <p:nvPr/>
        </p:nvSpPr>
        <p:spPr bwMode="auto">
          <a:xfrm rot="8063489">
            <a:off x="7790258" y="4737423"/>
            <a:ext cx="216024" cy="432048"/>
          </a:xfrm>
          <a:prstGeom prst="upDownArrow">
            <a:avLst/>
          </a:prstGeom>
          <a:solidFill>
            <a:schemeClr val="tx1"/>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grpSp>
        <p:nvGrpSpPr>
          <p:cNvPr id="226" name="グループ化 225"/>
          <p:cNvGrpSpPr/>
          <p:nvPr/>
        </p:nvGrpSpPr>
        <p:grpSpPr>
          <a:xfrm>
            <a:off x="6012160" y="4581128"/>
            <a:ext cx="688977" cy="244475"/>
            <a:chOff x="7555431" y="3356992"/>
            <a:chExt cx="688977" cy="244475"/>
          </a:xfrm>
        </p:grpSpPr>
        <p:pic>
          <p:nvPicPr>
            <p:cNvPr id="227" name="Picture 110" descr="sm purpl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5431" y="3356992"/>
              <a:ext cx="401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111" descr="sm purpl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2771" y="3356992"/>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6" name="グループ化 235"/>
          <p:cNvGrpSpPr/>
          <p:nvPr/>
        </p:nvGrpSpPr>
        <p:grpSpPr>
          <a:xfrm>
            <a:off x="7236296" y="6021288"/>
            <a:ext cx="738371" cy="247651"/>
            <a:chOff x="1776231" y="2132012"/>
            <a:chExt cx="738371" cy="247651"/>
          </a:xfrm>
        </p:grpSpPr>
        <p:pic>
          <p:nvPicPr>
            <p:cNvPr id="237" name="Picture 43" descr="yel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76231" y="2132012"/>
              <a:ext cx="404557"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44" descr="yel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10045" y="2132012"/>
              <a:ext cx="404557"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1" name="グループ化 240"/>
          <p:cNvGrpSpPr/>
          <p:nvPr/>
        </p:nvGrpSpPr>
        <p:grpSpPr>
          <a:xfrm>
            <a:off x="5004048" y="6021288"/>
            <a:ext cx="711196" cy="249239"/>
            <a:chOff x="6092829" y="2667001"/>
            <a:chExt cx="711196" cy="249239"/>
          </a:xfrm>
        </p:grpSpPr>
        <p:pic>
          <p:nvPicPr>
            <p:cNvPr id="239" name="Picture 82" descr="purp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2829" y="2668589"/>
              <a:ext cx="404813"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83" descr="purp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99213" y="2667001"/>
              <a:ext cx="404812"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4" name="グループ化 253"/>
          <p:cNvGrpSpPr/>
          <p:nvPr/>
        </p:nvGrpSpPr>
        <p:grpSpPr>
          <a:xfrm>
            <a:off x="1691680" y="2780928"/>
            <a:ext cx="1467177" cy="1192950"/>
            <a:chOff x="1448639" y="2708920"/>
            <a:chExt cx="1467177" cy="1192950"/>
          </a:xfrm>
        </p:grpSpPr>
        <p:pic>
          <p:nvPicPr>
            <p:cNvPr id="77"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639" y="2810927"/>
              <a:ext cx="1467177" cy="109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639" y="2991619"/>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61" descr="shar_services"/>
            <p:cNvPicPr>
              <a:picLocks noChangeAspect="1" noChangeArrowheads="1"/>
            </p:cNvPicPr>
            <p:nvPr/>
          </p:nvPicPr>
          <p:blipFill>
            <a:blip r:embed="rId1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62771" y="2708920"/>
              <a:ext cx="6810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2" name="グループ化 251"/>
            <p:cNvGrpSpPr/>
            <p:nvPr/>
          </p:nvGrpSpPr>
          <p:grpSpPr>
            <a:xfrm>
              <a:off x="1979712" y="3068960"/>
              <a:ext cx="449262" cy="438151"/>
              <a:chOff x="2169364" y="3226569"/>
              <a:chExt cx="449262" cy="438151"/>
            </a:xfrm>
          </p:grpSpPr>
          <p:pic>
            <p:nvPicPr>
              <p:cNvPr id="82" name="Picture 86" descr="1"/>
              <p:cNvPicPr>
                <a:picLocks noChangeAspect="1" noChangeArrowheads="1"/>
              </p:cNvPicPr>
              <p:nvPr/>
            </p:nvPicPr>
            <p:blipFill>
              <a:blip r:embed="rId4">
                <a:extLst>
                  <a:ext uri="{28A0092B-C50C-407E-A947-70E740481C1C}">
                    <a14:useLocalDpi xmlns:a14="http://schemas.microsoft.com/office/drawing/2010/main" val="0"/>
                  </a:ext>
                </a:extLst>
              </a:blip>
              <a:srcRect l="55481" r="114" b="53996"/>
              <a:stretch>
                <a:fillRect/>
              </a:stretch>
            </p:blipFill>
            <p:spPr bwMode="auto">
              <a:xfrm>
                <a:off x="2169364" y="3231332"/>
                <a:ext cx="4492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8" descr="com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17001" y="3275782"/>
                <a:ext cx="1127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90"/>
              <p:cNvPicPr>
                <a:picLocks noChangeAspect="1" noChangeArrowheads="1"/>
              </p:cNvPicPr>
              <p:nvPr/>
            </p:nvPicPr>
            <p:blipFill>
              <a:blip r:embed="rId2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2386851" y="3226569"/>
                <a:ext cx="1571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grpSp>
          <p:nvGrpSpPr>
            <p:cNvPr id="242" name="Group 65"/>
            <p:cNvGrpSpPr>
              <a:grpSpLocks/>
            </p:cNvGrpSpPr>
            <p:nvPr/>
          </p:nvGrpSpPr>
          <p:grpSpPr bwMode="auto">
            <a:xfrm>
              <a:off x="1691680" y="2852738"/>
              <a:ext cx="514350" cy="463551"/>
              <a:chOff x="6591" y="1568"/>
              <a:chExt cx="324" cy="292"/>
            </a:xfrm>
          </p:grpSpPr>
          <p:pic>
            <p:nvPicPr>
              <p:cNvPr id="243" name="Picture 66" descr="1"/>
              <p:cNvPicPr>
                <a:picLocks noChangeAspect="1" noChangeArrowheads="1"/>
              </p:cNvPicPr>
              <p:nvPr/>
            </p:nvPicPr>
            <p:blipFill>
              <a:blip r:embed="rId4">
                <a:extLst>
                  <a:ext uri="{28A0092B-C50C-407E-A947-70E740481C1C}">
                    <a14:useLocalDpi xmlns:a14="http://schemas.microsoft.com/office/drawing/2010/main" val="0"/>
                  </a:ext>
                </a:extLst>
              </a:blip>
              <a:srcRect l="53995" t="52623" r="-4335" b="-249"/>
              <a:stretch>
                <a:fillRect/>
              </a:stretch>
            </p:blipFill>
            <p:spPr bwMode="auto">
              <a:xfrm>
                <a:off x="6591" y="1568"/>
                <a:ext cx="32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67" descr="lapto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07" y="1604"/>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68" descr="1"/>
              <p:cNvPicPr>
                <a:picLocks noChangeAspect="1" noChangeArrowheads="1"/>
              </p:cNvPicPr>
              <p:nvPr/>
            </p:nvPicPr>
            <p:blipFill>
              <a:blip r:embed="rId4">
                <a:extLst>
                  <a:ext uri="{28A0092B-C50C-407E-A947-70E740481C1C}">
                    <a14:useLocalDpi xmlns:a14="http://schemas.microsoft.com/office/drawing/2010/main" val="0"/>
                  </a:ext>
                </a:extLst>
              </a:blip>
              <a:srcRect l="53995" t="52623" r="-4335" b="-249"/>
              <a:stretch>
                <a:fillRect/>
              </a:stretch>
            </p:blipFill>
            <p:spPr bwMode="auto">
              <a:xfrm>
                <a:off x="6592" y="1573"/>
                <a:ext cx="32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69" descr="lapto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07" y="1610"/>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70"/>
              <p:cNvPicPr>
                <a:picLocks noChangeAspect="1" noChangeArrowheads="1"/>
              </p:cNvPicPr>
              <p:nvPr/>
            </p:nvPicPr>
            <p:blipFill>
              <a:blip r:embed="rId2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6752" y="1599"/>
                <a:ext cx="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grpSp>
          <p:nvGrpSpPr>
            <p:cNvPr id="251" name="グループ化 250"/>
            <p:cNvGrpSpPr/>
            <p:nvPr/>
          </p:nvGrpSpPr>
          <p:grpSpPr>
            <a:xfrm>
              <a:off x="2267744" y="3212976"/>
              <a:ext cx="452438" cy="479425"/>
              <a:chOff x="8024817" y="3479802"/>
              <a:chExt cx="452438" cy="479425"/>
            </a:xfrm>
          </p:grpSpPr>
          <p:pic>
            <p:nvPicPr>
              <p:cNvPr id="248" name="Picture 98" descr="1"/>
              <p:cNvPicPr>
                <a:picLocks noChangeAspect="1" noChangeArrowheads="1"/>
              </p:cNvPicPr>
              <p:nvPr/>
            </p:nvPicPr>
            <p:blipFill>
              <a:blip r:embed="rId8">
                <a:extLst>
                  <a:ext uri="{28A0092B-C50C-407E-A947-70E740481C1C}">
                    <a14:useLocalDpi xmlns:a14="http://schemas.microsoft.com/office/drawing/2010/main" val="0"/>
                  </a:ext>
                </a:extLst>
              </a:blip>
              <a:srcRect l="76445" t="43823" b="-2646"/>
              <a:stretch>
                <a:fillRect/>
              </a:stretch>
            </p:blipFill>
            <p:spPr bwMode="auto">
              <a:xfrm>
                <a:off x="8024817" y="3479802"/>
                <a:ext cx="4524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Picture 100"/>
              <p:cNvPicPr>
                <a:picLocks noChangeAspect="1" noChangeArrowheads="1"/>
              </p:cNvPicPr>
              <p:nvPr/>
            </p:nvPicPr>
            <p:blipFill>
              <a:blip r:embed="rId2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8262942" y="3503615"/>
                <a:ext cx="155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50" name="Picture 88" descr="com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03704" y="3575744"/>
                <a:ext cx="1127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3" name="Picture 79" descr="s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3357563"/>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5" name="テキスト ボックス 254"/>
          <p:cNvSpPr txBox="1"/>
          <p:nvPr/>
        </p:nvSpPr>
        <p:spPr>
          <a:xfrm>
            <a:off x="1691680" y="2348880"/>
            <a:ext cx="1707519" cy="523220"/>
          </a:xfrm>
          <a:prstGeom prst="rect">
            <a:avLst/>
          </a:prstGeom>
          <a:noFill/>
          <a:ln>
            <a:noFill/>
          </a:ln>
          <a:effectLst/>
        </p:spPr>
        <p:txBody>
          <a:bodyPr wrap="none" rtlCol="0">
            <a:spAutoFit/>
          </a:bodyPr>
          <a:lstStyle/>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生産管理本部</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バラバラ</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テキスト ボックス 255"/>
          <p:cNvSpPr txBox="1"/>
          <p:nvPr/>
        </p:nvSpPr>
        <p:spPr>
          <a:xfrm>
            <a:off x="2202306" y="3913311"/>
            <a:ext cx="524503" cy="307777"/>
          </a:xfrm>
          <a:prstGeom prst="rect">
            <a:avLst/>
          </a:prstGeom>
          <a:noFill/>
          <a:ln>
            <a:noFill/>
          </a:ln>
          <a:effectLst/>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7" name="グループ化 256"/>
          <p:cNvGrpSpPr/>
          <p:nvPr/>
        </p:nvGrpSpPr>
        <p:grpSpPr>
          <a:xfrm>
            <a:off x="7281287" y="2164042"/>
            <a:ext cx="1467177" cy="1192950"/>
            <a:chOff x="1448639" y="2708920"/>
            <a:chExt cx="1467177" cy="1192950"/>
          </a:xfrm>
        </p:grpSpPr>
        <p:pic>
          <p:nvPicPr>
            <p:cNvPr id="258" name="Picture 5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639" y="2810927"/>
              <a:ext cx="1467177" cy="109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8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639" y="2991619"/>
              <a:ext cx="1360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61" descr="shar_services"/>
            <p:cNvPicPr>
              <a:picLocks noChangeAspect="1" noChangeArrowheads="1"/>
            </p:cNvPicPr>
            <p:nvPr/>
          </p:nvPicPr>
          <p:blipFill>
            <a:blip r:embed="rId1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62771" y="2708920"/>
              <a:ext cx="6810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1" name="グループ化 260"/>
            <p:cNvGrpSpPr/>
            <p:nvPr/>
          </p:nvGrpSpPr>
          <p:grpSpPr>
            <a:xfrm>
              <a:off x="1979712" y="3068960"/>
              <a:ext cx="449262" cy="438151"/>
              <a:chOff x="2169364" y="3226569"/>
              <a:chExt cx="449262" cy="438151"/>
            </a:xfrm>
          </p:grpSpPr>
          <p:pic>
            <p:nvPicPr>
              <p:cNvPr id="273" name="Picture 86" descr="1"/>
              <p:cNvPicPr>
                <a:picLocks noChangeAspect="1" noChangeArrowheads="1"/>
              </p:cNvPicPr>
              <p:nvPr/>
            </p:nvPicPr>
            <p:blipFill>
              <a:blip r:embed="rId4">
                <a:extLst>
                  <a:ext uri="{28A0092B-C50C-407E-A947-70E740481C1C}">
                    <a14:useLocalDpi xmlns:a14="http://schemas.microsoft.com/office/drawing/2010/main" val="0"/>
                  </a:ext>
                </a:extLst>
              </a:blip>
              <a:srcRect l="55481" r="114" b="53996"/>
              <a:stretch>
                <a:fillRect/>
              </a:stretch>
            </p:blipFill>
            <p:spPr bwMode="auto">
              <a:xfrm>
                <a:off x="2169364" y="3231332"/>
                <a:ext cx="4492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88" descr="com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17001" y="3275782"/>
                <a:ext cx="1127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90"/>
              <p:cNvPicPr>
                <a:picLocks noChangeAspect="1" noChangeArrowheads="1"/>
              </p:cNvPicPr>
              <p:nvPr/>
            </p:nvPicPr>
            <p:blipFill>
              <a:blip r:embed="rId2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2386851" y="3226569"/>
                <a:ext cx="1571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grpSp>
          <p:nvGrpSpPr>
            <p:cNvPr id="262" name="Group 65"/>
            <p:cNvGrpSpPr>
              <a:grpSpLocks/>
            </p:cNvGrpSpPr>
            <p:nvPr/>
          </p:nvGrpSpPr>
          <p:grpSpPr bwMode="auto">
            <a:xfrm>
              <a:off x="1691680" y="2852738"/>
              <a:ext cx="514350" cy="463551"/>
              <a:chOff x="6591" y="1568"/>
              <a:chExt cx="324" cy="292"/>
            </a:xfrm>
          </p:grpSpPr>
          <p:pic>
            <p:nvPicPr>
              <p:cNvPr id="268" name="Picture 66" descr="1"/>
              <p:cNvPicPr>
                <a:picLocks noChangeAspect="1" noChangeArrowheads="1"/>
              </p:cNvPicPr>
              <p:nvPr/>
            </p:nvPicPr>
            <p:blipFill>
              <a:blip r:embed="rId4">
                <a:extLst>
                  <a:ext uri="{28A0092B-C50C-407E-A947-70E740481C1C}">
                    <a14:useLocalDpi xmlns:a14="http://schemas.microsoft.com/office/drawing/2010/main" val="0"/>
                  </a:ext>
                </a:extLst>
              </a:blip>
              <a:srcRect l="53995" t="52623" r="-4335" b="-249"/>
              <a:stretch>
                <a:fillRect/>
              </a:stretch>
            </p:blipFill>
            <p:spPr bwMode="auto">
              <a:xfrm>
                <a:off x="6591" y="1568"/>
                <a:ext cx="32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67" descr="lapto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07" y="1604"/>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68" descr="1"/>
              <p:cNvPicPr>
                <a:picLocks noChangeAspect="1" noChangeArrowheads="1"/>
              </p:cNvPicPr>
              <p:nvPr/>
            </p:nvPicPr>
            <p:blipFill>
              <a:blip r:embed="rId4">
                <a:extLst>
                  <a:ext uri="{28A0092B-C50C-407E-A947-70E740481C1C}">
                    <a14:useLocalDpi xmlns:a14="http://schemas.microsoft.com/office/drawing/2010/main" val="0"/>
                  </a:ext>
                </a:extLst>
              </a:blip>
              <a:srcRect l="53995" t="52623" r="-4335" b="-249"/>
              <a:stretch>
                <a:fillRect/>
              </a:stretch>
            </p:blipFill>
            <p:spPr bwMode="auto">
              <a:xfrm>
                <a:off x="6592" y="1573"/>
                <a:ext cx="32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69" descr="lapto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07" y="1610"/>
                <a:ext cx="7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70"/>
              <p:cNvPicPr>
                <a:picLocks noChangeAspect="1" noChangeArrowheads="1"/>
              </p:cNvPicPr>
              <p:nvPr/>
            </p:nvPicPr>
            <p:blipFill>
              <a:blip r:embed="rId2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6752" y="1599"/>
                <a:ext cx="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grpSp>
          <p:nvGrpSpPr>
            <p:cNvPr id="263" name="グループ化 262"/>
            <p:cNvGrpSpPr/>
            <p:nvPr/>
          </p:nvGrpSpPr>
          <p:grpSpPr>
            <a:xfrm>
              <a:off x="2267744" y="3212976"/>
              <a:ext cx="452438" cy="479425"/>
              <a:chOff x="8024817" y="3479802"/>
              <a:chExt cx="452438" cy="479425"/>
            </a:xfrm>
          </p:grpSpPr>
          <p:pic>
            <p:nvPicPr>
              <p:cNvPr id="265" name="Picture 98" descr="1"/>
              <p:cNvPicPr>
                <a:picLocks noChangeAspect="1" noChangeArrowheads="1"/>
              </p:cNvPicPr>
              <p:nvPr/>
            </p:nvPicPr>
            <p:blipFill>
              <a:blip r:embed="rId8">
                <a:extLst>
                  <a:ext uri="{28A0092B-C50C-407E-A947-70E740481C1C}">
                    <a14:useLocalDpi xmlns:a14="http://schemas.microsoft.com/office/drawing/2010/main" val="0"/>
                  </a:ext>
                </a:extLst>
              </a:blip>
              <a:srcRect l="76445" t="43823" b="-2646"/>
              <a:stretch>
                <a:fillRect/>
              </a:stretch>
            </p:blipFill>
            <p:spPr bwMode="auto">
              <a:xfrm>
                <a:off x="8024817" y="3479802"/>
                <a:ext cx="4524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100"/>
              <p:cNvPicPr>
                <a:picLocks noChangeAspect="1" noChangeArrowheads="1"/>
              </p:cNvPicPr>
              <p:nvPr/>
            </p:nvPicPr>
            <p:blipFill>
              <a:blip r:embed="rId2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8262942" y="3503615"/>
                <a:ext cx="155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67" name="Picture 88" descr="com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03704" y="3575744"/>
                <a:ext cx="1127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4" name="Picture 79" descr="s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3357563"/>
              <a:ext cx="276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 name="テキスト ボックス 276"/>
          <p:cNvSpPr txBox="1"/>
          <p:nvPr/>
        </p:nvSpPr>
        <p:spPr>
          <a:xfrm>
            <a:off x="5796136" y="2420888"/>
            <a:ext cx="1548822" cy="523220"/>
          </a:xfrm>
          <a:prstGeom prst="rect">
            <a:avLst/>
          </a:prstGeom>
          <a:noFill/>
          <a:ln>
            <a:noFill/>
          </a:ln>
          <a:effectLst/>
        </p:spPr>
        <p:txBody>
          <a:bodyPr wrap="none" rtlCol="0">
            <a:spAutoFit/>
          </a:bodyPr>
          <a:lstStyle/>
          <a:p>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生産管理本部</a:t>
            </a:r>
            <a:endPar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が連携</a:t>
            </a:r>
            <a:endParaRPr kumimoji="1" lang="ja-JP" altLang="en-US" sz="14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9" name="直線矢印コネクタ 278"/>
          <p:cNvCxnSpPr>
            <a:stCxn id="256" idx="2"/>
            <a:endCxn id="157" idx="0"/>
          </p:cNvCxnSpPr>
          <p:nvPr/>
        </p:nvCxnSpPr>
        <p:spPr bwMode="auto">
          <a:xfrm flipH="1">
            <a:off x="1040954" y="4221088"/>
            <a:ext cx="1423604" cy="772343"/>
          </a:xfrm>
          <a:prstGeom prst="straightConnector1">
            <a:avLst/>
          </a:prstGeom>
          <a:noFill/>
          <a:ln w="19050" cap="flat" cmpd="sng" algn="ctr">
            <a:solidFill>
              <a:schemeClr val="tx1"/>
            </a:solidFill>
            <a:prstDash val="sysDash"/>
            <a:round/>
            <a:headEnd type="arrow" w="med" len="med"/>
            <a:tailEnd type="none" w="med" len="med"/>
          </a:ln>
          <a:effectLst/>
        </p:spPr>
      </p:cxnSp>
      <p:cxnSp>
        <p:nvCxnSpPr>
          <p:cNvPr id="286" name="直線矢印コネクタ 285"/>
          <p:cNvCxnSpPr>
            <a:stCxn id="256" idx="2"/>
            <a:endCxn id="158" idx="0"/>
          </p:cNvCxnSpPr>
          <p:nvPr/>
        </p:nvCxnSpPr>
        <p:spPr bwMode="auto">
          <a:xfrm>
            <a:off x="2464558" y="4221088"/>
            <a:ext cx="16126" cy="772343"/>
          </a:xfrm>
          <a:prstGeom prst="straightConnector1">
            <a:avLst/>
          </a:prstGeom>
          <a:noFill/>
          <a:ln w="19050" cap="flat" cmpd="sng" algn="ctr">
            <a:solidFill>
              <a:schemeClr val="tx1"/>
            </a:solidFill>
            <a:prstDash val="sysDash"/>
            <a:round/>
            <a:headEnd type="arrow" w="med" len="med"/>
            <a:tailEnd type="none" w="med" len="med"/>
          </a:ln>
          <a:effectLst/>
        </p:spPr>
      </p:cxnSp>
      <p:cxnSp>
        <p:nvCxnSpPr>
          <p:cNvPr id="289" name="直線矢印コネクタ 288"/>
          <p:cNvCxnSpPr>
            <a:stCxn id="256" idx="2"/>
            <a:endCxn id="159" idx="0"/>
          </p:cNvCxnSpPr>
          <p:nvPr/>
        </p:nvCxnSpPr>
        <p:spPr bwMode="auto">
          <a:xfrm>
            <a:off x="2464558" y="4221088"/>
            <a:ext cx="1456286" cy="792088"/>
          </a:xfrm>
          <a:prstGeom prst="straightConnector1">
            <a:avLst/>
          </a:prstGeom>
          <a:noFill/>
          <a:ln w="19050" cap="flat" cmpd="sng" algn="ctr">
            <a:solidFill>
              <a:schemeClr val="tx1"/>
            </a:solidFill>
            <a:prstDash val="sysDash"/>
            <a:round/>
            <a:headEnd type="arrow" w="med" len="med"/>
            <a:tailEnd type="none" w="med" len="med"/>
          </a:ln>
          <a:effectLst/>
        </p:spPr>
      </p:cxnSp>
      <p:cxnSp>
        <p:nvCxnSpPr>
          <p:cNvPr id="292" name="直線矢印コネクタ 291"/>
          <p:cNvCxnSpPr>
            <a:stCxn id="277" idx="2"/>
            <a:endCxn id="213" idx="0"/>
          </p:cNvCxnSpPr>
          <p:nvPr/>
        </p:nvCxnSpPr>
        <p:spPr bwMode="auto">
          <a:xfrm>
            <a:off x="6570547" y="2944108"/>
            <a:ext cx="1691577" cy="1401251"/>
          </a:xfrm>
          <a:prstGeom prst="straightConnector1">
            <a:avLst/>
          </a:prstGeom>
          <a:noFill/>
          <a:ln w="19050" cap="flat" cmpd="sng" algn="ctr">
            <a:solidFill>
              <a:schemeClr val="tx1"/>
            </a:solidFill>
            <a:prstDash val="solid"/>
            <a:round/>
            <a:headEnd type="arrow"/>
            <a:tailEnd type="arrow"/>
          </a:ln>
          <a:effectLst/>
        </p:spPr>
      </p:cxnSp>
      <p:cxnSp>
        <p:nvCxnSpPr>
          <p:cNvPr id="295" name="直線矢印コネクタ 294"/>
          <p:cNvCxnSpPr>
            <a:stCxn id="277" idx="2"/>
            <a:endCxn id="211" idx="0"/>
          </p:cNvCxnSpPr>
          <p:nvPr/>
        </p:nvCxnSpPr>
        <p:spPr bwMode="auto">
          <a:xfrm flipH="1">
            <a:off x="5799127" y="2944108"/>
            <a:ext cx="771420" cy="2193339"/>
          </a:xfrm>
          <a:prstGeom prst="straightConnector1">
            <a:avLst/>
          </a:prstGeom>
          <a:noFill/>
          <a:ln w="19050" cap="flat" cmpd="sng" algn="ctr">
            <a:solidFill>
              <a:schemeClr val="tx1"/>
            </a:solidFill>
            <a:prstDash val="solid"/>
            <a:round/>
            <a:headEnd type="arrow"/>
            <a:tailEnd type="arrow"/>
          </a:ln>
          <a:effectLst/>
        </p:spPr>
      </p:cxnSp>
      <p:cxnSp>
        <p:nvCxnSpPr>
          <p:cNvPr id="298" name="直線矢印コネクタ 297"/>
          <p:cNvCxnSpPr>
            <a:stCxn id="277" idx="2"/>
            <a:endCxn id="212" idx="0"/>
          </p:cNvCxnSpPr>
          <p:nvPr/>
        </p:nvCxnSpPr>
        <p:spPr bwMode="auto">
          <a:xfrm>
            <a:off x="6570547" y="2944108"/>
            <a:ext cx="1619569" cy="2213084"/>
          </a:xfrm>
          <a:prstGeom prst="straightConnector1">
            <a:avLst/>
          </a:prstGeom>
          <a:noFill/>
          <a:ln w="19050" cap="flat" cmpd="sng" algn="ctr">
            <a:solidFill>
              <a:schemeClr val="tx1"/>
            </a:solidFill>
            <a:prstDash val="solid"/>
            <a:round/>
            <a:headEnd type="arrow"/>
            <a:tailEnd type="arrow"/>
          </a:ln>
          <a:effectLst/>
        </p:spPr>
      </p:cxnSp>
      <p:pic>
        <p:nvPicPr>
          <p:cNvPr id="301" name="Object 11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131840" y="5157192"/>
            <a:ext cx="307975" cy="1150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2" name="Object 11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99729" y="5157192"/>
            <a:ext cx="307975" cy="1150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3" name="テキスト ボックス 302"/>
          <p:cNvSpPr txBox="1"/>
          <p:nvPr/>
        </p:nvSpPr>
        <p:spPr>
          <a:xfrm>
            <a:off x="395536" y="3822139"/>
            <a:ext cx="1584176" cy="830997"/>
          </a:xfrm>
          <a:prstGeom prst="rect">
            <a:avLst/>
          </a:prstGeom>
          <a:noFill/>
          <a:ln>
            <a:noFill/>
          </a:ln>
          <a:effectLst/>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従来は、工場システムに互換性がなく、工場間の連携には手間と時間が掛かる。</a:t>
            </a:r>
          </a:p>
        </p:txBody>
      </p:sp>
      <p:sp>
        <p:nvSpPr>
          <p:cNvPr id="304" name="テキスト ボックス 303"/>
          <p:cNvSpPr txBox="1"/>
          <p:nvPr/>
        </p:nvSpPr>
        <p:spPr>
          <a:xfrm>
            <a:off x="4644008" y="3140968"/>
            <a:ext cx="1584176" cy="1384995"/>
          </a:xfrm>
          <a:prstGeom prst="rect">
            <a:avLst/>
          </a:prstGeom>
          <a:noFill/>
          <a:ln>
            <a:noFill/>
          </a:ln>
          <a:effectLst/>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スマートファクトリーでは、工場システム（標準</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）に互換性があるためデータ連携が簡単に可能となる。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※ISA-95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などによるデータマッピング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6484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7"/>
          <p:cNvSpPr>
            <a:spLocks noChangeArrowheads="1"/>
          </p:cNvSpPr>
          <p:nvPr/>
        </p:nvSpPr>
        <p:spPr bwMode="auto">
          <a:xfrm>
            <a:off x="611188" y="1706340"/>
            <a:ext cx="1223962" cy="4824412"/>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2" name="Rectangle 76"/>
          <p:cNvSpPr>
            <a:spLocks noChangeArrowheads="1"/>
          </p:cNvSpPr>
          <p:nvPr/>
        </p:nvSpPr>
        <p:spPr bwMode="auto">
          <a:xfrm>
            <a:off x="1979613" y="1706340"/>
            <a:ext cx="1223962" cy="4824412"/>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3" name="Rectangle 75"/>
          <p:cNvSpPr>
            <a:spLocks noChangeArrowheads="1"/>
          </p:cNvSpPr>
          <p:nvPr/>
        </p:nvSpPr>
        <p:spPr bwMode="auto">
          <a:xfrm>
            <a:off x="3348038" y="1706340"/>
            <a:ext cx="1223962" cy="4824412"/>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4" name="Rectangle 74"/>
          <p:cNvSpPr>
            <a:spLocks noChangeArrowheads="1"/>
          </p:cNvSpPr>
          <p:nvPr/>
        </p:nvSpPr>
        <p:spPr bwMode="auto">
          <a:xfrm>
            <a:off x="5003800" y="4082827"/>
            <a:ext cx="2519363" cy="2447925"/>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5" name="Rectangle 73"/>
          <p:cNvSpPr>
            <a:spLocks noChangeArrowheads="1"/>
          </p:cNvSpPr>
          <p:nvPr/>
        </p:nvSpPr>
        <p:spPr bwMode="auto">
          <a:xfrm>
            <a:off x="5003800" y="1714277"/>
            <a:ext cx="2519363" cy="2160588"/>
          </a:xfrm>
          <a:prstGeom prst="rect">
            <a:avLst/>
          </a:prstGeom>
          <a:solidFill>
            <a:srgbClr val="EAEAEA"/>
          </a:solidFill>
          <a:ln w="9525">
            <a:solidFill>
              <a:schemeClr val="bg2"/>
            </a:solidFill>
            <a:miter lim="800000"/>
            <a:headEnd/>
            <a:tailEnd/>
          </a:ln>
        </p:spPr>
        <p:txBody>
          <a:bodyPr wrap="none" anchor="ctr"/>
          <a:lstStyle/>
          <a:p>
            <a:endParaRPr lang="ja-JP" altLang="en-US"/>
          </a:p>
        </p:txBody>
      </p:sp>
      <p:sp>
        <p:nvSpPr>
          <p:cNvPr id="46086" name="Rectangle 2"/>
          <p:cNvSpPr>
            <a:spLocks noGrp="1" noChangeArrowheads="1"/>
          </p:cNvSpPr>
          <p:nvPr>
            <p:ph type="title" idx="4294967295"/>
          </p:nvPr>
        </p:nvSpPr>
        <p:spPr/>
        <p:txBody>
          <a:bodyPr/>
          <a:lstStyle/>
          <a:p>
            <a:pPr eaLnBrk="1" hangingPunct="1"/>
            <a:r>
              <a:rPr lang="ja-JP" altLang="en-US" dirty="0"/>
              <a:t>製造業マネジメント</a:t>
            </a:r>
            <a:r>
              <a:rPr lang="en-US" altLang="ja-JP" dirty="0"/>
              <a:t>PDCA</a:t>
            </a:r>
            <a:r>
              <a:rPr lang="ja-JP" altLang="en-US" dirty="0"/>
              <a:t>サイクルのスピードアップ　：変化を可視化し即応　</a:t>
            </a:r>
          </a:p>
        </p:txBody>
      </p:sp>
      <p:sp>
        <p:nvSpPr>
          <p:cNvPr id="46087" name="Rectangle 50"/>
          <p:cNvSpPr>
            <a:spLocks noChangeArrowheads="1"/>
          </p:cNvSpPr>
          <p:nvPr/>
        </p:nvSpPr>
        <p:spPr bwMode="auto">
          <a:xfrm>
            <a:off x="539552" y="620688"/>
            <a:ext cx="7632848" cy="504056"/>
          </a:xfrm>
          <a:prstGeom prst="rect">
            <a:avLst/>
          </a:prstGeom>
          <a:noFill/>
          <a:ln w="9525">
            <a:noFill/>
            <a:miter lim="800000"/>
            <a:headEnd/>
            <a:tailEnd/>
          </a:ln>
        </p:spPr>
        <p:txBody>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製造業における意思決定フロー（</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サイクル）　</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計画策定→実績収集→ローリング（見通し）→</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活動見直しのスピードアップ</a:t>
            </a:r>
          </a:p>
        </p:txBody>
      </p:sp>
      <p:sp>
        <p:nvSpPr>
          <p:cNvPr id="46088" name="Text Box 5"/>
          <p:cNvSpPr txBox="1">
            <a:spLocks noChangeArrowheads="1"/>
          </p:cNvSpPr>
          <p:nvPr/>
        </p:nvSpPr>
        <p:spPr bwMode="auto">
          <a:xfrm>
            <a:off x="684213" y="1641252"/>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年次予算</a:t>
            </a:r>
          </a:p>
        </p:txBody>
      </p:sp>
      <p:sp>
        <p:nvSpPr>
          <p:cNvPr id="46089" name="Text Box 6"/>
          <p:cNvSpPr txBox="1">
            <a:spLocks noChangeArrowheads="1"/>
          </p:cNvSpPr>
          <p:nvPr/>
        </p:nvSpPr>
        <p:spPr bwMode="auto">
          <a:xfrm>
            <a:off x="755576" y="2217515"/>
            <a:ext cx="1009724"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販売計画</a:t>
            </a:r>
          </a:p>
        </p:txBody>
      </p:sp>
      <p:sp>
        <p:nvSpPr>
          <p:cNvPr id="46090" name="Text Box 7"/>
          <p:cNvSpPr txBox="1">
            <a:spLocks noChangeArrowheads="1"/>
          </p:cNvSpPr>
          <p:nvPr/>
        </p:nvSpPr>
        <p:spPr bwMode="auto">
          <a:xfrm>
            <a:off x="2051050" y="1641252"/>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月次実績</a:t>
            </a:r>
          </a:p>
        </p:txBody>
      </p:sp>
      <p:sp>
        <p:nvSpPr>
          <p:cNvPr id="46091" name="Text Box 8"/>
          <p:cNvSpPr txBox="1">
            <a:spLocks noChangeArrowheads="1"/>
          </p:cNvSpPr>
          <p:nvPr/>
        </p:nvSpPr>
        <p:spPr bwMode="auto">
          <a:xfrm>
            <a:off x="3419475" y="1641252"/>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月次ローリング</a:t>
            </a:r>
          </a:p>
        </p:txBody>
      </p:sp>
      <p:sp>
        <p:nvSpPr>
          <p:cNvPr id="46092" name="Text Box 9"/>
          <p:cNvSpPr txBox="1">
            <a:spLocks noChangeArrowheads="1"/>
          </p:cNvSpPr>
          <p:nvPr/>
        </p:nvSpPr>
        <p:spPr bwMode="auto">
          <a:xfrm>
            <a:off x="757238" y="1930177"/>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為替予測</a:t>
            </a:r>
          </a:p>
        </p:txBody>
      </p:sp>
      <p:sp>
        <p:nvSpPr>
          <p:cNvPr id="46093" name="Text Box 10"/>
          <p:cNvSpPr txBox="1">
            <a:spLocks noChangeArrowheads="1"/>
          </p:cNvSpPr>
          <p:nvPr/>
        </p:nvSpPr>
        <p:spPr bwMode="auto">
          <a:xfrm>
            <a:off x="757238" y="2506440"/>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計画販売数量</a:t>
            </a:r>
          </a:p>
        </p:txBody>
      </p:sp>
      <p:sp>
        <p:nvSpPr>
          <p:cNvPr id="46094" name="Text Box 11"/>
          <p:cNvSpPr txBox="1">
            <a:spLocks noChangeArrowheads="1"/>
          </p:cNvSpPr>
          <p:nvPr/>
        </p:nvSpPr>
        <p:spPr bwMode="auto">
          <a:xfrm>
            <a:off x="757238" y="2866802"/>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予定販売価格</a:t>
            </a:r>
          </a:p>
        </p:txBody>
      </p:sp>
      <p:sp>
        <p:nvSpPr>
          <p:cNvPr id="46095" name="Text Box 12"/>
          <p:cNvSpPr txBox="1">
            <a:spLocks noChangeArrowheads="1"/>
          </p:cNvSpPr>
          <p:nvPr/>
        </p:nvSpPr>
        <p:spPr bwMode="auto">
          <a:xfrm>
            <a:off x="684213" y="3645024"/>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生産計画</a:t>
            </a:r>
          </a:p>
        </p:txBody>
      </p:sp>
      <p:sp>
        <p:nvSpPr>
          <p:cNvPr id="46096" name="Text Box 13"/>
          <p:cNvSpPr txBox="1">
            <a:spLocks noChangeArrowheads="1"/>
          </p:cNvSpPr>
          <p:nvPr/>
        </p:nvSpPr>
        <p:spPr bwMode="auto">
          <a:xfrm>
            <a:off x="2051050" y="3645024"/>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生産実績</a:t>
            </a:r>
          </a:p>
        </p:txBody>
      </p:sp>
      <p:sp>
        <p:nvSpPr>
          <p:cNvPr id="46097" name="Text Box 14"/>
          <p:cNvSpPr txBox="1">
            <a:spLocks noChangeArrowheads="1"/>
          </p:cNvSpPr>
          <p:nvPr/>
        </p:nvSpPr>
        <p:spPr bwMode="auto">
          <a:xfrm>
            <a:off x="2124075" y="1930177"/>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為替実績</a:t>
            </a:r>
          </a:p>
        </p:txBody>
      </p:sp>
      <p:sp>
        <p:nvSpPr>
          <p:cNvPr id="46098" name="Text Box 15"/>
          <p:cNvSpPr txBox="1">
            <a:spLocks noChangeArrowheads="1"/>
          </p:cNvSpPr>
          <p:nvPr/>
        </p:nvSpPr>
        <p:spPr bwMode="auto">
          <a:xfrm>
            <a:off x="2123728" y="2217515"/>
            <a:ext cx="100841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販売実績</a:t>
            </a:r>
          </a:p>
        </p:txBody>
      </p:sp>
      <p:sp>
        <p:nvSpPr>
          <p:cNvPr id="46099" name="Text Box 16"/>
          <p:cNvSpPr txBox="1">
            <a:spLocks noChangeArrowheads="1"/>
          </p:cNvSpPr>
          <p:nvPr/>
        </p:nvSpPr>
        <p:spPr bwMode="auto">
          <a:xfrm>
            <a:off x="3492500" y="1930177"/>
            <a:ext cx="1008063" cy="215900"/>
          </a:xfrm>
          <a:prstGeom prst="rect">
            <a:avLst/>
          </a:prstGeom>
          <a:solidFill>
            <a:srgbClr val="FF0000"/>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為替動向</a:t>
            </a:r>
          </a:p>
        </p:txBody>
      </p:sp>
      <p:sp>
        <p:nvSpPr>
          <p:cNvPr id="46100" name="Text Box 17"/>
          <p:cNvSpPr txBox="1">
            <a:spLocks noChangeArrowheads="1"/>
          </p:cNvSpPr>
          <p:nvPr/>
        </p:nvSpPr>
        <p:spPr bwMode="auto">
          <a:xfrm>
            <a:off x="3491879" y="2217515"/>
            <a:ext cx="100868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販売予測</a:t>
            </a:r>
          </a:p>
        </p:txBody>
      </p:sp>
      <p:sp>
        <p:nvSpPr>
          <p:cNvPr id="46101" name="Text Box 18"/>
          <p:cNvSpPr txBox="1">
            <a:spLocks noChangeArrowheads="1"/>
          </p:cNvSpPr>
          <p:nvPr/>
        </p:nvSpPr>
        <p:spPr bwMode="auto">
          <a:xfrm>
            <a:off x="3492500" y="2506440"/>
            <a:ext cx="1008063" cy="215900"/>
          </a:xfrm>
          <a:prstGeom prst="rect">
            <a:avLst/>
          </a:prstGeom>
          <a:solidFill>
            <a:srgbClr val="FF0000"/>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市場動向</a:t>
            </a:r>
          </a:p>
        </p:txBody>
      </p:sp>
      <p:sp>
        <p:nvSpPr>
          <p:cNvPr id="46102" name="Text Box 19"/>
          <p:cNvSpPr txBox="1">
            <a:spLocks noChangeArrowheads="1"/>
          </p:cNvSpPr>
          <p:nvPr/>
        </p:nvSpPr>
        <p:spPr bwMode="auto">
          <a:xfrm>
            <a:off x="2124075" y="250644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受注数量</a:t>
            </a:r>
          </a:p>
        </p:txBody>
      </p:sp>
      <p:sp>
        <p:nvSpPr>
          <p:cNvPr id="46103" name="Text Box 20"/>
          <p:cNvSpPr txBox="1">
            <a:spLocks noChangeArrowheads="1"/>
          </p:cNvSpPr>
          <p:nvPr/>
        </p:nvSpPr>
        <p:spPr bwMode="auto">
          <a:xfrm>
            <a:off x="2124075" y="28668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実際販売価格</a:t>
            </a:r>
          </a:p>
        </p:txBody>
      </p:sp>
      <p:sp>
        <p:nvSpPr>
          <p:cNvPr id="46104" name="Text Box 21"/>
          <p:cNvSpPr txBox="1">
            <a:spLocks noChangeArrowheads="1"/>
          </p:cNvSpPr>
          <p:nvPr/>
        </p:nvSpPr>
        <p:spPr bwMode="auto">
          <a:xfrm>
            <a:off x="5721350" y="1641252"/>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生産アクション</a:t>
            </a:r>
          </a:p>
        </p:txBody>
      </p:sp>
      <p:sp>
        <p:nvSpPr>
          <p:cNvPr id="46105" name="Text Box 22"/>
          <p:cNvSpPr txBox="1">
            <a:spLocks noChangeArrowheads="1"/>
          </p:cNvSpPr>
          <p:nvPr/>
        </p:nvSpPr>
        <p:spPr bwMode="auto">
          <a:xfrm>
            <a:off x="5218113" y="2506440"/>
            <a:ext cx="12255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製造製品構成（内訳）</a:t>
            </a:r>
          </a:p>
        </p:txBody>
      </p:sp>
      <p:sp>
        <p:nvSpPr>
          <p:cNvPr id="46106" name="Text Box 23"/>
          <p:cNvSpPr txBox="1">
            <a:spLocks noChangeArrowheads="1"/>
          </p:cNvSpPr>
          <p:nvPr/>
        </p:nvSpPr>
        <p:spPr bwMode="auto">
          <a:xfrm>
            <a:off x="6372225" y="28668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生産計画見直し</a:t>
            </a:r>
          </a:p>
        </p:txBody>
      </p:sp>
      <p:sp>
        <p:nvSpPr>
          <p:cNvPr id="46107" name="Text Box 24"/>
          <p:cNvSpPr txBox="1">
            <a:spLocks noChangeArrowheads="1"/>
          </p:cNvSpPr>
          <p:nvPr/>
        </p:nvSpPr>
        <p:spPr bwMode="auto">
          <a:xfrm>
            <a:off x="2052638" y="3227165"/>
            <a:ext cx="107950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受注実績</a:t>
            </a:r>
          </a:p>
        </p:txBody>
      </p:sp>
      <p:sp>
        <p:nvSpPr>
          <p:cNvPr id="46108" name="Text Box 25"/>
          <p:cNvSpPr txBox="1">
            <a:spLocks noChangeArrowheads="1"/>
          </p:cNvSpPr>
          <p:nvPr/>
        </p:nvSpPr>
        <p:spPr bwMode="auto">
          <a:xfrm>
            <a:off x="3421063" y="3227165"/>
            <a:ext cx="107950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受注見通し</a:t>
            </a:r>
          </a:p>
        </p:txBody>
      </p:sp>
      <p:cxnSp>
        <p:nvCxnSpPr>
          <p:cNvPr id="46109" name="AutoShape 26"/>
          <p:cNvCxnSpPr>
            <a:cxnSpLocks noChangeShapeType="1"/>
            <a:stCxn id="46093" idx="3"/>
            <a:endCxn id="46102" idx="1"/>
          </p:cNvCxnSpPr>
          <p:nvPr/>
        </p:nvCxnSpPr>
        <p:spPr bwMode="auto">
          <a:xfrm>
            <a:off x="1765300" y="2614390"/>
            <a:ext cx="358775" cy="0"/>
          </a:xfrm>
          <a:prstGeom prst="straightConnector1">
            <a:avLst/>
          </a:prstGeom>
          <a:noFill/>
          <a:ln w="28575">
            <a:solidFill>
              <a:srgbClr val="00FF00"/>
            </a:solidFill>
            <a:round/>
            <a:headEnd/>
            <a:tailEnd/>
          </a:ln>
        </p:spPr>
      </p:cxnSp>
      <p:cxnSp>
        <p:nvCxnSpPr>
          <p:cNvPr id="46110" name="AutoShape 27"/>
          <p:cNvCxnSpPr>
            <a:cxnSpLocks noChangeShapeType="1"/>
            <a:stCxn id="46102" idx="3"/>
            <a:endCxn id="46101" idx="1"/>
          </p:cNvCxnSpPr>
          <p:nvPr/>
        </p:nvCxnSpPr>
        <p:spPr bwMode="auto">
          <a:xfrm>
            <a:off x="3132138" y="2614390"/>
            <a:ext cx="360362" cy="0"/>
          </a:xfrm>
          <a:prstGeom prst="straightConnector1">
            <a:avLst/>
          </a:prstGeom>
          <a:noFill/>
          <a:ln w="28575">
            <a:solidFill>
              <a:srgbClr val="00FF00"/>
            </a:solidFill>
            <a:round/>
            <a:headEnd/>
            <a:tailEnd/>
          </a:ln>
        </p:spPr>
      </p:cxnSp>
      <p:cxnSp>
        <p:nvCxnSpPr>
          <p:cNvPr id="46111" name="AutoShape 28"/>
          <p:cNvCxnSpPr>
            <a:cxnSpLocks noChangeShapeType="1"/>
            <a:stCxn id="46101" idx="3"/>
            <a:endCxn id="46105" idx="1"/>
          </p:cNvCxnSpPr>
          <p:nvPr/>
        </p:nvCxnSpPr>
        <p:spPr bwMode="auto">
          <a:xfrm>
            <a:off x="4500563" y="2614390"/>
            <a:ext cx="717550" cy="0"/>
          </a:xfrm>
          <a:prstGeom prst="straightConnector1">
            <a:avLst/>
          </a:prstGeom>
          <a:noFill/>
          <a:ln w="28575">
            <a:solidFill>
              <a:srgbClr val="00FF00"/>
            </a:solidFill>
            <a:round/>
            <a:headEnd/>
            <a:tailEnd/>
          </a:ln>
        </p:spPr>
      </p:cxnSp>
      <p:cxnSp>
        <p:nvCxnSpPr>
          <p:cNvPr id="46112" name="AutoShape 29"/>
          <p:cNvCxnSpPr>
            <a:cxnSpLocks noChangeShapeType="1"/>
            <a:stCxn id="46107" idx="3"/>
            <a:endCxn id="46108" idx="1"/>
          </p:cNvCxnSpPr>
          <p:nvPr/>
        </p:nvCxnSpPr>
        <p:spPr bwMode="auto">
          <a:xfrm>
            <a:off x="3132138" y="3335115"/>
            <a:ext cx="288925" cy="0"/>
          </a:xfrm>
          <a:prstGeom prst="straightConnector1">
            <a:avLst/>
          </a:prstGeom>
          <a:noFill/>
          <a:ln w="28575">
            <a:solidFill>
              <a:srgbClr val="00FF00"/>
            </a:solidFill>
            <a:round/>
            <a:headEnd/>
            <a:tailEnd/>
          </a:ln>
        </p:spPr>
      </p:cxnSp>
      <p:cxnSp>
        <p:nvCxnSpPr>
          <p:cNvPr id="46113" name="AutoShape 30"/>
          <p:cNvCxnSpPr>
            <a:cxnSpLocks noChangeShapeType="1"/>
            <a:stCxn id="46108" idx="3"/>
            <a:endCxn id="46106" idx="1"/>
          </p:cNvCxnSpPr>
          <p:nvPr/>
        </p:nvCxnSpPr>
        <p:spPr bwMode="auto">
          <a:xfrm flipV="1">
            <a:off x="4500563" y="2974752"/>
            <a:ext cx="1871662" cy="360363"/>
          </a:xfrm>
          <a:prstGeom prst="bentConnector3">
            <a:avLst>
              <a:gd name="adj1" fmla="val 49958"/>
            </a:avLst>
          </a:prstGeom>
          <a:noFill/>
          <a:ln w="28575">
            <a:solidFill>
              <a:srgbClr val="00FF00"/>
            </a:solidFill>
            <a:miter lim="800000"/>
            <a:headEnd/>
            <a:tailEnd type="triangle" w="med" len="med"/>
          </a:ln>
        </p:spPr>
      </p:cxnSp>
      <p:cxnSp>
        <p:nvCxnSpPr>
          <p:cNvPr id="46114" name="AutoShape 31"/>
          <p:cNvCxnSpPr>
            <a:cxnSpLocks noChangeShapeType="1"/>
            <a:stCxn id="46105" idx="3"/>
            <a:endCxn id="46106" idx="0"/>
          </p:cNvCxnSpPr>
          <p:nvPr/>
        </p:nvCxnSpPr>
        <p:spPr bwMode="auto">
          <a:xfrm>
            <a:off x="6443663" y="2614390"/>
            <a:ext cx="433387" cy="252412"/>
          </a:xfrm>
          <a:prstGeom prst="bentConnector2">
            <a:avLst/>
          </a:prstGeom>
          <a:noFill/>
          <a:ln w="28575">
            <a:solidFill>
              <a:srgbClr val="00FF00"/>
            </a:solidFill>
            <a:miter lim="800000"/>
            <a:headEnd/>
            <a:tailEnd type="triangle" w="med" len="med"/>
          </a:ln>
        </p:spPr>
      </p:cxnSp>
      <p:sp>
        <p:nvSpPr>
          <p:cNvPr id="46115" name="Text Box 32"/>
          <p:cNvSpPr txBox="1">
            <a:spLocks noChangeArrowheads="1"/>
          </p:cNvSpPr>
          <p:nvPr/>
        </p:nvSpPr>
        <p:spPr bwMode="auto">
          <a:xfrm>
            <a:off x="5722938" y="3944715"/>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営業アクション</a:t>
            </a:r>
          </a:p>
        </p:txBody>
      </p:sp>
      <p:sp>
        <p:nvSpPr>
          <p:cNvPr id="46116" name="Text Box 33"/>
          <p:cNvSpPr txBox="1">
            <a:spLocks noChangeArrowheads="1"/>
          </p:cNvSpPr>
          <p:nvPr/>
        </p:nvSpPr>
        <p:spPr bwMode="auto">
          <a:xfrm>
            <a:off x="757238" y="3944715"/>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計画：稼働・歩留</a:t>
            </a:r>
          </a:p>
        </p:txBody>
      </p:sp>
      <p:sp>
        <p:nvSpPr>
          <p:cNvPr id="46117" name="Text Box 34"/>
          <p:cNvSpPr txBox="1">
            <a:spLocks noChangeArrowheads="1"/>
          </p:cNvSpPr>
          <p:nvPr/>
        </p:nvSpPr>
        <p:spPr bwMode="auto">
          <a:xfrm>
            <a:off x="757238" y="4233640"/>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計画：製品別数量</a:t>
            </a:r>
          </a:p>
        </p:txBody>
      </p:sp>
      <p:sp>
        <p:nvSpPr>
          <p:cNvPr id="46118" name="Text Box 35"/>
          <p:cNvSpPr txBox="1">
            <a:spLocks noChangeArrowheads="1"/>
          </p:cNvSpPr>
          <p:nvPr/>
        </p:nvSpPr>
        <p:spPr bwMode="auto">
          <a:xfrm>
            <a:off x="757238" y="4520977"/>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標準原価</a:t>
            </a:r>
          </a:p>
        </p:txBody>
      </p:sp>
      <p:sp>
        <p:nvSpPr>
          <p:cNvPr id="46119" name="Text Box 36"/>
          <p:cNvSpPr txBox="1">
            <a:spLocks noChangeArrowheads="1"/>
          </p:cNvSpPr>
          <p:nvPr/>
        </p:nvSpPr>
        <p:spPr bwMode="auto">
          <a:xfrm>
            <a:off x="757238" y="4816252"/>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計画：原材料費</a:t>
            </a:r>
          </a:p>
        </p:txBody>
      </p:sp>
      <p:sp>
        <p:nvSpPr>
          <p:cNvPr id="46120" name="Text Box 37"/>
          <p:cNvSpPr txBox="1">
            <a:spLocks noChangeArrowheads="1"/>
          </p:cNvSpPr>
          <p:nvPr/>
        </p:nvSpPr>
        <p:spPr bwMode="auto">
          <a:xfrm>
            <a:off x="2124075" y="3944715"/>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実績：稼働・歩留</a:t>
            </a:r>
          </a:p>
        </p:txBody>
      </p:sp>
      <p:sp>
        <p:nvSpPr>
          <p:cNvPr id="46121" name="Text Box 38"/>
          <p:cNvSpPr txBox="1">
            <a:spLocks noChangeArrowheads="1"/>
          </p:cNvSpPr>
          <p:nvPr/>
        </p:nvSpPr>
        <p:spPr bwMode="auto">
          <a:xfrm>
            <a:off x="2124075" y="423364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実績：製品別数量</a:t>
            </a:r>
          </a:p>
        </p:txBody>
      </p:sp>
      <p:sp>
        <p:nvSpPr>
          <p:cNvPr id="46122" name="Text Box 39"/>
          <p:cNvSpPr txBox="1">
            <a:spLocks noChangeArrowheads="1"/>
          </p:cNvSpPr>
          <p:nvPr/>
        </p:nvSpPr>
        <p:spPr bwMode="auto">
          <a:xfrm>
            <a:off x="2124075" y="4520977"/>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実際原価</a:t>
            </a:r>
          </a:p>
        </p:txBody>
      </p:sp>
      <p:sp>
        <p:nvSpPr>
          <p:cNvPr id="46123" name="Text Box 40"/>
          <p:cNvSpPr txBox="1">
            <a:spLocks noChangeArrowheads="1"/>
          </p:cNvSpPr>
          <p:nvPr/>
        </p:nvSpPr>
        <p:spPr bwMode="auto">
          <a:xfrm>
            <a:off x="2124075" y="48099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実績：原材料費</a:t>
            </a:r>
          </a:p>
        </p:txBody>
      </p:sp>
      <p:sp>
        <p:nvSpPr>
          <p:cNvPr id="46124" name="Text Box 41"/>
          <p:cNvSpPr txBox="1">
            <a:spLocks noChangeArrowheads="1"/>
          </p:cNvSpPr>
          <p:nvPr/>
        </p:nvSpPr>
        <p:spPr bwMode="auto">
          <a:xfrm>
            <a:off x="684213" y="5373216"/>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a:solidFill>
                  <a:schemeClr val="bg1"/>
                </a:solidFill>
                <a:ea typeface="HGP創英角ｺﾞｼｯｸUB" pitchFamily="50" charset="-128"/>
              </a:rPr>
              <a:t>販管費予算</a:t>
            </a:r>
          </a:p>
        </p:txBody>
      </p:sp>
      <p:sp>
        <p:nvSpPr>
          <p:cNvPr id="46125" name="Text Box 42"/>
          <p:cNvSpPr txBox="1">
            <a:spLocks noChangeArrowheads="1"/>
          </p:cNvSpPr>
          <p:nvPr/>
        </p:nvSpPr>
        <p:spPr bwMode="auto">
          <a:xfrm>
            <a:off x="757238" y="5097240"/>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計画：人件費</a:t>
            </a:r>
          </a:p>
        </p:txBody>
      </p:sp>
      <p:sp>
        <p:nvSpPr>
          <p:cNvPr id="46126" name="Text Box 43"/>
          <p:cNvSpPr txBox="1">
            <a:spLocks noChangeArrowheads="1"/>
          </p:cNvSpPr>
          <p:nvPr/>
        </p:nvSpPr>
        <p:spPr bwMode="auto">
          <a:xfrm>
            <a:off x="2124075" y="509089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実績：人件費</a:t>
            </a:r>
          </a:p>
        </p:txBody>
      </p:sp>
      <p:sp>
        <p:nvSpPr>
          <p:cNvPr id="46127" name="Text Box 44"/>
          <p:cNvSpPr txBox="1">
            <a:spLocks noChangeArrowheads="1"/>
          </p:cNvSpPr>
          <p:nvPr/>
        </p:nvSpPr>
        <p:spPr bwMode="auto">
          <a:xfrm>
            <a:off x="2051050" y="5373216"/>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販管費実績</a:t>
            </a:r>
          </a:p>
        </p:txBody>
      </p:sp>
      <p:sp>
        <p:nvSpPr>
          <p:cNvPr id="46128" name="Text Box 45"/>
          <p:cNvSpPr txBox="1">
            <a:spLocks noChangeArrowheads="1"/>
          </p:cNvSpPr>
          <p:nvPr/>
        </p:nvSpPr>
        <p:spPr bwMode="auto">
          <a:xfrm>
            <a:off x="757238" y="5673502"/>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物流コスト予算</a:t>
            </a:r>
          </a:p>
        </p:txBody>
      </p:sp>
      <p:sp>
        <p:nvSpPr>
          <p:cNvPr id="46129" name="Text Box 46"/>
          <p:cNvSpPr txBox="1">
            <a:spLocks noChangeArrowheads="1"/>
          </p:cNvSpPr>
          <p:nvPr/>
        </p:nvSpPr>
        <p:spPr bwMode="auto">
          <a:xfrm>
            <a:off x="2124075" y="5673502"/>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物流コスト実績</a:t>
            </a:r>
          </a:p>
        </p:txBody>
      </p:sp>
      <p:sp>
        <p:nvSpPr>
          <p:cNvPr id="46130" name="Text Box 47"/>
          <p:cNvSpPr txBox="1">
            <a:spLocks noChangeArrowheads="1"/>
          </p:cNvSpPr>
          <p:nvPr/>
        </p:nvSpPr>
        <p:spPr bwMode="auto">
          <a:xfrm>
            <a:off x="757238" y="5962427"/>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営業コスト予算</a:t>
            </a:r>
          </a:p>
        </p:txBody>
      </p:sp>
      <p:sp>
        <p:nvSpPr>
          <p:cNvPr id="46131" name="Text Box 48"/>
          <p:cNvSpPr txBox="1">
            <a:spLocks noChangeArrowheads="1"/>
          </p:cNvSpPr>
          <p:nvPr/>
        </p:nvSpPr>
        <p:spPr bwMode="auto">
          <a:xfrm>
            <a:off x="2124075" y="5962427"/>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営業コスト実績</a:t>
            </a:r>
          </a:p>
        </p:txBody>
      </p:sp>
      <p:sp>
        <p:nvSpPr>
          <p:cNvPr id="46132" name="Text Box 49"/>
          <p:cNvSpPr txBox="1">
            <a:spLocks noChangeArrowheads="1"/>
          </p:cNvSpPr>
          <p:nvPr/>
        </p:nvSpPr>
        <p:spPr bwMode="auto">
          <a:xfrm>
            <a:off x="757238" y="6249765"/>
            <a:ext cx="1008062"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管理コスト予算</a:t>
            </a:r>
          </a:p>
        </p:txBody>
      </p:sp>
      <p:sp>
        <p:nvSpPr>
          <p:cNvPr id="46133" name="Text Box 50"/>
          <p:cNvSpPr txBox="1">
            <a:spLocks noChangeArrowheads="1"/>
          </p:cNvSpPr>
          <p:nvPr/>
        </p:nvSpPr>
        <p:spPr bwMode="auto">
          <a:xfrm>
            <a:off x="2124075" y="6249765"/>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管理コスト予算</a:t>
            </a:r>
          </a:p>
        </p:txBody>
      </p:sp>
      <p:sp>
        <p:nvSpPr>
          <p:cNvPr id="46134" name="Text Box 51"/>
          <p:cNvSpPr txBox="1">
            <a:spLocks noChangeArrowheads="1"/>
          </p:cNvSpPr>
          <p:nvPr/>
        </p:nvSpPr>
        <p:spPr bwMode="auto">
          <a:xfrm>
            <a:off x="3492500" y="4809902"/>
            <a:ext cx="1008063" cy="215900"/>
          </a:xfrm>
          <a:prstGeom prst="rect">
            <a:avLst/>
          </a:prstGeom>
          <a:solidFill>
            <a:srgbClr val="FF0000"/>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原材料費動向</a:t>
            </a:r>
          </a:p>
        </p:txBody>
      </p:sp>
      <p:sp>
        <p:nvSpPr>
          <p:cNvPr id="46135" name="Text Box 53"/>
          <p:cNvSpPr txBox="1">
            <a:spLocks noChangeArrowheads="1"/>
          </p:cNvSpPr>
          <p:nvPr/>
        </p:nvSpPr>
        <p:spPr bwMode="auto">
          <a:xfrm>
            <a:off x="3419475" y="5673502"/>
            <a:ext cx="107950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物流コスト見通し</a:t>
            </a:r>
          </a:p>
        </p:txBody>
      </p:sp>
      <p:cxnSp>
        <p:nvCxnSpPr>
          <p:cNvPr id="46136" name="AutoShape 54"/>
          <p:cNvCxnSpPr>
            <a:cxnSpLocks noChangeShapeType="1"/>
            <a:stCxn id="46128" idx="3"/>
            <a:endCxn id="46129" idx="1"/>
          </p:cNvCxnSpPr>
          <p:nvPr/>
        </p:nvCxnSpPr>
        <p:spPr bwMode="auto">
          <a:xfrm>
            <a:off x="1765300" y="5781452"/>
            <a:ext cx="358775" cy="0"/>
          </a:xfrm>
          <a:prstGeom prst="straightConnector1">
            <a:avLst/>
          </a:prstGeom>
          <a:noFill/>
          <a:ln w="28575">
            <a:solidFill>
              <a:srgbClr val="3333FF"/>
            </a:solidFill>
            <a:round/>
            <a:headEnd/>
            <a:tailEnd/>
          </a:ln>
        </p:spPr>
      </p:cxnSp>
      <p:cxnSp>
        <p:nvCxnSpPr>
          <p:cNvPr id="46137" name="AutoShape 55"/>
          <p:cNvCxnSpPr>
            <a:cxnSpLocks noChangeShapeType="1"/>
            <a:stCxn id="46130" idx="3"/>
            <a:endCxn id="46131" idx="1"/>
          </p:cNvCxnSpPr>
          <p:nvPr/>
        </p:nvCxnSpPr>
        <p:spPr bwMode="auto">
          <a:xfrm>
            <a:off x="1765300" y="6070377"/>
            <a:ext cx="358775" cy="0"/>
          </a:xfrm>
          <a:prstGeom prst="straightConnector1">
            <a:avLst/>
          </a:prstGeom>
          <a:noFill/>
          <a:ln w="28575">
            <a:solidFill>
              <a:srgbClr val="3333FF"/>
            </a:solidFill>
            <a:round/>
            <a:headEnd/>
            <a:tailEnd/>
          </a:ln>
        </p:spPr>
      </p:cxnSp>
      <p:cxnSp>
        <p:nvCxnSpPr>
          <p:cNvPr id="46138" name="AutoShape 56"/>
          <p:cNvCxnSpPr>
            <a:cxnSpLocks noChangeShapeType="1"/>
            <a:stCxn id="46132" idx="3"/>
            <a:endCxn id="46133" idx="1"/>
          </p:cNvCxnSpPr>
          <p:nvPr/>
        </p:nvCxnSpPr>
        <p:spPr bwMode="auto">
          <a:xfrm>
            <a:off x="1765300" y="6357715"/>
            <a:ext cx="358775" cy="0"/>
          </a:xfrm>
          <a:prstGeom prst="straightConnector1">
            <a:avLst/>
          </a:prstGeom>
          <a:noFill/>
          <a:ln w="28575">
            <a:solidFill>
              <a:srgbClr val="3333FF"/>
            </a:solidFill>
            <a:round/>
            <a:headEnd/>
            <a:tailEnd/>
          </a:ln>
        </p:spPr>
      </p:cxnSp>
      <p:cxnSp>
        <p:nvCxnSpPr>
          <p:cNvPr id="46139" name="AutoShape 57"/>
          <p:cNvCxnSpPr>
            <a:cxnSpLocks noChangeShapeType="1"/>
            <a:stCxn id="46129" idx="3"/>
            <a:endCxn id="46135" idx="1"/>
          </p:cNvCxnSpPr>
          <p:nvPr/>
        </p:nvCxnSpPr>
        <p:spPr bwMode="auto">
          <a:xfrm>
            <a:off x="3132138" y="5781452"/>
            <a:ext cx="287337" cy="0"/>
          </a:xfrm>
          <a:prstGeom prst="straightConnector1">
            <a:avLst/>
          </a:prstGeom>
          <a:noFill/>
          <a:ln w="28575">
            <a:solidFill>
              <a:srgbClr val="3333FF"/>
            </a:solidFill>
            <a:round/>
            <a:headEnd/>
            <a:tailEnd/>
          </a:ln>
        </p:spPr>
      </p:cxnSp>
      <p:cxnSp>
        <p:nvCxnSpPr>
          <p:cNvPr id="46140" name="AutoShape 58"/>
          <p:cNvCxnSpPr>
            <a:cxnSpLocks noChangeShapeType="1"/>
            <a:stCxn id="46094" idx="3"/>
            <a:endCxn id="46103" idx="1"/>
          </p:cNvCxnSpPr>
          <p:nvPr/>
        </p:nvCxnSpPr>
        <p:spPr bwMode="auto">
          <a:xfrm>
            <a:off x="1765300" y="2974752"/>
            <a:ext cx="358775" cy="0"/>
          </a:xfrm>
          <a:prstGeom prst="straightConnector1">
            <a:avLst/>
          </a:prstGeom>
          <a:noFill/>
          <a:ln w="28575">
            <a:solidFill>
              <a:srgbClr val="3333FF"/>
            </a:solidFill>
            <a:round/>
            <a:headEnd/>
            <a:tailEnd/>
          </a:ln>
        </p:spPr>
      </p:cxnSp>
      <p:sp>
        <p:nvSpPr>
          <p:cNvPr id="46141" name="Text Box 59"/>
          <p:cNvSpPr txBox="1">
            <a:spLocks noChangeArrowheads="1"/>
          </p:cNvSpPr>
          <p:nvPr/>
        </p:nvSpPr>
        <p:spPr bwMode="auto">
          <a:xfrm>
            <a:off x="5219700" y="4371752"/>
            <a:ext cx="93821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原価見通し</a:t>
            </a:r>
          </a:p>
        </p:txBody>
      </p:sp>
      <p:sp>
        <p:nvSpPr>
          <p:cNvPr id="46142" name="Text Box 60"/>
          <p:cNvSpPr txBox="1">
            <a:spLocks noChangeArrowheads="1"/>
          </p:cNvSpPr>
          <p:nvPr/>
        </p:nvSpPr>
        <p:spPr bwMode="auto">
          <a:xfrm>
            <a:off x="6372225" y="437175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価格戦略</a:t>
            </a:r>
          </a:p>
        </p:txBody>
      </p:sp>
      <p:sp>
        <p:nvSpPr>
          <p:cNvPr id="46143" name="Text Box 61"/>
          <p:cNvSpPr txBox="1">
            <a:spLocks noChangeArrowheads="1"/>
          </p:cNvSpPr>
          <p:nvPr/>
        </p:nvSpPr>
        <p:spPr bwMode="auto">
          <a:xfrm>
            <a:off x="6372225" y="480355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価格交渉</a:t>
            </a:r>
          </a:p>
        </p:txBody>
      </p:sp>
      <p:sp>
        <p:nvSpPr>
          <p:cNvPr id="46144" name="Text Box 62"/>
          <p:cNvSpPr txBox="1">
            <a:spLocks noChangeArrowheads="1"/>
          </p:cNvSpPr>
          <p:nvPr/>
        </p:nvSpPr>
        <p:spPr bwMode="auto">
          <a:xfrm>
            <a:off x="6372225" y="523535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収益（売上・利益）</a:t>
            </a:r>
          </a:p>
        </p:txBody>
      </p:sp>
      <p:sp>
        <p:nvSpPr>
          <p:cNvPr id="46145" name="Text Box 63"/>
          <p:cNvSpPr txBox="1">
            <a:spLocks noChangeArrowheads="1"/>
          </p:cNvSpPr>
          <p:nvPr/>
        </p:nvSpPr>
        <p:spPr bwMode="auto">
          <a:xfrm>
            <a:off x="6372225" y="5673502"/>
            <a:ext cx="1009650"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製品別市場分析</a:t>
            </a:r>
          </a:p>
        </p:txBody>
      </p:sp>
      <p:sp>
        <p:nvSpPr>
          <p:cNvPr id="46146" name="Text Box 64"/>
          <p:cNvSpPr txBox="1">
            <a:spLocks noChangeArrowheads="1"/>
          </p:cNvSpPr>
          <p:nvPr/>
        </p:nvSpPr>
        <p:spPr bwMode="auto">
          <a:xfrm>
            <a:off x="7812088" y="3801840"/>
            <a:ext cx="1080392" cy="431800"/>
          </a:xfrm>
          <a:prstGeom prst="rect">
            <a:avLst/>
          </a:prstGeom>
          <a:solidFill>
            <a:srgbClr val="FFFF00"/>
          </a:solidFill>
          <a:ln w="38100">
            <a:solidFill>
              <a:schemeClr val="tx1"/>
            </a:solidFill>
            <a:miter lim="800000"/>
            <a:headEnd/>
            <a:tailEnd/>
          </a:ln>
        </p:spPr>
        <p:txBody>
          <a:bodyPr wrap="none" anchor="ctr"/>
          <a:lstStyle/>
          <a:p>
            <a:pPr algn="ctr"/>
            <a:r>
              <a:rPr lang="ja-JP" altLang="en-US" sz="1200" dirty="0">
                <a:ea typeface="HGP創英角ｺﾞｼｯｸUB" pitchFamily="50" charset="-128"/>
              </a:rPr>
              <a:t>全社・事業部門</a:t>
            </a:r>
            <a:endParaRPr lang="en-US" altLang="ja-JP" sz="1200" dirty="0">
              <a:ea typeface="HGP創英角ｺﾞｼｯｸUB" pitchFamily="50" charset="-128"/>
            </a:endParaRPr>
          </a:p>
          <a:p>
            <a:pPr algn="ctr"/>
            <a:r>
              <a:rPr lang="ja-JP" altLang="en-US" sz="1200" dirty="0">
                <a:ea typeface="HGP創英角ｺﾞｼｯｸUB" pitchFamily="50" charset="-128"/>
              </a:rPr>
              <a:t>の業績見通し</a:t>
            </a:r>
          </a:p>
        </p:txBody>
      </p:sp>
      <p:cxnSp>
        <p:nvCxnSpPr>
          <p:cNvPr id="46147" name="AutoShape 65"/>
          <p:cNvCxnSpPr>
            <a:cxnSpLocks noChangeShapeType="1"/>
            <a:stCxn id="46103" idx="3"/>
            <a:endCxn id="46144" idx="1"/>
          </p:cNvCxnSpPr>
          <p:nvPr/>
        </p:nvCxnSpPr>
        <p:spPr bwMode="auto">
          <a:xfrm>
            <a:off x="3132138" y="2974752"/>
            <a:ext cx="3240087" cy="2368550"/>
          </a:xfrm>
          <a:prstGeom prst="bentConnector3">
            <a:avLst>
              <a:gd name="adj1" fmla="val 49977"/>
            </a:avLst>
          </a:prstGeom>
          <a:noFill/>
          <a:ln w="28575">
            <a:solidFill>
              <a:srgbClr val="3333FF"/>
            </a:solidFill>
            <a:miter lim="800000"/>
            <a:headEnd/>
            <a:tailEnd type="triangle" w="med" len="med"/>
          </a:ln>
        </p:spPr>
      </p:cxnSp>
      <p:cxnSp>
        <p:nvCxnSpPr>
          <p:cNvPr id="46148" name="AutoShape 66"/>
          <p:cNvCxnSpPr>
            <a:cxnSpLocks noChangeShapeType="1"/>
            <a:stCxn id="46135" idx="3"/>
            <a:endCxn id="46144" idx="1"/>
          </p:cNvCxnSpPr>
          <p:nvPr/>
        </p:nvCxnSpPr>
        <p:spPr bwMode="auto">
          <a:xfrm flipV="1">
            <a:off x="4498975" y="5343302"/>
            <a:ext cx="1873250" cy="438150"/>
          </a:xfrm>
          <a:prstGeom prst="bentConnector3">
            <a:avLst>
              <a:gd name="adj1" fmla="val 50000"/>
            </a:avLst>
          </a:prstGeom>
          <a:noFill/>
          <a:ln w="28575">
            <a:solidFill>
              <a:srgbClr val="3333FF"/>
            </a:solidFill>
            <a:miter lim="800000"/>
            <a:headEnd/>
            <a:tailEnd type="triangle" w="med" len="med"/>
          </a:ln>
        </p:spPr>
      </p:cxnSp>
      <p:cxnSp>
        <p:nvCxnSpPr>
          <p:cNvPr id="46149" name="AutoShape 67"/>
          <p:cNvCxnSpPr>
            <a:cxnSpLocks noChangeShapeType="1"/>
            <a:stCxn id="46131" idx="3"/>
            <a:endCxn id="46144" idx="1"/>
          </p:cNvCxnSpPr>
          <p:nvPr/>
        </p:nvCxnSpPr>
        <p:spPr bwMode="auto">
          <a:xfrm flipV="1">
            <a:off x="3132138" y="5343302"/>
            <a:ext cx="3240087" cy="727075"/>
          </a:xfrm>
          <a:prstGeom prst="bentConnector3">
            <a:avLst>
              <a:gd name="adj1" fmla="val 49977"/>
            </a:avLst>
          </a:prstGeom>
          <a:noFill/>
          <a:ln w="28575">
            <a:solidFill>
              <a:srgbClr val="3333FF"/>
            </a:solidFill>
            <a:miter lim="800000"/>
            <a:headEnd/>
            <a:tailEnd type="triangle" w="med" len="med"/>
          </a:ln>
        </p:spPr>
      </p:cxnSp>
      <p:cxnSp>
        <p:nvCxnSpPr>
          <p:cNvPr id="46150" name="AutoShape 68"/>
          <p:cNvCxnSpPr>
            <a:cxnSpLocks noChangeShapeType="1"/>
            <a:stCxn id="46133" idx="3"/>
            <a:endCxn id="46145" idx="1"/>
          </p:cNvCxnSpPr>
          <p:nvPr/>
        </p:nvCxnSpPr>
        <p:spPr bwMode="auto">
          <a:xfrm flipV="1">
            <a:off x="3132138" y="5781452"/>
            <a:ext cx="3240087" cy="576263"/>
          </a:xfrm>
          <a:prstGeom prst="bentConnector3">
            <a:avLst>
              <a:gd name="adj1" fmla="val 49977"/>
            </a:avLst>
          </a:prstGeom>
          <a:noFill/>
          <a:ln w="28575">
            <a:solidFill>
              <a:srgbClr val="3333FF"/>
            </a:solidFill>
            <a:miter lim="800000"/>
            <a:headEnd/>
            <a:tailEnd type="triangle" w="med" len="med"/>
          </a:ln>
        </p:spPr>
      </p:cxnSp>
      <p:cxnSp>
        <p:nvCxnSpPr>
          <p:cNvPr id="46151" name="AutoShape 69"/>
          <p:cNvCxnSpPr>
            <a:cxnSpLocks noChangeShapeType="1"/>
            <a:stCxn id="46099" idx="3"/>
            <a:endCxn id="46141" idx="1"/>
          </p:cNvCxnSpPr>
          <p:nvPr/>
        </p:nvCxnSpPr>
        <p:spPr bwMode="auto">
          <a:xfrm>
            <a:off x="4500563" y="2038127"/>
            <a:ext cx="719137" cy="2441575"/>
          </a:xfrm>
          <a:prstGeom prst="bentConnector3">
            <a:avLst>
              <a:gd name="adj1" fmla="val 49889"/>
            </a:avLst>
          </a:prstGeom>
          <a:noFill/>
          <a:ln w="28575">
            <a:solidFill>
              <a:srgbClr val="FF0000"/>
            </a:solidFill>
            <a:miter lim="800000"/>
            <a:headEnd/>
            <a:tailEnd type="triangle" w="med" len="med"/>
          </a:ln>
        </p:spPr>
      </p:cxnSp>
      <p:cxnSp>
        <p:nvCxnSpPr>
          <p:cNvPr id="46152" name="AutoShape 70"/>
          <p:cNvCxnSpPr>
            <a:cxnSpLocks noChangeShapeType="1"/>
            <a:stCxn id="46134" idx="3"/>
            <a:endCxn id="46141" idx="1"/>
          </p:cNvCxnSpPr>
          <p:nvPr/>
        </p:nvCxnSpPr>
        <p:spPr bwMode="auto">
          <a:xfrm flipV="1">
            <a:off x="4500563" y="4479702"/>
            <a:ext cx="719137" cy="438150"/>
          </a:xfrm>
          <a:prstGeom prst="bentConnector3">
            <a:avLst>
              <a:gd name="adj1" fmla="val 49889"/>
            </a:avLst>
          </a:prstGeom>
          <a:noFill/>
          <a:ln w="28575">
            <a:solidFill>
              <a:srgbClr val="FF0000"/>
            </a:solidFill>
            <a:miter lim="800000"/>
            <a:headEnd/>
            <a:tailEnd type="triangle" w="med" len="med"/>
          </a:ln>
        </p:spPr>
      </p:cxnSp>
      <p:cxnSp>
        <p:nvCxnSpPr>
          <p:cNvPr id="46153" name="AutoShape 71"/>
          <p:cNvCxnSpPr>
            <a:cxnSpLocks noChangeShapeType="1"/>
            <a:stCxn id="46141" idx="3"/>
            <a:endCxn id="46142" idx="1"/>
          </p:cNvCxnSpPr>
          <p:nvPr/>
        </p:nvCxnSpPr>
        <p:spPr bwMode="auto">
          <a:xfrm>
            <a:off x="6157913" y="4479702"/>
            <a:ext cx="214312" cy="0"/>
          </a:xfrm>
          <a:prstGeom prst="straightConnector1">
            <a:avLst/>
          </a:prstGeom>
          <a:noFill/>
          <a:ln w="28575">
            <a:solidFill>
              <a:srgbClr val="FF0000"/>
            </a:solidFill>
            <a:round/>
            <a:headEnd/>
            <a:tailEnd type="triangle" w="med" len="med"/>
          </a:ln>
        </p:spPr>
      </p:cxnSp>
      <p:sp>
        <p:nvSpPr>
          <p:cNvPr id="46154" name="AutoShape 72"/>
          <p:cNvSpPr>
            <a:spLocks noChangeArrowheads="1"/>
          </p:cNvSpPr>
          <p:nvPr/>
        </p:nvSpPr>
        <p:spPr bwMode="auto">
          <a:xfrm rot="10800000">
            <a:off x="6588125" y="4660677"/>
            <a:ext cx="576263" cy="73025"/>
          </a:xfrm>
          <a:prstGeom prst="triangle">
            <a:avLst>
              <a:gd name="adj" fmla="val 50000"/>
            </a:avLst>
          </a:prstGeom>
          <a:solidFill>
            <a:srgbClr val="FF0000"/>
          </a:solidFill>
          <a:ln w="3175">
            <a:solidFill>
              <a:schemeClr val="bg1"/>
            </a:solidFill>
            <a:miter lim="800000"/>
            <a:headEnd/>
            <a:tailEnd/>
          </a:ln>
        </p:spPr>
        <p:txBody>
          <a:bodyPr wrap="none" anchor="ctr"/>
          <a:lstStyle/>
          <a:p>
            <a:endParaRPr lang="ja-JP" altLang="en-US"/>
          </a:p>
        </p:txBody>
      </p:sp>
      <p:sp>
        <p:nvSpPr>
          <p:cNvPr id="46155" name="AutoShape 78"/>
          <p:cNvSpPr>
            <a:spLocks noChangeArrowheads="1"/>
          </p:cNvSpPr>
          <p:nvPr/>
        </p:nvSpPr>
        <p:spPr bwMode="auto">
          <a:xfrm rot="5400000">
            <a:off x="6696075" y="3908202"/>
            <a:ext cx="1943100" cy="1460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ja-JP" altLang="en-US"/>
          </a:p>
        </p:txBody>
      </p:sp>
      <p:sp>
        <p:nvSpPr>
          <p:cNvPr id="42063" name="Text Box 79"/>
          <p:cNvSpPr txBox="1">
            <a:spLocks noChangeArrowheads="1"/>
          </p:cNvSpPr>
          <p:nvPr/>
        </p:nvSpPr>
        <p:spPr bwMode="auto">
          <a:xfrm>
            <a:off x="817563" y="1196752"/>
            <a:ext cx="7302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a:latin typeface="Arial Black" pitchFamily="34" charset="0"/>
              </a:rPr>
              <a:t>Plan</a:t>
            </a:r>
          </a:p>
        </p:txBody>
      </p:sp>
      <p:sp>
        <p:nvSpPr>
          <p:cNvPr id="42064" name="Text Box 80"/>
          <p:cNvSpPr txBox="1">
            <a:spLocks noChangeArrowheads="1"/>
          </p:cNvSpPr>
          <p:nvPr/>
        </p:nvSpPr>
        <p:spPr bwMode="auto">
          <a:xfrm>
            <a:off x="2328863" y="1196752"/>
            <a:ext cx="5143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dirty="0">
                <a:latin typeface="Arial Black" pitchFamily="34" charset="0"/>
              </a:rPr>
              <a:t>Do</a:t>
            </a:r>
          </a:p>
        </p:txBody>
      </p:sp>
      <p:sp>
        <p:nvSpPr>
          <p:cNvPr id="42065" name="Text Box 81"/>
          <p:cNvSpPr txBox="1">
            <a:spLocks noChangeArrowheads="1"/>
          </p:cNvSpPr>
          <p:nvPr/>
        </p:nvSpPr>
        <p:spPr bwMode="auto">
          <a:xfrm>
            <a:off x="3492500" y="1196752"/>
            <a:ext cx="971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a:latin typeface="Arial Black" pitchFamily="34" charset="0"/>
              </a:rPr>
              <a:t>Check</a:t>
            </a:r>
          </a:p>
        </p:txBody>
      </p:sp>
      <p:sp>
        <p:nvSpPr>
          <p:cNvPr id="42066" name="Text Box 82"/>
          <p:cNvSpPr txBox="1">
            <a:spLocks noChangeArrowheads="1"/>
          </p:cNvSpPr>
          <p:nvPr/>
        </p:nvSpPr>
        <p:spPr bwMode="auto">
          <a:xfrm>
            <a:off x="5724525" y="1196752"/>
            <a:ext cx="9969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a:latin typeface="Arial Black" pitchFamily="34" charset="0"/>
              </a:rPr>
              <a:t>Action</a:t>
            </a:r>
          </a:p>
        </p:txBody>
      </p:sp>
      <p:sp>
        <p:nvSpPr>
          <p:cNvPr id="46160" name="Text Box 83"/>
          <p:cNvSpPr txBox="1">
            <a:spLocks noChangeArrowheads="1"/>
          </p:cNvSpPr>
          <p:nvPr/>
        </p:nvSpPr>
        <p:spPr bwMode="auto">
          <a:xfrm>
            <a:off x="6372225" y="3290665"/>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a:ea typeface="HGP創英角ｺﾞｼｯｸUB" pitchFamily="50" charset="-128"/>
              </a:rPr>
              <a:t>原価企画</a:t>
            </a:r>
          </a:p>
        </p:txBody>
      </p:sp>
      <p:sp>
        <p:nvSpPr>
          <p:cNvPr id="46161" name="AutoShape 84"/>
          <p:cNvSpPr>
            <a:spLocks noChangeArrowheads="1"/>
          </p:cNvSpPr>
          <p:nvPr/>
        </p:nvSpPr>
        <p:spPr bwMode="auto">
          <a:xfrm rot="10800000">
            <a:off x="6588125" y="3147790"/>
            <a:ext cx="576263" cy="73025"/>
          </a:xfrm>
          <a:prstGeom prst="triangle">
            <a:avLst>
              <a:gd name="adj" fmla="val 50000"/>
            </a:avLst>
          </a:prstGeom>
          <a:solidFill>
            <a:srgbClr val="00FF00"/>
          </a:solidFill>
          <a:ln w="3175">
            <a:solidFill>
              <a:schemeClr val="bg1"/>
            </a:solidFill>
            <a:miter lim="800000"/>
            <a:headEnd/>
            <a:tailEnd/>
          </a:ln>
        </p:spPr>
        <p:txBody>
          <a:bodyPr wrap="none" anchor="ctr"/>
          <a:lstStyle/>
          <a:p>
            <a:endParaRPr lang="ja-JP" altLang="en-US"/>
          </a:p>
        </p:txBody>
      </p:sp>
      <p:cxnSp>
        <p:nvCxnSpPr>
          <p:cNvPr id="46162" name="AutoShape 86"/>
          <p:cNvCxnSpPr>
            <a:cxnSpLocks noChangeShapeType="1"/>
            <a:stCxn id="46160" idx="2"/>
            <a:endCxn id="46142" idx="0"/>
          </p:cNvCxnSpPr>
          <p:nvPr/>
        </p:nvCxnSpPr>
        <p:spPr bwMode="auto">
          <a:xfrm>
            <a:off x="6877050" y="3506565"/>
            <a:ext cx="0" cy="865187"/>
          </a:xfrm>
          <a:prstGeom prst="straightConnector1">
            <a:avLst/>
          </a:prstGeom>
          <a:noFill/>
          <a:ln w="28575">
            <a:solidFill>
              <a:schemeClr val="tx1"/>
            </a:solidFill>
            <a:round/>
            <a:headEnd/>
            <a:tailEnd type="triangle" w="med" len="med"/>
          </a:ln>
        </p:spPr>
      </p:cxnSp>
      <p:sp>
        <p:nvSpPr>
          <p:cNvPr id="46163" name="AutoShape 87"/>
          <p:cNvSpPr>
            <a:spLocks noChangeArrowheads="1"/>
          </p:cNvSpPr>
          <p:nvPr/>
        </p:nvSpPr>
        <p:spPr bwMode="auto">
          <a:xfrm rot="10800000">
            <a:off x="6588125" y="5084540"/>
            <a:ext cx="576263" cy="73025"/>
          </a:xfrm>
          <a:prstGeom prst="triangle">
            <a:avLst>
              <a:gd name="adj" fmla="val 50000"/>
            </a:avLst>
          </a:prstGeom>
          <a:solidFill>
            <a:srgbClr val="FF0000"/>
          </a:solidFill>
          <a:ln w="3175">
            <a:solidFill>
              <a:schemeClr val="bg1"/>
            </a:solidFill>
            <a:miter lim="800000"/>
            <a:headEnd/>
            <a:tailEnd/>
          </a:ln>
        </p:spPr>
        <p:txBody>
          <a:bodyPr wrap="none" anchor="ctr"/>
          <a:lstStyle/>
          <a:p>
            <a:endParaRPr lang="ja-JP" altLang="en-US"/>
          </a:p>
        </p:txBody>
      </p:sp>
      <p:sp>
        <p:nvSpPr>
          <p:cNvPr id="46164" name="AutoShape 88"/>
          <p:cNvSpPr>
            <a:spLocks noChangeArrowheads="1"/>
          </p:cNvSpPr>
          <p:nvPr/>
        </p:nvSpPr>
        <p:spPr bwMode="auto">
          <a:xfrm>
            <a:off x="6588125" y="5522690"/>
            <a:ext cx="576263" cy="73025"/>
          </a:xfrm>
          <a:prstGeom prst="triangle">
            <a:avLst>
              <a:gd name="adj" fmla="val 50000"/>
            </a:avLst>
          </a:prstGeom>
          <a:solidFill>
            <a:srgbClr val="3333FF"/>
          </a:solidFill>
          <a:ln w="3175">
            <a:solidFill>
              <a:schemeClr val="bg1"/>
            </a:solidFill>
            <a:miter lim="800000"/>
            <a:headEnd/>
            <a:tailEnd/>
          </a:ln>
        </p:spPr>
        <p:txBody>
          <a:bodyPr wrap="none" anchor="ctr"/>
          <a:lstStyle/>
          <a:p>
            <a:endParaRPr lang="ja-JP" altLang="en-US"/>
          </a:p>
        </p:txBody>
      </p:sp>
      <p:grpSp>
        <p:nvGrpSpPr>
          <p:cNvPr id="46165" name="Group 76"/>
          <p:cNvGrpSpPr>
            <a:grpSpLocks/>
          </p:cNvGrpSpPr>
          <p:nvPr/>
        </p:nvGrpSpPr>
        <p:grpSpPr bwMode="auto">
          <a:xfrm>
            <a:off x="7812360" y="764704"/>
            <a:ext cx="1152128" cy="1080120"/>
            <a:chOff x="1429" y="482"/>
            <a:chExt cx="2865" cy="2846"/>
          </a:xfrm>
        </p:grpSpPr>
        <p:sp>
          <p:nvSpPr>
            <p:cNvPr id="46170" name="Oval 77"/>
            <p:cNvSpPr>
              <a:spLocks noChangeAspect="1" noChangeArrowheads="1"/>
            </p:cNvSpPr>
            <p:nvPr/>
          </p:nvSpPr>
          <p:spPr bwMode="gray">
            <a:xfrm>
              <a:off x="1533" y="1254"/>
              <a:ext cx="2680" cy="1266"/>
            </a:xfrm>
            <a:prstGeom prst="ellipse">
              <a:avLst/>
            </a:prstGeom>
            <a:noFill/>
            <a:ln w="38100">
              <a:solidFill>
                <a:srgbClr val="FFEAAF"/>
              </a:solidFill>
              <a:round/>
              <a:headEnd/>
              <a:tailEnd/>
            </a:ln>
          </p:spPr>
          <p:txBody>
            <a:bodyPr lIns="0" tIns="36000" rIns="0" bIns="36000" anchor="ctr">
              <a:spAutoFit/>
            </a:bodyPr>
            <a:lstStyle/>
            <a:p>
              <a:endParaRPr lang="ja-JP" altLang="en-US" sz="1600"/>
            </a:p>
          </p:txBody>
        </p:sp>
        <p:sp>
          <p:nvSpPr>
            <p:cNvPr id="46171" name="Oval 78"/>
            <p:cNvSpPr>
              <a:spLocks noChangeArrowheads="1"/>
            </p:cNvSpPr>
            <p:nvPr/>
          </p:nvSpPr>
          <p:spPr bwMode="gray">
            <a:xfrm>
              <a:off x="1547" y="568"/>
              <a:ext cx="2640" cy="2641"/>
            </a:xfrm>
            <a:prstGeom prst="ellipse">
              <a:avLst/>
            </a:prstGeom>
            <a:solidFill>
              <a:srgbClr val="DDDDDD">
                <a:alpha val="50195"/>
              </a:srgbClr>
            </a:solidFill>
            <a:ln w="50800">
              <a:solidFill>
                <a:schemeClr val="accent1"/>
              </a:solidFill>
              <a:round/>
              <a:headEnd/>
              <a:tailEnd/>
            </a:ln>
          </p:spPr>
          <p:txBody>
            <a:bodyPr wrap="none" anchor="ctr"/>
            <a:lstStyle/>
            <a:p>
              <a:endParaRPr lang="ja-JP" altLang="en-US" sz="1600"/>
            </a:p>
          </p:txBody>
        </p:sp>
        <p:sp>
          <p:nvSpPr>
            <p:cNvPr id="46172" name="Line 79"/>
            <p:cNvSpPr>
              <a:spLocks noChangeShapeType="1"/>
            </p:cNvSpPr>
            <p:nvPr/>
          </p:nvSpPr>
          <p:spPr bwMode="gray">
            <a:xfrm flipV="1">
              <a:off x="1973" y="1652"/>
              <a:ext cx="1" cy="567"/>
            </a:xfrm>
            <a:prstGeom prst="line">
              <a:avLst/>
            </a:prstGeom>
            <a:noFill/>
            <a:ln w="50800">
              <a:solidFill>
                <a:srgbClr val="5781AE"/>
              </a:solidFill>
              <a:round/>
              <a:headEnd type="triangle" w="med" len="med"/>
              <a:tailEnd/>
            </a:ln>
          </p:spPr>
          <p:txBody>
            <a:bodyPr/>
            <a:lstStyle/>
            <a:p>
              <a:endParaRPr lang="ja-JP" altLang="en-US" sz="1600"/>
            </a:p>
          </p:txBody>
        </p:sp>
        <p:sp>
          <p:nvSpPr>
            <p:cNvPr id="46173" name="Line 80"/>
            <p:cNvSpPr>
              <a:spLocks noChangeShapeType="1"/>
            </p:cNvSpPr>
            <p:nvPr/>
          </p:nvSpPr>
          <p:spPr bwMode="gray">
            <a:xfrm flipH="1">
              <a:off x="2405" y="1529"/>
              <a:ext cx="907" cy="813"/>
            </a:xfrm>
            <a:prstGeom prst="line">
              <a:avLst/>
            </a:prstGeom>
            <a:noFill/>
            <a:ln w="50800">
              <a:solidFill>
                <a:srgbClr val="5781AE"/>
              </a:solidFill>
              <a:round/>
              <a:headEnd type="triangle" w="med" len="med"/>
              <a:tailEnd type="triangle" w="med" len="med"/>
            </a:ln>
          </p:spPr>
          <p:txBody>
            <a:bodyPr/>
            <a:lstStyle/>
            <a:p>
              <a:endParaRPr lang="ja-JP" altLang="en-US" sz="1600"/>
            </a:p>
          </p:txBody>
        </p:sp>
        <p:sp>
          <p:nvSpPr>
            <p:cNvPr id="46174" name="Line 81"/>
            <p:cNvSpPr>
              <a:spLocks noChangeShapeType="1"/>
            </p:cNvSpPr>
            <p:nvPr/>
          </p:nvSpPr>
          <p:spPr bwMode="gray">
            <a:xfrm rot="5400000">
              <a:off x="2869" y="742"/>
              <a:ext cx="0" cy="567"/>
            </a:xfrm>
            <a:prstGeom prst="line">
              <a:avLst/>
            </a:prstGeom>
            <a:noFill/>
            <a:ln w="50800">
              <a:solidFill>
                <a:srgbClr val="5781AE"/>
              </a:solidFill>
              <a:round/>
              <a:headEnd/>
              <a:tailEnd type="triangle" w="med" len="med"/>
            </a:ln>
          </p:spPr>
          <p:txBody>
            <a:bodyPr/>
            <a:lstStyle/>
            <a:p>
              <a:endParaRPr lang="ja-JP" altLang="en-US" sz="1600"/>
            </a:p>
          </p:txBody>
        </p:sp>
        <p:sp>
          <p:nvSpPr>
            <p:cNvPr id="46175" name="Oval 82"/>
            <p:cNvSpPr>
              <a:spLocks noChangeArrowheads="1"/>
            </p:cNvSpPr>
            <p:nvPr/>
          </p:nvSpPr>
          <p:spPr bwMode="gray">
            <a:xfrm>
              <a:off x="1429" y="482"/>
              <a:ext cx="1077" cy="1077"/>
            </a:xfrm>
            <a:prstGeom prst="ellipse">
              <a:avLst/>
            </a:prstGeom>
            <a:solidFill>
              <a:srgbClr val="8BA8C7"/>
            </a:solidFill>
            <a:ln w="3175" algn="ctr">
              <a:solidFill>
                <a:srgbClr val="336699"/>
              </a:solidFill>
              <a:round/>
              <a:headEnd/>
              <a:tailEnd/>
            </a:ln>
          </p:spPr>
          <p:txBody>
            <a:bodyPr lIns="0" tIns="0" rIns="0" bIns="0" anchor="ctr" anchorCtr="1"/>
            <a:lstStyle/>
            <a:p>
              <a:pPr algn="ctr"/>
              <a:r>
                <a:rPr kumimoji="0" lang="en-US" altLang="ja-JP" sz="700" b="1" dirty="0">
                  <a:solidFill>
                    <a:schemeClr val="bg1"/>
                  </a:solidFill>
                  <a:latin typeface="Arial Black" panose="020B0A04020102020204" pitchFamily="34" charset="0"/>
                </a:rPr>
                <a:t>PLAN</a:t>
              </a:r>
            </a:p>
          </p:txBody>
        </p:sp>
        <p:sp>
          <p:nvSpPr>
            <p:cNvPr id="46176" name="Oval 83"/>
            <p:cNvSpPr>
              <a:spLocks noChangeArrowheads="1"/>
            </p:cNvSpPr>
            <p:nvPr/>
          </p:nvSpPr>
          <p:spPr bwMode="gray">
            <a:xfrm>
              <a:off x="3217" y="482"/>
              <a:ext cx="1077" cy="1077"/>
            </a:xfrm>
            <a:prstGeom prst="ellipse">
              <a:avLst/>
            </a:prstGeom>
            <a:solidFill>
              <a:srgbClr val="8BA8C7"/>
            </a:solidFill>
            <a:ln w="3175" algn="ctr">
              <a:solidFill>
                <a:srgbClr val="336699"/>
              </a:solidFill>
              <a:round/>
              <a:headEnd/>
              <a:tailEnd/>
            </a:ln>
          </p:spPr>
          <p:txBody>
            <a:bodyPr wrap="none" lIns="0" tIns="0" rIns="0" bIns="0" anchor="ctr" anchorCtr="1"/>
            <a:lstStyle/>
            <a:p>
              <a:pPr algn="ctr"/>
              <a:r>
                <a:rPr kumimoji="0" lang="en-US" altLang="ja-JP" sz="700" b="1" dirty="0">
                  <a:solidFill>
                    <a:schemeClr val="bg1"/>
                  </a:solidFill>
                  <a:latin typeface="Arial Black" panose="020B0A04020102020204" pitchFamily="34" charset="0"/>
                </a:rPr>
                <a:t>ACTION</a:t>
              </a:r>
            </a:p>
          </p:txBody>
        </p:sp>
        <p:sp>
          <p:nvSpPr>
            <p:cNvPr id="46177" name="Oval 84"/>
            <p:cNvSpPr>
              <a:spLocks noChangeArrowheads="1"/>
            </p:cNvSpPr>
            <p:nvPr/>
          </p:nvSpPr>
          <p:spPr bwMode="gray">
            <a:xfrm>
              <a:off x="1429" y="2251"/>
              <a:ext cx="1077" cy="1077"/>
            </a:xfrm>
            <a:prstGeom prst="ellipse">
              <a:avLst/>
            </a:prstGeom>
            <a:solidFill>
              <a:srgbClr val="8BA8C7"/>
            </a:solidFill>
            <a:ln w="3175" algn="ctr">
              <a:solidFill>
                <a:srgbClr val="336699"/>
              </a:solidFill>
              <a:round/>
              <a:headEnd/>
              <a:tailEnd/>
            </a:ln>
          </p:spPr>
          <p:txBody>
            <a:bodyPr lIns="0" tIns="0" rIns="0" bIns="0" anchor="ctr" anchorCtr="1"/>
            <a:lstStyle/>
            <a:p>
              <a:pPr algn="ctr"/>
              <a:r>
                <a:rPr kumimoji="0" lang="en-US" altLang="ja-JP" sz="700" b="1">
                  <a:solidFill>
                    <a:schemeClr val="bg1"/>
                  </a:solidFill>
                  <a:latin typeface="Arial Black" panose="020B0A04020102020204" pitchFamily="34" charset="0"/>
                </a:rPr>
                <a:t>DO</a:t>
              </a:r>
            </a:p>
          </p:txBody>
        </p:sp>
        <p:sp>
          <p:nvSpPr>
            <p:cNvPr id="46178" name="Oval 85"/>
            <p:cNvSpPr>
              <a:spLocks noChangeArrowheads="1"/>
            </p:cNvSpPr>
            <p:nvPr/>
          </p:nvSpPr>
          <p:spPr bwMode="gray">
            <a:xfrm>
              <a:off x="3214" y="2251"/>
              <a:ext cx="1077" cy="1077"/>
            </a:xfrm>
            <a:prstGeom prst="ellipse">
              <a:avLst/>
            </a:prstGeom>
            <a:solidFill>
              <a:srgbClr val="8BA8C7"/>
            </a:solidFill>
            <a:ln w="3175" algn="ctr">
              <a:solidFill>
                <a:srgbClr val="336699"/>
              </a:solidFill>
              <a:round/>
              <a:headEnd/>
              <a:tailEnd/>
            </a:ln>
          </p:spPr>
          <p:txBody>
            <a:bodyPr wrap="none" lIns="0" tIns="0" rIns="0" bIns="0" anchor="ctr" anchorCtr="1"/>
            <a:lstStyle/>
            <a:p>
              <a:pPr algn="ctr"/>
              <a:r>
                <a:rPr kumimoji="0" lang="en-US" altLang="ja-JP" sz="700" b="1">
                  <a:solidFill>
                    <a:schemeClr val="bg1"/>
                  </a:solidFill>
                  <a:latin typeface="Arial Black" panose="020B0A04020102020204" pitchFamily="34" charset="0"/>
                </a:rPr>
                <a:t>CHECK</a:t>
              </a:r>
            </a:p>
          </p:txBody>
        </p:sp>
        <p:sp>
          <p:nvSpPr>
            <p:cNvPr id="46179" name="Line 86"/>
            <p:cNvSpPr>
              <a:spLocks noChangeShapeType="1"/>
            </p:cNvSpPr>
            <p:nvPr/>
          </p:nvSpPr>
          <p:spPr bwMode="gray">
            <a:xfrm rot="5400000">
              <a:off x="2869" y="2511"/>
              <a:ext cx="0" cy="567"/>
            </a:xfrm>
            <a:prstGeom prst="line">
              <a:avLst/>
            </a:prstGeom>
            <a:noFill/>
            <a:ln w="50800">
              <a:solidFill>
                <a:srgbClr val="5781AE"/>
              </a:solidFill>
              <a:round/>
              <a:headEnd type="triangle" w="med" len="med"/>
              <a:tailEnd/>
            </a:ln>
          </p:spPr>
          <p:txBody>
            <a:bodyPr/>
            <a:lstStyle/>
            <a:p>
              <a:endParaRPr lang="ja-JP" altLang="en-US" sz="1600"/>
            </a:p>
          </p:txBody>
        </p:sp>
        <p:sp>
          <p:nvSpPr>
            <p:cNvPr id="46180" name="Line 87"/>
            <p:cNvSpPr>
              <a:spLocks noChangeShapeType="1"/>
            </p:cNvSpPr>
            <p:nvPr/>
          </p:nvSpPr>
          <p:spPr bwMode="gray">
            <a:xfrm flipV="1">
              <a:off x="3742" y="1652"/>
              <a:ext cx="1" cy="567"/>
            </a:xfrm>
            <a:prstGeom prst="line">
              <a:avLst/>
            </a:prstGeom>
            <a:noFill/>
            <a:ln w="50800">
              <a:solidFill>
                <a:srgbClr val="5781AE"/>
              </a:solidFill>
              <a:round/>
              <a:headEnd/>
              <a:tailEnd type="triangle" w="med" len="med"/>
            </a:ln>
          </p:spPr>
          <p:txBody>
            <a:bodyPr/>
            <a:lstStyle/>
            <a:p>
              <a:endParaRPr lang="ja-JP" altLang="en-US" sz="1600"/>
            </a:p>
          </p:txBody>
        </p:sp>
        <p:sp>
          <p:nvSpPr>
            <p:cNvPr id="46181" name="Line 88"/>
            <p:cNvSpPr>
              <a:spLocks noChangeShapeType="1"/>
            </p:cNvSpPr>
            <p:nvPr/>
          </p:nvSpPr>
          <p:spPr bwMode="gray">
            <a:xfrm>
              <a:off x="2405" y="1529"/>
              <a:ext cx="907" cy="813"/>
            </a:xfrm>
            <a:prstGeom prst="line">
              <a:avLst/>
            </a:prstGeom>
            <a:noFill/>
            <a:ln w="50800">
              <a:solidFill>
                <a:srgbClr val="5781AE"/>
              </a:solidFill>
              <a:round/>
              <a:headEnd type="triangle" w="med" len="med"/>
              <a:tailEnd type="triangle" w="med" len="med"/>
            </a:ln>
          </p:spPr>
          <p:txBody>
            <a:bodyPr/>
            <a:lstStyle/>
            <a:p>
              <a:endParaRPr lang="ja-JP" altLang="en-US" sz="1600"/>
            </a:p>
          </p:txBody>
        </p:sp>
      </p:grpSp>
      <p:sp>
        <p:nvSpPr>
          <p:cNvPr id="42086" name="Text Box 102"/>
          <p:cNvSpPr txBox="1">
            <a:spLocks noChangeArrowheads="1"/>
          </p:cNvSpPr>
          <p:nvPr/>
        </p:nvSpPr>
        <p:spPr bwMode="auto">
          <a:xfrm>
            <a:off x="683568" y="1419002"/>
            <a:ext cx="114646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ea typeface="HGP創英角ｺﾞｼｯｸUB" pitchFamily="50" charset="-128"/>
              </a:rPr>
              <a:t>全社・各事業部門</a:t>
            </a:r>
          </a:p>
        </p:txBody>
      </p:sp>
      <p:sp>
        <p:nvSpPr>
          <p:cNvPr id="42087" name="Text Box 103"/>
          <p:cNvSpPr txBox="1">
            <a:spLocks noChangeArrowheads="1"/>
          </p:cNvSpPr>
          <p:nvPr/>
        </p:nvSpPr>
        <p:spPr bwMode="auto">
          <a:xfrm>
            <a:off x="2051720" y="1419002"/>
            <a:ext cx="114646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ea typeface="HGP創英角ｺﾞｼｯｸUB" pitchFamily="50" charset="-128"/>
              </a:rPr>
              <a:t>各国・各事業拠点</a:t>
            </a:r>
          </a:p>
        </p:txBody>
      </p:sp>
      <p:sp>
        <p:nvSpPr>
          <p:cNvPr id="42088" name="Text Box 104"/>
          <p:cNvSpPr txBox="1">
            <a:spLocks noChangeArrowheads="1"/>
          </p:cNvSpPr>
          <p:nvPr/>
        </p:nvSpPr>
        <p:spPr bwMode="auto">
          <a:xfrm>
            <a:off x="3419872" y="1419002"/>
            <a:ext cx="1146468"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latin typeface="+mn-ea"/>
                <a:ea typeface="+mn-ea"/>
              </a:rPr>
              <a:t>本社・各事業部門</a:t>
            </a:r>
          </a:p>
        </p:txBody>
      </p:sp>
      <p:sp>
        <p:nvSpPr>
          <p:cNvPr id="42089" name="Text Box 105"/>
          <p:cNvSpPr txBox="1">
            <a:spLocks noChangeArrowheads="1"/>
          </p:cNvSpPr>
          <p:nvPr/>
        </p:nvSpPr>
        <p:spPr bwMode="auto">
          <a:xfrm>
            <a:off x="5432851" y="1419002"/>
            <a:ext cx="1659429"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000" dirty="0">
                <a:ea typeface="HGP創英角ｺﾞｼｯｸUB" pitchFamily="50" charset="-128"/>
              </a:rPr>
              <a:t>本社・各事業部門／全拠点</a:t>
            </a:r>
          </a:p>
        </p:txBody>
      </p:sp>
      <p:sp>
        <p:nvSpPr>
          <p:cNvPr id="104" name="Rectangle 50"/>
          <p:cNvSpPr>
            <a:spLocks noChangeArrowheads="1"/>
          </p:cNvSpPr>
          <p:nvPr/>
        </p:nvSpPr>
        <p:spPr bwMode="auto">
          <a:xfrm>
            <a:off x="5004048" y="5955407"/>
            <a:ext cx="3528392" cy="569937"/>
          </a:xfrm>
          <a:prstGeom prst="rect">
            <a:avLst/>
          </a:prstGeom>
          <a:noFill/>
          <a:ln w="9525">
            <a:noFill/>
            <a:miter lim="800000"/>
            <a:headEnd/>
            <a:tailEnd/>
          </a:ln>
        </p:spPr>
        <p:txBody>
          <a:bodyPr wrap="none"/>
          <a:lstStyle/>
          <a:p>
            <a:r>
              <a:rPr lang="ja-JP" altLang="en-US" sz="1600" b="1"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社内／市場動向の変化に対応できない！</a:t>
            </a:r>
            <a:endParaRPr lang="en-US" altLang="ja-JP" sz="1600" b="1" dirty="0">
              <a:solidFill>
                <a:srgbClr val="0000FF"/>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（価格戦略／営業力強化の取組み）</a:t>
            </a:r>
          </a:p>
        </p:txBody>
      </p:sp>
      <p:sp>
        <p:nvSpPr>
          <p:cNvPr id="105" name="Rectangle 50"/>
          <p:cNvSpPr>
            <a:spLocks noChangeArrowheads="1"/>
          </p:cNvSpPr>
          <p:nvPr/>
        </p:nvSpPr>
        <p:spPr bwMode="auto">
          <a:xfrm>
            <a:off x="5004048" y="1916832"/>
            <a:ext cx="3456384" cy="576064"/>
          </a:xfrm>
          <a:prstGeom prst="rect">
            <a:avLst/>
          </a:prstGeom>
          <a:noFill/>
          <a:ln w="9525">
            <a:noFill/>
            <a:miter lim="800000"/>
            <a:headEnd/>
            <a:tailEnd/>
          </a:ln>
        </p:spPr>
        <p:txBody>
          <a:bodyPr wrap="none"/>
          <a:lstStyle/>
          <a:p>
            <a:r>
              <a:rPr lang="ja-JP" altLang="en-US"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活動をリアルタイムに把握できない！</a:t>
            </a:r>
            <a:endParaRPr lang="en-US" altLang="ja-JP"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（生産／サービスをつくるオペレーション）</a:t>
            </a:r>
          </a:p>
        </p:txBody>
      </p:sp>
      <p:sp>
        <p:nvSpPr>
          <p:cNvPr id="106" name="Text Box 37"/>
          <p:cNvSpPr txBox="1">
            <a:spLocks noChangeArrowheads="1"/>
          </p:cNvSpPr>
          <p:nvPr/>
        </p:nvSpPr>
        <p:spPr bwMode="auto">
          <a:xfrm>
            <a:off x="3491929" y="3933056"/>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差異分析</a:t>
            </a:r>
          </a:p>
        </p:txBody>
      </p:sp>
      <p:sp>
        <p:nvSpPr>
          <p:cNvPr id="107" name="Text Box 13"/>
          <p:cNvSpPr txBox="1">
            <a:spLocks noChangeArrowheads="1"/>
          </p:cNvSpPr>
          <p:nvPr/>
        </p:nvSpPr>
        <p:spPr bwMode="auto">
          <a:xfrm>
            <a:off x="3419872" y="3645024"/>
            <a:ext cx="1081088"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生産動向</a:t>
            </a:r>
          </a:p>
        </p:txBody>
      </p:sp>
      <p:sp>
        <p:nvSpPr>
          <p:cNvPr id="108" name="Text Box 41"/>
          <p:cNvSpPr txBox="1">
            <a:spLocks noChangeArrowheads="1"/>
          </p:cNvSpPr>
          <p:nvPr/>
        </p:nvSpPr>
        <p:spPr bwMode="auto">
          <a:xfrm>
            <a:off x="3418905" y="5373216"/>
            <a:ext cx="1081087" cy="215900"/>
          </a:xfrm>
          <a:prstGeom prst="rect">
            <a:avLst/>
          </a:prstGeom>
          <a:solidFill>
            <a:schemeClr val="tx1"/>
          </a:solidFill>
          <a:ln w="12700">
            <a:solidFill>
              <a:schemeClr val="tx1"/>
            </a:solidFill>
            <a:miter lim="800000"/>
            <a:headEnd/>
            <a:tailEnd/>
          </a:ln>
        </p:spPr>
        <p:txBody>
          <a:bodyPr wrap="none" anchor="ctr"/>
          <a:lstStyle/>
          <a:p>
            <a:pPr algn="ctr"/>
            <a:r>
              <a:rPr lang="ja-JP" altLang="en-US" sz="1000" dirty="0">
                <a:solidFill>
                  <a:schemeClr val="bg1"/>
                </a:solidFill>
                <a:ea typeface="HGP創英角ｺﾞｼｯｸUB" pitchFamily="50" charset="-128"/>
              </a:rPr>
              <a:t>販管費動向</a:t>
            </a:r>
          </a:p>
        </p:txBody>
      </p:sp>
      <p:sp>
        <p:nvSpPr>
          <p:cNvPr id="109" name="Text Box 37"/>
          <p:cNvSpPr txBox="1">
            <a:spLocks noChangeArrowheads="1"/>
          </p:cNvSpPr>
          <p:nvPr/>
        </p:nvSpPr>
        <p:spPr bwMode="auto">
          <a:xfrm>
            <a:off x="3491880" y="4221088"/>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相関分析</a:t>
            </a:r>
          </a:p>
        </p:txBody>
      </p:sp>
      <p:sp>
        <p:nvSpPr>
          <p:cNvPr id="110" name="Text Box 37"/>
          <p:cNvSpPr txBox="1">
            <a:spLocks noChangeArrowheads="1"/>
          </p:cNvSpPr>
          <p:nvPr/>
        </p:nvSpPr>
        <p:spPr bwMode="auto">
          <a:xfrm>
            <a:off x="3491880" y="4509120"/>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予測・フィードバック</a:t>
            </a:r>
          </a:p>
        </p:txBody>
      </p:sp>
      <p:sp>
        <p:nvSpPr>
          <p:cNvPr id="111" name="Text Box 43"/>
          <p:cNvSpPr txBox="1">
            <a:spLocks noChangeArrowheads="1"/>
          </p:cNvSpPr>
          <p:nvPr/>
        </p:nvSpPr>
        <p:spPr bwMode="auto">
          <a:xfrm>
            <a:off x="3491929" y="5085184"/>
            <a:ext cx="1008063" cy="215900"/>
          </a:xfrm>
          <a:prstGeom prst="rect">
            <a:avLst/>
          </a:prstGeom>
          <a:solidFill>
            <a:schemeClr val="bg1"/>
          </a:solidFill>
          <a:ln w="12700">
            <a:solidFill>
              <a:schemeClr val="tx1"/>
            </a:solidFill>
            <a:miter lim="800000"/>
            <a:headEnd/>
            <a:tailEnd/>
          </a:ln>
        </p:spPr>
        <p:txBody>
          <a:bodyPr wrap="none" anchor="ctr"/>
          <a:lstStyle/>
          <a:p>
            <a:pPr algn="ctr"/>
            <a:r>
              <a:rPr lang="ja-JP" altLang="en-US" sz="1000" dirty="0">
                <a:ea typeface="HGP創英角ｺﾞｼｯｸUB" pitchFamily="50" charset="-128"/>
              </a:rPr>
              <a:t>人件費コントロール</a:t>
            </a:r>
          </a:p>
        </p:txBody>
      </p:sp>
      <p:sp>
        <p:nvSpPr>
          <p:cNvPr id="113" name="正方形/長方形 112">
            <a:extLst>
              <a:ext uri="{FF2B5EF4-FFF2-40B4-BE49-F238E27FC236}">
                <a16:creationId xmlns:a16="http://schemas.microsoft.com/office/drawing/2014/main" id="{42BBA1F3-9889-453F-A904-745C4861E215}"/>
              </a:ext>
            </a:extLst>
          </p:cNvPr>
          <p:cNvSpPr/>
          <p:nvPr/>
        </p:nvSpPr>
        <p:spPr bwMode="auto">
          <a:xfrm>
            <a:off x="1907704" y="3933056"/>
            <a:ext cx="1368152" cy="1440160"/>
          </a:xfrm>
          <a:prstGeom prst="rect">
            <a:avLst/>
          </a:prstGeom>
          <a:solidFill>
            <a:srgbClr val="FF0000">
              <a:alpha val="30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HGP創英角ｺﾞｼｯｸUB" pitchFamily="50" charset="-128"/>
              </a:rPr>
              <a:t>複数工場</a:t>
            </a:r>
            <a:endParaRPr kumimoji="0" lang="en-US" altLang="ja-JP" sz="16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HGP創英角ｺﾞｼｯｸUB"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HGP創英角ｺﾞｼｯｸUB" pitchFamily="50" charset="-128"/>
              </a:rPr>
              <a:t>複数ライン</a:t>
            </a:r>
            <a:endParaRPr kumimoji="0" lang="en-US" altLang="ja-JP" sz="16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HGP創英角ｺﾞｼｯｸUB"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HGP創英角ｺﾞｼｯｸUB" pitchFamily="50" charset="-128"/>
              </a:rPr>
              <a:t>工程連携</a:t>
            </a:r>
            <a:endParaRPr kumimoji="0" lang="en-US" altLang="ja-JP" sz="16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HGP創英角ｺﾞｼｯｸUB"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dirty="0">
                <a:solidFill>
                  <a:schemeClr val="bg1"/>
                </a:solidFill>
                <a:effectLst>
                  <a:outerShdw blurRad="38100" dist="38100" dir="2700000" algn="tl">
                    <a:srgbClr val="000000">
                      <a:alpha val="43137"/>
                    </a:srgbClr>
                  </a:outerShdw>
                </a:effectLst>
                <a:ea typeface="HGP創英角ｺﾞｼｯｸUB" pitchFamily="50" charset="-128"/>
              </a:rPr>
              <a:t>自動化</a:t>
            </a:r>
            <a:endParaRPr kumimoji="0" lang="ja-JP" altLang="en-US" sz="1600" b="0"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HGP創英角ｺﾞｼｯｸUB" pitchFamily="50" charset="-128"/>
            </a:endParaRPr>
          </a:p>
        </p:txBody>
      </p:sp>
    </p:spTree>
    <p:extLst>
      <p:ext uri="{BB962C8B-B14F-4D97-AF65-F5344CB8AC3E}">
        <p14:creationId xmlns:p14="http://schemas.microsoft.com/office/powerpoint/2010/main" val="24069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506920"/>
            <a:ext cx="1806137" cy="946416"/>
          </a:xfrm>
          <a:prstGeom prst="rect">
            <a:avLst/>
          </a:prstGeom>
        </p:spPr>
      </p:pic>
      <p:pic>
        <p:nvPicPr>
          <p:cNvPr id="57" name="図 56" descr="robot FA.jpg"/>
          <p:cNvPicPr>
            <a:picLocks noChangeAspect="1"/>
          </p:cNvPicPr>
          <p:nvPr/>
        </p:nvPicPr>
        <p:blipFill>
          <a:blip r:embed="rId4" cstate="print"/>
          <a:stretch>
            <a:fillRect/>
          </a:stretch>
        </p:blipFill>
        <p:spPr>
          <a:xfrm>
            <a:off x="6516216" y="5300339"/>
            <a:ext cx="1224136" cy="1224136"/>
          </a:xfrm>
          <a:prstGeom prst="rect">
            <a:avLst/>
          </a:prstGeom>
        </p:spPr>
      </p:pic>
      <p:pic>
        <p:nvPicPr>
          <p:cNvPr id="56" name="図 55" descr="CubeLogo.jpg"/>
          <p:cNvPicPr>
            <a:picLocks noChangeAspect="1"/>
          </p:cNvPicPr>
          <p:nvPr/>
        </p:nvPicPr>
        <p:blipFill>
          <a:blip r:embed="rId5" cstate="print"/>
          <a:stretch>
            <a:fillRect/>
          </a:stretch>
        </p:blipFill>
        <p:spPr>
          <a:xfrm>
            <a:off x="5148064" y="1843954"/>
            <a:ext cx="764458" cy="821457"/>
          </a:xfrm>
          <a:prstGeom prst="rect">
            <a:avLst/>
          </a:prstGeom>
        </p:spPr>
      </p:pic>
      <p:sp>
        <p:nvSpPr>
          <p:cNvPr id="2" name="タイトル 1"/>
          <p:cNvSpPr>
            <a:spLocks noGrp="1"/>
          </p:cNvSpPr>
          <p:nvPr>
            <p:ph type="title"/>
          </p:nvPr>
        </p:nvSpPr>
        <p:spPr/>
        <p:txBody>
          <a:bodyPr/>
          <a:lstStyle/>
          <a:p>
            <a:r>
              <a:rPr kumimoji="1" lang="ja-JP" altLang="en-US" dirty="0"/>
              <a:t>スマートファクトリーによるバリューチェーン実現イメージ　　</a:t>
            </a:r>
          </a:p>
        </p:txBody>
      </p:sp>
      <p:sp>
        <p:nvSpPr>
          <p:cNvPr id="3" name="AutoShape 24"/>
          <p:cNvSpPr>
            <a:spLocks noChangeArrowheads="1"/>
          </p:cNvSpPr>
          <p:nvPr/>
        </p:nvSpPr>
        <p:spPr bwMode="auto">
          <a:xfrm>
            <a:off x="904651" y="2780058"/>
            <a:ext cx="1435473" cy="540271"/>
          </a:xfrm>
          <a:prstGeom prst="homePlate">
            <a:avLst>
              <a:gd name="adj" fmla="val 12763"/>
            </a:avLst>
          </a:prstGeom>
          <a:solidFill>
            <a:srgbClr val="CCECFF"/>
          </a:solidFill>
          <a:ln w="28575" algn="ctr">
            <a:solidFill>
              <a:srgbClr val="9999FF"/>
            </a:solidFill>
            <a:miter lim="800000"/>
            <a:headEnd/>
            <a:tailEnd/>
          </a:ln>
          <a:effectLst/>
        </p:spPr>
        <p:txBody>
          <a:bodyPr lIns="54000" rIns="54000"/>
          <a:lstStyle/>
          <a:p>
            <a:pPr eaLnBrk="1" hangingPunct="1">
              <a:spcBef>
                <a:spcPct val="0"/>
              </a:spcBef>
              <a:buClr>
                <a:schemeClr val="tx1"/>
              </a:buClr>
              <a:buFont typeface="Arial Narrow" pitchFamily="34" charset="0"/>
              <a:buNone/>
            </a:pPr>
            <a:r>
              <a:rPr kumimoji="1" lang="ja-JP" altLang="en-US" sz="1200" dirty="0">
                <a:latin typeface="HGP創英角ｺﾞｼｯｸUB" pitchFamily="50" charset="-128"/>
                <a:ea typeface="HGP創英角ｺﾞｼｯｸUB" pitchFamily="50" charset="-128"/>
              </a:rPr>
              <a:t>製品設計</a:t>
            </a:r>
            <a:endParaRPr kumimoji="1" lang="ja-JP" altLang="en-US" sz="1200" dirty="0">
              <a:solidFill>
                <a:srgbClr val="FF0000"/>
              </a:solidFill>
              <a:latin typeface="HGP創英角ｺﾞｼｯｸUB" pitchFamily="50" charset="-128"/>
              <a:ea typeface="HGP創英角ｺﾞｼｯｸUB" pitchFamily="50" charset="-128"/>
            </a:endParaRPr>
          </a:p>
        </p:txBody>
      </p:sp>
      <p:sp>
        <p:nvSpPr>
          <p:cNvPr id="4" name="AutoShape 25"/>
          <p:cNvSpPr>
            <a:spLocks noChangeArrowheads="1"/>
          </p:cNvSpPr>
          <p:nvPr/>
        </p:nvSpPr>
        <p:spPr bwMode="auto">
          <a:xfrm>
            <a:off x="2416819" y="2780058"/>
            <a:ext cx="1435473" cy="540271"/>
          </a:xfrm>
          <a:prstGeom prst="homePlate">
            <a:avLst>
              <a:gd name="adj" fmla="val 12763"/>
            </a:avLst>
          </a:prstGeom>
          <a:solidFill>
            <a:srgbClr val="CCECFF"/>
          </a:solidFill>
          <a:ln w="28575" algn="ctr">
            <a:solidFill>
              <a:srgbClr val="9999FF"/>
            </a:solidFill>
            <a:miter lim="800000"/>
            <a:headEnd/>
            <a:tailEnd/>
          </a:ln>
          <a:effectLst/>
        </p:spPr>
        <p:txBody>
          <a:bodyPr lIns="54000" rIns="54000"/>
          <a:lstStyle/>
          <a:p>
            <a:pPr marL="342900" indent="-342900" eaLnBrk="1" hangingPunct="1">
              <a:spcBef>
                <a:spcPct val="0"/>
              </a:spcBef>
              <a:buClr>
                <a:schemeClr val="tx1"/>
              </a:buClr>
              <a:buFont typeface="Arial Narrow" pitchFamily="34" charset="0"/>
              <a:buNone/>
            </a:pPr>
            <a:r>
              <a:rPr kumimoji="1" lang="ja-JP" altLang="en-US" sz="1200" dirty="0">
                <a:latin typeface="HGP創英角ｺﾞｼｯｸUB" pitchFamily="50" charset="-128"/>
                <a:ea typeface="HGP創英角ｺﾞｼｯｸUB" pitchFamily="50" charset="-128"/>
              </a:rPr>
              <a:t>生産設計</a:t>
            </a:r>
            <a:endParaRPr kumimoji="1" lang="en-US" altLang="ja-JP" sz="1200" dirty="0">
              <a:latin typeface="HGP創英角ｺﾞｼｯｸUB" pitchFamily="50" charset="-128"/>
              <a:ea typeface="HGP創英角ｺﾞｼｯｸUB" pitchFamily="50" charset="-128"/>
            </a:endParaRPr>
          </a:p>
          <a:p>
            <a:pPr marL="342900" indent="-342900" eaLnBrk="1" hangingPunct="1">
              <a:spcBef>
                <a:spcPct val="0"/>
              </a:spcBef>
              <a:buClr>
                <a:schemeClr val="tx1"/>
              </a:buClr>
              <a:buFont typeface="Arial Narrow" pitchFamily="34" charset="0"/>
              <a:buNone/>
            </a:pPr>
            <a:endParaRPr kumimoji="1" lang="en-US" altLang="ja-JP" sz="1200" dirty="0">
              <a:solidFill>
                <a:srgbClr val="FF0000"/>
              </a:solidFill>
              <a:latin typeface="HGP創英角ｺﾞｼｯｸUB" pitchFamily="50" charset="-128"/>
              <a:ea typeface="HGP創英角ｺﾞｼｯｸUB" pitchFamily="50" charset="-128"/>
            </a:endParaRPr>
          </a:p>
        </p:txBody>
      </p:sp>
      <p:sp>
        <p:nvSpPr>
          <p:cNvPr id="5" name="AutoShape 26"/>
          <p:cNvSpPr>
            <a:spLocks noChangeArrowheads="1"/>
          </p:cNvSpPr>
          <p:nvPr/>
        </p:nvSpPr>
        <p:spPr bwMode="auto">
          <a:xfrm>
            <a:off x="3924300" y="2780058"/>
            <a:ext cx="1435473" cy="540271"/>
          </a:xfrm>
          <a:prstGeom prst="homePlate">
            <a:avLst>
              <a:gd name="adj" fmla="val 12763"/>
            </a:avLst>
          </a:prstGeom>
          <a:solidFill>
            <a:srgbClr val="CCECFF"/>
          </a:solidFill>
          <a:ln w="38100" algn="ctr">
            <a:solidFill>
              <a:srgbClr val="3333FF"/>
            </a:solidFill>
            <a:miter lim="800000"/>
            <a:headEnd/>
            <a:tailEnd/>
          </a:ln>
          <a:effectLst/>
        </p:spPr>
        <p:txBody>
          <a:bodyPr wrap="none" lIns="54000" rIns="54000"/>
          <a:lstStyle/>
          <a:p>
            <a:pPr marL="342900" indent="-342900" eaLnBrk="1" hangingPunct="1">
              <a:spcBef>
                <a:spcPct val="0"/>
              </a:spcBef>
              <a:buClr>
                <a:schemeClr val="tx1"/>
              </a:buClr>
              <a:buFont typeface="Arial Narrow" pitchFamily="34" charset="0"/>
              <a:buNone/>
            </a:pPr>
            <a:r>
              <a:rPr kumimoji="1" lang="ja-JP" altLang="en-US" sz="1200" dirty="0">
                <a:latin typeface="HGP創英角ｺﾞｼｯｸUB" pitchFamily="50" charset="-128"/>
                <a:ea typeface="HGP創英角ｺﾞｼｯｸUB" pitchFamily="50" charset="-128"/>
              </a:rPr>
              <a:t>生産管理・在庫管理</a:t>
            </a:r>
            <a:endParaRPr kumimoji="1" lang="en-US" altLang="ja-JP" sz="1200" dirty="0">
              <a:latin typeface="HGP創英角ｺﾞｼｯｸUB" pitchFamily="50" charset="-128"/>
              <a:ea typeface="HGP創英角ｺﾞｼｯｸUB" pitchFamily="50" charset="-128"/>
            </a:endParaRPr>
          </a:p>
          <a:p>
            <a:pPr marL="342900" indent="-342900" eaLnBrk="1" hangingPunct="1">
              <a:spcBef>
                <a:spcPct val="0"/>
              </a:spcBef>
              <a:buClr>
                <a:schemeClr val="tx1"/>
              </a:buClr>
              <a:buFont typeface="Arial Narrow" pitchFamily="34" charset="0"/>
              <a:buNone/>
            </a:pPr>
            <a:r>
              <a:rPr lang="en-US" altLang="ja-JP" sz="1000" dirty="0">
                <a:latin typeface="HGP創英角ｺﾞｼｯｸUB" pitchFamily="50" charset="-128"/>
                <a:ea typeface="HGP創英角ｺﾞｼｯｸUB" pitchFamily="50" charset="-128"/>
              </a:rPr>
              <a:t>(Fulfillment/S&amp;OP/IBP)</a:t>
            </a:r>
          </a:p>
          <a:p>
            <a:pPr marL="342900" indent="-342900" eaLnBrk="1" hangingPunct="1">
              <a:spcBef>
                <a:spcPct val="0"/>
              </a:spcBef>
              <a:buClr>
                <a:schemeClr val="tx1"/>
              </a:buClr>
              <a:buFont typeface="Arial Narrow" pitchFamily="34" charset="0"/>
              <a:buNone/>
            </a:pPr>
            <a:r>
              <a:rPr lang="ja-JP" altLang="en-US" sz="1000" dirty="0">
                <a:latin typeface="HGP創英角ｺﾞｼｯｸUB" pitchFamily="50" charset="-128"/>
                <a:ea typeface="HGP創英角ｺﾞｼｯｸUB" pitchFamily="50" charset="-128"/>
              </a:rPr>
              <a:t>実行系</a:t>
            </a:r>
            <a:r>
              <a:rPr lang="en-US" altLang="ja-JP" sz="1000" dirty="0">
                <a:latin typeface="HGP創英角ｺﾞｼｯｸUB" pitchFamily="50" charset="-128"/>
                <a:ea typeface="HGP創英角ｺﾞｼｯｸUB" pitchFamily="50" charset="-128"/>
              </a:rPr>
              <a:t>/</a:t>
            </a:r>
            <a:r>
              <a:rPr lang="ja-JP" altLang="en-US" sz="1000" dirty="0">
                <a:latin typeface="HGP創英角ｺﾞｼｯｸUB" pitchFamily="50" charset="-128"/>
                <a:ea typeface="HGP創英角ｺﾞｼｯｸUB" pitchFamily="50" charset="-128"/>
              </a:rPr>
              <a:t>計画系</a:t>
            </a:r>
            <a:r>
              <a:rPr lang="en-US" altLang="ja-JP" sz="1000" dirty="0">
                <a:latin typeface="HGP創英角ｺﾞｼｯｸUB" pitchFamily="50" charset="-128"/>
                <a:ea typeface="HGP創英角ｺﾞｼｯｸUB" pitchFamily="50" charset="-128"/>
              </a:rPr>
              <a:t>/</a:t>
            </a:r>
            <a:r>
              <a:rPr lang="ja-JP" altLang="en-US" sz="1000" dirty="0">
                <a:latin typeface="HGP創英角ｺﾞｼｯｸUB" pitchFamily="50" charset="-128"/>
                <a:ea typeface="HGP創英角ｺﾞｼｯｸUB" pitchFamily="50" charset="-128"/>
              </a:rPr>
              <a:t>統合計画</a:t>
            </a:r>
            <a:endParaRPr kumimoji="1" lang="en-US" altLang="ja-JP" sz="1000" dirty="0">
              <a:latin typeface="HGP創英角ｺﾞｼｯｸUB" pitchFamily="50" charset="-128"/>
              <a:ea typeface="HGP創英角ｺﾞｼｯｸUB" pitchFamily="50" charset="-128"/>
            </a:endParaRPr>
          </a:p>
        </p:txBody>
      </p:sp>
      <p:sp>
        <p:nvSpPr>
          <p:cNvPr id="7" name="AutoShape 28"/>
          <p:cNvSpPr>
            <a:spLocks noChangeArrowheads="1"/>
          </p:cNvSpPr>
          <p:nvPr/>
        </p:nvSpPr>
        <p:spPr bwMode="auto">
          <a:xfrm>
            <a:off x="6948636" y="2780058"/>
            <a:ext cx="1435473" cy="540271"/>
          </a:xfrm>
          <a:prstGeom prst="homePlate">
            <a:avLst>
              <a:gd name="adj" fmla="val 12763"/>
            </a:avLst>
          </a:prstGeom>
          <a:solidFill>
            <a:srgbClr val="CCECFF"/>
          </a:solidFill>
          <a:ln w="28575" algn="ctr">
            <a:solidFill>
              <a:srgbClr val="9999FF"/>
            </a:solidFill>
            <a:miter lim="800000"/>
            <a:headEnd/>
            <a:tailEnd/>
          </a:ln>
          <a:effectLst/>
        </p:spPr>
        <p:txBody>
          <a:bodyPr wrap="none" lIns="54000" rIns="54000"/>
          <a:lstStyle/>
          <a:p>
            <a:pPr eaLnBrk="1" hangingPunct="1">
              <a:spcBef>
                <a:spcPct val="0"/>
              </a:spcBef>
              <a:buClr>
                <a:schemeClr val="tx1"/>
              </a:buClr>
              <a:buFont typeface="Arial Narrow" pitchFamily="34" charset="0"/>
              <a:buNone/>
            </a:pPr>
            <a:r>
              <a:rPr kumimoji="1" lang="ja-JP" altLang="en-US" sz="1200" dirty="0">
                <a:latin typeface="HGP創英角ｺﾞｼｯｸUB" pitchFamily="50" charset="-128"/>
                <a:ea typeface="HGP創英角ｺﾞｼｯｸUB" pitchFamily="50" charset="-128"/>
              </a:rPr>
              <a:t>保守：保全</a:t>
            </a:r>
            <a:endParaRPr kumimoji="1" lang="en-US" altLang="ja-JP" sz="1200" dirty="0">
              <a:latin typeface="HGP創英角ｺﾞｼｯｸUB" pitchFamily="50" charset="-128"/>
              <a:ea typeface="HGP創英角ｺﾞｼｯｸUB" pitchFamily="50" charset="-128"/>
            </a:endParaRPr>
          </a:p>
          <a:p>
            <a:pPr eaLnBrk="1" hangingPunct="1">
              <a:spcBef>
                <a:spcPct val="0"/>
              </a:spcBef>
              <a:buClr>
                <a:schemeClr val="tx1"/>
              </a:buClr>
              <a:buFont typeface="Arial Narrow" pitchFamily="34" charset="0"/>
              <a:buNone/>
            </a:pPr>
            <a:r>
              <a:rPr lang="ja-JP" altLang="en-US" sz="1200" dirty="0">
                <a:latin typeface="HGP創英角ｺﾞｼｯｸUB" pitchFamily="50" charset="-128"/>
                <a:ea typeface="HGP創英角ｺﾞｼｯｸUB" pitchFamily="50" charset="-128"/>
              </a:rPr>
              <a:t>アフターサービス</a:t>
            </a:r>
            <a:endParaRPr kumimoji="1" lang="en-US" altLang="ja-JP" sz="1200" dirty="0">
              <a:latin typeface="HGP創英角ｺﾞｼｯｸUB" pitchFamily="50" charset="-128"/>
              <a:ea typeface="HGP創英角ｺﾞｼｯｸUB" pitchFamily="50" charset="-128"/>
            </a:endParaRPr>
          </a:p>
        </p:txBody>
      </p:sp>
      <p:grpSp>
        <p:nvGrpSpPr>
          <p:cNvPr id="6" name="Group 6"/>
          <p:cNvGrpSpPr>
            <a:grpSpLocks/>
          </p:cNvGrpSpPr>
          <p:nvPr/>
        </p:nvGrpSpPr>
        <p:grpSpPr bwMode="auto">
          <a:xfrm>
            <a:off x="2988196" y="4888977"/>
            <a:ext cx="3887788" cy="987425"/>
            <a:chOff x="1548" y="2716"/>
            <a:chExt cx="2449" cy="622"/>
          </a:xfrm>
        </p:grpSpPr>
        <p:sp>
          <p:nvSpPr>
            <p:cNvPr id="11" name="AutoShape 7"/>
            <p:cNvSpPr>
              <a:spLocks noChangeArrowheads="1"/>
            </p:cNvSpPr>
            <p:nvPr/>
          </p:nvSpPr>
          <p:spPr bwMode="auto">
            <a:xfrm>
              <a:off x="1700" y="2716"/>
              <a:ext cx="2122" cy="221"/>
            </a:xfrm>
            <a:prstGeom prst="parallelogram">
              <a:avLst>
                <a:gd name="adj" fmla="val 184879"/>
              </a:avLst>
            </a:prstGeom>
            <a:solidFill>
              <a:schemeClr val="bg2">
                <a:alpha val="50000"/>
              </a:schemeClr>
            </a:solidFill>
            <a:ln w="12700">
              <a:noFill/>
              <a:miter lim="800000"/>
              <a:headEnd/>
              <a:tailEnd/>
            </a:ln>
            <a:effectLst/>
          </p:spPr>
          <p:txBody>
            <a:bodyPr wrap="none" anchor="ctr"/>
            <a:lstStyle/>
            <a:p>
              <a:endParaRPr lang="ja-JP" altLang="en-US"/>
            </a:p>
          </p:txBody>
        </p:sp>
        <p:sp>
          <p:nvSpPr>
            <p:cNvPr id="12" name="AutoShape 8"/>
            <p:cNvSpPr>
              <a:spLocks noChangeArrowheads="1"/>
            </p:cNvSpPr>
            <p:nvPr/>
          </p:nvSpPr>
          <p:spPr bwMode="auto">
            <a:xfrm flipV="1">
              <a:off x="1548" y="2937"/>
              <a:ext cx="2019" cy="401"/>
            </a:xfrm>
            <a:custGeom>
              <a:avLst/>
              <a:gdLst>
                <a:gd name="G0" fmla="+- 1619 0 0"/>
                <a:gd name="G1" fmla="+- 21600 0 1619"/>
                <a:gd name="G2" fmla="*/ 1619 1 2"/>
                <a:gd name="G3" fmla="+- 21600 0 G2"/>
                <a:gd name="G4" fmla="+/ 1619 21600 2"/>
                <a:gd name="G5" fmla="+/ G1 0 2"/>
                <a:gd name="G6" fmla="*/ 21600 21600 1619"/>
                <a:gd name="G7" fmla="*/ G6 1 2"/>
                <a:gd name="G8" fmla="+- 21600 0 G7"/>
                <a:gd name="G9" fmla="*/ 21600 1 2"/>
                <a:gd name="G10" fmla="+- 1619 0 G9"/>
                <a:gd name="G11" fmla="?: G10 G8 0"/>
                <a:gd name="G12" fmla="?: G10 G7 21600"/>
                <a:gd name="T0" fmla="*/ 20790 w 21600"/>
                <a:gd name="T1" fmla="*/ 10800 h 21600"/>
                <a:gd name="T2" fmla="*/ 10800 w 21600"/>
                <a:gd name="T3" fmla="*/ 21600 h 21600"/>
                <a:gd name="T4" fmla="*/ 810 w 21600"/>
                <a:gd name="T5" fmla="*/ 10800 h 21600"/>
                <a:gd name="T6" fmla="*/ 10800 w 21600"/>
                <a:gd name="T7" fmla="*/ 0 h 21600"/>
                <a:gd name="T8" fmla="*/ 2610 w 21600"/>
                <a:gd name="T9" fmla="*/ 2610 h 21600"/>
                <a:gd name="T10" fmla="*/ 18990 w 21600"/>
                <a:gd name="T11" fmla="*/ 18990 h 21600"/>
              </a:gdLst>
              <a:ahLst/>
              <a:cxnLst>
                <a:cxn ang="0">
                  <a:pos x="T0" y="T1"/>
                </a:cxn>
                <a:cxn ang="0">
                  <a:pos x="T2" y="T3"/>
                </a:cxn>
                <a:cxn ang="0">
                  <a:pos x="T4" y="T5"/>
                </a:cxn>
                <a:cxn ang="0">
                  <a:pos x="T6" y="T7"/>
                </a:cxn>
              </a:cxnLst>
              <a:rect l="T8" t="T9" r="T10" b="T11"/>
              <a:pathLst>
                <a:path w="21600" h="21600">
                  <a:moveTo>
                    <a:pt x="0" y="0"/>
                  </a:moveTo>
                  <a:lnTo>
                    <a:pt x="1619" y="21600"/>
                  </a:lnTo>
                  <a:lnTo>
                    <a:pt x="19981" y="21600"/>
                  </a:lnTo>
                  <a:lnTo>
                    <a:pt x="21600" y="0"/>
                  </a:lnTo>
                  <a:close/>
                </a:path>
              </a:pathLst>
            </a:custGeom>
            <a:solidFill>
              <a:srgbClr val="CCECFF"/>
            </a:solidFill>
            <a:ln w="12700">
              <a:noFill/>
              <a:miter lim="800000"/>
              <a:headEnd/>
              <a:tailEnd/>
            </a:ln>
            <a:effectLst/>
          </p:spPr>
          <p:txBody>
            <a:bodyPr wrap="none" anchor="ctr"/>
            <a:lstStyle/>
            <a:p>
              <a:endParaRPr lang="ja-JP" altLang="en-US"/>
            </a:p>
          </p:txBody>
        </p:sp>
        <p:sp>
          <p:nvSpPr>
            <p:cNvPr id="13" name="AutoShape 9"/>
            <p:cNvSpPr>
              <a:spLocks noChangeArrowheads="1"/>
            </p:cNvSpPr>
            <p:nvPr/>
          </p:nvSpPr>
          <p:spPr bwMode="auto">
            <a:xfrm rot="19871982" flipV="1">
              <a:off x="3427" y="2800"/>
              <a:ext cx="570" cy="429"/>
            </a:xfrm>
            <a:custGeom>
              <a:avLst/>
              <a:gdLst>
                <a:gd name="G0" fmla="+- 2211 0 0"/>
                <a:gd name="G1" fmla="+- 21600 0 2211"/>
                <a:gd name="G2" fmla="*/ 2211 1 2"/>
                <a:gd name="G3" fmla="+- 21600 0 G2"/>
                <a:gd name="G4" fmla="+/ 2211 21600 2"/>
                <a:gd name="G5" fmla="+/ G1 0 2"/>
                <a:gd name="G6" fmla="*/ 21600 21600 2211"/>
                <a:gd name="G7" fmla="*/ G6 1 2"/>
                <a:gd name="G8" fmla="+- 21600 0 G7"/>
                <a:gd name="G9" fmla="*/ 21600 1 2"/>
                <a:gd name="G10" fmla="+- 2211 0 G9"/>
                <a:gd name="G11" fmla="?: G10 G8 0"/>
                <a:gd name="G12" fmla="?: G10 G7 21600"/>
                <a:gd name="T0" fmla="*/ 20494 w 21600"/>
                <a:gd name="T1" fmla="*/ 10800 h 21600"/>
                <a:gd name="T2" fmla="*/ 10800 w 21600"/>
                <a:gd name="T3" fmla="*/ 21600 h 21600"/>
                <a:gd name="T4" fmla="*/ 1106 w 21600"/>
                <a:gd name="T5" fmla="*/ 10800 h 21600"/>
                <a:gd name="T6" fmla="*/ 10800 w 21600"/>
                <a:gd name="T7" fmla="*/ 0 h 21600"/>
                <a:gd name="T8" fmla="*/ 2906 w 21600"/>
                <a:gd name="T9" fmla="*/ 2906 h 21600"/>
                <a:gd name="T10" fmla="*/ 18694 w 21600"/>
                <a:gd name="T11" fmla="*/ 18694 h 21600"/>
              </a:gdLst>
              <a:ahLst/>
              <a:cxnLst>
                <a:cxn ang="0">
                  <a:pos x="T0" y="T1"/>
                </a:cxn>
                <a:cxn ang="0">
                  <a:pos x="T2" y="T3"/>
                </a:cxn>
                <a:cxn ang="0">
                  <a:pos x="T4" y="T5"/>
                </a:cxn>
                <a:cxn ang="0">
                  <a:pos x="T6" y="T7"/>
                </a:cxn>
              </a:cxnLst>
              <a:rect l="T8" t="T9" r="T10" b="T11"/>
              <a:pathLst>
                <a:path w="21600" h="21600">
                  <a:moveTo>
                    <a:pt x="0" y="0"/>
                  </a:moveTo>
                  <a:lnTo>
                    <a:pt x="2211" y="21600"/>
                  </a:lnTo>
                  <a:lnTo>
                    <a:pt x="19389" y="21600"/>
                  </a:lnTo>
                  <a:lnTo>
                    <a:pt x="21600" y="0"/>
                  </a:lnTo>
                  <a:close/>
                </a:path>
              </a:pathLst>
            </a:custGeom>
            <a:solidFill>
              <a:srgbClr val="CCECFF">
                <a:alpha val="50000"/>
              </a:srgbClr>
            </a:solidFill>
            <a:ln w="12700">
              <a:noFill/>
              <a:miter lim="800000"/>
              <a:headEnd/>
              <a:tailEnd/>
            </a:ln>
            <a:effectLst/>
          </p:spPr>
          <p:txBody>
            <a:bodyPr wrap="none" anchor="ctr"/>
            <a:lstStyle/>
            <a:p>
              <a:endParaRPr lang="ja-JP" altLang="en-US"/>
            </a:p>
          </p:txBody>
        </p:sp>
      </p:grpSp>
      <p:grpSp>
        <p:nvGrpSpPr>
          <p:cNvPr id="8" name="Group 10"/>
          <p:cNvGrpSpPr>
            <a:grpSpLocks/>
          </p:cNvGrpSpPr>
          <p:nvPr/>
        </p:nvGrpSpPr>
        <p:grpSpPr bwMode="auto">
          <a:xfrm>
            <a:off x="3718446" y="3288777"/>
            <a:ext cx="1958975" cy="666750"/>
            <a:chOff x="2008" y="1708"/>
            <a:chExt cx="1234" cy="420"/>
          </a:xfrm>
        </p:grpSpPr>
        <p:sp>
          <p:nvSpPr>
            <p:cNvPr id="15" name="AutoShape 11"/>
            <p:cNvSpPr>
              <a:spLocks noChangeArrowheads="1"/>
            </p:cNvSpPr>
            <p:nvPr/>
          </p:nvSpPr>
          <p:spPr bwMode="auto">
            <a:xfrm>
              <a:off x="2136" y="1708"/>
              <a:ext cx="987" cy="90"/>
            </a:xfrm>
            <a:prstGeom prst="parallelogram">
              <a:avLst>
                <a:gd name="adj" fmla="val 184047"/>
              </a:avLst>
            </a:prstGeom>
            <a:solidFill>
              <a:srgbClr val="333399">
                <a:alpha val="50000"/>
              </a:srgbClr>
            </a:solidFill>
            <a:ln w="12700">
              <a:noFill/>
              <a:miter lim="800000"/>
              <a:headEnd/>
              <a:tailEnd/>
            </a:ln>
            <a:effectLst/>
          </p:spPr>
          <p:txBody>
            <a:bodyPr wrap="none" anchor="ctr"/>
            <a:lstStyle/>
            <a:p>
              <a:endParaRPr lang="ja-JP" altLang="en-US"/>
            </a:p>
          </p:txBody>
        </p:sp>
        <p:sp>
          <p:nvSpPr>
            <p:cNvPr id="16" name="AutoShape 12"/>
            <p:cNvSpPr>
              <a:spLocks noChangeArrowheads="1"/>
            </p:cNvSpPr>
            <p:nvPr/>
          </p:nvSpPr>
          <p:spPr bwMode="auto">
            <a:xfrm flipV="1">
              <a:off x="2008" y="1796"/>
              <a:ext cx="1086" cy="332"/>
            </a:xfrm>
            <a:custGeom>
              <a:avLst/>
              <a:gdLst>
                <a:gd name="G0" fmla="+- 2506 0 0"/>
                <a:gd name="G1" fmla="+- 21600 0 2506"/>
                <a:gd name="G2" fmla="*/ 2506 1 2"/>
                <a:gd name="G3" fmla="+- 21600 0 G2"/>
                <a:gd name="G4" fmla="+/ 2506 21600 2"/>
                <a:gd name="G5" fmla="+/ G1 0 2"/>
                <a:gd name="G6" fmla="*/ 21600 21600 2506"/>
                <a:gd name="G7" fmla="*/ G6 1 2"/>
                <a:gd name="G8" fmla="+- 21600 0 G7"/>
                <a:gd name="G9" fmla="*/ 21600 1 2"/>
                <a:gd name="G10" fmla="+- 2506 0 G9"/>
                <a:gd name="G11" fmla="?: G10 G8 0"/>
                <a:gd name="G12" fmla="?: G10 G7 21600"/>
                <a:gd name="T0" fmla="*/ 20347 w 21600"/>
                <a:gd name="T1" fmla="*/ 10800 h 21600"/>
                <a:gd name="T2" fmla="*/ 10800 w 21600"/>
                <a:gd name="T3" fmla="*/ 21600 h 21600"/>
                <a:gd name="T4" fmla="*/ 1253 w 21600"/>
                <a:gd name="T5" fmla="*/ 10800 h 21600"/>
                <a:gd name="T6" fmla="*/ 10800 w 21600"/>
                <a:gd name="T7" fmla="*/ 0 h 21600"/>
                <a:gd name="T8" fmla="*/ 3053 w 21600"/>
                <a:gd name="T9" fmla="*/ 3053 h 21600"/>
                <a:gd name="T10" fmla="*/ 18547 w 21600"/>
                <a:gd name="T11" fmla="*/ 18547 h 21600"/>
              </a:gdLst>
              <a:ahLst/>
              <a:cxnLst>
                <a:cxn ang="0">
                  <a:pos x="T0" y="T1"/>
                </a:cxn>
                <a:cxn ang="0">
                  <a:pos x="T2" y="T3"/>
                </a:cxn>
                <a:cxn ang="0">
                  <a:pos x="T4" y="T5"/>
                </a:cxn>
                <a:cxn ang="0">
                  <a:pos x="T6" y="T7"/>
                </a:cxn>
              </a:cxnLst>
              <a:rect l="T8" t="T9" r="T10" b="T11"/>
              <a:pathLst>
                <a:path w="21600" h="21600">
                  <a:moveTo>
                    <a:pt x="0" y="0"/>
                  </a:moveTo>
                  <a:lnTo>
                    <a:pt x="2506" y="21600"/>
                  </a:lnTo>
                  <a:lnTo>
                    <a:pt x="19094" y="21600"/>
                  </a:lnTo>
                  <a:lnTo>
                    <a:pt x="21600" y="0"/>
                  </a:lnTo>
                  <a:close/>
                </a:path>
              </a:pathLst>
            </a:custGeom>
            <a:gradFill rotWithShape="0">
              <a:gsLst>
                <a:gs pos="0">
                  <a:srgbClr val="0066FF"/>
                </a:gs>
                <a:gs pos="50000">
                  <a:srgbClr val="0066FF">
                    <a:gamma/>
                    <a:tint val="97647"/>
                    <a:invGamma/>
                  </a:srgbClr>
                </a:gs>
                <a:gs pos="100000">
                  <a:srgbClr val="0066FF"/>
                </a:gs>
              </a:gsLst>
              <a:lin ang="5400000" scaled="1"/>
            </a:gradFill>
            <a:ln w="12700">
              <a:noFill/>
              <a:miter lim="800000"/>
              <a:headEnd/>
              <a:tailEnd/>
            </a:ln>
            <a:effectLst/>
          </p:spPr>
          <p:txBody>
            <a:bodyPr wrap="none" anchor="ctr"/>
            <a:lstStyle/>
            <a:p>
              <a:endParaRPr lang="ja-JP" altLang="en-US"/>
            </a:p>
          </p:txBody>
        </p:sp>
        <p:sp>
          <p:nvSpPr>
            <p:cNvPr id="17" name="AutoShape 13"/>
            <p:cNvSpPr>
              <a:spLocks noChangeArrowheads="1"/>
            </p:cNvSpPr>
            <p:nvPr/>
          </p:nvSpPr>
          <p:spPr bwMode="auto">
            <a:xfrm rot="19945952" flipV="1">
              <a:off x="3006" y="1730"/>
              <a:ext cx="236" cy="365"/>
            </a:xfrm>
            <a:custGeom>
              <a:avLst/>
              <a:gdLst>
                <a:gd name="G0" fmla="+- 2306 0 0"/>
                <a:gd name="G1" fmla="+- 21600 0 2306"/>
                <a:gd name="G2" fmla="*/ 2306 1 2"/>
                <a:gd name="G3" fmla="+- 21600 0 G2"/>
                <a:gd name="G4" fmla="+/ 2306 21600 2"/>
                <a:gd name="G5" fmla="+/ G1 0 2"/>
                <a:gd name="G6" fmla="*/ 21600 21600 2306"/>
                <a:gd name="G7" fmla="*/ G6 1 2"/>
                <a:gd name="G8" fmla="+- 21600 0 G7"/>
                <a:gd name="G9" fmla="*/ 21600 1 2"/>
                <a:gd name="G10" fmla="+- 2306 0 G9"/>
                <a:gd name="G11" fmla="?: G10 G8 0"/>
                <a:gd name="G12" fmla="?: G10 G7 21600"/>
                <a:gd name="T0" fmla="*/ 20447 w 21600"/>
                <a:gd name="T1" fmla="*/ 10800 h 21600"/>
                <a:gd name="T2" fmla="*/ 10800 w 21600"/>
                <a:gd name="T3" fmla="*/ 21600 h 21600"/>
                <a:gd name="T4" fmla="*/ 1153 w 21600"/>
                <a:gd name="T5" fmla="*/ 10800 h 21600"/>
                <a:gd name="T6" fmla="*/ 10800 w 21600"/>
                <a:gd name="T7" fmla="*/ 0 h 21600"/>
                <a:gd name="T8" fmla="*/ 2953 w 21600"/>
                <a:gd name="T9" fmla="*/ 2953 h 21600"/>
                <a:gd name="T10" fmla="*/ 18647 w 21600"/>
                <a:gd name="T11" fmla="*/ 18647 h 21600"/>
              </a:gdLst>
              <a:ahLst/>
              <a:cxnLst>
                <a:cxn ang="0">
                  <a:pos x="T0" y="T1"/>
                </a:cxn>
                <a:cxn ang="0">
                  <a:pos x="T2" y="T3"/>
                </a:cxn>
                <a:cxn ang="0">
                  <a:pos x="T4" y="T5"/>
                </a:cxn>
                <a:cxn ang="0">
                  <a:pos x="T6" y="T7"/>
                </a:cxn>
              </a:cxnLst>
              <a:rect l="T8" t="T9" r="T10" b="T11"/>
              <a:pathLst>
                <a:path w="21600" h="21600">
                  <a:moveTo>
                    <a:pt x="0" y="0"/>
                  </a:moveTo>
                  <a:lnTo>
                    <a:pt x="2306" y="21600"/>
                  </a:lnTo>
                  <a:lnTo>
                    <a:pt x="19294" y="21600"/>
                  </a:lnTo>
                  <a:lnTo>
                    <a:pt x="21600" y="0"/>
                  </a:lnTo>
                  <a:close/>
                </a:path>
              </a:pathLst>
            </a:custGeom>
            <a:solidFill>
              <a:srgbClr val="3333FF">
                <a:alpha val="50000"/>
              </a:srgbClr>
            </a:solidFill>
            <a:ln w="12700">
              <a:noFill/>
              <a:miter lim="800000"/>
              <a:headEnd/>
              <a:tailEnd/>
            </a:ln>
            <a:effectLst/>
          </p:spPr>
          <p:txBody>
            <a:bodyPr wrap="none" anchor="ctr"/>
            <a:lstStyle/>
            <a:p>
              <a:endParaRPr lang="ja-JP" altLang="en-US"/>
            </a:p>
          </p:txBody>
        </p:sp>
      </p:grpSp>
      <p:grpSp>
        <p:nvGrpSpPr>
          <p:cNvPr id="9" name="グループ化 39"/>
          <p:cNvGrpSpPr/>
          <p:nvPr/>
        </p:nvGrpSpPr>
        <p:grpSpPr>
          <a:xfrm>
            <a:off x="3924300" y="1699938"/>
            <a:ext cx="1270223" cy="1077002"/>
            <a:chOff x="4176544" y="1475601"/>
            <a:chExt cx="1270223" cy="1077002"/>
          </a:xfrm>
        </p:grpSpPr>
        <p:sp>
          <p:nvSpPr>
            <p:cNvPr id="19" name="AutoShape 15"/>
            <p:cNvSpPr>
              <a:spLocks noChangeArrowheads="1"/>
            </p:cNvSpPr>
            <p:nvPr/>
          </p:nvSpPr>
          <p:spPr bwMode="auto">
            <a:xfrm>
              <a:off x="4176544" y="1620953"/>
              <a:ext cx="1270223" cy="845047"/>
            </a:xfrm>
            <a:prstGeom prst="triangle">
              <a:avLst>
                <a:gd name="adj" fmla="val 48056"/>
              </a:avLst>
            </a:prstGeom>
            <a:solidFill>
              <a:schemeClr val="hlink"/>
            </a:solidFill>
            <a:ln w="12700">
              <a:noFill/>
              <a:miter lim="800000"/>
              <a:headEnd/>
              <a:tailEnd/>
            </a:ln>
            <a:effectLst/>
          </p:spPr>
          <p:txBody>
            <a:bodyPr wrap="none" anchor="ctr"/>
            <a:lstStyle/>
            <a:p>
              <a:endParaRPr lang="ja-JP" altLang="en-US"/>
            </a:p>
          </p:txBody>
        </p:sp>
        <p:sp>
          <p:nvSpPr>
            <p:cNvPr id="20" name="AutoShape 16"/>
            <p:cNvSpPr>
              <a:spLocks noChangeArrowheads="1"/>
            </p:cNvSpPr>
            <p:nvPr/>
          </p:nvSpPr>
          <p:spPr bwMode="auto">
            <a:xfrm rot="19075284">
              <a:off x="5069438" y="1475601"/>
              <a:ext cx="171961" cy="1077002"/>
            </a:xfrm>
            <a:prstGeom prst="triangle">
              <a:avLst>
                <a:gd name="adj" fmla="val 46116"/>
              </a:avLst>
            </a:prstGeom>
            <a:solidFill>
              <a:schemeClr val="tx2">
                <a:alpha val="50000"/>
              </a:schemeClr>
            </a:solidFill>
            <a:ln w="12700">
              <a:noFill/>
              <a:miter lim="800000"/>
              <a:headEnd/>
              <a:tailEnd/>
            </a:ln>
            <a:effectLst/>
          </p:spPr>
          <p:txBody>
            <a:bodyPr wrap="none" anchor="ctr"/>
            <a:lstStyle/>
            <a:p>
              <a:endParaRPr lang="ja-JP" altLang="en-US"/>
            </a:p>
          </p:txBody>
        </p:sp>
      </p:grpSp>
      <p:grpSp>
        <p:nvGrpSpPr>
          <p:cNvPr id="10" name="Group 17"/>
          <p:cNvGrpSpPr>
            <a:grpSpLocks/>
          </p:cNvGrpSpPr>
          <p:nvPr/>
        </p:nvGrpSpPr>
        <p:grpSpPr bwMode="auto">
          <a:xfrm>
            <a:off x="3262834" y="4358752"/>
            <a:ext cx="3190875" cy="817563"/>
            <a:chOff x="1721" y="2382"/>
            <a:chExt cx="2010" cy="515"/>
          </a:xfrm>
        </p:grpSpPr>
        <p:sp>
          <p:nvSpPr>
            <p:cNvPr id="22" name="AutoShape 18"/>
            <p:cNvSpPr>
              <a:spLocks noChangeArrowheads="1"/>
            </p:cNvSpPr>
            <p:nvPr/>
          </p:nvSpPr>
          <p:spPr bwMode="auto">
            <a:xfrm>
              <a:off x="1836" y="2382"/>
              <a:ext cx="1749" cy="183"/>
            </a:xfrm>
            <a:prstGeom prst="parallelogram">
              <a:avLst>
                <a:gd name="adj" fmla="val 176590"/>
              </a:avLst>
            </a:prstGeom>
            <a:solidFill>
              <a:srgbClr val="666699">
                <a:alpha val="50000"/>
              </a:srgbClr>
            </a:solidFill>
            <a:ln w="12700">
              <a:noFill/>
              <a:miter lim="800000"/>
              <a:headEnd/>
              <a:tailEnd/>
            </a:ln>
            <a:effectLst/>
          </p:spPr>
          <p:txBody>
            <a:bodyPr wrap="none" anchor="ctr"/>
            <a:lstStyle/>
            <a:p>
              <a:endParaRPr lang="ja-JP" altLang="en-US"/>
            </a:p>
          </p:txBody>
        </p:sp>
        <p:sp>
          <p:nvSpPr>
            <p:cNvPr id="23" name="AutoShape 19"/>
            <p:cNvSpPr>
              <a:spLocks noChangeArrowheads="1"/>
            </p:cNvSpPr>
            <p:nvPr/>
          </p:nvSpPr>
          <p:spPr bwMode="auto">
            <a:xfrm flipV="1">
              <a:off x="1721" y="2565"/>
              <a:ext cx="1675" cy="332"/>
            </a:xfrm>
            <a:custGeom>
              <a:avLst/>
              <a:gdLst>
                <a:gd name="G0" fmla="+- 1619 0 0"/>
                <a:gd name="G1" fmla="+- 21600 0 1619"/>
                <a:gd name="G2" fmla="*/ 1619 1 2"/>
                <a:gd name="G3" fmla="+- 21600 0 G2"/>
                <a:gd name="G4" fmla="+/ 1619 21600 2"/>
                <a:gd name="G5" fmla="+/ G1 0 2"/>
                <a:gd name="G6" fmla="*/ 21600 21600 1619"/>
                <a:gd name="G7" fmla="*/ G6 1 2"/>
                <a:gd name="G8" fmla="+- 21600 0 G7"/>
                <a:gd name="G9" fmla="*/ 21600 1 2"/>
                <a:gd name="G10" fmla="+- 1619 0 G9"/>
                <a:gd name="G11" fmla="?: G10 G8 0"/>
                <a:gd name="G12" fmla="?: G10 G7 21600"/>
                <a:gd name="T0" fmla="*/ 20790 w 21600"/>
                <a:gd name="T1" fmla="*/ 10800 h 21600"/>
                <a:gd name="T2" fmla="*/ 10800 w 21600"/>
                <a:gd name="T3" fmla="*/ 21600 h 21600"/>
                <a:gd name="T4" fmla="*/ 810 w 21600"/>
                <a:gd name="T5" fmla="*/ 10800 h 21600"/>
                <a:gd name="T6" fmla="*/ 10800 w 21600"/>
                <a:gd name="T7" fmla="*/ 0 h 21600"/>
                <a:gd name="T8" fmla="*/ 2610 w 21600"/>
                <a:gd name="T9" fmla="*/ 2610 h 21600"/>
                <a:gd name="T10" fmla="*/ 18990 w 21600"/>
                <a:gd name="T11" fmla="*/ 18990 h 21600"/>
              </a:gdLst>
              <a:ahLst/>
              <a:cxnLst>
                <a:cxn ang="0">
                  <a:pos x="T0" y="T1"/>
                </a:cxn>
                <a:cxn ang="0">
                  <a:pos x="T2" y="T3"/>
                </a:cxn>
                <a:cxn ang="0">
                  <a:pos x="T4" y="T5"/>
                </a:cxn>
                <a:cxn ang="0">
                  <a:pos x="T6" y="T7"/>
                </a:cxn>
              </a:cxnLst>
              <a:rect l="T8" t="T9" r="T10" b="T11"/>
              <a:pathLst>
                <a:path w="21600" h="21600">
                  <a:moveTo>
                    <a:pt x="0" y="0"/>
                  </a:moveTo>
                  <a:lnTo>
                    <a:pt x="1619" y="21600"/>
                  </a:lnTo>
                  <a:lnTo>
                    <a:pt x="19981" y="21600"/>
                  </a:lnTo>
                  <a:lnTo>
                    <a:pt x="21600" y="0"/>
                  </a:lnTo>
                  <a:close/>
                </a:path>
              </a:pathLst>
            </a:custGeom>
            <a:gradFill rotWithShape="0">
              <a:gsLst>
                <a:gs pos="0">
                  <a:srgbClr val="99CCFF"/>
                </a:gs>
                <a:gs pos="50000">
                  <a:srgbClr val="99CCFF">
                    <a:gamma/>
                    <a:tint val="97647"/>
                    <a:invGamma/>
                  </a:srgbClr>
                </a:gs>
                <a:gs pos="100000">
                  <a:srgbClr val="99CCFF"/>
                </a:gs>
              </a:gsLst>
              <a:lin ang="5400000" scaled="1"/>
            </a:gradFill>
            <a:ln w="12700">
              <a:noFill/>
              <a:miter lim="800000"/>
              <a:headEnd/>
              <a:tailEnd/>
            </a:ln>
            <a:effectLst/>
          </p:spPr>
          <p:txBody>
            <a:bodyPr wrap="none" anchor="ctr"/>
            <a:lstStyle/>
            <a:p>
              <a:endParaRPr lang="ja-JP" altLang="en-US"/>
            </a:p>
          </p:txBody>
        </p:sp>
        <p:sp>
          <p:nvSpPr>
            <p:cNvPr id="24" name="AutoShape 20"/>
            <p:cNvSpPr>
              <a:spLocks noChangeArrowheads="1"/>
            </p:cNvSpPr>
            <p:nvPr/>
          </p:nvSpPr>
          <p:spPr bwMode="auto">
            <a:xfrm rot="19871982" flipV="1">
              <a:off x="3280" y="2452"/>
              <a:ext cx="451" cy="354"/>
            </a:xfrm>
            <a:custGeom>
              <a:avLst/>
              <a:gdLst>
                <a:gd name="G0" fmla="+- 2179 0 0"/>
                <a:gd name="G1" fmla="+- 21600 0 2179"/>
                <a:gd name="G2" fmla="*/ 2179 1 2"/>
                <a:gd name="G3" fmla="+- 21600 0 G2"/>
                <a:gd name="G4" fmla="+/ 2179 21600 2"/>
                <a:gd name="G5" fmla="+/ G1 0 2"/>
                <a:gd name="G6" fmla="*/ 21600 21600 2179"/>
                <a:gd name="G7" fmla="*/ G6 1 2"/>
                <a:gd name="G8" fmla="+- 21600 0 G7"/>
                <a:gd name="G9" fmla="*/ 21600 1 2"/>
                <a:gd name="G10" fmla="+- 2179 0 G9"/>
                <a:gd name="G11" fmla="?: G10 G8 0"/>
                <a:gd name="G12" fmla="?: G10 G7 21600"/>
                <a:gd name="T0" fmla="*/ 20510 w 21600"/>
                <a:gd name="T1" fmla="*/ 10800 h 21600"/>
                <a:gd name="T2" fmla="*/ 10800 w 21600"/>
                <a:gd name="T3" fmla="*/ 21600 h 21600"/>
                <a:gd name="T4" fmla="*/ 1090 w 21600"/>
                <a:gd name="T5" fmla="*/ 10800 h 21600"/>
                <a:gd name="T6" fmla="*/ 10800 w 21600"/>
                <a:gd name="T7" fmla="*/ 0 h 21600"/>
                <a:gd name="T8" fmla="*/ 2890 w 21600"/>
                <a:gd name="T9" fmla="*/ 2890 h 21600"/>
                <a:gd name="T10" fmla="*/ 18710 w 21600"/>
                <a:gd name="T11" fmla="*/ 18710 h 21600"/>
              </a:gdLst>
              <a:ahLst/>
              <a:cxnLst>
                <a:cxn ang="0">
                  <a:pos x="T0" y="T1"/>
                </a:cxn>
                <a:cxn ang="0">
                  <a:pos x="T2" y="T3"/>
                </a:cxn>
                <a:cxn ang="0">
                  <a:pos x="T4" y="T5"/>
                </a:cxn>
                <a:cxn ang="0">
                  <a:pos x="T6" y="T7"/>
                </a:cxn>
              </a:cxnLst>
              <a:rect l="T8" t="T9" r="T10" b="T11"/>
              <a:pathLst>
                <a:path w="21600" h="21600">
                  <a:moveTo>
                    <a:pt x="0" y="0"/>
                  </a:moveTo>
                  <a:lnTo>
                    <a:pt x="2179" y="21600"/>
                  </a:lnTo>
                  <a:lnTo>
                    <a:pt x="19421" y="21600"/>
                  </a:lnTo>
                  <a:lnTo>
                    <a:pt x="21600" y="0"/>
                  </a:lnTo>
                  <a:close/>
                </a:path>
              </a:pathLst>
            </a:custGeom>
            <a:solidFill>
              <a:srgbClr val="99CCFF">
                <a:alpha val="50000"/>
              </a:srgbClr>
            </a:solidFill>
            <a:ln w="12700">
              <a:noFill/>
              <a:miter lim="800000"/>
              <a:headEnd/>
              <a:tailEnd/>
            </a:ln>
            <a:effectLst/>
          </p:spPr>
          <p:txBody>
            <a:bodyPr wrap="none" anchor="ctr"/>
            <a:lstStyle/>
            <a:p>
              <a:endParaRPr lang="ja-JP" altLang="en-US"/>
            </a:p>
          </p:txBody>
        </p:sp>
      </p:grpSp>
      <p:grpSp>
        <p:nvGrpSpPr>
          <p:cNvPr id="14" name="Group 21"/>
          <p:cNvGrpSpPr>
            <a:grpSpLocks/>
          </p:cNvGrpSpPr>
          <p:nvPr/>
        </p:nvGrpSpPr>
        <p:grpSpPr bwMode="auto">
          <a:xfrm>
            <a:off x="3493021" y="3844402"/>
            <a:ext cx="2573338" cy="722313"/>
            <a:chOff x="1866" y="2058"/>
            <a:chExt cx="1621" cy="455"/>
          </a:xfrm>
        </p:grpSpPr>
        <p:sp>
          <p:nvSpPr>
            <p:cNvPr id="26" name="AutoShape 22"/>
            <p:cNvSpPr>
              <a:spLocks noChangeArrowheads="1"/>
            </p:cNvSpPr>
            <p:nvPr/>
          </p:nvSpPr>
          <p:spPr bwMode="auto">
            <a:xfrm>
              <a:off x="1980" y="2058"/>
              <a:ext cx="1372" cy="123"/>
            </a:xfrm>
            <a:prstGeom prst="parallelogram">
              <a:avLst>
                <a:gd name="adj" fmla="val 180486"/>
              </a:avLst>
            </a:prstGeom>
            <a:solidFill>
              <a:srgbClr val="333399">
                <a:alpha val="50000"/>
              </a:srgbClr>
            </a:solidFill>
            <a:ln w="12700">
              <a:noFill/>
              <a:miter lim="800000"/>
              <a:headEnd/>
              <a:tailEnd/>
            </a:ln>
            <a:effectLst/>
          </p:spPr>
          <p:txBody>
            <a:bodyPr wrap="none" anchor="ctr"/>
            <a:lstStyle/>
            <a:p>
              <a:endParaRPr lang="ja-JP" altLang="en-US"/>
            </a:p>
          </p:txBody>
        </p:sp>
        <p:sp>
          <p:nvSpPr>
            <p:cNvPr id="27" name="AutoShape 23"/>
            <p:cNvSpPr>
              <a:spLocks noChangeArrowheads="1"/>
            </p:cNvSpPr>
            <p:nvPr/>
          </p:nvSpPr>
          <p:spPr bwMode="auto">
            <a:xfrm flipV="1">
              <a:off x="1866" y="2181"/>
              <a:ext cx="1381" cy="332"/>
            </a:xfrm>
            <a:custGeom>
              <a:avLst/>
              <a:gdLst>
                <a:gd name="G0" fmla="+- 1900 0 0"/>
                <a:gd name="G1" fmla="+- 21600 0 1900"/>
                <a:gd name="G2" fmla="*/ 1900 1 2"/>
                <a:gd name="G3" fmla="+- 21600 0 G2"/>
                <a:gd name="G4" fmla="+/ 1900 21600 2"/>
                <a:gd name="G5" fmla="+/ G1 0 2"/>
                <a:gd name="G6" fmla="*/ 21600 21600 1900"/>
                <a:gd name="G7" fmla="*/ G6 1 2"/>
                <a:gd name="G8" fmla="+- 21600 0 G7"/>
                <a:gd name="G9" fmla="*/ 21600 1 2"/>
                <a:gd name="G10" fmla="+- 1900 0 G9"/>
                <a:gd name="G11" fmla="?: G10 G8 0"/>
                <a:gd name="G12" fmla="?: G10 G7 21600"/>
                <a:gd name="T0" fmla="*/ 20650 w 21600"/>
                <a:gd name="T1" fmla="*/ 10800 h 21600"/>
                <a:gd name="T2" fmla="*/ 10800 w 21600"/>
                <a:gd name="T3" fmla="*/ 21600 h 21600"/>
                <a:gd name="T4" fmla="*/ 950 w 21600"/>
                <a:gd name="T5" fmla="*/ 10800 h 21600"/>
                <a:gd name="T6" fmla="*/ 10800 w 21600"/>
                <a:gd name="T7" fmla="*/ 0 h 21600"/>
                <a:gd name="T8" fmla="*/ 2750 w 21600"/>
                <a:gd name="T9" fmla="*/ 2750 h 21600"/>
                <a:gd name="T10" fmla="*/ 18850 w 21600"/>
                <a:gd name="T11" fmla="*/ 18850 h 21600"/>
              </a:gdLst>
              <a:ahLst/>
              <a:cxnLst>
                <a:cxn ang="0">
                  <a:pos x="T0" y="T1"/>
                </a:cxn>
                <a:cxn ang="0">
                  <a:pos x="T2" y="T3"/>
                </a:cxn>
                <a:cxn ang="0">
                  <a:pos x="T4" y="T5"/>
                </a:cxn>
                <a:cxn ang="0">
                  <a:pos x="T6" y="T7"/>
                </a:cxn>
              </a:cxnLst>
              <a:rect l="T8" t="T9" r="T10" b="T11"/>
              <a:pathLst>
                <a:path w="21600" h="21600">
                  <a:moveTo>
                    <a:pt x="0" y="0"/>
                  </a:moveTo>
                  <a:lnTo>
                    <a:pt x="1900" y="21600"/>
                  </a:lnTo>
                  <a:lnTo>
                    <a:pt x="19700" y="21600"/>
                  </a:lnTo>
                  <a:lnTo>
                    <a:pt x="21600" y="0"/>
                  </a:lnTo>
                  <a:close/>
                </a:path>
              </a:pathLst>
            </a:custGeom>
            <a:gradFill rotWithShape="0">
              <a:gsLst>
                <a:gs pos="0">
                  <a:srgbClr val="6699FF"/>
                </a:gs>
                <a:gs pos="50000">
                  <a:srgbClr val="6699FF">
                    <a:gamma/>
                    <a:tint val="97647"/>
                    <a:invGamma/>
                  </a:srgbClr>
                </a:gs>
                <a:gs pos="100000">
                  <a:srgbClr val="6699FF"/>
                </a:gs>
              </a:gsLst>
              <a:lin ang="5400000" scaled="1"/>
            </a:gradFill>
            <a:ln w="12700">
              <a:noFill/>
              <a:miter lim="800000"/>
              <a:headEnd/>
              <a:tailEnd/>
            </a:ln>
            <a:effectLst/>
          </p:spPr>
          <p:txBody>
            <a:bodyPr wrap="none" anchor="ctr"/>
            <a:lstStyle/>
            <a:p>
              <a:endParaRPr lang="ja-JP" altLang="en-US"/>
            </a:p>
          </p:txBody>
        </p:sp>
        <p:sp>
          <p:nvSpPr>
            <p:cNvPr id="28" name="AutoShape 24"/>
            <p:cNvSpPr>
              <a:spLocks noChangeArrowheads="1"/>
            </p:cNvSpPr>
            <p:nvPr/>
          </p:nvSpPr>
          <p:spPr bwMode="auto">
            <a:xfrm rot="19945952" flipV="1">
              <a:off x="3145" y="2100"/>
              <a:ext cx="342" cy="347"/>
            </a:xfrm>
            <a:custGeom>
              <a:avLst/>
              <a:gdLst>
                <a:gd name="G0" fmla="+- 2468 0 0"/>
                <a:gd name="G1" fmla="+- 21600 0 2468"/>
                <a:gd name="G2" fmla="*/ 2468 1 2"/>
                <a:gd name="G3" fmla="+- 21600 0 G2"/>
                <a:gd name="G4" fmla="+/ 2468 21600 2"/>
                <a:gd name="G5" fmla="+/ G1 0 2"/>
                <a:gd name="G6" fmla="*/ 21600 21600 2468"/>
                <a:gd name="G7" fmla="*/ G6 1 2"/>
                <a:gd name="G8" fmla="+- 21600 0 G7"/>
                <a:gd name="G9" fmla="*/ 21600 1 2"/>
                <a:gd name="G10" fmla="+- 2468 0 G9"/>
                <a:gd name="G11" fmla="?: G10 G8 0"/>
                <a:gd name="G12" fmla="?: G10 G7 21600"/>
                <a:gd name="T0" fmla="*/ 20366 w 21600"/>
                <a:gd name="T1" fmla="*/ 10800 h 21600"/>
                <a:gd name="T2" fmla="*/ 10800 w 21600"/>
                <a:gd name="T3" fmla="*/ 21600 h 21600"/>
                <a:gd name="T4" fmla="*/ 1234 w 21600"/>
                <a:gd name="T5" fmla="*/ 10800 h 21600"/>
                <a:gd name="T6" fmla="*/ 10800 w 21600"/>
                <a:gd name="T7" fmla="*/ 0 h 21600"/>
                <a:gd name="T8" fmla="*/ 3034 w 21600"/>
                <a:gd name="T9" fmla="*/ 3034 h 21600"/>
                <a:gd name="T10" fmla="*/ 18566 w 21600"/>
                <a:gd name="T11" fmla="*/ 18566 h 21600"/>
              </a:gdLst>
              <a:ahLst/>
              <a:cxnLst>
                <a:cxn ang="0">
                  <a:pos x="T0" y="T1"/>
                </a:cxn>
                <a:cxn ang="0">
                  <a:pos x="T2" y="T3"/>
                </a:cxn>
                <a:cxn ang="0">
                  <a:pos x="T4" y="T5"/>
                </a:cxn>
                <a:cxn ang="0">
                  <a:pos x="T6" y="T7"/>
                </a:cxn>
              </a:cxnLst>
              <a:rect l="T8" t="T9" r="T10" b="T11"/>
              <a:pathLst>
                <a:path w="21600" h="21600">
                  <a:moveTo>
                    <a:pt x="0" y="0"/>
                  </a:moveTo>
                  <a:lnTo>
                    <a:pt x="2468" y="21600"/>
                  </a:lnTo>
                  <a:lnTo>
                    <a:pt x="19132" y="21600"/>
                  </a:lnTo>
                  <a:lnTo>
                    <a:pt x="21600" y="0"/>
                  </a:lnTo>
                  <a:close/>
                </a:path>
              </a:pathLst>
            </a:custGeom>
            <a:solidFill>
              <a:srgbClr val="0066FF">
                <a:alpha val="50000"/>
              </a:srgbClr>
            </a:solidFill>
            <a:ln w="12700">
              <a:noFill/>
              <a:miter lim="800000"/>
              <a:headEnd/>
              <a:tailEnd/>
            </a:ln>
            <a:effectLst/>
          </p:spPr>
          <p:txBody>
            <a:bodyPr wrap="none" anchor="ctr"/>
            <a:lstStyle/>
            <a:p>
              <a:endParaRPr lang="ja-JP" altLang="en-US"/>
            </a:p>
          </p:txBody>
        </p:sp>
      </p:grpSp>
      <p:sp>
        <p:nvSpPr>
          <p:cNvPr id="29" name="Text Box 25"/>
          <p:cNvSpPr txBox="1">
            <a:spLocks noChangeArrowheads="1"/>
          </p:cNvSpPr>
          <p:nvPr/>
        </p:nvSpPr>
        <p:spPr bwMode="auto">
          <a:xfrm>
            <a:off x="4102204" y="2194013"/>
            <a:ext cx="1261884"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rPr>
              <a:t>ERP/SCM</a:t>
            </a:r>
          </a:p>
          <a:p>
            <a:pPr>
              <a:spcBef>
                <a:spcPct val="0"/>
              </a:spcBef>
              <a:buClrTx/>
              <a:buFontTx/>
              <a:buNone/>
            </a:pPr>
            <a:r>
              <a:rPr lang="ja-JP" altLang="en-US" sz="1400" b="1" dirty="0">
                <a:solidFill>
                  <a:srgbClr val="FFFF00"/>
                </a:solidFill>
                <a:effectLst>
                  <a:outerShdw blurRad="38100" dist="38100" dir="2700000" algn="tl">
                    <a:srgbClr val="000000">
                      <a:alpha val="43137"/>
                    </a:srgbClr>
                  </a:outerShdw>
                </a:effectLst>
                <a:latin typeface="メイリオ" pitchFamily="50" charset="-128"/>
                <a:ea typeface="メイリオ" pitchFamily="50" charset="-128"/>
              </a:rPr>
              <a:t>基幹システム</a:t>
            </a:r>
          </a:p>
        </p:txBody>
      </p:sp>
      <p:sp>
        <p:nvSpPr>
          <p:cNvPr id="30" name="Text Box 26"/>
          <p:cNvSpPr txBox="1">
            <a:spLocks noChangeArrowheads="1"/>
          </p:cNvSpPr>
          <p:nvPr/>
        </p:nvSpPr>
        <p:spPr bwMode="auto">
          <a:xfrm>
            <a:off x="3852292" y="3462246"/>
            <a:ext cx="1620957"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rgbClr val="FFC000"/>
                </a:solidFill>
                <a:latin typeface="メイリオ" pitchFamily="50" charset="-128"/>
                <a:ea typeface="メイリオ" pitchFamily="50" charset="-128"/>
              </a:rPr>
              <a:t>MES/MOM</a:t>
            </a:r>
          </a:p>
          <a:p>
            <a:pPr>
              <a:spcBef>
                <a:spcPct val="0"/>
              </a:spcBef>
              <a:buClrTx/>
              <a:buFontTx/>
              <a:buNone/>
            </a:pPr>
            <a:r>
              <a:rPr lang="ja-JP" altLang="en-US" sz="1400" b="1" dirty="0">
                <a:solidFill>
                  <a:srgbClr val="FFC000"/>
                </a:solidFill>
                <a:latin typeface="メイリオ" pitchFamily="50" charset="-128"/>
                <a:ea typeface="メイリオ" pitchFamily="50" charset="-128"/>
              </a:rPr>
              <a:t>製造実行システム</a:t>
            </a:r>
          </a:p>
        </p:txBody>
      </p:sp>
      <p:sp>
        <p:nvSpPr>
          <p:cNvPr id="31" name="Text Box 27"/>
          <p:cNvSpPr txBox="1">
            <a:spLocks noChangeArrowheads="1"/>
          </p:cNvSpPr>
          <p:nvPr/>
        </p:nvSpPr>
        <p:spPr bwMode="auto">
          <a:xfrm>
            <a:off x="3636268" y="4038310"/>
            <a:ext cx="1980029"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rgbClr val="FFFFFF"/>
                </a:solidFill>
                <a:latin typeface="メイリオ" pitchFamily="50" charset="-128"/>
                <a:ea typeface="メイリオ" pitchFamily="50" charset="-128"/>
              </a:rPr>
              <a:t>SCADA</a:t>
            </a:r>
          </a:p>
          <a:p>
            <a:pPr>
              <a:spcBef>
                <a:spcPct val="0"/>
              </a:spcBef>
              <a:buClrTx/>
              <a:buFontTx/>
              <a:buNone/>
            </a:pPr>
            <a:r>
              <a:rPr lang="ja-JP" altLang="en-US" sz="1400" b="1" dirty="0">
                <a:solidFill>
                  <a:srgbClr val="FFFFFF"/>
                </a:solidFill>
                <a:latin typeface="メイリオ" pitchFamily="50" charset="-128"/>
                <a:ea typeface="メイリオ" pitchFamily="50" charset="-128"/>
              </a:rPr>
              <a:t>生産監視制御システム</a:t>
            </a:r>
            <a:endParaRPr lang="en-US" altLang="ja-JP" sz="1400" b="1" dirty="0">
              <a:solidFill>
                <a:srgbClr val="FFFFFF"/>
              </a:solidFill>
              <a:latin typeface="メイリオ" pitchFamily="50" charset="-128"/>
              <a:ea typeface="メイリオ" pitchFamily="50" charset="-128"/>
            </a:endParaRPr>
          </a:p>
        </p:txBody>
      </p:sp>
      <p:sp>
        <p:nvSpPr>
          <p:cNvPr id="32" name="Text Box 28"/>
          <p:cNvSpPr txBox="1">
            <a:spLocks noChangeArrowheads="1"/>
          </p:cNvSpPr>
          <p:nvPr/>
        </p:nvSpPr>
        <p:spPr bwMode="auto">
          <a:xfrm>
            <a:off x="3708276" y="4652266"/>
            <a:ext cx="1441420"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chemeClr val="hlink"/>
                </a:solidFill>
                <a:latin typeface="メイリオ" pitchFamily="50" charset="-128"/>
                <a:ea typeface="メイリオ" pitchFamily="50" charset="-128"/>
              </a:rPr>
              <a:t>PLC</a:t>
            </a:r>
            <a:r>
              <a:rPr lang="ja-JP" altLang="en-US" sz="1400" b="1" dirty="0">
                <a:solidFill>
                  <a:schemeClr val="hlink"/>
                </a:solidFill>
                <a:latin typeface="メイリオ" pitchFamily="50" charset="-128"/>
                <a:ea typeface="メイリオ" pitchFamily="50" charset="-128"/>
              </a:rPr>
              <a:t>シーケンサ</a:t>
            </a:r>
            <a:endParaRPr lang="en-US" altLang="ja-JP" sz="1400" b="1" dirty="0">
              <a:solidFill>
                <a:schemeClr val="hlink"/>
              </a:solidFill>
              <a:latin typeface="メイリオ" pitchFamily="50" charset="-128"/>
              <a:ea typeface="メイリオ" pitchFamily="50" charset="-128"/>
            </a:endParaRPr>
          </a:p>
          <a:p>
            <a:pPr>
              <a:spcBef>
                <a:spcPct val="0"/>
              </a:spcBef>
              <a:buClrTx/>
              <a:buFontTx/>
              <a:buNone/>
            </a:pPr>
            <a:r>
              <a:rPr lang="ja-JP" altLang="en-US" sz="1400" b="1" dirty="0">
                <a:solidFill>
                  <a:schemeClr val="hlink"/>
                </a:solidFill>
                <a:latin typeface="メイリオ" pitchFamily="50" charset="-128"/>
                <a:ea typeface="メイリオ" pitchFamily="50" charset="-128"/>
              </a:rPr>
              <a:t>機器制御装置</a:t>
            </a:r>
          </a:p>
        </p:txBody>
      </p:sp>
      <p:sp>
        <p:nvSpPr>
          <p:cNvPr id="33" name="Text Box 29"/>
          <p:cNvSpPr txBox="1">
            <a:spLocks noChangeArrowheads="1"/>
          </p:cNvSpPr>
          <p:nvPr/>
        </p:nvSpPr>
        <p:spPr bwMode="auto">
          <a:xfrm>
            <a:off x="3708276" y="5281610"/>
            <a:ext cx="1843197" cy="523220"/>
          </a:xfrm>
          <a:prstGeom prst="rect">
            <a:avLst/>
          </a:prstGeom>
          <a:noFill/>
          <a:ln w="12700">
            <a:noFill/>
            <a:miter lim="800000"/>
            <a:headEnd/>
            <a:tailEnd/>
          </a:ln>
          <a:effectLst/>
        </p:spPr>
        <p:txBody>
          <a:bodyPr wrap="none">
            <a:spAutoFit/>
          </a:bodyPr>
          <a:lstStyle/>
          <a:p>
            <a:pPr>
              <a:spcBef>
                <a:spcPct val="0"/>
              </a:spcBef>
              <a:buClrTx/>
              <a:buFontTx/>
              <a:buNone/>
            </a:pPr>
            <a:r>
              <a:rPr lang="en-US" altLang="ja-JP" sz="1400" b="1" dirty="0">
                <a:solidFill>
                  <a:schemeClr val="hlink"/>
                </a:solidFill>
                <a:latin typeface="メイリオ" pitchFamily="50" charset="-128"/>
                <a:ea typeface="メイリオ" pitchFamily="50" charset="-128"/>
              </a:rPr>
              <a:t>I/O</a:t>
            </a:r>
            <a:r>
              <a:rPr lang="ja-JP" altLang="en-US" sz="1400" b="1" dirty="0">
                <a:solidFill>
                  <a:schemeClr val="hlink"/>
                </a:solidFill>
                <a:latin typeface="メイリオ" pitchFamily="50" charset="-128"/>
                <a:ea typeface="メイリオ" pitchFamily="50" charset="-128"/>
              </a:rPr>
              <a:t>入出力</a:t>
            </a:r>
            <a:endParaRPr lang="en-US" altLang="ja-JP" sz="1400" b="1" dirty="0">
              <a:solidFill>
                <a:schemeClr val="hlink"/>
              </a:solidFill>
              <a:latin typeface="メイリオ" pitchFamily="50" charset="-128"/>
              <a:ea typeface="メイリオ" pitchFamily="50" charset="-128"/>
            </a:endParaRPr>
          </a:p>
          <a:p>
            <a:pPr>
              <a:spcBef>
                <a:spcPct val="0"/>
              </a:spcBef>
              <a:buClrTx/>
              <a:buFontTx/>
              <a:buNone/>
            </a:pPr>
            <a:r>
              <a:rPr lang="ja-JP" altLang="en-US" sz="1400" b="1" dirty="0">
                <a:solidFill>
                  <a:srgbClr val="FF0000"/>
                </a:solidFill>
                <a:latin typeface="メイリオ" pitchFamily="50" charset="-128"/>
                <a:ea typeface="メイリオ" pitchFamily="50" charset="-128"/>
              </a:rPr>
              <a:t>ロボット</a:t>
            </a:r>
            <a:r>
              <a:rPr lang="en-US" altLang="ja-JP" sz="1400" b="1" dirty="0">
                <a:solidFill>
                  <a:srgbClr val="FF0000"/>
                </a:solidFill>
                <a:latin typeface="メイリオ" pitchFamily="50" charset="-128"/>
                <a:ea typeface="メイリオ" pitchFamily="50" charset="-128"/>
              </a:rPr>
              <a:t>FA, AI</a:t>
            </a:r>
            <a:r>
              <a:rPr lang="ja-JP" altLang="en-US" sz="1400" b="1" dirty="0">
                <a:solidFill>
                  <a:schemeClr val="hlink"/>
                </a:solidFill>
                <a:latin typeface="メイリオ" pitchFamily="50" charset="-128"/>
                <a:ea typeface="メイリオ" pitchFamily="50" charset="-128"/>
              </a:rPr>
              <a:t>など</a:t>
            </a:r>
            <a:endParaRPr lang="en-US" altLang="ja-JP" sz="1400" b="1" dirty="0">
              <a:solidFill>
                <a:schemeClr val="hlink"/>
              </a:solidFill>
              <a:latin typeface="メイリオ" pitchFamily="50" charset="-128"/>
              <a:ea typeface="メイリオ" pitchFamily="50" charset="-128"/>
            </a:endParaRPr>
          </a:p>
        </p:txBody>
      </p:sp>
      <p:sp>
        <p:nvSpPr>
          <p:cNvPr id="39" name="AutoShape 28"/>
          <p:cNvSpPr>
            <a:spLocks noChangeArrowheads="1"/>
          </p:cNvSpPr>
          <p:nvPr/>
        </p:nvSpPr>
        <p:spPr bwMode="auto">
          <a:xfrm>
            <a:off x="5441155" y="2780058"/>
            <a:ext cx="1435473" cy="540271"/>
          </a:xfrm>
          <a:prstGeom prst="homePlate">
            <a:avLst>
              <a:gd name="adj" fmla="val 12763"/>
            </a:avLst>
          </a:prstGeom>
          <a:solidFill>
            <a:srgbClr val="CCECFF"/>
          </a:solidFill>
          <a:ln w="28575" algn="ctr">
            <a:solidFill>
              <a:srgbClr val="9999FF"/>
            </a:solidFill>
            <a:miter lim="800000"/>
            <a:headEnd/>
            <a:tailEnd/>
          </a:ln>
          <a:effectLst/>
        </p:spPr>
        <p:txBody>
          <a:bodyPr wrap="none" lIns="54000" rIns="54000"/>
          <a:lstStyle/>
          <a:p>
            <a:pPr eaLnBrk="1" hangingPunct="1">
              <a:spcBef>
                <a:spcPct val="0"/>
              </a:spcBef>
              <a:buClr>
                <a:schemeClr val="tx1"/>
              </a:buClr>
              <a:buFont typeface="Arial Narrow" pitchFamily="34" charset="0"/>
              <a:buNone/>
            </a:pPr>
            <a:r>
              <a:rPr kumimoji="1" lang="ja-JP" altLang="en-US" sz="1200" dirty="0">
                <a:latin typeface="HGP創英角ｺﾞｼｯｸUB" pitchFamily="50" charset="-128"/>
                <a:ea typeface="HGP創英角ｺﾞｼｯｸUB" pitchFamily="50" charset="-128"/>
              </a:rPr>
              <a:t>　　　　　　販売管理</a:t>
            </a:r>
            <a:endParaRPr kumimoji="1" lang="en-US" altLang="ja-JP" sz="1200" dirty="0">
              <a:latin typeface="HGP創英角ｺﾞｼｯｸUB" pitchFamily="50" charset="-128"/>
              <a:ea typeface="HGP創英角ｺﾞｼｯｸUB" pitchFamily="50" charset="-128"/>
            </a:endParaRPr>
          </a:p>
        </p:txBody>
      </p:sp>
      <p:sp>
        <p:nvSpPr>
          <p:cNvPr id="41" name="角丸四角形 40"/>
          <p:cNvSpPr/>
          <p:nvPr/>
        </p:nvSpPr>
        <p:spPr bwMode="auto">
          <a:xfrm>
            <a:off x="683940" y="2708050"/>
            <a:ext cx="7920558" cy="720080"/>
          </a:xfrm>
          <a:prstGeom prst="roundRect">
            <a:avLst>
              <a:gd name="adj" fmla="val 44445"/>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42" name="テキスト ボックス 41"/>
          <p:cNvSpPr txBox="1"/>
          <p:nvPr/>
        </p:nvSpPr>
        <p:spPr>
          <a:xfrm>
            <a:off x="395536" y="2203994"/>
            <a:ext cx="3570208" cy="553998"/>
          </a:xfrm>
          <a:prstGeom prst="rect">
            <a:avLst/>
          </a:prstGeom>
          <a:noFill/>
        </p:spPr>
        <p:txBody>
          <a:bodyPr wrap="none" rtlCol="0">
            <a:spAutoFit/>
          </a:bodyPr>
          <a:lstStyle/>
          <a:p>
            <a:r>
              <a:rPr kumimoji="1" lang="en-US" altLang="ja-JP" b="1" dirty="0">
                <a:solidFill>
                  <a:srgbClr val="00B050"/>
                </a:solidFill>
                <a:latin typeface="メイリオ" pitchFamily="50" charset="-128"/>
                <a:ea typeface="メイリオ" pitchFamily="50" charset="-128"/>
              </a:rPr>
              <a:t>PLM</a:t>
            </a:r>
          </a:p>
          <a:p>
            <a:r>
              <a:rPr kumimoji="1" lang="ja-JP" altLang="en-US" sz="1200" b="1" dirty="0">
                <a:solidFill>
                  <a:srgbClr val="00B050"/>
                </a:solidFill>
                <a:latin typeface="メイリオ" pitchFamily="50" charset="-128"/>
                <a:ea typeface="メイリオ" pitchFamily="50" charset="-128"/>
              </a:rPr>
              <a:t>（プロダクト・ライフサイクル・マネジメント）</a:t>
            </a:r>
          </a:p>
        </p:txBody>
      </p:sp>
      <p:sp>
        <p:nvSpPr>
          <p:cNvPr id="43" name="角丸四角形 42"/>
          <p:cNvSpPr/>
          <p:nvPr/>
        </p:nvSpPr>
        <p:spPr bwMode="auto">
          <a:xfrm>
            <a:off x="3635896" y="1771946"/>
            <a:ext cx="2304256" cy="4176464"/>
          </a:xfrm>
          <a:prstGeom prst="roundRect">
            <a:avLst>
              <a:gd name="adj" fmla="val 25851"/>
            </a:avLst>
          </a:prstGeom>
          <a:noFill/>
          <a:ln w="28575" cap="flat" cmpd="sng" algn="ctr">
            <a:solidFill>
              <a:srgbClr val="3333FF"/>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45" name="角丸四角形 44"/>
          <p:cNvSpPr/>
          <p:nvPr/>
        </p:nvSpPr>
        <p:spPr bwMode="auto">
          <a:xfrm>
            <a:off x="395288" y="1267890"/>
            <a:ext cx="8569200" cy="5258323"/>
          </a:xfrm>
          <a:prstGeom prst="roundRect">
            <a:avLst>
              <a:gd name="adj" fmla="val 4156"/>
            </a:avLst>
          </a:prstGeom>
          <a:noFill/>
          <a:ln w="28575" cap="flat" cmpd="sng" algn="ctr">
            <a:solidFill>
              <a:schemeClr val="tx1">
                <a:lumMod val="50000"/>
                <a:lumOff val="50000"/>
              </a:scheme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46" name="テキスト ボックス 45"/>
          <p:cNvSpPr txBox="1"/>
          <p:nvPr/>
        </p:nvSpPr>
        <p:spPr>
          <a:xfrm>
            <a:off x="3162032" y="1289956"/>
            <a:ext cx="3570208" cy="553998"/>
          </a:xfrm>
          <a:prstGeom prst="rect">
            <a:avLst/>
          </a:prstGeom>
          <a:noFill/>
        </p:spPr>
        <p:txBody>
          <a:bodyPr wrap="none" rtlCol="0">
            <a:spAutoFit/>
          </a:bodyPr>
          <a:lstStyle/>
          <a:p>
            <a:r>
              <a:rPr kumimoji="1" lang="ja-JP" altLang="en-US" b="1" dirty="0">
                <a:solidFill>
                  <a:srgbClr val="3333FF"/>
                </a:solidFill>
                <a:latin typeface="メイリオ" pitchFamily="50" charset="-128"/>
                <a:ea typeface="メイリオ" pitchFamily="50" charset="-128"/>
              </a:rPr>
              <a:t>統合型</a:t>
            </a:r>
            <a:r>
              <a:rPr lang="ja-JP" altLang="en-US" b="1" dirty="0">
                <a:solidFill>
                  <a:srgbClr val="3333FF"/>
                </a:solidFill>
                <a:latin typeface="メイリオ" pitchFamily="50" charset="-128"/>
                <a:ea typeface="メイリオ" pitchFamily="50" charset="-128"/>
              </a:rPr>
              <a:t>製販一体管理</a:t>
            </a:r>
            <a:endParaRPr kumimoji="1" lang="en-US" altLang="ja-JP" b="1" dirty="0">
              <a:solidFill>
                <a:srgbClr val="3333FF"/>
              </a:solidFill>
              <a:latin typeface="メイリオ" pitchFamily="50" charset="-128"/>
              <a:ea typeface="メイリオ" pitchFamily="50" charset="-128"/>
            </a:endParaRPr>
          </a:p>
          <a:p>
            <a:r>
              <a:rPr kumimoji="1" lang="ja-JP" altLang="en-US" sz="1200" b="1" dirty="0">
                <a:solidFill>
                  <a:srgbClr val="3333FF"/>
                </a:solidFill>
                <a:latin typeface="メイリオ" pitchFamily="50" charset="-128"/>
                <a:ea typeface="メイリオ" pitchFamily="50" charset="-128"/>
              </a:rPr>
              <a:t>（ロボット技術、人工知能技術、ビッグデータ）</a:t>
            </a:r>
          </a:p>
        </p:txBody>
      </p:sp>
      <p:pic>
        <p:nvPicPr>
          <p:cNvPr id="47" name="図 46" descr="ISO.JPG"/>
          <p:cNvPicPr>
            <a:picLocks noChangeAspect="1"/>
          </p:cNvPicPr>
          <p:nvPr/>
        </p:nvPicPr>
        <p:blipFill>
          <a:blip r:embed="rId6" cstate="print"/>
          <a:stretch>
            <a:fillRect/>
          </a:stretch>
        </p:blipFill>
        <p:spPr>
          <a:xfrm>
            <a:off x="5436096" y="3788170"/>
            <a:ext cx="361046" cy="360040"/>
          </a:xfrm>
          <a:prstGeom prst="rect">
            <a:avLst/>
          </a:prstGeom>
          <a:ln>
            <a:solidFill>
              <a:schemeClr val="tx1"/>
            </a:solidFill>
          </a:ln>
        </p:spPr>
      </p:pic>
      <p:pic>
        <p:nvPicPr>
          <p:cNvPr id="48" name="図 47" descr="ISO.JPG"/>
          <p:cNvPicPr>
            <a:picLocks noChangeAspect="1"/>
          </p:cNvPicPr>
          <p:nvPr/>
        </p:nvPicPr>
        <p:blipFill>
          <a:blip r:embed="rId6" cstate="print"/>
          <a:stretch>
            <a:fillRect/>
          </a:stretch>
        </p:blipFill>
        <p:spPr>
          <a:xfrm>
            <a:off x="5436096" y="4508250"/>
            <a:ext cx="361046" cy="360040"/>
          </a:xfrm>
          <a:prstGeom prst="rect">
            <a:avLst/>
          </a:prstGeom>
          <a:ln>
            <a:solidFill>
              <a:schemeClr val="tx1"/>
            </a:solidFill>
          </a:ln>
        </p:spPr>
      </p:pic>
      <p:sp>
        <p:nvSpPr>
          <p:cNvPr id="52" name="テキスト ボックス 51"/>
          <p:cNvSpPr txBox="1"/>
          <p:nvPr/>
        </p:nvSpPr>
        <p:spPr>
          <a:xfrm>
            <a:off x="439668" y="1843954"/>
            <a:ext cx="1005403" cy="338554"/>
          </a:xfrm>
          <a:prstGeom prst="rect">
            <a:avLst/>
          </a:prstGeom>
          <a:solidFill>
            <a:srgbClr val="00B050"/>
          </a:solidFill>
          <a:ln w="3175">
            <a:solidFill>
              <a:schemeClr val="tx1"/>
            </a:solidFill>
          </a:ln>
        </p:spPr>
        <p:txBody>
          <a:bodyPr wrap="none" rtlCol="0">
            <a:spAutoFit/>
          </a:bodyPr>
          <a:lstStyle/>
          <a:p>
            <a:r>
              <a:rPr kumimoji="1" lang="ja-JP" altLang="en-US" sz="1600" dirty="0">
                <a:solidFill>
                  <a:schemeClr val="bg1"/>
                </a:solidFill>
                <a:effectLst>
                  <a:outerShdw blurRad="38100" dist="38100" dir="2700000" algn="tl">
                    <a:srgbClr val="000000">
                      <a:alpha val="43137"/>
                    </a:srgbClr>
                  </a:outerShdw>
                </a:effectLst>
                <a:latin typeface="+mn-ea"/>
                <a:ea typeface="+mn-ea"/>
              </a:rPr>
              <a:t>水平連携</a:t>
            </a:r>
          </a:p>
        </p:txBody>
      </p:sp>
      <p:sp>
        <p:nvSpPr>
          <p:cNvPr id="55" name="テキスト ボックス 54"/>
          <p:cNvSpPr txBox="1"/>
          <p:nvPr/>
        </p:nvSpPr>
        <p:spPr>
          <a:xfrm>
            <a:off x="611188" y="1411906"/>
            <a:ext cx="1826141" cy="338554"/>
          </a:xfrm>
          <a:prstGeom prst="rect">
            <a:avLst/>
          </a:prstGeom>
          <a:noFill/>
        </p:spPr>
        <p:txBody>
          <a:bodyPr wrap="none" rtlCol="0">
            <a:spAutoFit/>
          </a:bodyPr>
          <a:lstStyle/>
          <a:p>
            <a:r>
              <a:rPr kumimoji="1" lang="ja-JP" altLang="en-US" sz="1600" b="1" dirty="0">
                <a:latin typeface="メイリオ" pitchFamily="50" charset="-128"/>
                <a:ea typeface="メイリオ" pitchFamily="50" charset="-128"/>
              </a:rPr>
              <a:t>リアルタイム処理</a:t>
            </a:r>
          </a:p>
        </p:txBody>
      </p:sp>
      <p:pic>
        <p:nvPicPr>
          <p:cNvPr id="58" name="図 57" descr="AI image.jpg"/>
          <p:cNvPicPr>
            <a:picLocks noChangeAspect="1"/>
          </p:cNvPicPr>
          <p:nvPr/>
        </p:nvPicPr>
        <p:blipFill>
          <a:blip r:embed="rId7" cstate="print"/>
          <a:stretch>
            <a:fillRect/>
          </a:stretch>
        </p:blipFill>
        <p:spPr>
          <a:xfrm>
            <a:off x="7740352" y="4923330"/>
            <a:ext cx="1079798" cy="895188"/>
          </a:xfrm>
          <a:prstGeom prst="rect">
            <a:avLst/>
          </a:prstGeom>
        </p:spPr>
      </p:pic>
      <p:sp>
        <p:nvSpPr>
          <p:cNvPr id="50" name="テキスト ボックス 49"/>
          <p:cNvSpPr txBox="1"/>
          <p:nvPr/>
        </p:nvSpPr>
        <p:spPr>
          <a:xfrm>
            <a:off x="6072350" y="1771946"/>
            <a:ext cx="2877711" cy="954107"/>
          </a:xfrm>
          <a:prstGeom prst="rect">
            <a:avLst/>
          </a:prstGeom>
          <a:noFill/>
        </p:spPr>
        <p:txBody>
          <a:bodyPr wrap="none" rtlCol="0">
            <a:spAutoFit/>
          </a:bodyPr>
          <a:lstStyle/>
          <a:p>
            <a:r>
              <a:rPr lang="ja-JP" altLang="en-US" sz="1400" b="1" dirty="0">
                <a:solidFill>
                  <a:srgbClr val="FF0000"/>
                </a:solidFill>
                <a:latin typeface="メイリオ" pitchFamily="50" charset="-128"/>
                <a:ea typeface="メイリオ" pitchFamily="50" charset="-128"/>
              </a:rPr>
              <a:t>熟練技術者のアナログノウハウを</a:t>
            </a:r>
            <a:endParaRPr lang="en-US" altLang="ja-JP" sz="1400" b="1" dirty="0">
              <a:solidFill>
                <a:srgbClr val="FF0000"/>
              </a:solidFill>
              <a:latin typeface="メイリオ" pitchFamily="50" charset="-128"/>
              <a:ea typeface="メイリオ" pitchFamily="50" charset="-128"/>
            </a:endParaRPr>
          </a:p>
          <a:p>
            <a:r>
              <a:rPr lang="ja-JP" altLang="en-US" sz="1400" b="1" dirty="0">
                <a:solidFill>
                  <a:srgbClr val="FF0000"/>
                </a:solidFill>
                <a:latin typeface="メイリオ" pitchFamily="50" charset="-128"/>
                <a:ea typeface="メイリオ" pitchFamily="50" charset="-128"/>
              </a:rPr>
              <a:t>デジタル化する“摺り合わせ”、</a:t>
            </a:r>
            <a:endParaRPr lang="en-US" altLang="ja-JP" sz="1400" b="1" dirty="0">
              <a:solidFill>
                <a:srgbClr val="FF0000"/>
              </a:solidFill>
              <a:latin typeface="メイリオ" pitchFamily="50" charset="-128"/>
              <a:ea typeface="メイリオ" pitchFamily="50" charset="-128"/>
            </a:endParaRPr>
          </a:p>
          <a:p>
            <a:r>
              <a:rPr lang="ja-JP" altLang="en-US" sz="1400" b="1" dirty="0">
                <a:solidFill>
                  <a:srgbClr val="FF0000"/>
                </a:solidFill>
                <a:latin typeface="メイリオ" pitchFamily="50" charset="-128"/>
                <a:ea typeface="メイリオ" pitchFamily="50" charset="-128"/>
              </a:rPr>
              <a:t>ロボット、</a:t>
            </a:r>
            <a:r>
              <a:rPr lang="en-US" altLang="ja-JP" sz="1400" b="1" dirty="0">
                <a:solidFill>
                  <a:srgbClr val="FF0000"/>
                </a:solidFill>
                <a:latin typeface="メイリオ" pitchFamily="50" charset="-128"/>
                <a:ea typeface="メイリオ" pitchFamily="50" charset="-128"/>
              </a:rPr>
              <a:t>AI</a:t>
            </a:r>
            <a:r>
              <a:rPr lang="ja-JP" altLang="en-US" sz="1400" b="1" dirty="0">
                <a:solidFill>
                  <a:srgbClr val="FF0000"/>
                </a:solidFill>
                <a:latin typeface="メイリオ" pitchFamily="50" charset="-128"/>
                <a:ea typeface="メイリオ" pitchFamily="50" charset="-128"/>
              </a:rPr>
              <a:t>技術を駆使して</a:t>
            </a:r>
            <a:endParaRPr lang="en-US" altLang="ja-JP" sz="1400" b="1" dirty="0">
              <a:solidFill>
                <a:srgbClr val="FF0000"/>
              </a:solidFill>
              <a:latin typeface="メイリオ" pitchFamily="50" charset="-128"/>
              <a:ea typeface="メイリオ" pitchFamily="50" charset="-128"/>
            </a:endParaRPr>
          </a:p>
          <a:p>
            <a:r>
              <a:rPr lang="ja-JP" altLang="en-US" sz="1400" b="1" dirty="0">
                <a:solidFill>
                  <a:srgbClr val="FF0000"/>
                </a:solidFill>
                <a:latin typeface="メイリオ" pitchFamily="50" charset="-128"/>
                <a:ea typeface="メイリオ" pitchFamily="50" charset="-128"/>
              </a:rPr>
              <a:t>自働化</a:t>
            </a:r>
            <a:r>
              <a:rPr lang="en-US" altLang="ja-JP" sz="1400" b="1" dirty="0">
                <a:solidFill>
                  <a:srgbClr val="FF0000"/>
                </a:solidFill>
                <a:latin typeface="メイリオ" pitchFamily="50" charset="-128"/>
                <a:ea typeface="メイリオ" pitchFamily="50" charset="-128"/>
              </a:rPr>
              <a:t>/</a:t>
            </a:r>
            <a:r>
              <a:rPr lang="ja-JP" altLang="en-US" sz="1400" b="1" dirty="0">
                <a:solidFill>
                  <a:srgbClr val="FF0000"/>
                </a:solidFill>
                <a:latin typeface="メイリオ" pitchFamily="50" charset="-128"/>
                <a:ea typeface="メイリオ" pitchFamily="50" charset="-128"/>
              </a:rPr>
              <a:t>省力化で巻き返しを狙う</a:t>
            </a:r>
            <a:endParaRPr kumimoji="1" lang="en-US" altLang="ja-JP" sz="1400" b="1" dirty="0">
              <a:solidFill>
                <a:srgbClr val="FF0000"/>
              </a:solidFill>
              <a:latin typeface="メイリオ" pitchFamily="50" charset="-128"/>
              <a:ea typeface="メイリオ" pitchFamily="50" charset="-128"/>
            </a:endParaRPr>
          </a:p>
        </p:txBody>
      </p:sp>
      <p:sp>
        <p:nvSpPr>
          <p:cNvPr id="51" name="テキスト ボックス 50"/>
          <p:cNvSpPr txBox="1"/>
          <p:nvPr/>
        </p:nvSpPr>
        <p:spPr>
          <a:xfrm>
            <a:off x="5927085" y="3788170"/>
            <a:ext cx="877163" cy="369332"/>
          </a:xfrm>
          <a:prstGeom prst="rect">
            <a:avLst/>
          </a:prstGeom>
          <a:noFill/>
        </p:spPr>
        <p:txBody>
          <a:bodyPr wrap="none" rtlCol="0">
            <a:spAutoFit/>
          </a:bodyPr>
          <a:lstStyle/>
          <a:p>
            <a:r>
              <a:rPr kumimoji="1" lang="ja-JP" altLang="en-US" sz="900" dirty="0">
                <a:latin typeface="メイリオ" pitchFamily="50" charset="-128"/>
                <a:ea typeface="メイリオ" pitchFamily="50" charset="-128"/>
              </a:rPr>
              <a:t>標準データで</a:t>
            </a:r>
            <a:endParaRPr kumimoji="1" lang="en-US" altLang="ja-JP" sz="900" dirty="0">
              <a:latin typeface="メイリオ" pitchFamily="50" charset="-128"/>
              <a:ea typeface="メイリオ" pitchFamily="50" charset="-128"/>
            </a:endParaRPr>
          </a:p>
          <a:p>
            <a:r>
              <a:rPr lang="en-US" altLang="ja-JP" sz="900" dirty="0">
                <a:latin typeface="メイリオ" pitchFamily="50" charset="-128"/>
                <a:ea typeface="メイリオ" pitchFamily="50" charset="-128"/>
              </a:rPr>
              <a:t>API</a:t>
            </a:r>
            <a:r>
              <a:rPr lang="ja-JP" altLang="en-US" sz="900" dirty="0">
                <a:latin typeface="メイリオ" pitchFamily="50" charset="-128"/>
                <a:ea typeface="メイリオ" pitchFamily="50" charset="-128"/>
              </a:rPr>
              <a:t>連携</a:t>
            </a:r>
            <a:endParaRPr kumimoji="1" lang="en-US" altLang="ja-JP" sz="900" dirty="0">
              <a:latin typeface="メイリオ" pitchFamily="50" charset="-128"/>
              <a:ea typeface="メイリオ" pitchFamily="50" charset="-128"/>
            </a:endParaRPr>
          </a:p>
        </p:txBody>
      </p:sp>
      <p:sp>
        <p:nvSpPr>
          <p:cNvPr id="59" name="テキスト ボックス 58"/>
          <p:cNvSpPr txBox="1"/>
          <p:nvPr/>
        </p:nvSpPr>
        <p:spPr>
          <a:xfrm>
            <a:off x="5927085" y="4508250"/>
            <a:ext cx="877163" cy="369332"/>
          </a:xfrm>
          <a:prstGeom prst="rect">
            <a:avLst/>
          </a:prstGeom>
          <a:noFill/>
        </p:spPr>
        <p:txBody>
          <a:bodyPr wrap="none" rtlCol="0">
            <a:spAutoFit/>
          </a:bodyPr>
          <a:lstStyle/>
          <a:p>
            <a:r>
              <a:rPr kumimoji="1" lang="ja-JP" altLang="en-US" sz="900" dirty="0">
                <a:latin typeface="メイリオ" pitchFamily="50" charset="-128"/>
                <a:ea typeface="メイリオ" pitchFamily="50" charset="-128"/>
              </a:rPr>
              <a:t>標準データで</a:t>
            </a:r>
            <a:endParaRPr kumimoji="1" lang="en-US" altLang="ja-JP" sz="900" dirty="0">
              <a:latin typeface="メイリオ" pitchFamily="50" charset="-128"/>
              <a:ea typeface="メイリオ" pitchFamily="50" charset="-128"/>
            </a:endParaRPr>
          </a:p>
          <a:p>
            <a:r>
              <a:rPr lang="en-US" altLang="ja-JP" sz="900" dirty="0">
                <a:latin typeface="メイリオ" pitchFamily="50" charset="-128"/>
                <a:ea typeface="メイリオ" pitchFamily="50" charset="-128"/>
              </a:rPr>
              <a:t>API</a:t>
            </a:r>
            <a:r>
              <a:rPr lang="ja-JP" altLang="en-US" sz="900" dirty="0">
                <a:latin typeface="メイリオ" pitchFamily="50" charset="-128"/>
                <a:ea typeface="メイリオ" pitchFamily="50" charset="-128"/>
              </a:rPr>
              <a:t>連携</a:t>
            </a:r>
            <a:endParaRPr kumimoji="1" lang="en-US" altLang="ja-JP" sz="900" dirty="0">
              <a:latin typeface="メイリオ" pitchFamily="50" charset="-128"/>
              <a:ea typeface="メイリオ" pitchFamily="50" charset="-128"/>
            </a:endParaRPr>
          </a:p>
        </p:txBody>
      </p:sp>
      <p:sp>
        <p:nvSpPr>
          <p:cNvPr id="61" name="テキスト ボックス 60"/>
          <p:cNvSpPr txBox="1"/>
          <p:nvPr/>
        </p:nvSpPr>
        <p:spPr>
          <a:xfrm>
            <a:off x="6840443" y="3698160"/>
            <a:ext cx="2159566" cy="954107"/>
          </a:xfrm>
          <a:prstGeom prst="rect">
            <a:avLst/>
          </a:prstGeom>
          <a:noFill/>
        </p:spPr>
        <p:txBody>
          <a:bodyPr wrap="none" rtlCol="0">
            <a:spAutoFit/>
          </a:bodyPr>
          <a:lstStyle/>
          <a:p>
            <a:r>
              <a:rPr kumimoji="1" lang="ja-JP" altLang="en-US" sz="1400" b="1" dirty="0">
                <a:latin typeface="メイリオ" pitchFamily="50" charset="-128"/>
                <a:ea typeface="メイリオ" pitchFamily="50" charset="-128"/>
              </a:rPr>
              <a:t>＜経営資源の最適化</a:t>
            </a:r>
            <a:r>
              <a:rPr lang="ja-JP" altLang="en-US" sz="1400" b="1" dirty="0">
                <a:latin typeface="メイリオ" pitchFamily="50" charset="-128"/>
                <a:ea typeface="メイリオ" pitchFamily="50" charset="-128"/>
              </a:rPr>
              <a:t>＞</a:t>
            </a:r>
            <a:endParaRPr kumimoji="1" lang="en-US" altLang="ja-JP" sz="1400" b="1" dirty="0">
              <a:latin typeface="メイリオ" pitchFamily="50" charset="-128"/>
              <a:ea typeface="メイリオ" pitchFamily="50" charset="-128"/>
            </a:endParaRPr>
          </a:p>
          <a:p>
            <a:r>
              <a:rPr kumimoji="1" lang="ja-JP" altLang="en-US" sz="1400" b="1" dirty="0">
                <a:solidFill>
                  <a:srgbClr val="FF0000"/>
                </a:solidFill>
                <a:latin typeface="メイリオ" pitchFamily="50" charset="-128"/>
                <a:ea typeface="メイリオ" pitchFamily="50" charset="-128"/>
              </a:rPr>
              <a:t>ヒト・モノ・カネ</a:t>
            </a:r>
            <a:endParaRPr kumimoji="1" lang="en-US" altLang="ja-JP" sz="1400" b="1" dirty="0">
              <a:solidFill>
                <a:srgbClr val="FF0000"/>
              </a:solidFill>
              <a:latin typeface="メイリオ" pitchFamily="50" charset="-128"/>
              <a:ea typeface="メイリオ" pitchFamily="50" charset="-128"/>
            </a:endParaRPr>
          </a:p>
          <a:p>
            <a:r>
              <a:rPr lang="ja-JP" altLang="en-US" sz="1400" b="1" dirty="0">
                <a:latin typeface="メイリオ" pitchFamily="50" charset="-128"/>
                <a:ea typeface="メイリオ" pitchFamily="50" charset="-128"/>
              </a:rPr>
              <a:t>＜無形資源の支配＞</a:t>
            </a:r>
            <a:endParaRPr lang="en-US" altLang="ja-JP" sz="1400" b="1" dirty="0">
              <a:latin typeface="メイリオ" pitchFamily="50" charset="-128"/>
              <a:ea typeface="メイリオ" pitchFamily="50" charset="-128"/>
            </a:endParaRPr>
          </a:p>
          <a:p>
            <a:r>
              <a:rPr lang="ja-JP" altLang="en-US" sz="1400" b="1" dirty="0">
                <a:solidFill>
                  <a:srgbClr val="3333FF"/>
                </a:solidFill>
                <a:latin typeface="メイリオ" pitchFamily="50" charset="-128"/>
                <a:ea typeface="メイリオ" pitchFamily="50" charset="-128"/>
              </a:rPr>
              <a:t>データ、ビジネスモデル</a:t>
            </a:r>
            <a:endParaRPr kumimoji="1" lang="en-US" altLang="ja-JP" sz="1400" b="1" dirty="0">
              <a:solidFill>
                <a:srgbClr val="3333FF"/>
              </a:solidFill>
              <a:latin typeface="メイリオ" pitchFamily="50" charset="-128"/>
              <a:ea typeface="メイリオ" pitchFamily="50" charset="-128"/>
            </a:endParaRPr>
          </a:p>
        </p:txBody>
      </p:sp>
      <p:pic>
        <p:nvPicPr>
          <p:cNvPr id="69" name="図 68" descr="ISO.JPG"/>
          <p:cNvPicPr>
            <a:picLocks noChangeAspect="1"/>
          </p:cNvPicPr>
          <p:nvPr/>
        </p:nvPicPr>
        <p:blipFill>
          <a:blip r:embed="rId6" cstate="print"/>
          <a:stretch>
            <a:fillRect/>
          </a:stretch>
        </p:blipFill>
        <p:spPr>
          <a:xfrm>
            <a:off x="5435090" y="5084315"/>
            <a:ext cx="361046" cy="360040"/>
          </a:xfrm>
          <a:prstGeom prst="rect">
            <a:avLst/>
          </a:prstGeom>
          <a:ln>
            <a:solidFill>
              <a:schemeClr val="tx1"/>
            </a:solidFill>
          </a:ln>
        </p:spPr>
      </p:pic>
      <p:sp>
        <p:nvSpPr>
          <p:cNvPr id="70" name="テキスト ボックス 69"/>
          <p:cNvSpPr txBox="1"/>
          <p:nvPr/>
        </p:nvSpPr>
        <p:spPr>
          <a:xfrm>
            <a:off x="5940152" y="5084315"/>
            <a:ext cx="877163" cy="369332"/>
          </a:xfrm>
          <a:prstGeom prst="rect">
            <a:avLst/>
          </a:prstGeom>
          <a:noFill/>
        </p:spPr>
        <p:txBody>
          <a:bodyPr wrap="none" rtlCol="0">
            <a:spAutoFit/>
          </a:bodyPr>
          <a:lstStyle/>
          <a:p>
            <a:r>
              <a:rPr kumimoji="1" lang="ja-JP" altLang="en-US" sz="900" dirty="0">
                <a:latin typeface="メイリオ" pitchFamily="50" charset="-128"/>
                <a:ea typeface="メイリオ" pitchFamily="50" charset="-128"/>
              </a:rPr>
              <a:t>標準データで</a:t>
            </a:r>
            <a:endParaRPr kumimoji="1" lang="en-US" altLang="ja-JP" sz="900" dirty="0">
              <a:latin typeface="メイリオ" pitchFamily="50" charset="-128"/>
              <a:ea typeface="メイリオ" pitchFamily="50" charset="-128"/>
            </a:endParaRPr>
          </a:p>
          <a:p>
            <a:r>
              <a:rPr lang="en-US" altLang="ja-JP" sz="900" dirty="0">
                <a:latin typeface="メイリオ" pitchFamily="50" charset="-128"/>
                <a:ea typeface="メイリオ" pitchFamily="50" charset="-128"/>
              </a:rPr>
              <a:t>API</a:t>
            </a:r>
            <a:r>
              <a:rPr lang="ja-JP" altLang="en-US" sz="900" dirty="0">
                <a:latin typeface="メイリオ" pitchFamily="50" charset="-128"/>
                <a:ea typeface="メイリオ" pitchFamily="50" charset="-128"/>
              </a:rPr>
              <a:t>連携</a:t>
            </a:r>
            <a:endParaRPr kumimoji="1" lang="en-US" altLang="ja-JP" sz="900" dirty="0">
              <a:latin typeface="メイリオ" pitchFamily="50" charset="-128"/>
              <a:ea typeface="メイリオ" pitchFamily="50" charset="-128"/>
            </a:endParaRPr>
          </a:p>
        </p:txBody>
      </p:sp>
      <p:sp>
        <p:nvSpPr>
          <p:cNvPr id="71" name="テキスト ボックス 70"/>
          <p:cNvSpPr txBox="1"/>
          <p:nvPr/>
        </p:nvSpPr>
        <p:spPr>
          <a:xfrm>
            <a:off x="2699792" y="3572246"/>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メイリオ" pitchFamily="50" charset="-128"/>
                <a:ea typeface="メイリオ" pitchFamily="50" charset="-128"/>
              </a:rPr>
              <a:t>コンピュータ</a:t>
            </a:r>
            <a:endParaRPr kumimoji="1" lang="en-US" altLang="ja-JP" sz="900" b="1" dirty="0">
              <a:solidFill>
                <a:schemeClr val="bg1"/>
              </a:solidFill>
              <a:latin typeface="メイリオ" pitchFamily="50" charset="-128"/>
              <a:ea typeface="メイリオ" pitchFamily="50" charset="-128"/>
            </a:endParaRPr>
          </a:p>
          <a:p>
            <a:pPr algn="ctr"/>
            <a:r>
              <a:rPr kumimoji="1" lang="ja-JP" altLang="en-US" sz="900" b="1" dirty="0">
                <a:solidFill>
                  <a:schemeClr val="bg1"/>
                </a:solidFill>
                <a:latin typeface="メイリオ" pitchFamily="50" charset="-128"/>
                <a:ea typeface="メイリオ" pitchFamily="50" charset="-128"/>
              </a:rPr>
              <a:t>レベル</a:t>
            </a:r>
          </a:p>
        </p:txBody>
      </p:sp>
      <p:sp>
        <p:nvSpPr>
          <p:cNvPr id="72" name="テキスト ボックス 71"/>
          <p:cNvSpPr txBox="1"/>
          <p:nvPr/>
        </p:nvSpPr>
        <p:spPr>
          <a:xfrm>
            <a:off x="2699792" y="4148310"/>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メイリオ" pitchFamily="50" charset="-128"/>
                <a:ea typeface="メイリオ" pitchFamily="50" charset="-128"/>
              </a:rPr>
              <a:t>コントローラ</a:t>
            </a:r>
            <a:endParaRPr kumimoji="1" lang="en-US" altLang="ja-JP" sz="900" b="1" dirty="0">
              <a:solidFill>
                <a:schemeClr val="bg1"/>
              </a:solidFill>
              <a:latin typeface="メイリオ" pitchFamily="50" charset="-128"/>
              <a:ea typeface="メイリオ" pitchFamily="50" charset="-128"/>
            </a:endParaRPr>
          </a:p>
          <a:p>
            <a:pPr algn="ctr"/>
            <a:r>
              <a:rPr kumimoji="1" lang="ja-JP" altLang="en-US" sz="900" b="1" dirty="0">
                <a:solidFill>
                  <a:schemeClr val="bg1"/>
                </a:solidFill>
                <a:latin typeface="メイリオ" pitchFamily="50" charset="-128"/>
                <a:ea typeface="メイリオ" pitchFamily="50" charset="-128"/>
              </a:rPr>
              <a:t>レベル</a:t>
            </a:r>
          </a:p>
        </p:txBody>
      </p:sp>
      <p:sp>
        <p:nvSpPr>
          <p:cNvPr id="73" name="テキスト ボックス 72"/>
          <p:cNvSpPr txBox="1"/>
          <p:nvPr/>
        </p:nvSpPr>
        <p:spPr>
          <a:xfrm>
            <a:off x="2699792" y="4724374"/>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メイリオ" pitchFamily="50" charset="-128"/>
                <a:ea typeface="メイリオ" pitchFamily="50" charset="-128"/>
              </a:rPr>
              <a:t>デバイス</a:t>
            </a:r>
            <a:endParaRPr kumimoji="1" lang="en-US" altLang="ja-JP" sz="900" b="1" dirty="0">
              <a:solidFill>
                <a:schemeClr val="bg1"/>
              </a:solidFill>
              <a:latin typeface="メイリオ" pitchFamily="50" charset="-128"/>
              <a:ea typeface="メイリオ" pitchFamily="50" charset="-128"/>
            </a:endParaRPr>
          </a:p>
          <a:p>
            <a:pPr algn="ctr"/>
            <a:r>
              <a:rPr kumimoji="1" lang="ja-JP" altLang="en-US" sz="900" b="1" dirty="0">
                <a:solidFill>
                  <a:schemeClr val="bg1"/>
                </a:solidFill>
                <a:latin typeface="メイリオ" pitchFamily="50" charset="-128"/>
                <a:ea typeface="メイリオ" pitchFamily="50" charset="-128"/>
              </a:rPr>
              <a:t>レベル</a:t>
            </a:r>
          </a:p>
        </p:txBody>
      </p:sp>
      <p:sp>
        <p:nvSpPr>
          <p:cNvPr id="74" name="テキスト ボックス 73"/>
          <p:cNvSpPr txBox="1"/>
          <p:nvPr/>
        </p:nvSpPr>
        <p:spPr>
          <a:xfrm>
            <a:off x="2712859" y="5363154"/>
            <a:ext cx="877163" cy="369332"/>
          </a:xfrm>
          <a:prstGeom prst="rect">
            <a:avLst/>
          </a:prstGeom>
          <a:solidFill>
            <a:schemeClr val="tx1"/>
          </a:solidFill>
          <a:ln w="19050">
            <a:solidFill>
              <a:schemeClr val="bg1"/>
            </a:solidFill>
          </a:ln>
        </p:spPr>
        <p:txBody>
          <a:bodyPr wrap="none" rtlCol="0">
            <a:noAutofit/>
          </a:bodyPr>
          <a:lstStyle/>
          <a:p>
            <a:pPr algn="ctr"/>
            <a:r>
              <a:rPr kumimoji="1" lang="ja-JP" altLang="en-US" sz="900" b="1" dirty="0">
                <a:solidFill>
                  <a:schemeClr val="bg1"/>
                </a:solidFill>
                <a:latin typeface="メイリオ" pitchFamily="50" charset="-128"/>
                <a:ea typeface="メイリオ" pitchFamily="50" charset="-128"/>
              </a:rPr>
              <a:t>センサー</a:t>
            </a:r>
            <a:endParaRPr kumimoji="1" lang="en-US" altLang="ja-JP" sz="900" b="1" dirty="0">
              <a:solidFill>
                <a:schemeClr val="bg1"/>
              </a:solidFill>
              <a:latin typeface="メイリオ" pitchFamily="50" charset="-128"/>
              <a:ea typeface="メイリオ" pitchFamily="50" charset="-128"/>
            </a:endParaRPr>
          </a:p>
          <a:p>
            <a:pPr algn="ctr"/>
            <a:r>
              <a:rPr kumimoji="1" lang="ja-JP" altLang="en-US" sz="900" b="1" dirty="0">
                <a:solidFill>
                  <a:schemeClr val="bg1"/>
                </a:solidFill>
                <a:latin typeface="メイリオ" pitchFamily="50" charset="-128"/>
                <a:ea typeface="メイリオ" pitchFamily="50" charset="-128"/>
              </a:rPr>
              <a:t>レベル</a:t>
            </a:r>
          </a:p>
        </p:txBody>
      </p:sp>
      <p:sp>
        <p:nvSpPr>
          <p:cNvPr id="77" name="テキスト ボックス 76"/>
          <p:cNvSpPr txBox="1"/>
          <p:nvPr/>
        </p:nvSpPr>
        <p:spPr>
          <a:xfrm>
            <a:off x="2753791" y="1339998"/>
            <a:ext cx="430887" cy="913070"/>
          </a:xfrm>
          <a:prstGeom prst="rect">
            <a:avLst/>
          </a:prstGeom>
          <a:solidFill>
            <a:srgbClr val="3333FF"/>
          </a:solidFill>
          <a:ln w="3175">
            <a:solidFill>
              <a:schemeClr val="tx1"/>
            </a:solidFill>
          </a:ln>
        </p:spPr>
        <p:txBody>
          <a:bodyPr vert="eaVert" wrap="square" rtlCol="0">
            <a:spAutoFit/>
          </a:bodyPr>
          <a:lstStyle/>
          <a:p>
            <a:r>
              <a:rPr kumimoji="1" lang="ja-JP" altLang="en-US" sz="1600" dirty="0">
                <a:solidFill>
                  <a:schemeClr val="bg1"/>
                </a:solidFill>
                <a:effectLst>
                  <a:outerShdw blurRad="38100" dist="38100" dir="2700000" algn="tl">
                    <a:srgbClr val="000000">
                      <a:alpha val="43137"/>
                    </a:srgbClr>
                  </a:outerShdw>
                </a:effectLst>
                <a:latin typeface="+mn-ea"/>
                <a:ea typeface="+mn-ea"/>
              </a:rPr>
              <a:t>垂直連携</a:t>
            </a:r>
          </a:p>
        </p:txBody>
      </p:sp>
      <p:pic>
        <p:nvPicPr>
          <p:cNvPr id="62" name="図 61" descr="Industry-Electrical-Sensor-icon.png"/>
          <p:cNvPicPr>
            <a:picLocks noChangeAspect="1"/>
          </p:cNvPicPr>
          <p:nvPr/>
        </p:nvPicPr>
        <p:blipFill>
          <a:blip r:embed="rId8" cstate="print"/>
          <a:stretch>
            <a:fillRect/>
          </a:stretch>
        </p:blipFill>
        <p:spPr>
          <a:xfrm>
            <a:off x="5076056" y="5228331"/>
            <a:ext cx="288032" cy="216024"/>
          </a:xfrm>
          <a:prstGeom prst="rect">
            <a:avLst/>
          </a:prstGeom>
        </p:spPr>
      </p:pic>
      <p:sp>
        <p:nvSpPr>
          <p:cNvPr id="18" name="テキスト ボックス 17"/>
          <p:cNvSpPr txBox="1"/>
          <p:nvPr/>
        </p:nvSpPr>
        <p:spPr>
          <a:xfrm>
            <a:off x="2051720" y="4796283"/>
            <a:ext cx="671979" cy="261610"/>
          </a:xfrm>
          <a:prstGeom prst="rect">
            <a:avLst/>
          </a:prstGeom>
          <a:noFill/>
          <a:ln>
            <a:noFill/>
          </a:ln>
          <a:effectLst/>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Level1</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2051720" y="5444355"/>
            <a:ext cx="671979" cy="261610"/>
          </a:xfrm>
          <a:prstGeom prst="rect">
            <a:avLst/>
          </a:prstGeom>
          <a:noFill/>
          <a:ln>
            <a:noFill/>
          </a:ln>
          <a:effectLst/>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Level0</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2051720" y="4220219"/>
            <a:ext cx="671979" cy="261610"/>
          </a:xfrm>
          <a:prstGeom prst="rect">
            <a:avLst/>
          </a:prstGeom>
          <a:noFill/>
          <a:ln>
            <a:noFill/>
          </a:ln>
          <a:effectLst/>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Level2</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2051720" y="3644155"/>
            <a:ext cx="671979" cy="261610"/>
          </a:xfrm>
          <a:prstGeom prst="rect">
            <a:avLst/>
          </a:prstGeom>
          <a:noFill/>
          <a:ln>
            <a:noFill/>
          </a:ln>
          <a:effectLst/>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Level3</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Text Box 76"/>
          <p:cNvSpPr txBox="1">
            <a:spLocks noChangeArrowheads="1"/>
          </p:cNvSpPr>
          <p:nvPr/>
        </p:nvSpPr>
        <p:spPr bwMode="auto">
          <a:xfrm>
            <a:off x="611189" y="653787"/>
            <a:ext cx="8208961" cy="584775"/>
          </a:xfrm>
          <a:prstGeom prst="rect">
            <a:avLst/>
          </a:prstGeom>
          <a:noFill/>
          <a:ln w="12700" algn="ctr">
            <a:noFill/>
            <a:miter lim="800000"/>
            <a:headEnd/>
            <a:tailEnd/>
          </a:ln>
        </p:spPr>
        <p:txBody>
          <a:bodyPr wrap="square">
            <a:spAutoFit/>
          </a:bodyPr>
          <a:lstStyle/>
          <a:p>
            <a:pPr eaLnBrk="0" hangingPunct="0">
              <a:spcBef>
                <a:spcPct val="20000"/>
              </a:spcBef>
              <a:buClr>
                <a:srgbClr val="F48B00"/>
              </a:buClr>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スマートファクトリー（つながる工場）によって企業間、工場間、工程間で、生産性向上と効率化を高めることができる。設備稼働率の向上、省力化／省人化、自働化</a:t>
            </a:r>
          </a:p>
        </p:txBody>
      </p:sp>
      <p:sp>
        <p:nvSpPr>
          <p:cNvPr id="21" name="正方形/長方形 20"/>
          <p:cNvSpPr/>
          <p:nvPr/>
        </p:nvSpPr>
        <p:spPr bwMode="auto">
          <a:xfrm>
            <a:off x="3635896" y="2708920"/>
            <a:ext cx="2304256" cy="1800200"/>
          </a:xfrm>
          <a:prstGeom prst="rect">
            <a:avLst/>
          </a:prstGeom>
          <a:solidFill>
            <a:schemeClr val="bg1">
              <a:alpha val="60000"/>
            </a:schemeClr>
          </a:solid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en-US" altLang="ja-JP"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eaLnBrk="0" hangingPunct="0">
              <a:spcBef>
                <a:spcPct val="20000"/>
              </a:spcBef>
              <a:buClr>
                <a:srgbClr val="F48B00"/>
              </a:buClr>
              <a:buFont typeface="Wingdings" pitchFamily="2" charset="2"/>
              <a:buNone/>
            </a:pPr>
            <a:endParaRPr kumimoji="0" lang="en-US" altLang="ja-JP"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eaLnBrk="0" hangingPunct="0">
              <a:spcBef>
                <a:spcPct val="20000"/>
              </a:spcBef>
              <a:buClr>
                <a:srgbClr val="F48B00"/>
              </a:buClr>
              <a:buFont typeface="Wingdings" pitchFamily="2" charset="2"/>
              <a:buNone/>
            </a:pPr>
            <a:r>
              <a:rPr kumimoji="0" lang="ja-JP" altLang="en-US"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工場内基幹システム</a:t>
            </a:r>
            <a:endParaRPr kumimoji="0" lang="en-US" altLang="ja-JP"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eaLnBrk="0" hangingPunct="0">
              <a:spcBef>
                <a:spcPct val="20000"/>
              </a:spcBef>
              <a:buClr>
                <a:srgbClr val="F48B00"/>
              </a:buClr>
              <a:buFont typeface="Wingdings" pitchFamily="2" charset="2"/>
              <a:buNone/>
            </a:pPr>
            <a:r>
              <a:rPr kumimoji="0" lang="en-US" altLang="ja-JP"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ERP</a:t>
            </a:r>
            <a:r>
              <a:rPr kumimoji="0" lang="ja-JP" altLang="en-US"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a:t>
            </a:r>
            <a:r>
              <a:rPr kumimoji="0" lang="en-US" altLang="ja-JP" dirty="0">
                <a:solidFill>
                  <a:srgbClr val="FF0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MES</a:t>
            </a:r>
          </a:p>
        </p:txBody>
      </p:sp>
    </p:spTree>
    <p:extLst>
      <p:ext uri="{BB962C8B-B14F-4D97-AF65-F5344CB8AC3E}">
        <p14:creationId xmlns:p14="http://schemas.microsoft.com/office/powerpoint/2010/main" val="24340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j0435878"/>
          <p:cNvPicPr>
            <a:picLocks noChangeAspect="1" noChangeArrowheads="1"/>
          </p:cNvPicPr>
          <p:nvPr/>
        </p:nvPicPr>
        <p:blipFill>
          <a:blip r:embed="rId3" cstate="print">
            <a:lum bright="12000" contrast="12000"/>
            <a:grayscl/>
          </a:blip>
          <a:srcRect/>
          <a:stretch>
            <a:fillRect/>
          </a:stretch>
        </p:blipFill>
        <p:spPr bwMode="auto">
          <a:xfrm>
            <a:off x="539800" y="980728"/>
            <a:ext cx="7776145" cy="4824760"/>
          </a:xfrm>
          <a:prstGeom prst="rect">
            <a:avLst/>
          </a:prstGeom>
          <a:noFill/>
          <a:ln w="9525">
            <a:noFill/>
            <a:miter lim="800000"/>
            <a:headEnd/>
            <a:tailEnd/>
          </a:ln>
        </p:spPr>
      </p:pic>
      <p:sp>
        <p:nvSpPr>
          <p:cNvPr id="89090" name="Rectangle 3"/>
          <p:cNvSpPr>
            <a:spLocks noGrp="1" noChangeArrowheads="1"/>
          </p:cNvSpPr>
          <p:nvPr>
            <p:ph type="title"/>
          </p:nvPr>
        </p:nvSpPr>
        <p:spPr/>
        <p:txBody>
          <a:bodyPr/>
          <a:lstStyle/>
          <a:p>
            <a:r>
              <a:rPr lang="ja-JP" altLang="en-US" dirty="0"/>
              <a:t>経営管理指標の変遷　：経営指標に見るニーズの変化　</a:t>
            </a:r>
          </a:p>
        </p:txBody>
      </p:sp>
      <p:sp>
        <p:nvSpPr>
          <p:cNvPr id="319492" name="Line 4"/>
          <p:cNvSpPr>
            <a:spLocks noChangeShapeType="1"/>
          </p:cNvSpPr>
          <p:nvPr/>
        </p:nvSpPr>
        <p:spPr bwMode="auto">
          <a:xfrm flipV="1">
            <a:off x="801812" y="1160463"/>
            <a:ext cx="6677025" cy="4535487"/>
          </a:xfrm>
          <a:prstGeom prst="line">
            <a:avLst/>
          </a:prstGeom>
          <a:noFill/>
          <a:ln w="38100">
            <a:solidFill>
              <a:schemeClr val="tx1"/>
            </a:solidFill>
            <a:round/>
            <a:headEnd/>
            <a:tailEnd type="triangle" w="med" len="med"/>
          </a:ln>
          <a:effectLst>
            <a:outerShdw dist="35921" dir="2700000" algn="ctr" rotWithShape="0">
              <a:schemeClr val="bg2"/>
            </a:outerShdw>
          </a:effectLst>
        </p:spPr>
        <p:txBody>
          <a:bodyPr/>
          <a:lstStyle/>
          <a:p>
            <a:pPr>
              <a:defRPr/>
            </a:pPr>
            <a:endParaRPr lang="ja-JP" altLang="en-US"/>
          </a:p>
        </p:txBody>
      </p:sp>
      <p:sp>
        <p:nvSpPr>
          <p:cNvPr id="89092" name="Line 5"/>
          <p:cNvSpPr>
            <a:spLocks noChangeShapeType="1"/>
          </p:cNvSpPr>
          <p:nvPr/>
        </p:nvSpPr>
        <p:spPr bwMode="auto">
          <a:xfrm>
            <a:off x="395412" y="5768975"/>
            <a:ext cx="8208962" cy="0"/>
          </a:xfrm>
          <a:prstGeom prst="line">
            <a:avLst/>
          </a:prstGeom>
          <a:noFill/>
          <a:ln w="38100">
            <a:solidFill>
              <a:schemeClr val="tx1"/>
            </a:solidFill>
            <a:round/>
            <a:headEnd/>
            <a:tailEnd type="triangle" w="med" len="med"/>
          </a:ln>
        </p:spPr>
        <p:txBody>
          <a:bodyPr/>
          <a:lstStyle/>
          <a:p>
            <a:endParaRPr lang="ja-JP" altLang="en-US"/>
          </a:p>
        </p:txBody>
      </p:sp>
      <p:sp>
        <p:nvSpPr>
          <p:cNvPr id="89093" name="Line 6"/>
          <p:cNvSpPr>
            <a:spLocks noChangeShapeType="1"/>
          </p:cNvSpPr>
          <p:nvPr/>
        </p:nvSpPr>
        <p:spPr bwMode="auto">
          <a:xfrm flipV="1">
            <a:off x="539800" y="836613"/>
            <a:ext cx="0" cy="4981575"/>
          </a:xfrm>
          <a:prstGeom prst="line">
            <a:avLst/>
          </a:prstGeom>
          <a:noFill/>
          <a:ln w="38100">
            <a:solidFill>
              <a:schemeClr val="tx1"/>
            </a:solidFill>
            <a:round/>
            <a:headEnd/>
            <a:tailEnd type="triangle" w="med" len="med"/>
          </a:ln>
        </p:spPr>
        <p:txBody>
          <a:bodyPr/>
          <a:lstStyle/>
          <a:p>
            <a:endParaRPr lang="ja-JP" altLang="en-US"/>
          </a:p>
        </p:txBody>
      </p:sp>
      <p:sp>
        <p:nvSpPr>
          <p:cNvPr id="89094" name="AutoShape 7"/>
          <p:cNvSpPr>
            <a:spLocks noChangeArrowheads="1"/>
          </p:cNvSpPr>
          <p:nvPr/>
        </p:nvSpPr>
        <p:spPr bwMode="auto">
          <a:xfrm rot="-2152478">
            <a:off x="1649537" y="4784725"/>
            <a:ext cx="395287" cy="407988"/>
          </a:xfrm>
          <a:prstGeom prst="chevron">
            <a:avLst>
              <a:gd name="adj" fmla="val 25000"/>
            </a:avLst>
          </a:prstGeom>
          <a:solidFill>
            <a:schemeClr val="tx1">
              <a:alpha val="50195"/>
            </a:schemeClr>
          </a:solidFill>
          <a:ln w="9525">
            <a:solidFill>
              <a:schemeClr val="tx1"/>
            </a:solidFill>
            <a:miter lim="800000"/>
            <a:headEnd/>
            <a:tailEnd/>
          </a:ln>
        </p:spPr>
        <p:txBody>
          <a:bodyPr wrap="none" anchor="ctr"/>
          <a:lstStyle/>
          <a:p>
            <a:endParaRPr lang="ja-JP" altLang="en-US"/>
          </a:p>
        </p:txBody>
      </p:sp>
      <p:sp>
        <p:nvSpPr>
          <p:cNvPr id="89095" name="AutoShape 8"/>
          <p:cNvSpPr>
            <a:spLocks noChangeArrowheads="1"/>
          </p:cNvSpPr>
          <p:nvPr/>
        </p:nvSpPr>
        <p:spPr bwMode="auto">
          <a:xfrm rot="-2152478">
            <a:off x="2844924" y="3946525"/>
            <a:ext cx="395288" cy="409575"/>
          </a:xfrm>
          <a:prstGeom prst="chevron">
            <a:avLst>
              <a:gd name="adj" fmla="val 25000"/>
            </a:avLst>
          </a:prstGeom>
          <a:solidFill>
            <a:srgbClr val="66FF66">
              <a:alpha val="70000"/>
            </a:srgbClr>
          </a:solidFill>
          <a:ln w="9525">
            <a:solidFill>
              <a:schemeClr val="tx1"/>
            </a:solidFill>
            <a:miter lim="800000"/>
            <a:headEnd/>
            <a:tailEnd/>
          </a:ln>
        </p:spPr>
        <p:txBody>
          <a:bodyPr wrap="none" anchor="ctr"/>
          <a:lstStyle/>
          <a:p>
            <a:endParaRPr lang="ja-JP" altLang="en-US"/>
          </a:p>
        </p:txBody>
      </p:sp>
      <p:sp>
        <p:nvSpPr>
          <p:cNvPr id="89096" name="AutoShape 9"/>
          <p:cNvSpPr>
            <a:spLocks noChangeArrowheads="1"/>
          </p:cNvSpPr>
          <p:nvPr/>
        </p:nvSpPr>
        <p:spPr bwMode="auto">
          <a:xfrm rot="-2152478">
            <a:off x="4138737" y="3067050"/>
            <a:ext cx="395287" cy="407988"/>
          </a:xfrm>
          <a:prstGeom prst="chevron">
            <a:avLst>
              <a:gd name="adj" fmla="val 25000"/>
            </a:avLst>
          </a:prstGeom>
          <a:solidFill>
            <a:srgbClr val="FFFF00">
              <a:alpha val="70000"/>
            </a:srgbClr>
          </a:solidFill>
          <a:ln w="9525">
            <a:solidFill>
              <a:schemeClr val="tx1"/>
            </a:solidFill>
            <a:miter lim="800000"/>
            <a:headEnd/>
            <a:tailEnd/>
          </a:ln>
        </p:spPr>
        <p:txBody>
          <a:bodyPr wrap="none" anchor="ctr"/>
          <a:lstStyle/>
          <a:p>
            <a:endParaRPr lang="ja-JP" altLang="en-US"/>
          </a:p>
        </p:txBody>
      </p:sp>
      <p:sp>
        <p:nvSpPr>
          <p:cNvPr id="89097" name="AutoShape 10"/>
          <p:cNvSpPr>
            <a:spLocks noChangeArrowheads="1"/>
          </p:cNvSpPr>
          <p:nvPr/>
        </p:nvSpPr>
        <p:spPr bwMode="auto">
          <a:xfrm rot="-2152478">
            <a:off x="5437312" y="2217738"/>
            <a:ext cx="396875" cy="407987"/>
          </a:xfrm>
          <a:prstGeom prst="chevron">
            <a:avLst>
              <a:gd name="adj" fmla="val 25000"/>
            </a:avLst>
          </a:prstGeom>
          <a:solidFill>
            <a:srgbClr val="FF0000">
              <a:alpha val="70000"/>
            </a:srgbClr>
          </a:solidFill>
          <a:ln w="9525">
            <a:solidFill>
              <a:schemeClr val="tx1"/>
            </a:solidFill>
            <a:miter lim="800000"/>
            <a:headEnd/>
            <a:tailEnd/>
          </a:ln>
        </p:spPr>
        <p:txBody>
          <a:bodyPr wrap="none" anchor="ctr"/>
          <a:lstStyle/>
          <a:p>
            <a:endParaRPr lang="ja-JP" altLang="en-US"/>
          </a:p>
        </p:txBody>
      </p:sp>
      <p:sp>
        <p:nvSpPr>
          <p:cNvPr id="89098" name="AutoShape 11"/>
          <p:cNvSpPr>
            <a:spLocks noChangeArrowheads="1"/>
          </p:cNvSpPr>
          <p:nvPr/>
        </p:nvSpPr>
        <p:spPr bwMode="auto">
          <a:xfrm rot="-2152478">
            <a:off x="6588493" y="1377364"/>
            <a:ext cx="503237" cy="409575"/>
          </a:xfrm>
          <a:prstGeom prst="chevron">
            <a:avLst>
              <a:gd name="adj" fmla="val 24483"/>
            </a:avLst>
          </a:prstGeom>
          <a:solidFill>
            <a:schemeClr val="bg1">
              <a:alpha val="50195"/>
            </a:schemeClr>
          </a:solidFill>
          <a:ln w="9525">
            <a:solidFill>
              <a:schemeClr val="tx1"/>
            </a:solidFill>
            <a:miter lim="800000"/>
            <a:headEnd/>
            <a:tailEnd/>
          </a:ln>
        </p:spPr>
        <p:txBody>
          <a:bodyPr wrap="none" anchor="ctr"/>
          <a:lstStyle/>
          <a:p>
            <a:endParaRPr lang="ja-JP" altLang="en-US"/>
          </a:p>
        </p:txBody>
      </p:sp>
      <p:sp>
        <p:nvSpPr>
          <p:cNvPr id="319501" name="Rectangle 13"/>
          <p:cNvSpPr>
            <a:spLocks noChangeArrowheads="1"/>
          </p:cNvSpPr>
          <p:nvPr/>
        </p:nvSpPr>
        <p:spPr bwMode="auto">
          <a:xfrm>
            <a:off x="1979737" y="4392613"/>
            <a:ext cx="1768475" cy="458787"/>
          </a:xfrm>
          <a:prstGeom prst="rect">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solidFill>
                  <a:schemeClr val="bg1"/>
                </a:solidFill>
                <a:latin typeface="HG創英角ｺﾞｼｯｸUB" pitchFamily="49" charset="-128"/>
                <a:ea typeface="HG創英角ｺﾞｼｯｸUB" pitchFamily="49" charset="-128"/>
              </a:rPr>
              <a:t>年次の報告</a:t>
            </a:r>
          </a:p>
          <a:p>
            <a:pPr algn="ctr">
              <a:defRPr/>
            </a:pPr>
            <a:r>
              <a:rPr lang="ja-JP" altLang="en-US" sz="1200" dirty="0">
                <a:solidFill>
                  <a:schemeClr val="bg1"/>
                </a:solidFill>
                <a:latin typeface="HG創英角ｺﾞｼｯｸUB" pitchFamily="49" charset="-128"/>
                <a:ea typeface="HG創英角ｺﾞｼｯｸUB" pitchFamily="49" charset="-128"/>
              </a:rPr>
              <a:t>（結果を集計しただけ）</a:t>
            </a:r>
          </a:p>
        </p:txBody>
      </p:sp>
      <p:sp>
        <p:nvSpPr>
          <p:cNvPr id="319502" name="Rectangle 14"/>
          <p:cNvSpPr>
            <a:spLocks noChangeArrowheads="1"/>
          </p:cNvSpPr>
          <p:nvPr/>
        </p:nvSpPr>
        <p:spPr bwMode="auto">
          <a:xfrm>
            <a:off x="3222749" y="3540125"/>
            <a:ext cx="2030413" cy="458788"/>
          </a:xfrm>
          <a:prstGeom prst="rect">
            <a:avLst/>
          </a:prstGeom>
          <a:solidFill>
            <a:srgbClr val="66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effectLst>
                  <a:outerShdw blurRad="38100" dist="38100" dir="2700000" algn="tl">
                    <a:srgbClr val="FFFFFF"/>
                  </a:outerShdw>
                </a:effectLst>
                <a:latin typeface="HG創英角ｺﾞｼｯｸUB" pitchFamily="49" charset="-128"/>
                <a:ea typeface="HG創英角ｺﾞｼｯｸUB" pitchFamily="49" charset="-128"/>
              </a:rPr>
              <a:t>半期／年次の経営</a:t>
            </a:r>
          </a:p>
          <a:p>
            <a:pPr algn="ctr">
              <a:defRPr/>
            </a:pPr>
            <a:r>
              <a:rPr lang="ja-JP" altLang="en-US" sz="1200" dirty="0">
                <a:effectLst>
                  <a:outerShdw blurRad="38100" dist="38100" dir="2700000" algn="tl">
                    <a:srgbClr val="FFFFFF"/>
                  </a:outerShdw>
                </a:effectLst>
                <a:latin typeface="HG創英角ｺﾞｼｯｸUB" pitchFamily="49" charset="-128"/>
                <a:ea typeface="HG創英角ｺﾞｼｯｸUB" pitchFamily="49" charset="-128"/>
              </a:rPr>
              <a:t>（毎年の推移を見る）</a:t>
            </a:r>
          </a:p>
        </p:txBody>
      </p:sp>
      <p:sp>
        <p:nvSpPr>
          <p:cNvPr id="319503" name="Rectangle 15"/>
          <p:cNvSpPr>
            <a:spLocks noChangeArrowheads="1"/>
          </p:cNvSpPr>
          <p:nvPr/>
        </p:nvSpPr>
        <p:spPr bwMode="auto">
          <a:xfrm>
            <a:off x="4465762" y="2689225"/>
            <a:ext cx="2051050" cy="458788"/>
          </a:xfrm>
          <a:prstGeom prst="rect">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latin typeface="HG創英角ｺﾞｼｯｸUB" pitchFamily="49" charset="-128"/>
                <a:ea typeface="HG創英角ｺﾞｼｯｸUB" pitchFamily="49" charset="-128"/>
              </a:rPr>
              <a:t>月次／四半期の経営</a:t>
            </a:r>
          </a:p>
          <a:p>
            <a:pPr algn="ctr">
              <a:defRPr/>
            </a:pPr>
            <a:r>
              <a:rPr lang="ja-JP" altLang="en-US" sz="1200" dirty="0">
                <a:latin typeface="HG創英角ｺﾞｼｯｸUB" pitchFamily="49" charset="-128"/>
                <a:ea typeface="HG創英角ｺﾞｼｯｸUB" pitchFamily="49" charset="-128"/>
              </a:rPr>
              <a:t>（業務の効率を見る）</a:t>
            </a:r>
          </a:p>
        </p:txBody>
      </p:sp>
      <p:sp>
        <p:nvSpPr>
          <p:cNvPr id="89103" name="AutoShape 17"/>
          <p:cNvSpPr>
            <a:spLocks noChangeArrowheads="1"/>
          </p:cNvSpPr>
          <p:nvPr/>
        </p:nvSpPr>
        <p:spPr bwMode="auto">
          <a:xfrm rot="-2219866">
            <a:off x="66776" y="4382993"/>
            <a:ext cx="1893285"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pPr>
            <a:r>
              <a:rPr kumimoji="0" lang="en-US" altLang="ja-JP" sz="1400" dirty="0">
                <a:ea typeface="HGP創英角ｺﾞｼｯｸUB" pitchFamily="50" charset="-128"/>
              </a:rPr>
              <a:t>ERP</a:t>
            </a:r>
            <a:r>
              <a:rPr kumimoji="0" lang="ja-JP" altLang="en-US" sz="1400" dirty="0">
                <a:ea typeface="HGP創英角ｺﾞｼｯｸUB" pitchFamily="50" charset="-128"/>
              </a:rPr>
              <a:t>以前の経営指標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rPr>
              <a:t>売上</a:t>
            </a:r>
            <a:r>
              <a:rPr kumimoji="0" lang="en-US" altLang="ja-JP" sz="1200" b="1" dirty="0">
                <a:solidFill>
                  <a:srgbClr val="FF0000"/>
                </a:solidFill>
                <a:latin typeface="Meiryo UI" panose="020B0604030504040204" pitchFamily="50" charset="-128"/>
                <a:ea typeface="Meiryo UI" panose="020B0604030504040204" pitchFamily="50" charset="-128"/>
              </a:rPr>
              <a:t>/</a:t>
            </a:r>
            <a:r>
              <a:rPr kumimoji="0" lang="ja-JP" altLang="en-US" sz="1200" b="1" dirty="0">
                <a:solidFill>
                  <a:srgbClr val="FF0000"/>
                </a:solidFill>
                <a:latin typeface="Meiryo UI" panose="020B0604030504040204" pitchFamily="50" charset="-128"/>
                <a:ea typeface="Meiryo UI" panose="020B0604030504040204" pitchFamily="50" charset="-128"/>
              </a:rPr>
              <a:t>経常利益</a:t>
            </a:r>
            <a:r>
              <a:rPr kumimoji="0" lang="en-US" altLang="ja-JP" sz="1200" b="1" dirty="0">
                <a:solidFill>
                  <a:srgbClr val="FF0000"/>
                </a:solidFill>
                <a:latin typeface="Meiryo UI" panose="020B0604030504040204" pitchFamily="50" charset="-128"/>
                <a:ea typeface="Meiryo UI" panose="020B0604030504040204" pitchFamily="50" charset="-128"/>
              </a:rPr>
              <a:t>/</a:t>
            </a:r>
            <a:r>
              <a:rPr kumimoji="0" lang="ja-JP" altLang="en-US" sz="1200" b="1" dirty="0">
                <a:solidFill>
                  <a:srgbClr val="FF0000"/>
                </a:solidFill>
                <a:latin typeface="Meiryo UI" panose="020B0604030504040204" pitchFamily="50" charset="-128"/>
                <a:ea typeface="Meiryo UI" panose="020B0604030504040204" pitchFamily="50" charset="-128"/>
              </a:rPr>
              <a:t>総資産</a:t>
            </a:r>
          </a:p>
        </p:txBody>
      </p:sp>
      <p:sp>
        <p:nvSpPr>
          <p:cNvPr id="89105" name="AutoShape 18"/>
          <p:cNvSpPr>
            <a:spLocks noChangeArrowheads="1"/>
          </p:cNvSpPr>
          <p:nvPr/>
        </p:nvSpPr>
        <p:spPr bwMode="auto">
          <a:xfrm rot="-2219866">
            <a:off x="1577318" y="3216405"/>
            <a:ext cx="1909432"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400" dirty="0">
                <a:ea typeface="HGP創英角ｺﾞｼｯｸUB" pitchFamily="50" charset="-128"/>
              </a:rPr>
              <a:t>現在の経営指標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defRPr/>
            </a:pPr>
            <a:r>
              <a:rPr kumimoji="0" lang="en-US" altLang="ja-JP" sz="1200" b="1" dirty="0">
                <a:solidFill>
                  <a:srgbClr val="FF0000"/>
                </a:solidFill>
                <a:latin typeface="Meiryo UI" panose="020B0604030504040204" pitchFamily="50" charset="-128"/>
                <a:ea typeface="Meiryo UI" panose="020B0604030504040204" pitchFamily="50" charset="-128"/>
              </a:rPr>
              <a:t>ROA/ROE/</a:t>
            </a:r>
            <a:r>
              <a:rPr kumimoji="0" lang="ja-JP" altLang="en-US" sz="1200" b="1" dirty="0">
                <a:solidFill>
                  <a:srgbClr val="FF0000"/>
                </a:solidFill>
                <a:latin typeface="Meiryo UI" panose="020B0604030504040204" pitchFamily="50" charset="-128"/>
                <a:ea typeface="Meiryo UI" panose="020B0604030504040204" pitchFamily="50" charset="-128"/>
              </a:rPr>
              <a:t>営業利益率</a:t>
            </a:r>
          </a:p>
        </p:txBody>
      </p:sp>
      <p:sp>
        <p:nvSpPr>
          <p:cNvPr id="2" name="AutoShape 19"/>
          <p:cNvSpPr>
            <a:spLocks noChangeArrowheads="1"/>
          </p:cNvSpPr>
          <p:nvPr/>
        </p:nvSpPr>
        <p:spPr bwMode="auto">
          <a:xfrm>
            <a:off x="395289" y="5818188"/>
            <a:ext cx="8424862" cy="706437"/>
          </a:xfrm>
          <a:prstGeom prst="roundRect">
            <a:avLst>
              <a:gd name="adj" fmla="val 50000"/>
            </a:avLst>
          </a:prstGeom>
          <a:solidFill>
            <a:srgbClr val="003399"/>
          </a:solidFill>
          <a:ln w="3175">
            <a:solidFill>
              <a:srgbClr val="0000CC"/>
            </a:solidFill>
            <a:round/>
            <a:headEnd/>
            <a:tailEnd/>
          </a:ln>
        </p:spPr>
        <p:txBody>
          <a:bodyPr wrap="none" anchor="ctr"/>
          <a:lstStyle/>
          <a:p>
            <a:pPr algn="ctr" eaLnBrk="0" hangingPunct="0"/>
            <a:r>
              <a:rPr lang="en-US" altLang="ja-JP" sz="2000" i="1" dirty="0">
                <a:solidFill>
                  <a:schemeClr val="bg1"/>
                </a:solidFill>
                <a:latin typeface="HGP創英角ｺﾞｼｯｸUB" pitchFamily="50" charset="-128"/>
                <a:ea typeface="HGP創英角ｺﾞｼｯｸUB" pitchFamily="50" charset="-128"/>
              </a:rPr>
              <a:t>ERP</a:t>
            </a:r>
            <a:r>
              <a:rPr lang="ja-JP" altLang="en-US" sz="2000" i="1" dirty="0">
                <a:solidFill>
                  <a:schemeClr val="bg1"/>
                </a:solidFill>
                <a:latin typeface="HGP創英角ｺﾞｼｯｸUB" pitchFamily="50" charset="-128"/>
                <a:ea typeface="HGP創英角ｺﾞｼｯｸUB" pitchFamily="50" charset="-128"/>
              </a:rPr>
              <a:t>以前、現在、最近、これから（</a:t>
            </a:r>
            <a:r>
              <a:rPr lang="en-US" altLang="ja-JP" sz="2000" i="1" dirty="0">
                <a:solidFill>
                  <a:schemeClr val="bg1"/>
                </a:solidFill>
                <a:latin typeface="HGP創英角ｺﾞｼｯｸUB" pitchFamily="50" charset="-128"/>
                <a:ea typeface="HGP創英角ｺﾞｼｯｸUB" pitchFamily="50" charset="-128"/>
              </a:rPr>
              <a:t>2019</a:t>
            </a:r>
            <a:r>
              <a:rPr lang="ja-JP" altLang="en-US" sz="2000" i="1" dirty="0">
                <a:solidFill>
                  <a:schemeClr val="bg1"/>
                </a:solidFill>
                <a:latin typeface="HGP創英角ｺﾞｼｯｸUB" pitchFamily="50" charset="-128"/>
                <a:ea typeface="HGP創英角ｺﾞｼｯｸUB" pitchFamily="50" charset="-128"/>
              </a:rPr>
              <a:t>～）で業績管理指標の要件が変わる</a:t>
            </a:r>
            <a:endParaRPr lang="en-US" altLang="ja-JP" sz="2000" i="1" dirty="0">
              <a:solidFill>
                <a:schemeClr val="bg1"/>
              </a:solidFill>
              <a:latin typeface="HGP創英角ｺﾞｼｯｸUB" pitchFamily="50" charset="-128"/>
              <a:ea typeface="HGP創英角ｺﾞｼｯｸUB" pitchFamily="50" charset="-128"/>
            </a:endParaRPr>
          </a:p>
          <a:p>
            <a:pPr algn="ctr" eaLnBrk="0" hangingPunct="0"/>
            <a:r>
              <a:rPr lang="ja-JP" altLang="en-US" sz="2000" i="1" dirty="0">
                <a:solidFill>
                  <a:schemeClr val="bg1"/>
                </a:solidFill>
                <a:latin typeface="HGP創英角ｺﾞｼｯｸUB" pitchFamily="50" charset="-128"/>
                <a:ea typeface="HGP創英角ｺﾞｼｯｸUB" pitchFamily="50" charset="-128"/>
              </a:rPr>
              <a:t>セグメント別・部門別の日次損益をきめ細かく把握することが求められる　</a:t>
            </a:r>
          </a:p>
        </p:txBody>
      </p:sp>
      <p:sp>
        <p:nvSpPr>
          <p:cNvPr id="89107" name="AutoShape 20"/>
          <p:cNvSpPr>
            <a:spLocks noChangeArrowheads="1"/>
          </p:cNvSpPr>
          <p:nvPr/>
        </p:nvSpPr>
        <p:spPr bwMode="auto">
          <a:xfrm rot="-2219866">
            <a:off x="3063393" y="1986286"/>
            <a:ext cx="2168627"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400" dirty="0">
                <a:ea typeface="HGP創英角ｺﾞｼｯｸUB" pitchFamily="50" charset="-128"/>
              </a:rPr>
              <a:t>最近の経営指標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defRPr/>
            </a:pPr>
            <a:r>
              <a:rPr kumimoji="0" lang="en-US" altLang="ja-JP" sz="1200" b="1" dirty="0">
                <a:solidFill>
                  <a:srgbClr val="FF0000"/>
                </a:solidFill>
                <a:latin typeface="Meiryo UI" panose="020B0604030504040204" pitchFamily="50" charset="-128"/>
                <a:ea typeface="Meiryo UI" panose="020B0604030504040204" pitchFamily="50" charset="-128"/>
              </a:rPr>
              <a:t>FCF/EBITDA/</a:t>
            </a:r>
            <a:r>
              <a:rPr kumimoji="0" lang="ja-JP" altLang="en-US" sz="1200" b="1" dirty="0">
                <a:solidFill>
                  <a:srgbClr val="FF0000"/>
                </a:solidFill>
                <a:latin typeface="Meiryo UI" panose="020B0604030504040204" pitchFamily="50" charset="-128"/>
                <a:ea typeface="Meiryo UI" panose="020B0604030504040204" pitchFamily="50" charset="-128"/>
              </a:rPr>
              <a:t>セグメント別</a:t>
            </a:r>
          </a:p>
        </p:txBody>
      </p:sp>
      <p:sp>
        <p:nvSpPr>
          <p:cNvPr id="319509" name="Rectangle 21"/>
          <p:cNvSpPr>
            <a:spLocks noChangeArrowheads="1"/>
          </p:cNvSpPr>
          <p:nvPr/>
        </p:nvSpPr>
        <p:spPr bwMode="auto">
          <a:xfrm>
            <a:off x="5579939" y="1746076"/>
            <a:ext cx="1944389" cy="458788"/>
          </a:xfrm>
          <a:prstGeom prst="rect">
            <a:avLst/>
          </a:prstGeom>
          <a:solidFill>
            <a:srgbClr val="FF0000"/>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solidFill>
                  <a:schemeClr val="bg1"/>
                </a:solidFill>
                <a:effectLst>
                  <a:outerShdw blurRad="38100" dist="38100" dir="2700000" algn="tl">
                    <a:srgbClr val="000000"/>
                  </a:outerShdw>
                </a:effectLst>
                <a:latin typeface="Arial Black" pitchFamily="34" charset="0"/>
                <a:ea typeface="HG創英角ｺﾞｼｯｸUB" pitchFamily="49" charset="-128"/>
              </a:rPr>
              <a:t>日次／即時の経営</a:t>
            </a:r>
          </a:p>
          <a:p>
            <a:pPr algn="ctr">
              <a:defRPr/>
            </a:pPr>
            <a:r>
              <a:rPr lang="ja-JP" altLang="en-US" sz="1200" dirty="0">
                <a:solidFill>
                  <a:schemeClr val="bg1"/>
                </a:solidFill>
                <a:effectLst>
                  <a:outerShdw blurRad="38100" dist="38100" dir="2700000" algn="tl">
                    <a:srgbClr val="000000"/>
                  </a:outerShdw>
                </a:effectLst>
                <a:latin typeface="Arial Black" pitchFamily="34" charset="0"/>
                <a:ea typeface="HGP創英角ｺﾞｼｯｸUB" pitchFamily="50" charset="-128"/>
              </a:rPr>
              <a:t>（国内・海外の変化を見る）</a:t>
            </a:r>
          </a:p>
        </p:txBody>
      </p:sp>
      <p:sp>
        <p:nvSpPr>
          <p:cNvPr id="89108" name="AutoShape 23"/>
          <p:cNvSpPr>
            <a:spLocks noChangeArrowheads="1"/>
          </p:cNvSpPr>
          <p:nvPr/>
        </p:nvSpPr>
        <p:spPr bwMode="auto">
          <a:xfrm rot="-3223639">
            <a:off x="5208681" y="3455943"/>
            <a:ext cx="1008062" cy="360362"/>
          </a:xfrm>
          <a:prstGeom prst="curvedUpArrow">
            <a:avLst>
              <a:gd name="adj1" fmla="val 55947"/>
              <a:gd name="adj2" fmla="val 111894"/>
              <a:gd name="adj3" fmla="val 33333"/>
            </a:avLst>
          </a:prstGeom>
          <a:solidFill>
            <a:srgbClr val="FFFF00"/>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94232" name="Text Box 24"/>
          <p:cNvSpPr txBox="1">
            <a:spLocks noChangeArrowheads="1"/>
          </p:cNvSpPr>
          <p:nvPr/>
        </p:nvSpPr>
        <p:spPr bwMode="auto">
          <a:xfrm>
            <a:off x="6012160" y="3276600"/>
            <a:ext cx="2730235"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400" b="1" dirty="0">
                <a:latin typeface="メイリオ" pitchFamily="50" charset="-128"/>
                <a:ea typeface="メイリオ" pitchFamily="50" charset="-128"/>
                <a:cs typeface="メイリオ" pitchFamily="50" charset="-128"/>
              </a:rPr>
              <a:t>ERP</a:t>
            </a:r>
            <a:r>
              <a:rPr lang="ja-JP" altLang="en-US" sz="1400" b="1" dirty="0">
                <a:latin typeface="メイリオ" pitchFamily="50" charset="-128"/>
                <a:ea typeface="メイリオ" pitchFamily="50" charset="-128"/>
                <a:cs typeface="メイリオ" pitchFamily="50" charset="-128"/>
              </a:rPr>
              <a:t>システム（レガシー</a:t>
            </a:r>
            <a:r>
              <a:rPr lang="en-US" altLang="ja-JP" sz="1400" b="1" dirty="0">
                <a:latin typeface="メイリオ" pitchFamily="50" charset="-128"/>
                <a:ea typeface="メイリオ" pitchFamily="50" charset="-128"/>
                <a:cs typeface="メイリオ" pitchFamily="50" charset="-128"/>
              </a:rPr>
              <a:t>ERP</a:t>
            </a:r>
            <a:r>
              <a:rPr lang="ja-JP" altLang="en-US" sz="1400" b="1" dirty="0">
                <a:latin typeface="メイリオ" pitchFamily="50" charset="-128"/>
                <a:ea typeface="メイリオ" pitchFamily="50" charset="-128"/>
                <a:cs typeface="メイリオ" pitchFamily="50" charset="-128"/>
              </a:rPr>
              <a:t>）</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標準化、月次で統合</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財務会計メイン</a:t>
            </a:r>
            <a:endParaRPr lang="en-US" altLang="ja-JP" sz="1400" b="1" dirty="0">
              <a:latin typeface="メイリオ" pitchFamily="50" charset="-128"/>
              <a:ea typeface="メイリオ" pitchFamily="50" charset="-128"/>
              <a:cs typeface="メイリオ" pitchFamily="50" charset="-128"/>
            </a:endParaRPr>
          </a:p>
        </p:txBody>
      </p:sp>
      <p:sp>
        <p:nvSpPr>
          <p:cNvPr id="94233" name="Text Box 25"/>
          <p:cNvSpPr txBox="1">
            <a:spLocks noChangeArrowheads="1"/>
          </p:cNvSpPr>
          <p:nvPr/>
        </p:nvSpPr>
        <p:spPr bwMode="auto">
          <a:xfrm>
            <a:off x="611312" y="692150"/>
            <a:ext cx="217011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latin typeface="メイリオ" pitchFamily="50" charset="-128"/>
                <a:ea typeface="メイリオ" pitchFamily="50" charset="-128"/>
                <a:cs typeface="メイリオ" pitchFamily="50" charset="-128"/>
              </a:rPr>
              <a:t>経営に対する</a:t>
            </a:r>
            <a:r>
              <a:rPr lang="en-US" altLang="ja-JP" sz="1400" b="1" dirty="0">
                <a:latin typeface="メイリオ" pitchFamily="50" charset="-128"/>
                <a:ea typeface="メイリオ" pitchFamily="50" charset="-128"/>
                <a:cs typeface="メイリオ" pitchFamily="50" charset="-128"/>
              </a:rPr>
              <a:t>IT</a:t>
            </a:r>
            <a:r>
              <a:rPr lang="ja-JP" altLang="en-US" sz="1400" b="1" dirty="0">
                <a:latin typeface="メイリオ" pitchFamily="50" charset="-128"/>
                <a:ea typeface="メイリオ" pitchFamily="50" charset="-128"/>
                <a:cs typeface="メイリオ" pitchFamily="50" charset="-128"/>
              </a:rPr>
              <a:t>の貢献度</a:t>
            </a:r>
          </a:p>
        </p:txBody>
      </p:sp>
      <p:sp>
        <p:nvSpPr>
          <p:cNvPr id="94234" name="Text Box 26"/>
          <p:cNvSpPr txBox="1">
            <a:spLocks noChangeArrowheads="1"/>
          </p:cNvSpPr>
          <p:nvPr/>
        </p:nvSpPr>
        <p:spPr bwMode="auto">
          <a:xfrm>
            <a:off x="7164512" y="5445125"/>
            <a:ext cx="16065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a:latin typeface="メイリオ" pitchFamily="50" charset="-128"/>
                <a:ea typeface="メイリオ" pitchFamily="50" charset="-128"/>
                <a:cs typeface="メイリオ" pitchFamily="50" charset="-128"/>
              </a:rPr>
              <a:t>システムの柔軟性</a:t>
            </a:r>
          </a:p>
        </p:txBody>
      </p:sp>
      <p:sp>
        <p:nvSpPr>
          <p:cNvPr id="89112" name="AutoShape 23"/>
          <p:cNvSpPr>
            <a:spLocks noChangeArrowheads="1"/>
          </p:cNvSpPr>
          <p:nvPr/>
        </p:nvSpPr>
        <p:spPr bwMode="auto">
          <a:xfrm rot="-3223639">
            <a:off x="2446461" y="5111751"/>
            <a:ext cx="1008063" cy="360362"/>
          </a:xfrm>
          <a:prstGeom prst="curvedUpArrow">
            <a:avLst>
              <a:gd name="adj1" fmla="val 55947"/>
              <a:gd name="adj2" fmla="val 111894"/>
              <a:gd name="adj3" fmla="val 33333"/>
            </a:avLst>
          </a:prstGeom>
          <a:solidFill>
            <a:srgbClr val="FFFF99"/>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27" name="Text Box 24"/>
          <p:cNvSpPr txBox="1">
            <a:spLocks noChangeArrowheads="1"/>
          </p:cNvSpPr>
          <p:nvPr/>
        </p:nvSpPr>
        <p:spPr bwMode="auto">
          <a:xfrm>
            <a:off x="3198937" y="4932363"/>
            <a:ext cx="2698175"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latin typeface="メイリオ" pitchFamily="50" charset="-128"/>
                <a:ea typeface="メイリオ" pitchFamily="50" charset="-128"/>
                <a:cs typeface="メイリオ" pitchFamily="50" charset="-128"/>
              </a:rPr>
              <a:t>スクラッチ開発の経理システム</a:t>
            </a:r>
          </a:p>
          <a:p>
            <a:pPr>
              <a:defRPr/>
            </a:pPr>
            <a:r>
              <a:rPr lang="ja-JP" altLang="en-US" sz="1400" b="1" dirty="0">
                <a:latin typeface="メイリオ" pitchFamily="50" charset="-128"/>
                <a:ea typeface="メイリオ" pitchFamily="50" charset="-128"/>
                <a:cs typeface="メイリオ" pitchFamily="50" charset="-128"/>
              </a:rPr>
              <a:t>属人化、タコツボ状態</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伝票と集計の時代</a:t>
            </a:r>
          </a:p>
        </p:txBody>
      </p:sp>
      <p:sp>
        <p:nvSpPr>
          <p:cNvPr id="89114" name="AutoShape 23"/>
          <p:cNvSpPr>
            <a:spLocks noChangeArrowheads="1"/>
          </p:cNvSpPr>
          <p:nvPr/>
        </p:nvSpPr>
        <p:spPr bwMode="auto">
          <a:xfrm rot="-3223639">
            <a:off x="6480300" y="2465387"/>
            <a:ext cx="1008062" cy="360363"/>
          </a:xfrm>
          <a:prstGeom prst="curvedUpArrow">
            <a:avLst>
              <a:gd name="adj1" fmla="val 55947"/>
              <a:gd name="adj2" fmla="val 111894"/>
              <a:gd name="adj3" fmla="val 33333"/>
            </a:avLst>
          </a:prstGeom>
          <a:solidFill>
            <a:srgbClr val="FF0000"/>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29" name="Text Box 24"/>
          <p:cNvSpPr txBox="1">
            <a:spLocks noChangeArrowheads="1"/>
          </p:cNvSpPr>
          <p:nvPr/>
        </p:nvSpPr>
        <p:spPr bwMode="auto">
          <a:xfrm>
            <a:off x="7164536" y="2258869"/>
            <a:ext cx="1980029"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solidFill>
                  <a:srgbClr val="FF0000"/>
                </a:solidFill>
                <a:latin typeface="メイリオ" pitchFamily="50" charset="-128"/>
                <a:ea typeface="メイリオ" pitchFamily="50" charset="-128"/>
                <a:cs typeface="メイリオ" pitchFamily="50" charset="-128"/>
              </a:rPr>
              <a:t>新しい</a:t>
            </a:r>
            <a:r>
              <a:rPr lang="en-US" altLang="ja-JP" sz="1400" b="1" dirty="0">
                <a:solidFill>
                  <a:srgbClr val="FF0000"/>
                </a:solidFill>
                <a:latin typeface="メイリオ" pitchFamily="50" charset="-128"/>
                <a:ea typeface="メイリオ" pitchFamily="50" charset="-128"/>
                <a:cs typeface="メイリオ" pitchFamily="50" charset="-128"/>
              </a:rPr>
              <a:t>ERP/IBP</a:t>
            </a:r>
            <a:endParaRPr lang="ja-JP" altLang="en-US" sz="1400" b="1" dirty="0">
              <a:solidFill>
                <a:srgbClr val="FF0000"/>
              </a:solidFill>
              <a:latin typeface="メイリオ" pitchFamily="50" charset="-128"/>
              <a:ea typeface="メイリオ" pitchFamily="50" charset="-128"/>
              <a:cs typeface="メイリオ" pitchFamily="50" charset="-128"/>
            </a:endParaRPr>
          </a:p>
          <a:p>
            <a:pPr>
              <a:defRPr/>
            </a:pPr>
            <a:r>
              <a:rPr lang="ja-JP" altLang="en-US" sz="1400" b="1" dirty="0">
                <a:solidFill>
                  <a:srgbClr val="FF0000"/>
                </a:solidFill>
                <a:latin typeface="メイリオ" pitchFamily="50" charset="-128"/>
                <a:ea typeface="メイリオ" pitchFamily="50" charset="-128"/>
                <a:cs typeface="メイリオ" pitchFamily="50" charset="-128"/>
              </a:rPr>
              <a:t>リアルタイム経営</a:t>
            </a:r>
            <a:endParaRPr lang="en-US" altLang="ja-JP" sz="1400" b="1" dirty="0">
              <a:solidFill>
                <a:srgbClr val="FF0000"/>
              </a:solidFill>
              <a:latin typeface="メイリオ" pitchFamily="50" charset="-128"/>
              <a:ea typeface="メイリオ" pitchFamily="50" charset="-128"/>
              <a:cs typeface="メイリオ" pitchFamily="50" charset="-128"/>
            </a:endParaRPr>
          </a:p>
          <a:p>
            <a:pPr>
              <a:defRPr/>
            </a:pPr>
            <a:r>
              <a:rPr lang="ja-JP" altLang="en-US" sz="1400" b="1" dirty="0">
                <a:solidFill>
                  <a:srgbClr val="FF0000"/>
                </a:solidFill>
                <a:latin typeface="メイリオ" pitchFamily="50" charset="-128"/>
                <a:ea typeface="メイリオ" pitchFamily="50" charset="-128"/>
                <a:cs typeface="メイリオ" pitchFamily="50" charset="-128"/>
              </a:rPr>
              <a:t>サブスクリプション・</a:t>
            </a:r>
            <a:endParaRPr lang="en-US" altLang="ja-JP" sz="1400" b="1" dirty="0">
              <a:solidFill>
                <a:srgbClr val="FF0000"/>
              </a:solidFill>
              <a:latin typeface="メイリオ" pitchFamily="50" charset="-128"/>
              <a:ea typeface="メイリオ" pitchFamily="50" charset="-128"/>
              <a:cs typeface="メイリオ" pitchFamily="50" charset="-128"/>
            </a:endParaRPr>
          </a:p>
          <a:p>
            <a:pPr>
              <a:defRPr/>
            </a:pPr>
            <a:r>
              <a:rPr lang="ja-JP" altLang="en-US" sz="1400" b="1" dirty="0">
                <a:solidFill>
                  <a:srgbClr val="FF0000"/>
                </a:solidFill>
                <a:latin typeface="メイリオ" pitchFamily="50" charset="-128"/>
                <a:ea typeface="メイリオ" pitchFamily="50" charset="-128"/>
                <a:cs typeface="メイリオ" pitchFamily="50" charset="-128"/>
              </a:rPr>
              <a:t>リカーリング</a:t>
            </a:r>
          </a:p>
        </p:txBody>
      </p:sp>
      <p:sp>
        <p:nvSpPr>
          <p:cNvPr id="89116" name="AutoShape 23"/>
          <p:cNvSpPr>
            <a:spLocks noChangeArrowheads="1"/>
          </p:cNvSpPr>
          <p:nvPr/>
        </p:nvSpPr>
        <p:spPr bwMode="auto">
          <a:xfrm rot="-3223639">
            <a:off x="3743450" y="4265612"/>
            <a:ext cx="1008062" cy="360363"/>
          </a:xfrm>
          <a:prstGeom prst="curvedUpArrow">
            <a:avLst>
              <a:gd name="adj1" fmla="val 55947"/>
              <a:gd name="adj2" fmla="val 111894"/>
              <a:gd name="adj3" fmla="val 33333"/>
            </a:avLst>
          </a:prstGeom>
          <a:solidFill>
            <a:srgbClr val="66FF66"/>
          </a:solidFill>
          <a:ln w="9525">
            <a:noFill/>
            <a:miter lim="800000"/>
            <a:headEnd/>
            <a:tailEnd/>
          </a:ln>
          <a:effectLst>
            <a:prstShdw prst="shdw17" dist="17961" dir="2700000">
              <a:srgbClr val="999900"/>
            </a:prstShdw>
          </a:effectLst>
        </p:spPr>
        <p:txBody>
          <a:bodyPr wrap="none" anchor="ctr"/>
          <a:lstStyle/>
          <a:p>
            <a:endParaRPr lang="ja-JP" altLang="en-US"/>
          </a:p>
        </p:txBody>
      </p:sp>
      <p:sp>
        <p:nvSpPr>
          <p:cNvPr id="31" name="Text Box 24"/>
          <p:cNvSpPr txBox="1">
            <a:spLocks noChangeArrowheads="1"/>
          </p:cNvSpPr>
          <p:nvPr/>
        </p:nvSpPr>
        <p:spPr bwMode="auto">
          <a:xfrm>
            <a:off x="4495924" y="4086225"/>
            <a:ext cx="1620957" cy="73866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latin typeface="メイリオ" pitchFamily="50" charset="-128"/>
                <a:ea typeface="メイリオ" pitchFamily="50" charset="-128"/>
                <a:cs typeface="メイリオ" pitchFamily="50" charset="-128"/>
              </a:rPr>
              <a:t>会計パッケージ</a:t>
            </a:r>
            <a:endParaRPr lang="en-US" altLang="ja-JP" sz="1400" b="1" dirty="0">
              <a:latin typeface="メイリオ" pitchFamily="50" charset="-128"/>
              <a:ea typeface="メイリオ" pitchFamily="50" charset="-128"/>
              <a:cs typeface="メイリオ" pitchFamily="50" charset="-128"/>
            </a:endParaRPr>
          </a:p>
          <a:p>
            <a:pPr>
              <a:defRPr/>
            </a:pPr>
            <a:r>
              <a:rPr lang="ja-JP" altLang="en-US" sz="1400" b="1" dirty="0">
                <a:latin typeface="メイリオ" pitchFamily="50" charset="-128"/>
                <a:ea typeface="メイリオ" pitchFamily="50" charset="-128"/>
                <a:cs typeface="メイリオ" pitchFamily="50" charset="-128"/>
              </a:rPr>
              <a:t>単体決算メイン</a:t>
            </a:r>
          </a:p>
          <a:p>
            <a:pPr>
              <a:defRPr/>
            </a:pPr>
            <a:r>
              <a:rPr lang="ja-JP" altLang="en-US" sz="1400" b="1" dirty="0">
                <a:latin typeface="メイリオ" pitchFamily="50" charset="-128"/>
                <a:ea typeface="メイリオ" pitchFamily="50" charset="-128"/>
                <a:cs typeface="メイリオ" pitchFamily="50" charset="-128"/>
              </a:rPr>
              <a:t>部門間調整が大変</a:t>
            </a:r>
          </a:p>
        </p:txBody>
      </p:sp>
      <p:sp>
        <p:nvSpPr>
          <p:cNvPr id="3" name="テキスト ボックス 2"/>
          <p:cNvSpPr txBox="1"/>
          <p:nvPr/>
        </p:nvSpPr>
        <p:spPr bwMode="auto">
          <a:xfrm>
            <a:off x="7595195" y="692150"/>
            <a:ext cx="1081509" cy="363176"/>
          </a:xfrm>
          <a:prstGeom prst="rect">
            <a:avLst/>
          </a:prstGeom>
          <a:noFill/>
          <a:ln w="28575">
            <a:noFill/>
            <a:miter lim="800000"/>
            <a:headEnd/>
            <a:tailEnd/>
          </a:ln>
        </p:spPr>
        <p:txBody>
          <a:bodyPr wrap="none" lIns="18000" rIns="18000" rtlCol="0">
            <a:spAutoFit/>
          </a:bodyPr>
          <a:lstStyle/>
          <a:p>
            <a:pPr eaLnBrk="1" hangingPunct="1">
              <a:lnSpc>
                <a:spcPct val="110000"/>
              </a:lnSpc>
              <a:spcBef>
                <a:spcPct val="0"/>
              </a:spcBef>
              <a:buClrTx/>
            </a:pPr>
            <a:r>
              <a:rPr kumimoji="1" lang="en-US" altLang="ja-JP" sz="1600" b="1" dirty="0">
                <a:latin typeface="メイリオ" pitchFamily="50" charset="-128"/>
                <a:ea typeface="メイリオ" pitchFamily="50" charset="-128"/>
              </a:rPr>
              <a:t>ERP</a:t>
            </a:r>
            <a:r>
              <a:rPr kumimoji="1" lang="ja-JP" altLang="en-US" sz="1600" b="1" dirty="0">
                <a:latin typeface="メイリオ" pitchFamily="50" charset="-128"/>
                <a:ea typeface="メイリオ" pitchFamily="50" charset="-128"/>
              </a:rPr>
              <a:t>の進化</a:t>
            </a:r>
          </a:p>
        </p:txBody>
      </p:sp>
      <p:sp>
        <p:nvSpPr>
          <p:cNvPr id="4" name="角丸四角形 3"/>
          <p:cNvSpPr/>
          <p:nvPr/>
        </p:nvSpPr>
        <p:spPr bwMode="auto">
          <a:xfrm>
            <a:off x="611560" y="980728"/>
            <a:ext cx="2520280" cy="2016224"/>
          </a:xfrm>
          <a:prstGeom prst="roundRect">
            <a:avLst/>
          </a:prstGeom>
          <a:solidFill>
            <a:srgbClr val="FFFFCC"/>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以前の</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2000</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頃）</a:t>
            </a:r>
            <a:endPar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dirty="0">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1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売上高／経常利益／総資産</a:t>
            </a:r>
            <a:endParaRPr kumimoji="0" lang="en-US" altLang="ja-JP" sz="11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・少し前までの</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2010</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頃）</a:t>
            </a:r>
            <a:endPar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dirty="0">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ROA</a:t>
            </a:r>
            <a:r>
              <a:rPr kumimoji="0" lang="ja-JP" altLang="en-US"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ROE</a:t>
            </a:r>
            <a:r>
              <a:rPr kumimoji="0" lang="ja-JP" altLang="en-US"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／営業利益率</a:t>
            </a:r>
            <a:endPar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・最近の</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2020</a:t>
            </a:r>
            <a:r>
              <a:rPr kumimoji="0" lang="ja-JP" altLang="en-US" sz="1100" b="1" dirty="0">
                <a:latin typeface="Meiryo UI" panose="020B0604030504040204" pitchFamily="50" charset="-128"/>
                <a:ea typeface="Meiryo UI" panose="020B0604030504040204" pitchFamily="50" charset="-128"/>
                <a:cs typeface="メイリオ" panose="020B0604030504040204" pitchFamily="50" charset="-128"/>
              </a:rPr>
              <a:t>頃</a:t>
            </a:r>
            <a:r>
              <a:rPr kumimoji="0"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dirty="0">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FCF</a:t>
            </a:r>
            <a:r>
              <a:rPr kumimoji="0" lang="ja-JP" altLang="en-US"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EBIT</a:t>
            </a:r>
            <a:r>
              <a:rPr kumimoji="0" lang="ja-JP" altLang="en-US"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／セグメント別</a:t>
            </a:r>
            <a:endPar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・これからの</a:t>
            </a:r>
            <a:r>
              <a:rPr kumimoji="0" lang="en-US" altLang="ja-JP" sz="11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KPI</a:t>
            </a:r>
            <a:r>
              <a:rPr kumimoji="0" lang="ja-JP" altLang="en-US" sz="11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1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2020</a:t>
            </a:r>
            <a:r>
              <a:rPr kumimoji="0" lang="ja-JP" altLang="en-US" sz="11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100" b="1" i="0" u="none" strike="noStrike" cap="none" normalizeH="0" baseline="0" dirty="0">
              <a:ln>
                <a:noFill/>
              </a:ln>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サブスクリプション／リカーリング</a:t>
            </a:r>
            <a:endParaRPr kumimoji="0" lang="en-US" altLang="ja-JP"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　リアルタイム原価管理／</a:t>
            </a:r>
            <a:endParaRPr kumimoji="0" lang="en-US" altLang="ja-JP" sz="11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1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100" b="1"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メイリオ" panose="020B0604030504040204" pitchFamily="50" charset="-128"/>
              </a:rPr>
              <a:t>リアルタイムトレサビリティー</a:t>
            </a:r>
          </a:p>
        </p:txBody>
      </p:sp>
      <p:sp>
        <p:nvSpPr>
          <p:cNvPr id="33" name="AutoShape 20"/>
          <p:cNvSpPr>
            <a:spLocks noChangeArrowheads="1"/>
          </p:cNvSpPr>
          <p:nvPr/>
        </p:nvSpPr>
        <p:spPr bwMode="auto">
          <a:xfrm rot="-2219866">
            <a:off x="4785795" y="672839"/>
            <a:ext cx="2226138" cy="1047750"/>
          </a:xfrm>
          <a:prstGeom prst="rightArrow">
            <a:avLst>
              <a:gd name="adj1" fmla="val 50000"/>
              <a:gd name="adj2" fmla="val 50000"/>
            </a:avLst>
          </a:prstGeom>
          <a:solidFill>
            <a:schemeClr val="bg1">
              <a:alpha val="50195"/>
            </a:schemeClr>
          </a:solidFill>
          <a:ln w="12700" algn="ctr">
            <a:solidFill>
              <a:schemeClr val="tx1"/>
            </a:solidFill>
            <a:miter lim="800000"/>
            <a:headEnd/>
            <a:tailEnd/>
          </a:ln>
        </p:spPr>
        <p:txBody>
          <a:bodyPr wrap="none" anchor="ctr">
            <a:noAutofit/>
          </a:bodyPr>
          <a:lstStyle/>
          <a:p>
            <a:pPr algn="ctr" eaLnBrk="0" hangingPunct="0">
              <a:spcBef>
                <a:spcPct val="20000"/>
              </a:spcBef>
              <a:buClr>
                <a:srgbClr val="F48B00"/>
              </a:buClr>
              <a:buFont typeface="Wingdings" pitchFamily="2" charset="2"/>
              <a:buNone/>
              <a:defRPr/>
            </a:pPr>
            <a:r>
              <a:rPr kumimoji="0" lang="ja-JP" altLang="en-US" sz="1400" dirty="0">
                <a:ea typeface="HGP創英角ｺﾞｼｯｸUB" pitchFamily="50" charset="-128"/>
              </a:rPr>
              <a:t>これからの経営指標</a:t>
            </a:r>
            <a:endParaRPr kumimoji="0" lang="en-US" altLang="ja-JP" sz="1400" dirty="0">
              <a:ea typeface="HGP創英角ｺﾞｼｯｸUB" pitchFamily="50" charset="-128"/>
            </a:endParaRPr>
          </a:p>
          <a:p>
            <a:pPr algn="ctr" eaLnBrk="0" hangingPunct="0">
              <a:spcBef>
                <a:spcPct val="20000"/>
              </a:spcBef>
              <a:buClr>
                <a:srgbClr val="F48B00"/>
              </a:buClr>
              <a:buFont typeface="Wingdings" pitchFamily="2" charset="2"/>
              <a:buNone/>
              <a:defRPr/>
            </a:pPr>
            <a:r>
              <a:rPr kumimoji="0" lang="ja-JP" altLang="en-US" sz="1200" b="1" dirty="0">
                <a:solidFill>
                  <a:srgbClr val="FF0000"/>
                </a:solidFill>
                <a:latin typeface="Meiryo UI" panose="020B0604030504040204" pitchFamily="50" charset="-128"/>
                <a:ea typeface="Meiryo UI" panose="020B0604030504040204" pitchFamily="50" charset="-128"/>
              </a:rPr>
              <a:t>サブスクリプション</a:t>
            </a:r>
            <a:r>
              <a:rPr kumimoji="0" lang="en-US" altLang="ja-JP" sz="1200" b="1" dirty="0">
                <a:solidFill>
                  <a:srgbClr val="FF0000"/>
                </a:solidFill>
                <a:latin typeface="Meiryo UI" panose="020B0604030504040204" pitchFamily="50" charset="-128"/>
                <a:ea typeface="Meiryo UI" panose="020B0604030504040204" pitchFamily="50" charset="-128"/>
              </a:rPr>
              <a:t>/</a:t>
            </a:r>
            <a:r>
              <a:rPr kumimoji="0" lang="ja-JP" altLang="en-US" sz="1200" b="1" dirty="0">
                <a:solidFill>
                  <a:srgbClr val="FF0000"/>
                </a:solidFill>
                <a:latin typeface="Meiryo UI" panose="020B0604030504040204" pitchFamily="50" charset="-128"/>
                <a:ea typeface="Meiryo UI" panose="020B0604030504040204" pitchFamily="50" charset="-128"/>
              </a:rPr>
              <a:t>リカーリング</a:t>
            </a:r>
          </a:p>
        </p:txBody>
      </p:sp>
      <p:sp>
        <p:nvSpPr>
          <p:cNvPr id="34" name="Rectangle 21"/>
          <p:cNvSpPr>
            <a:spLocks noChangeArrowheads="1"/>
          </p:cNvSpPr>
          <p:nvPr/>
        </p:nvSpPr>
        <p:spPr bwMode="auto">
          <a:xfrm>
            <a:off x="7020272" y="980728"/>
            <a:ext cx="1944389" cy="458788"/>
          </a:xfrm>
          <a:prstGeom prst="rect">
            <a:avLst/>
          </a:prstGeom>
          <a:solidFill>
            <a:srgbClr val="003399"/>
          </a:solidFill>
          <a:ln w="9525">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1400" dirty="0">
                <a:solidFill>
                  <a:schemeClr val="bg1"/>
                </a:solidFill>
                <a:effectLst>
                  <a:outerShdw blurRad="38100" dist="38100" dir="2700000" algn="tl">
                    <a:srgbClr val="000000"/>
                  </a:outerShdw>
                </a:effectLst>
                <a:latin typeface="Arial Black" pitchFamily="34" charset="0"/>
                <a:ea typeface="HG創英角ｺﾞｼｯｸUB" pitchFamily="49" charset="-128"/>
              </a:rPr>
              <a:t>リアルタイム経営</a:t>
            </a:r>
          </a:p>
          <a:p>
            <a:pPr algn="ctr">
              <a:defRPr/>
            </a:pPr>
            <a:r>
              <a:rPr lang="ja-JP" altLang="en-US" sz="1200" dirty="0">
                <a:solidFill>
                  <a:schemeClr val="bg1"/>
                </a:solidFill>
                <a:effectLst>
                  <a:outerShdw blurRad="38100" dist="38100" dir="2700000" algn="tl">
                    <a:srgbClr val="000000"/>
                  </a:outerShdw>
                </a:effectLst>
                <a:latin typeface="Arial Black" pitchFamily="34" charset="0"/>
                <a:ea typeface="HGP創英角ｺﾞｼｯｸUB" pitchFamily="50" charset="-128"/>
              </a:rPr>
              <a:t>（未来の変化を見る）</a:t>
            </a:r>
          </a:p>
        </p:txBody>
      </p:sp>
      <p:sp>
        <p:nvSpPr>
          <p:cNvPr id="35" name="Text Box 24"/>
          <p:cNvSpPr txBox="1">
            <a:spLocks noChangeArrowheads="1"/>
          </p:cNvSpPr>
          <p:nvPr/>
        </p:nvSpPr>
        <p:spPr bwMode="auto">
          <a:xfrm>
            <a:off x="7092280" y="1465039"/>
            <a:ext cx="180049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b="1" dirty="0">
                <a:solidFill>
                  <a:srgbClr val="0000FF"/>
                </a:solidFill>
                <a:latin typeface="メイリオ" pitchFamily="50" charset="-128"/>
                <a:ea typeface="メイリオ" pitchFamily="50" charset="-128"/>
                <a:cs typeface="メイリオ" pitchFamily="50" charset="-128"/>
              </a:rPr>
              <a:t>予測、未来をつくる</a:t>
            </a:r>
          </a:p>
        </p:txBody>
      </p:sp>
    </p:spTree>
    <p:extLst>
      <p:ext uri="{BB962C8B-B14F-4D97-AF65-F5344CB8AC3E}">
        <p14:creationId xmlns:p14="http://schemas.microsoft.com/office/powerpoint/2010/main" val="3244743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30"/>
          <p:cNvSpPr>
            <a:spLocks noChangeShapeType="1"/>
          </p:cNvSpPr>
          <p:nvPr/>
        </p:nvSpPr>
        <p:spPr bwMode="auto">
          <a:xfrm>
            <a:off x="948639" y="4555257"/>
            <a:ext cx="6700664" cy="0"/>
          </a:xfrm>
          <a:prstGeom prst="line">
            <a:avLst/>
          </a:prstGeom>
          <a:noFill/>
          <a:ln w="19050">
            <a:solidFill>
              <a:schemeClr val="tx1"/>
            </a:solidFill>
            <a:prstDash val="dash"/>
            <a:round/>
            <a:headEnd/>
            <a:tailEnd/>
          </a:ln>
          <a:effec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kumimoji="1" lang="ja-JP" altLang="en-US" dirty="0"/>
              <a:t>（</a:t>
            </a:r>
            <a:r>
              <a:rPr kumimoji="1" lang="en-US" altLang="ja-JP" dirty="0"/>
              <a:t>ISA-95</a:t>
            </a:r>
            <a:r>
              <a:rPr kumimoji="1" lang="ja-JP" altLang="en-US" dirty="0"/>
              <a:t>）</a:t>
            </a:r>
            <a:r>
              <a:rPr kumimoji="1" lang="en-US" altLang="ja-JP" dirty="0"/>
              <a:t>MES/MOM</a:t>
            </a:r>
            <a:r>
              <a:rPr kumimoji="1" lang="ja-JP" altLang="en-US" dirty="0"/>
              <a:t>の位置付けと役割について　</a:t>
            </a:r>
          </a:p>
        </p:txBody>
      </p:sp>
      <p:sp>
        <p:nvSpPr>
          <p:cNvPr id="4" name="Rectangle 9"/>
          <p:cNvSpPr>
            <a:spLocks noChangeArrowheads="1"/>
          </p:cNvSpPr>
          <p:nvPr/>
        </p:nvSpPr>
        <p:spPr bwMode="auto">
          <a:xfrm>
            <a:off x="1092407" y="1458913"/>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需要計画</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0"/>
          <p:cNvSpPr>
            <a:spLocks noChangeArrowheads="1"/>
          </p:cNvSpPr>
          <p:nvPr/>
        </p:nvSpPr>
        <p:spPr bwMode="auto">
          <a:xfrm>
            <a:off x="2172775" y="1458913"/>
            <a:ext cx="2088232"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サプライチェーン計画・実績管理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2"/>
          <p:cNvSpPr>
            <a:spLocks noChangeArrowheads="1"/>
          </p:cNvSpPr>
          <p:nvPr/>
        </p:nvSpPr>
        <p:spPr bwMode="auto">
          <a:xfrm>
            <a:off x="4333016" y="1458913"/>
            <a:ext cx="1008112"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原価計算</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5"/>
          <p:cNvSpPr>
            <a:spLocks noChangeArrowheads="1"/>
          </p:cNvSpPr>
          <p:nvPr/>
        </p:nvSpPr>
        <p:spPr bwMode="auto">
          <a:xfrm>
            <a:off x="2172775" y="1890961"/>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16"/>
          <p:cNvSpPr>
            <a:spLocks noChangeArrowheads="1"/>
          </p:cNvSpPr>
          <p:nvPr/>
        </p:nvSpPr>
        <p:spPr bwMode="auto">
          <a:xfrm>
            <a:off x="6493255" y="1458913"/>
            <a:ext cx="999952"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人材資源</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17"/>
          <p:cNvSpPr>
            <a:spLocks noChangeArrowheads="1"/>
          </p:cNvSpPr>
          <p:nvPr/>
        </p:nvSpPr>
        <p:spPr bwMode="auto">
          <a:xfrm>
            <a:off x="1092407" y="1890961"/>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販売管理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8"/>
          <p:cNvSpPr>
            <a:spLocks noChangeArrowheads="1"/>
          </p:cNvSpPr>
          <p:nvPr/>
        </p:nvSpPr>
        <p:spPr bwMode="auto">
          <a:xfrm>
            <a:off x="1092407" y="1124744"/>
            <a:ext cx="6400800" cy="262161"/>
          </a:xfrm>
          <a:prstGeom prst="rect">
            <a:avLst/>
          </a:prstGeom>
          <a:solidFill>
            <a:srgbClr val="002060"/>
          </a:solidFill>
          <a:ln w="12700">
            <a:solidFill>
              <a:schemeClr val="tx2"/>
            </a:solidFill>
            <a:miter lim="800000"/>
            <a:headEnd/>
            <a:tailEnd/>
          </a:ln>
          <a:effectLst/>
        </p:spPr>
        <p:txBody>
          <a:bodyPr anchor="ctr"/>
          <a:lstStyle/>
          <a:p>
            <a:pPr algn="ctr" eaLnBrk="1" hangingPunct="1"/>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経営計画とロジスティクス（</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SCM</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9"/>
          <p:cNvSpPr>
            <a:spLocks noChangeArrowheads="1"/>
          </p:cNvSpPr>
          <p:nvPr/>
        </p:nvSpPr>
        <p:spPr bwMode="auto">
          <a:xfrm>
            <a:off x="1106399" y="2752427"/>
            <a:ext cx="990448"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詳細スケジューリング</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0"/>
          <p:cNvSpPr>
            <a:spLocks noChangeArrowheads="1"/>
          </p:cNvSpPr>
          <p:nvPr/>
        </p:nvSpPr>
        <p:spPr bwMode="auto">
          <a:xfrm>
            <a:off x="4333015" y="2752427"/>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パフォーマンス管理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1"/>
          <p:cNvSpPr>
            <a:spLocks noChangeArrowheads="1"/>
          </p:cNvSpPr>
          <p:nvPr/>
        </p:nvSpPr>
        <p:spPr bwMode="auto">
          <a:xfrm>
            <a:off x="5413135" y="2752427"/>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工程分析</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22"/>
          <p:cNvSpPr>
            <a:spLocks noChangeArrowheads="1"/>
          </p:cNvSpPr>
          <p:nvPr/>
        </p:nvSpPr>
        <p:spPr bwMode="auto">
          <a:xfrm>
            <a:off x="3252895" y="2752427"/>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部品表管理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3"/>
          <p:cNvSpPr>
            <a:spLocks noChangeArrowheads="1"/>
          </p:cNvSpPr>
          <p:nvPr/>
        </p:nvSpPr>
        <p:spPr bwMode="auto">
          <a:xfrm>
            <a:off x="2172775" y="2752427"/>
            <a:ext cx="1007857"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工程最適化</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4"/>
          <p:cNvSpPr>
            <a:spLocks noChangeArrowheads="1"/>
          </p:cNvSpPr>
          <p:nvPr/>
        </p:nvSpPr>
        <p:spPr bwMode="auto">
          <a:xfrm>
            <a:off x="4333015" y="3185790"/>
            <a:ext cx="1008112" cy="361355"/>
          </a:xfrm>
          <a:prstGeom prst="rect">
            <a:avLst/>
          </a:prstGeom>
          <a:solidFill>
            <a:srgbClr val="FFFF99"/>
          </a:solidFill>
          <a:ln w="12700">
            <a:solidFill>
              <a:srgbClr val="000000"/>
            </a:solidFill>
            <a:miter lim="800000"/>
            <a:headEnd/>
            <a:tailEnd/>
          </a:ln>
          <a:effectLst/>
        </p:spPr>
        <p:txBody>
          <a:bodyPr wrap="none"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製造履歴管理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25"/>
          <p:cNvSpPr>
            <a:spLocks noChangeArrowheads="1"/>
          </p:cNvSpPr>
          <p:nvPr/>
        </p:nvSpPr>
        <p:spPr bwMode="auto">
          <a:xfrm>
            <a:off x="3252895" y="3185790"/>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仕掛品管理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6"/>
          <p:cNvSpPr>
            <a:spLocks noChangeArrowheads="1"/>
          </p:cNvSpPr>
          <p:nvPr/>
        </p:nvSpPr>
        <p:spPr bwMode="auto">
          <a:xfrm>
            <a:off x="1106399" y="3185790"/>
            <a:ext cx="990448"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リソース管理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7"/>
          <p:cNvSpPr>
            <a:spLocks noChangeArrowheads="1"/>
          </p:cNvSpPr>
          <p:nvPr/>
        </p:nvSpPr>
        <p:spPr bwMode="auto">
          <a:xfrm>
            <a:off x="2172775" y="3185790"/>
            <a:ext cx="1007857" cy="361355"/>
          </a:xfrm>
          <a:prstGeom prst="rect">
            <a:avLst/>
          </a:prstGeom>
          <a:solidFill>
            <a:srgbClr val="FFFF99"/>
          </a:solidFill>
          <a:ln w="12700">
            <a:solidFill>
              <a:srgbClr val="000000"/>
            </a:solidFill>
            <a:miter lim="800000"/>
            <a:headEnd/>
            <a:tailEnd/>
          </a:ln>
          <a:effectLst/>
        </p:spPr>
        <p:txBody>
          <a:bodyPr wrap="none"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製造実行管理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28"/>
          <p:cNvSpPr>
            <a:spLocks noChangeArrowheads="1"/>
          </p:cNvSpPr>
          <p:nvPr/>
        </p:nvSpPr>
        <p:spPr bwMode="auto">
          <a:xfrm>
            <a:off x="5413135" y="3185790"/>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品質管理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Text Box 32"/>
          <p:cNvSpPr txBox="1">
            <a:spLocks noChangeArrowheads="1"/>
          </p:cNvSpPr>
          <p:nvPr/>
        </p:nvSpPr>
        <p:spPr bwMode="auto">
          <a:xfrm>
            <a:off x="293452" y="3691161"/>
            <a:ext cx="740908" cy="307777"/>
          </a:xfrm>
          <a:prstGeom prst="rect">
            <a:avLst/>
          </a:prstGeom>
          <a:noFill/>
          <a:ln w="9525">
            <a:noFill/>
            <a:miter lim="800000"/>
            <a:headEnd/>
            <a:tailEnd/>
          </a:ln>
          <a:effectLst/>
        </p:spPr>
        <p:txBody>
          <a:bodyPr wrap="none">
            <a:spAutoFit/>
          </a:bodyPr>
          <a:lstStyle/>
          <a:p>
            <a:pPr eaLnBrk="1" hangingPunct="1"/>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レベル</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36" name="Rectangle 39"/>
          <p:cNvSpPr>
            <a:spLocks noChangeArrowheads="1"/>
          </p:cNvSpPr>
          <p:nvPr/>
        </p:nvSpPr>
        <p:spPr bwMode="auto">
          <a:xfrm>
            <a:off x="1092407" y="2395017"/>
            <a:ext cx="6408737" cy="288031"/>
          </a:xfrm>
          <a:prstGeom prst="rect">
            <a:avLst/>
          </a:prstGeom>
          <a:solidFill>
            <a:srgbClr val="339933"/>
          </a:solidFill>
          <a:ln w="12700">
            <a:solidFill>
              <a:srgbClr val="000000"/>
            </a:solidFill>
            <a:miter lim="800000"/>
            <a:headEnd/>
            <a:tailEnd/>
          </a:ln>
          <a:effectLst/>
        </p:spPr>
        <p:txBody>
          <a:bodyPr anchor="ctr"/>
          <a:lstStyle/>
          <a:p>
            <a:pPr algn="ctr" eaLnBrk="1" hangingPunct="1"/>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製造実行システム／製造オペレーション管理（</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MES/MOM</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ectangle 28"/>
          <p:cNvSpPr>
            <a:spLocks noChangeArrowheads="1"/>
          </p:cNvSpPr>
          <p:nvPr/>
        </p:nvSpPr>
        <p:spPr bwMode="auto">
          <a:xfrm>
            <a:off x="6493255" y="3185790"/>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トレーサビリティ</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Rectangle 28"/>
          <p:cNvSpPr>
            <a:spLocks noChangeArrowheads="1"/>
          </p:cNvSpPr>
          <p:nvPr/>
        </p:nvSpPr>
        <p:spPr bwMode="auto">
          <a:xfrm>
            <a:off x="6493255" y="2753742"/>
            <a:ext cx="1008112" cy="361355"/>
          </a:xfrm>
          <a:prstGeom prst="rect">
            <a:avLst/>
          </a:prstGeom>
          <a:solidFill>
            <a:srgbClr val="FFFF99"/>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設備管理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Rectangle 15"/>
          <p:cNvSpPr>
            <a:spLocks noChangeArrowheads="1"/>
          </p:cNvSpPr>
          <p:nvPr/>
        </p:nvSpPr>
        <p:spPr bwMode="auto">
          <a:xfrm>
            <a:off x="3252895" y="1890961"/>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15"/>
          <p:cNvSpPr>
            <a:spLocks noChangeArrowheads="1"/>
          </p:cNvSpPr>
          <p:nvPr/>
        </p:nvSpPr>
        <p:spPr bwMode="auto">
          <a:xfrm>
            <a:off x="4333015" y="1890961"/>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在庫管理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Rectangle 15"/>
          <p:cNvSpPr>
            <a:spLocks noChangeArrowheads="1"/>
          </p:cNvSpPr>
          <p:nvPr/>
        </p:nvSpPr>
        <p:spPr bwMode="auto">
          <a:xfrm>
            <a:off x="5413135" y="1890961"/>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倉庫管理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15"/>
          <p:cNvSpPr>
            <a:spLocks noChangeArrowheads="1"/>
          </p:cNvSpPr>
          <p:nvPr/>
        </p:nvSpPr>
        <p:spPr bwMode="auto">
          <a:xfrm>
            <a:off x="6492784" y="1890961"/>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メンテナンス</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Rectangle 15"/>
          <p:cNvSpPr>
            <a:spLocks noChangeArrowheads="1"/>
          </p:cNvSpPr>
          <p:nvPr/>
        </p:nvSpPr>
        <p:spPr bwMode="auto">
          <a:xfrm>
            <a:off x="5413135" y="1458913"/>
            <a:ext cx="1008360" cy="383940"/>
          </a:xfrm>
          <a:prstGeom prst="rect">
            <a:avLst/>
          </a:prstGeom>
          <a:solidFill>
            <a:srgbClr val="CCFFFF"/>
          </a:solidFill>
          <a:ln w="12700">
            <a:solidFill>
              <a:schemeClr val="tx2"/>
            </a:solidFill>
            <a:miter lim="800000"/>
            <a:headEnd/>
            <a:tailEnd/>
          </a:ln>
          <a:effectLst/>
        </p:spPr>
        <p:txBody>
          <a:bodyPr anchor="ctr"/>
          <a:lstStyle/>
          <a:p>
            <a:pPr algn="ctr" eaLnBrk="1" hangingPunct="1"/>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調達管理</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Line 30"/>
          <p:cNvSpPr>
            <a:spLocks noChangeShapeType="1"/>
          </p:cNvSpPr>
          <p:nvPr/>
        </p:nvSpPr>
        <p:spPr bwMode="auto">
          <a:xfrm>
            <a:off x="948639" y="3619153"/>
            <a:ext cx="6700664" cy="0"/>
          </a:xfrm>
          <a:prstGeom prst="line">
            <a:avLst/>
          </a:prstGeom>
          <a:noFill/>
          <a:ln w="19050">
            <a:solidFill>
              <a:schemeClr val="tx1"/>
            </a:solidFill>
            <a:prstDash val="dash"/>
            <a:round/>
            <a:headEnd/>
            <a:tailEnd/>
          </a:ln>
          <a:effec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30"/>
          <p:cNvSpPr>
            <a:spLocks noChangeShapeType="1"/>
          </p:cNvSpPr>
          <p:nvPr/>
        </p:nvSpPr>
        <p:spPr bwMode="auto">
          <a:xfrm>
            <a:off x="944719" y="2323009"/>
            <a:ext cx="6700664" cy="0"/>
          </a:xfrm>
          <a:prstGeom prst="line">
            <a:avLst/>
          </a:prstGeom>
          <a:noFill/>
          <a:ln w="19050">
            <a:solidFill>
              <a:schemeClr val="tx1"/>
            </a:solidFill>
            <a:prstDash val="dash"/>
            <a:round/>
            <a:headEnd/>
            <a:tailEnd/>
          </a:ln>
          <a:effec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39"/>
          <p:cNvSpPr>
            <a:spLocks noChangeArrowheads="1"/>
          </p:cNvSpPr>
          <p:nvPr/>
        </p:nvSpPr>
        <p:spPr bwMode="auto">
          <a:xfrm>
            <a:off x="1092655" y="3691162"/>
            <a:ext cx="6408737" cy="288031"/>
          </a:xfrm>
          <a:prstGeom prst="rect">
            <a:avLst/>
          </a:prstGeom>
          <a:solidFill>
            <a:schemeClr val="tx1"/>
          </a:solidFill>
          <a:ln w="12700">
            <a:solidFill>
              <a:srgbClr val="000000"/>
            </a:solidFill>
            <a:miter lim="800000"/>
            <a:headEnd/>
            <a:tailEnd/>
          </a:ln>
          <a:effectLst/>
        </p:spPr>
        <p:txBody>
          <a:bodyPr anchor="ctr"/>
          <a:lstStyle/>
          <a:p>
            <a:pPr algn="ctr" eaLnBrk="1" hangingPunct="1"/>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SCADA/PLC/DCS</a:t>
            </a:r>
          </a:p>
        </p:txBody>
      </p:sp>
      <p:sp>
        <p:nvSpPr>
          <p:cNvPr id="57" name="Text Box 32"/>
          <p:cNvSpPr txBox="1">
            <a:spLocks noChangeArrowheads="1"/>
          </p:cNvSpPr>
          <p:nvPr/>
        </p:nvSpPr>
        <p:spPr bwMode="auto">
          <a:xfrm>
            <a:off x="296647" y="2395017"/>
            <a:ext cx="740908" cy="307777"/>
          </a:xfrm>
          <a:prstGeom prst="rect">
            <a:avLst/>
          </a:prstGeom>
          <a:noFill/>
          <a:ln w="9525">
            <a:noFill/>
            <a:miter lim="800000"/>
            <a:headEnd/>
            <a:tailEnd/>
          </a:ln>
          <a:effectLst/>
        </p:spPr>
        <p:txBody>
          <a:bodyPr wrap="none">
            <a:spAutoFit/>
          </a:bodyPr>
          <a:lstStyle/>
          <a:p>
            <a:pPr eaLnBrk="1" hangingPunct="1"/>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レベル</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58" name="Text Box 32"/>
          <p:cNvSpPr txBox="1">
            <a:spLocks noChangeArrowheads="1"/>
          </p:cNvSpPr>
          <p:nvPr/>
        </p:nvSpPr>
        <p:spPr bwMode="auto">
          <a:xfrm>
            <a:off x="296647" y="1151136"/>
            <a:ext cx="740908" cy="307777"/>
          </a:xfrm>
          <a:prstGeom prst="rect">
            <a:avLst/>
          </a:prstGeom>
          <a:noFill/>
          <a:ln w="9525">
            <a:noFill/>
            <a:miter lim="800000"/>
            <a:headEnd/>
            <a:tailEnd/>
          </a:ln>
          <a:effectLst/>
        </p:spPr>
        <p:txBody>
          <a:bodyPr wrap="none">
            <a:spAutoFit/>
          </a:bodyPr>
          <a:lstStyle/>
          <a:p>
            <a:pPr eaLnBrk="1" hangingPunct="1"/>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レベル</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59" name="Text Box 32"/>
          <p:cNvSpPr txBox="1">
            <a:spLocks noChangeArrowheads="1"/>
          </p:cNvSpPr>
          <p:nvPr/>
        </p:nvSpPr>
        <p:spPr bwMode="auto">
          <a:xfrm>
            <a:off x="296647" y="4555257"/>
            <a:ext cx="740908" cy="307777"/>
          </a:xfrm>
          <a:prstGeom prst="rect">
            <a:avLst/>
          </a:prstGeom>
          <a:noFill/>
          <a:ln w="9525">
            <a:noFill/>
            <a:miter lim="800000"/>
            <a:headEnd/>
            <a:tailEnd/>
          </a:ln>
          <a:effectLst/>
        </p:spPr>
        <p:txBody>
          <a:bodyPr wrap="none">
            <a:spAutoFit/>
          </a:bodyPr>
          <a:lstStyle/>
          <a:p>
            <a:pPr eaLnBrk="1" hangingPunct="1"/>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レベル</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60" name="Text Box 32"/>
          <p:cNvSpPr txBox="1">
            <a:spLocks noChangeArrowheads="1"/>
          </p:cNvSpPr>
          <p:nvPr/>
        </p:nvSpPr>
        <p:spPr bwMode="auto">
          <a:xfrm>
            <a:off x="296647" y="5471616"/>
            <a:ext cx="740908" cy="307777"/>
          </a:xfrm>
          <a:prstGeom prst="rect">
            <a:avLst/>
          </a:prstGeom>
          <a:noFill/>
          <a:ln w="9525">
            <a:noFill/>
            <a:miter lim="800000"/>
            <a:headEnd/>
            <a:tailEnd/>
          </a:ln>
          <a:effectLst/>
        </p:spPr>
        <p:txBody>
          <a:bodyPr wrap="none">
            <a:spAutoFit/>
          </a:bodyPr>
          <a:lstStyle/>
          <a:p>
            <a:pPr eaLnBrk="1" hangingPunct="1"/>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レベル</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a:t>
            </a:r>
          </a:p>
        </p:txBody>
      </p:sp>
      <p:sp>
        <p:nvSpPr>
          <p:cNvPr id="61" name="Line 30"/>
          <p:cNvSpPr>
            <a:spLocks noChangeShapeType="1"/>
          </p:cNvSpPr>
          <p:nvPr/>
        </p:nvSpPr>
        <p:spPr bwMode="auto">
          <a:xfrm>
            <a:off x="944719" y="5347345"/>
            <a:ext cx="6700664" cy="0"/>
          </a:xfrm>
          <a:prstGeom prst="line">
            <a:avLst/>
          </a:prstGeom>
          <a:noFill/>
          <a:ln w="19050">
            <a:solidFill>
              <a:schemeClr val="tx1"/>
            </a:solidFill>
            <a:prstDash val="dash"/>
            <a:round/>
            <a:headEnd/>
            <a:tailEnd/>
          </a:ln>
          <a:effec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bwMode="auto">
          <a:xfrm>
            <a:off x="1086617" y="4051201"/>
            <a:ext cx="2088232" cy="1224136"/>
          </a:xfrm>
          <a:prstGeom prst="ellipse">
            <a:avLst/>
          </a:prstGeom>
          <a:solidFill>
            <a:schemeClr val="bg1">
              <a:alpha val="70000"/>
            </a:schemeClr>
          </a:solidFill>
          <a:ln w="19050">
            <a:solidFill>
              <a:schemeClr val="tx1"/>
            </a:solidFill>
            <a:prstDash val="solid"/>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バッチコントロール</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49"/>
          <p:cNvSpPr/>
          <p:nvPr/>
        </p:nvSpPr>
        <p:spPr bwMode="auto">
          <a:xfrm>
            <a:off x="3252895" y="4051201"/>
            <a:ext cx="2088232" cy="1224136"/>
          </a:xfrm>
          <a:prstGeom prst="ellipse">
            <a:avLst/>
          </a:prstGeom>
          <a:solidFill>
            <a:schemeClr val="bg1">
              <a:alpha val="70000"/>
            </a:schemeClr>
          </a:solidFill>
          <a:ln w="19050">
            <a:solidFill>
              <a:schemeClr val="tx1"/>
            </a:solidFill>
            <a:prstDash val="solid"/>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連続コントロール</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円/楕円 50"/>
          <p:cNvSpPr/>
          <p:nvPr/>
        </p:nvSpPr>
        <p:spPr bwMode="auto">
          <a:xfrm>
            <a:off x="5412912" y="4051201"/>
            <a:ext cx="2088232" cy="1224136"/>
          </a:xfrm>
          <a:prstGeom prst="ellipse">
            <a:avLst/>
          </a:prstGeom>
          <a:solidFill>
            <a:schemeClr val="bg1">
              <a:alpha val="70000"/>
            </a:schemeClr>
          </a:solidFill>
          <a:ln w="19050">
            <a:solidFill>
              <a:schemeClr val="tx1"/>
            </a:solidFill>
            <a:prstDash val="solid"/>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ディスクリートコントロール</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Rectangle 19"/>
          <p:cNvSpPr>
            <a:spLocks noChangeArrowheads="1"/>
          </p:cNvSpPr>
          <p:nvPr/>
        </p:nvSpPr>
        <p:spPr bwMode="auto">
          <a:xfrm>
            <a:off x="1592791" y="4481934"/>
            <a:ext cx="990448" cy="361355"/>
          </a:xfrm>
          <a:prstGeom prst="rect">
            <a:avLst/>
          </a:prstGeom>
          <a:solidFill>
            <a:schemeClr val="bg1">
              <a:lumMod val="95000"/>
            </a:schemeClr>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オペレーション</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実行管理</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Rectangle 20"/>
          <p:cNvSpPr>
            <a:spLocks noChangeArrowheads="1"/>
          </p:cNvSpPr>
          <p:nvPr/>
        </p:nvSpPr>
        <p:spPr bwMode="auto">
          <a:xfrm>
            <a:off x="4845267" y="4481934"/>
            <a:ext cx="1008112" cy="361355"/>
          </a:xfrm>
          <a:prstGeom prst="rect">
            <a:avLst/>
          </a:prstGeom>
          <a:solidFill>
            <a:schemeClr val="bg1">
              <a:lumMod val="95000"/>
            </a:schemeClr>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オペレーション</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最適化</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21"/>
          <p:cNvSpPr>
            <a:spLocks noChangeArrowheads="1"/>
          </p:cNvSpPr>
          <p:nvPr/>
        </p:nvSpPr>
        <p:spPr bwMode="auto">
          <a:xfrm>
            <a:off x="5925387" y="4481934"/>
            <a:ext cx="1008112" cy="361355"/>
          </a:xfrm>
          <a:prstGeom prst="rect">
            <a:avLst/>
          </a:prstGeom>
          <a:solidFill>
            <a:schemeClr val="bg1">
              <a:lumMod val="95000"/>
            </a:schemeClr>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オペレーションモニタリング</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22"/>
          <p:cNvSpPr>
            <a:spLocks noChangeArrowheads="1"/>
          </p:cNvSpPr>
          <p:nvPr/>
        </p:nvSpPr>
        <p:spPr bwMode="auto">
          <a:xfrm>
            <a:off x="3765147" y="4481934"/>
            <a:ext cx="1008112" cy="361355"/>
          </a:xfrm>
          <a:prstGeom prst="rect">
            <a:avLst/>
          </a:prstGeom>
          <a:solidFill>
            <a:schemeClr val="bg1">
              <a:lumMod val="95000"/>
            </a:schemeClr>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オペレーション</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割込・停止</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3"/>
          <p:cNvSpPr>
            <a:spLocks noChangeArrowheads="1"/>
          </p:cNvSpPr>
          <p:nvPr/>
        </p:nvSpPr>
        <p:spPr bwMode="auto">
          <a:xfrm>
            <a:off x="2685027" y="4481934"/>
            <a:ext cx="1007857" cy="361355"/>
          </a:xfrm>
          <a:prstGeom prst="rect">
            <a:avLst/>
          </a:prstGeom>
          <a:solidFill>
            <a:schemeClr val="bg1">
              <a:lumMod val="95000"/>
            </a:schemeClr>
          </a:solidFill>
          <a:ln w="12700">
            <a:solidFill>
              <a:srgbClr val="000000"/>
            </a:solidFill>
            <a:miter lim="800000"/>
            <a:headEnd/>
            <a:tailEnd/>
          </a:ln>
          <a:effectLst/>
        </p:spPr>
        <p:txBody>
          <a:bodyPr anchor="ctr"/>
          <a:lstStyle/>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オペレーション</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自働化</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39"/>
          <p:cNvSpPr>
            <a:spLocks noChangeArrowheads="1"/>
          </p:cNvSpPr>
          <p:nvPr/>
        </p:nvSpPr>
        <p:spPr bwMode="auto">
          <a:xfrm>
            <a:off x="1088735" y="5419354"/>
            <a:ext cx="6408737" cy="1106859"/>
          </a:xfrm>
          <a:prstGeom prst="rect">
            <a:avLst/>
          </a:prstGeom>
          <a:noFill/>
          <a:ln w="12700">
            <a:solidFill>
              <a:srgbClr val="000000"/>
            </a:solidFill>
            <a:miter lim="800000"/>
            <a:headEnd/>
            <a:tailEnd/>
          </a:ln>
          <a:effectLst/>
        </p:spPr>
        <p:txBody>
          <a:bodyPr anchor="ctr"/>
          <a:lstStyle/>
          <a:p>
            <a:pPr algn="ctr" eaLnBrk="1" hangingPunct="1"/>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実プロセス</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251520" y="1484784"/>
            <a:ext cx="909223" cy="338554"/>
          </a:xfrm>
          <a:prstGeom prst="rect">
            <a:avLst/>
          </a:prstGeom>
          <a:noFill/>
          <a:ln>
            <a:noFill/>
          </a:ln>
          <a:effectLst/>
        </p:spPr>
        <p:txBody>
          <a:bodyPr wrap="none" rtlCol="0">
            <a:spAutoFit/>
          </a:bodyPr>
          <a:lstStyle/>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タイムフレーム：</a:t>
            </a:r>
            <a:endParaRPr kumimoji="1"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週</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シフト</a:t>
            </a:r>
          </a:p>
        </p:txBody>
      </p:sp>
      <p:sp>
        <p:nvSpPr>
          <p:cNvPr id="70" name="テキスト ボックス 69"/>
          <p:cNvSpPr txBox="1"/>
          <p:nvPr/>
        </p:nvSpPr>
        <p:spPr>
          <a:xfrm>
            <a:off x="251520" y="2780928"/>
            <a:ext cx="909223" cy="338554"/>
          </a:xfrm>
          <a:prstGeom prst="rect">
            <a:avLst/>
          </a:prstGeom>
          <a:noFill/>
          <a:ln>
            <a:noFill/>
          </a:ln>
          <a:effectLst/>
        </p:spPr>
        <p:txBody>
          <a:bodyPr wrap="none" rtlCol="0">
            <a:spAutoFit/>
          </a:bodyPr>
          <a:lstStyle/>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タイムフレーム：</a:t>
            </a:r>
            <a:endParaRPr kumimoji="1"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シフト</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分</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秒</a:t>
            </a:r>
          </a:p>
        </p:txBody>
      </p:sp>
      <p:sp>
        <p:nvSpPr>
          <p:cNvPr id="71" name="テキスト ボックス 70"/>
          <p:cNvSpPr txBox="1"/>
          <p:nvPr/>
        </p:nvSpPr>
        <p:spPr>
          <a:xfrm>
            <a:off x="296647" y="4005064"/>
            <a:ext cx="1093569" cy="338554"/>
          </a:xfrm>
          <a:prstGeom prst="rect">
            <a:avLst/>
          </a:prstGeom>
          <a:noFill/>
          <a:ln>
            <a:noFill/>
          </a:ln>
          <a:effectLst/>
        </p:spPr>
        <p:txBody>
          <a:bodyPr wrap="none" rtlCol="0">
            <a:spAutoFit/>
          </a:bodyPr>
          <a:lstStyle/>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タイムフレーム：</a:t>
            </a:r>
            <a:endParaRPr kumimoji="1"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秒</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ミリ秒</a:t>
            </a:r>
            <a:r>
              <a:rPr kumimoji="1"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Meiryo UI" panose="020B0604030504040204" pitchFamily="50" charset="-128"/>
              </a:rPr>
              <a:t>マイクロ秒</a:t>
            </a:r>
          </a:p>
        </p:txBody>
      </p:sp>
      <p:pic>
        <p:nvPicPr>
          <p:cNvPr id="12294" name="Picture 6" descr="関連画像"/>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733256"/>
            <a:ext cx="1019583" cy="720080"/>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529547" y="692696"/>
            <a:ext cx="8218917" cy="338554"/>
          </a:xfrm>
          <a:prstGeom prst="rect">
            <a:avLst/>
          </a:prstGeom>
          <a:noFill/>
          <a:ln>
            <a:noFill/>
          </a:ln>
          <a:effectLst/>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経営と工場をつなぐのはレベル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MES/MOM</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です。インダストリー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のポイントは標準化と可視化。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右大かっこ 71"/>
          <p:cNvSpPr/>
          <p:nvPr/>
        </p:nvSpPr>
        <p:spPr bwMode="auto">
          <a:xfrm>
            <a:off x="7524328" y="1268760"/>
            <a:ext cx="144016" cy="3960440"/>
          </a:xfrm>
          <a:prstGeom prst="rightBracket">
            <a:avLst>
              <a:gd name="adj" fmla="val 9662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73" name="テキスト ボックス 72"/>
          <p:cNvSpPr txBox="1"/>
          <p:nvPr/>
        </p:nvSpPr>
        <p:spPr>
          <a:xfrm>
            <a:off x="7668344" y="1484784"/>
            <a:ext cx="796115" cy="307777"/>
          </a:xfrm>
          <a:prstGeom prst="rect">
            <a:avLst/>
          </a:prstGeom>
          <a:noFill/>
          <a:ln>
            <a:solidFill>
              <a:schemeClr val="tx1"/>
            </a:solidFill>
          </a:ln>
          <a:effectLst/>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ISA-95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4967978"/>
            <a:ext cx="1619672" cy="155823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519" y="5516362"/>
            <a:ext cx="936377" cy="93637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5445224"/>
            <a:ext cx="936104" cy="952854"/>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5661248"/>
            <a:ext cx="936104" cy="936104"/>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0072" y="4527072"/>
            <a:ext cx="571128" cy="571128"/>
          </a:xfrm>
          <a:prstGeom prst="rect">
            <a:avLst/>
          </a:prstGeom>
        </p:spPr>
      </p:pic>
      <p:grpSp>
        <p:nvGrpSpPr>
          <p:cNvPr id="30" name="グループ化 29"/>
          <p:cNvGrpSpPr/>
          <p:nvPr/>
        </p:nvGrpSpPr>
        <p:grpSpPr>
          <a:xfrm>
            <a:off x="1115616" y="1484784"/>
            <a:ext cx="6336704" cy="2088232"/>
            <a:chOff x="1115616" y="1484784"/>
            <a:chExt cx="6336704" cy="2088232"/>
          </a:xfrm>
        </p:grpSpPr>
        <p:sp>
          <p:nvSpPr>
            <p:cNvPr id="17" name="円/楕円 16"/>
            <p:cNvSpPr/>
            <p:nvPr/>
          </p:nvSpPr>
          <p:spPr bwMode="auto">
            <a:xfrm>
              <a:off x="4355976" y="1484784"/>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2" name="円/楕円 61"/>
            <p:cNvSpPr/>
            <p:nvPr/>
          </p:nvSpPr>
          <p:spPr bwMode="auto">
            <a:xfrm>
              <a:off x="6516216" y="1484784"/>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3" name="円/楕円 62"/>
            <p:cNvSpPr/>
            <p:nvPr/>
          </p:nvSpPr>
          <p:spPr bwMode="auto">
            <a:xfrm>
              <a:off x="2195736" y="1916832"/>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5" name="円/楕円 64"/>
            <p:cNvSpPr/>
            <p:nvPr/>
          </p:nvSpPr>
          <p:spPr bwMode="auto">
            <a:xfrm>
              <a:off x="4355976" y="1916832"/>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6" name="円/楕円 65"/>
            <p:cNvSpPr/>
            <p:nvPr/>
          </p:nvSpPr>
          <p:spPr bwMode="auto">
            <a:xfrm>
              <a:off x="2195736" y="3212976"/>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7" name="円/楕円 66"/>
            <p:cNvSpPr/>
            <p:nvPr/>
          </p:nvSpPr>
          <p:spPr bwMode="auto">
            <a:xfrm>
              <a:off x="1115616" y="3212976"/>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4" name="円/楕円 73"/>
            <p:cNvSpPr/>
            <p:nvPr/>
          </p:nvSpPr>
          <p:spPr bwMode="auto">
            <a:xfrm>
              <a:off x="3347864" y="3212976"/>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5" name="円/楕円 74"/>
            <p:cNvSpPr/>
            <p:nvPr/>
          </p:nvSpPr>
          <p:spPr bwMode="auto">
            <a:xfrm>
              <a:off x="4355976" y="2780928"/>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6" name="円/楕円 75"/>
            <p:cNvSpPr/>
            <p:nvPr/>
          </p:nvSpPr>
          <p:spPr bwMode="auto">
            <a:xfrm>
              <a:off x="5436096" y="1484784"/>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7" name="円/楕円 76"/>
            <p:cNvSpPr/>
            <p:nvPr/>
          </p:nvSpPr>
          <p:spPr bwMode="auto">
            <a:xfrm>
              <a:off x="3275856" y="1916832"/>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8" name="円/楕円 77"/>
            <p:cNvSpPr/>
            <p:nvPr/>
          </p:nvSpPr>
          <p:spPr bwMode="auto">
            <a:xfrm>
              <a:off x="3347864" y="2780928"/>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9" name="円/楕円 78"/>
            <p:cNvSpPr/>
            <p:nvPr/>
          </p:nvSpPr>
          <p:spPr bwMode="auto">
            <a:xfrm>
              <a:off x="4355976" y="3212976"/>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grpSp>
      <p:sp>
        <p:nvSpPr>
          <p:cNvPr id="29" name="テキスト ボックス 28"/>
          <p:cNvSpPr txBox="1"/>
          <p:nvPr/>
        </p:nvSpPr>
        <p:spPr>
          <a:xfrm>
            <a:off x="7748836" y="1916832"/>
            <a:ext cx="1359668" cy="646331"/>
          </a:xfrm>
          <a:prstGeom prst="rect">
            <a:avLst/>
          </a:prstGeom>
          <a:solidFill>
            <a:srgbClr val="FFFF00"/>
          </a:solidFill>
          <a:ln>
            <a:solidFill>
              <a:srgbClr val="FF0000"/>
            </a:solidFill>
          </a:ln>
          <a:effectLst/>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IoT/MES</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をつなぐ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工場と経営をつなぐ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円/楕円 79"/>
          <p:cNvSpPr/>
          <p:nvPr/>
        </p:nvSpPr>
        <p:spPr bwMode="auto">
          <a:xfrm>
            <a:off x="7812360" y="2780928"/>
            <a:ext cx="936104" cy="360040"/>
          </a:xfrm>
          <a:prstGeom prst="ellipse">
            <a:avLst/>
          </a:prstGeom>
          <a:noFill/>
          <a:ln w="28575">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31" name="テキスト ボックス 30"/>
          <p:cNvSpPr txBox="1"/>
          <p:nvPr/>
        </p:nvSpPr>
        <p:spPr>
          <a:xfrm>
            <a:off x="7808402" y="3193812"/>
            <a:ext cx="1156086" cy="523220"/>
          </a:xfrm>
          <a:prstGeom prst="rect">
            <a:avLst/>
          </a:prstGeom>
          <a:noFill/>
          <a:ln>
            <a:noFill/>
          </a:ln>
          <a:effectLst/>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つながる項目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7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S role」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053" y="4221163"/>
            <a:ext cx="3532097" cy="230418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a:t>ERP</a:t>
            </a:r>
            <a:r>
              <a:rPr kumimoji="1" lang="ja-JP" altLang="en-US" dirty="0"/>
              <a:t>と</a:t>
            </a:r>
            <a:r>
              <a:rPr kumimoji="1" lang="en-US" altLang="ja-JP" dirty="0"/>
              <a:t>MES</a:t>
            </a:r>
            <a:r>
              <a:rPr kumimoji="1" lang="ja-JP" altLang="en-US" dirty="0"/>
              <a:t>の比較　</a:t>
            </a:r>
          </a:p>
        </p:txBody>
      </p:sp>
      <p:pic>
        <p:nvPicPr>
          <p:cNvPr id="4098" name="Picture 2" descr="「MESとは」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23950"/>
            <a:ext cx="8208962" cy="286317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9547" y="692696"/>
            <a:ext cx="8289449" cy="338554"/>
          </a:xfrm>
          <a:prstGeom prst="rect">
            <a:avLst/>
          </a:prstGeom>
          <a:noFill/>
          <a:ln>
            <a:noFill/>
          </a:ln>
          <a:effectLst/>
        </p:spPr>
        <p:txBody>
          <a:bodyPr wrap="non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MES</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では、対象とする管理項目は異なりますが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関連性があるためこれを紐付けることが出来る。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409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8932" y="1679463"/>
            <a:ext cx="506701" cy="37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sz="1800" dirty="0"/>
              <a:t>なぜ　</a:t>
            </a:r>
            <a:r>
              <a:rPr kumimoji="1" lang="en-US" altLang="ja-JP" sz="1800" dirty="0"/>
              <a:t>『2025</a:t>
            </a:r>
            <a:r>
              <a:rPr kumimoji="1" lang="ja-JP" altLang="en-US" sz="1800" dirty="0"/>
              <a:t>年</a:t>
            </a:r>
            <a:r>
              <a:rPr kumimoji="1" lang="en-US" altLang="ja-JP" sz="1800" dirty="0"/>
              <a:t>』</a:t>
            </a:r>
            <a:r>
              <a:rPr kumimoji="1" lang="ja-JP" altLang="en-US" sz="1800" dirty="0"/>
              <a:t>　なのか？　</a:t>
            </a:r>
          </a:p>
        </p:txBody>
      </p:sp>
      <p:pic>
        <p:nvPicPr>
          <p:cNvPr id="6146" name="Picture 2" descr="ã2025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99" y="5022777"/>
            <a:ext cx="2987824" cy="149507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63791" y="1355864"/>
            <a:ext cx="2016323" cy="369332"/>
          </a:xfrm>
          <a:prstGeom prst="rect">
            <a:avLst/>
          </a:prstGeom>
          <a:solidFill>
            <a:srgbClr val="FFC000"/>
          </a:solid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2025</a:t>
            </a:r>
            <a:r>
              <a:rPr kumimoji="1" lang="ja-JP" altLang="en-US" b="1" dirty="0">
                <a:solidFill>
                  <a:schemeClr val="bg1"/>
                </a:solidFill>
                <a:latin typeface="Meiryo UI" panose="020B0604030504040204" pitchFamily="50" charset="-128"/>
                <a:ea typeface="Meiryo UI" panose="020B0604030504040204" pitchFamily="50" charset="-128"/>
              </a:rPr>
              <a:t>年</a:t>
            </a:r>
          </a:p>
        </p:txBody>
      </p:sp>
      <p:sp>
        <p:nvSpPr>
          <p:cNvPr id="6" name="テキスト ボックス 5"/>
          <p:cNvSpPr txBox="1"/>
          <p:nvPr/>
        </p:nvSpPr>
        <p:spPr>
          <a:xfrm>
            <a:off x="301814" y="1355864"/>
            <a:ext cx="2016323" cy="369332"/>
          </a:xfrm>
          <a:prstGeom prst="rect">
            <a:avLst/>
          </a:prstGeom>
          <a:solidFill>
            <a:schemeClr val="tx1"/>
          </a:solid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2019</a:t>
            </a:r>
            <a:r>
              <a:rPr kumimoji="1" lang="ja-JP" altLang="en-US" b="1" dirty="0">
                <a:solidFill>
                  <a:schemeClr val="bg1"/>
                </a:solidFill>
                <a:latin typeface="Meiryo UI" panose="020B0604030504040204" pitchFamily="50" charset="-128"/>
                <a:ea typeface="Meiryo UI" panose="020B0604030504040204" pitchFamily="50" charset="-128"/>
              </a:rPr>
              <a:t>年</a:t>
            </a:r>
          </a:p>
        </p:txBody>
      </p:sp>
      <p:sp>
        <p:nvSpPr>
          <p:cNvPr id="7" name="テキスト ボックス 6"/>
          <p:cNvSpPr txBox="1"/>
          <p:nvPr/>
        </p:nvSpPr>
        <p:spPr>
          <a:xfrm>
            <a:off x="6804250" y="836712"/>
            <a:ext cx="2016323" cy="369332"/>
          </a:xfrm>
          <a:prstGeom prst="rect">
            <a:avLst/>
          </a:prstGeom>
          <a:solidFill>
            <a:srgbClr val="0000FF"/>
          </a:solidFill>
        </p:spPr>
        <p:txBody>
          <a:bodyPr wrap="square" rtlCol="0">
            <a:spAutoFit/>
          </a:bodyPr>
          <a:lstStyle/>
          <a:p>
            <a:pPr algn="ctr"/>
            <a:r>
              <a:rPr lang="en-US" altLang="ja-JP" sz="1600" b="1" dirty="0">
                <a:solidFill>
                  <a:schemeClr val="bg1"/>
                </a:solidFill>
                <a:latin typeface="Meiryo UI" panose="020B0604030504040204" pitchFamily="50" charset="-128"/>
                <a:ea typeface="Meiryo UI" panose="020B0604030504040204" pitchFamily="50" charset="-128"/>
              </a:rPr>
              <a:t>Good</a:t>
            </a:r>
            <a:r>
              <a:rPr kumimoji="1" lang="en-US" altLang="ja-JP" b="1" dirty="0">
                <a:solidFill>
                  <a:schemeClr val="bg1"/>
                </a:solidFill>
                <a:latin typeface="Meiryo UI" panose="020B0604030504040204" pitchFamily="50" charset="-128"/>
                <a:ea typeface="Meiryo UI" panose="020B0604030504040204" pitchFamily="50" charset="-128"/>
              </a:rPr>
              <a:t>2030</a:t>
            </a:r>
            <a:r>
              <a:rPr kumimoji="1" lang="ja-JP" altLang="en-US" b="1" dirty="0">
                <a:solidFill>
                  <a:schemeClr val="bg1"/>
                </a:solidFill>
                <a:latin typeface="Meiryo UI" panose="020B0604030504040204" pitchFamily="50" charset="-128"/>
                <a:ea typeface="Meiryo UI" panose="020B0604030504040204" pitchFamily="50" charset="-128"/>
              </a:rPr>
              <a:t>年</a:t>
            </a:r>
          </a:p>
        </p:txBody>
      </p:sp>
      <p:sp>
        <p:nvSpPr>
          <p:cNvPr id="8" name="テキスト ボックス 7"/>
          <p:cNvSpPr txBox="1"/>
          <p:nvPr/>
        </p:nvSpPr>
        <p:spPr>
          <a:xfrm>
            <a:off x="6804671" y="2420888"/>
            <a:ext cx="2016323" cy="369332"/>
          </a:xfrm>
          <a:prstGeom prst="rect">
            <a:avLst/>
          </a:prstGeom>
          <a:solidFill>
            <a:srgbClr val="FF0000"/>
          </a:solidFill>
        </p:spPr>
        <p:txBody>
          <a:bodyPr wrap="square" rtlCol="0">
            <a:spAutoFit/>
          </a:bodyPr>
          <a:lstStyle/>
          <a:p>
            <a:pPr algn="ctr"/>
            <a:r>
              <a:rPr lang="en-US" altLang="ja-JP" sz="1600" b="1" dirty="0">
                <a:solidFill>
                  <a:schemeClr val="bg1"/>
                </a:solidFill>
                <a:latin typeface="Meiryo UI" panose="020B0604030504040204" pitchFamily="50" charset="-128"/>
                <a:ea typeface="Meiryo UI" panose="020B0604030504040204" pitchFamily="50" charset="-128"/>
              </a:rPr>
              <a:t>Bad</a:t>
            </a:r>
            <a:r>
              <a:rPr kumimoji="1" lang="en-US" altLang="ja-JP" b="1" dirty="0">
                <a:solidFill>
                  <a:schemeClr val="bg1"/>
                </a:solidFill>
                <a:latin typeface="Meiryo UI" panose="020B0604030504040204" pitchFamily="50" charset="-128"/>
                <a:ea typeface="Meiryo UI" panose="020B0604030504040204" pitchFamily="50" charset="-128"/>
              </a:rPr>
              <a:t>2030</a:t>
            </a:r>
            <a:r>
              <a:rPr kumimoji="1" lang="ja-JP" altLang="en-US" b="1" dirty="0">
                <a:solidFill>
                  <a:schemeClr val="bg1"/>
                </a:solidFill>
                <a:latin typeface="Meiryo UI" panose="020B0604030504040204" pitchFamily="50" charset="-128"/>
                <a:ea typeface="Meiryo UI" panose="020B0604030504040204" pitchFamily="50" charset="-128"/>
              </a:rPr>
              <a:t>年</a:t>
            </a:r>
          </a:p>
        </p:txBody>
      </p:sp>
      <p:cxnSp>
        <p:nvCxnSpPr>
          <p:cNvPr id="11" name="直線矢印コネクタ 10"/>
          <p:cNvCxnSpPr>
            <a:stCxn id="6" idx="3"/>
            <a:endCxn id="3" idx="1"/>
          </p:cNvCxnSpPr>
          <p:nvPr/>
        </p:nvCxnSpPr>
        <p:spPr bwMode="auto">
          <a:xfrm>
            <a:off x="2318136" y="1540530"/>
            <a:ext cx="1245654" cy="0"/>
          </a:xfrm>
          <a:prstGeom prst="straightConnector1">
            <a:avLst/>
          </a:prstGeom>
          <a:noFill/>
          <a:ln w="38100" cap="flat" cmpd="sng" algn="ctr">
            <a:solidFill>
              <a:schemeClr val="bg1">
                <a:lumMod val="65000"/>
              </a:schemeClr>
            </a:solidFill>
            <a:prstDash val="solid"/>
            <a:round/>
            <a:headEnd type="none" w="med" len="med"/>
            <a:tailEnd type="arrow"/>
          </a:ln>
          <a:effectLst/>
        </p:spPr>
      </p:cxnSp>
      <p:cxnSp>
        <p:nvCxnSpPr>
          <p:cNvPr id="13" name="直線矢印コネクタ 12"/>
          <p:cNvCxnSpPr>
            <a:stCxn id="3" idx="3"/>
            <a:endCxn id="7" idx="1"/>
          </p:cNvCxnSpPr>
          <p:nvPr/>
        </p:nvCxnSpPr>
        <p:spPr bwMode="auto">
          <a:xfrm flipV="1">
            <a:off x="5580114" y="1021378"/>
            <a:ext cx="1224136" cy="519152"/>
          </a:xfrm>
          <a:prstGeom prst="straightConnector1">
            <a:avLst/>
          </a:prstGeom>
          <a:noFill/>
          <a:ln w="38100" cap="flat" cmpd="sng" algn="ctr">
            <a:solidFill>
              <a:schemeClr val="bg1">
                <a:lumMod val="65000"/>
              </a:schemeClr>
            </a:solidFill>
            <a:prstDash val="solid"/>
            <a:round/>
            <a:headEnd type="none" w="med" len="med"/>
            <a:tailEnd type="arrow"/>
          </a:ln>
          <a:effectLst/>
        </p:spPr>
      </p:cxnSp>
      <p:cxnSp>
        <p:nvCxnSpPr>
          <p:cNvPr id="16" name="直線矢印コネクタ 15"/>
          <p:cNvCxnSpPr>
            <a:stCxn id="3" idx="3"/>
            <a:endCxn id="8" idx="1"/>
          </p:cNvCxnSpPr>
          <p:nvPr/>
        </p:nvCxnSpPr>
        <p:spPr bwMode="auto">
          <a:xfrm>
            <a:off x="5580114" y="1540530"/>
            <a:ext cx="1224557" cy="1065024"/>
          </a:xfrm>
          <a:prstGeom prst="straightConnector1">
            <a:avLst/>
          </a:prstGeom>
          <a:noFill/>
          <a:ln w="38100" cap="flat" cmpd="sng" algn="ctr">
            <a:solidFill>
              <a:schemeClr val="bg1">
                <a:lumMod val="65000"/>
              </a:schemeClr>
            </a:solidFill>
            <a:prstDash val="solid"/>
            <a:round/>
            <a:headEnd type="none" w="med" len="med"/>
            <a:tailEnd type="arrow"/>
          </a:ln>
          <a:effectLst/>
        </p:spPr>
      </p:cxnSp>
      <p:sp>
        <p:nvSpPr>
          <p:cNvPr id="18" name="テキスト ボックス 17"/>
          <p:cNvSpPr txBox="1"/>
          <p:nvPr/>
        </p:nvSpPr>
        <p:spPr>
          <a:xfrm>
            <a:off x="5796137" y="1409871"/>
            <a:ext cx="442750" cy="307777"/>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OR</a:t>
            </a:r>
            <a:endParaRPr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99190" y="2852936"/>
            <a:ext cx="5684978" cy="830997"/>
          </a:xfrm>
          <a:prstGeom prst="rect">
            <a:avLst/>
          </a:prstGeom>
          <a:solidFill>
            <a:schemeClr val="bg1">
              <a:lumMod val="95000"/>
            </a:schemeClr>
          </a:solidFill>
          <a:ln>
            <a:solidFill>
              <a:schemeClr val="tx1"/>
            </a:solidFill>
          </a:ln>
        </p:spPr>
        <p:txBody>
          <a:bodyPr wrap="square" rtlCol="0">
            <a:spAutoFit/>
          </a:bodyPr>
          <a:lstStyle/>
          <a:p>
            <a:r>
              <a:rPr lang="en-US" altLang="ja-JP" sz="1200" b="1" dirty="0">
                <a:latin typeface="Meiryo UI" panose="020B0604030504040204" pitchFamily="50" charset="-128"/>
                <a:ea typeface="Meiryo UI" panose="020B0604030504040204" pitchFamily="50" charset="-128"/>
              </a:rPr>
              <a:t>DX</a:t>
            </a:r>
            <a:r>
              <a:rPr lang="ja-JP" altLang="en-US" sz="1200" b="1" dirty="0">
                <a:latin typeface="Meiryo UI" panose="020B0604030504040204" pitchFamily="50" charset="-128"/>
                <a:ea typeface="Meiryo UI" panose="020B0604030504040204" pitchFamily="50" charset="-128"/>
              </a:rPr>
              <a:t>策定　→　デジタル時代の競争戦略</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・「ビジネストレンドとテクノロジートレンド」の絞り込み</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・「ゴール設定とマイルストーン設定」（明確な計画策定）</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・事業とオペレーションの競争力を磨く（イノベーション戦略）</a:t>
            </a:r>
            <a:endParaRPr lang="en-US" altLang="ja-JP"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95536" y="3714856"/>
            <a:ext cx="5688632" cy="830997"/>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ポストモダン</a:t>
            </a:r>
            <a:r>
              <a:rPr lang="en-US" altLang="ja-JP" sz="1200" b="1" dirty="0">
                <a:latin typeface="Meiryo UI" panose="020B0604030504040204" pitchFamily="50" charset="-128"/>
                <a:ea typeface="Meiryo UI" panose="020B0604030504040204" pitchFamily="50" charset="-128"/>
              </a:rPr>
              <a:t>ERP</a:t>
            </a:r>
            <a:r>
              <a:rPr lang="ja-JP" altLang="en-US" sz="1200" b="1" dirty="0">
                <a:latin typeface="Meiryo UI" panose="020B0604030504040204" pitchFamily="50" charset="-128"/>
                <a:ea typeface="Meiryo UI" panose="020B0604030504040204" pitchFamily="50" charset="-128"/>
              </a:rPr>
              <a:t>　→　リノベーション戦略（老朽化）</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・「安定性と信頼性」＆「柔軟性と即効性」の両立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・「守りの</a:t>
            </a:r>
            <a:r>
              <a:rPr lang="en-US" altLang="ja-JP" sz="1200" dirty="0">
                <a:latin typeface="Meiryo UI" panose="020B0604030504040204" pitchFamily="50" charset="-128"/>
                <a:ea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SoR</a:t>
            </a:r>
            <a:r>
              <a:rPr lang="ja-JP" altLang="en-US" sz="1200" dirty="0">
                <a:latin typeface="Meiryo UI" panose="020B0604030504040204" pitchFamily="50" charset="-128"/>
                <a:ea typeface="Meiryo UI" panose="020B0604030504040204" pitchFamily="50" charset="-128"/>
              </a:rPr>
              <a:t>と「攻めの</a:t>
            </a:r>
            <a:r>
              <a:rPr lang="en-US" altLang="ja-JP" sz="1200" dirty="0">
                <a:latin typeface="Meiryo UI" panose="020B0604030504040204" pitchFamily="50" charset="-128"/>
                <a:ea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SoE</a:t>
            </a:r>
            <a:r>
              <a:rPr lang="ja-JP" altLang="en-US" sz="1200" dirty="0">
                <a:latin typeface="Meiryo UI" panose="020B0604030504040204" pitchFamily="50" charset="-128"/>
                <a:ea typeface="Meiryo UI" panose="020B0604030504040204" pitchFamily="50" charset="-128"/>
              </a:rPr>
              <a:t>の両立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・「異業種間連携：</a:t>
            </a:r>
            <a:r>
              <a:rPr lang="en-US" altLang="ja-JP" sz="1200" dirty="0">
                <a:latin typeface="Meiryo UI" panose="020B0604030504040204" pitchFamily="50" charset="-128"/>
                <a:ea typeface="Meiryo UI" panose="020B0604030504040204" pitchFamily="50" charset="-128"/>
              </a:rPr>
              <a:t>Connected Industries</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Ex, </a:t>
            </a:r>
            <a:r>
              <a:rPr lang="ja-JP" altLang="en-US" sz="1200" dirty="0">
                <a:latin typeface="Meiryo UI" panose="020B0604030504040204" pitchFamily="50" charset="-128"/>
                <a:ea typeface="Meiryo UI" panose="020B0604030504040204" pitchFamily="50" charset="-128"/>
              </a:rPr>
              <a:t>スマートシティ＋</a:t>
            </a:r>
            <a:r>
              <a:rPr lang="en-US" altLang="ja-JP" sz="1200" dirty="0" err="1">
                <a:latin typeface="Meiryo UI" panose="020B0604030504040204" pitchFamily="50" charset="-128"/>
                <a:ea typeface="Meiryo UI" panose="020B0604030504040204" pitchFamily="50" charset="-128"/>
              </a:rPr>
              <a:t>MaaS</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95536" y="4581128"/>
            <a:ext cx="5688632" cy="1015663"/>
          </a:xfrm>
          <a:prstGeom prst="rect">
            <a:avLst/>
          </a:prstGeom>
          <a:solidFill>
            <a:srgbClr val="0070C0"/>
          </a:solidFill>
          <a:ln>
            <a:solidFill>
              <a:schemeClr val="tx1"/>
            </a:solidFill>
          </a:ln>
        </p:spPr>
        <p:txBody>
          <a:bodyPr wrap="square" rtlCol="0">
            <a:spAutoFit/>
          </a:bodyPr>
          <a:lstStyle/>
          <a:p>
            <a:r>
              <a:rPr lang="ja-JP" altLang="en-US" sz="1200" b="1" dirty="0">
                <a:solidFill>
                  <a:srgbClr val="FFFF00"/>
                </a:solidFill>
                <a:latin typeface="Meiryo UI" panose="020B0604030504040204" pitchFamily="50" charset="-128"/>
                <a:ea typeface="Meiryo UI" panose="020B0604030504040204" pitchFamily="50" charset="-128"/>
              </a:rPr>
              <a:t>組織をスリム化</a:t>
            </a:r>
            <a:r>
              <a:rPr lang="ja-JP" altLang="en-US"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rgbClr val="FFFF00"/>
                </a:solidFill>
                <a:latin typeface="Meiryo UI" panose="020B0604030504040204" pitchFamily="50" charset="-128"/>
                <a:ea typeface="Meiryo UI" panose="020B0604030504040204" pitchFamily="50" charset="-128"/>
              </a:rPr>
              <a:t>業務プロセス見直し</a:t>
            </a:r>
            <a:r>
              <a:rPr lang="ja-JP" altLang="en-US"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rgbClr val="FFFF00"/>
                </a:solidFill>
                <a:latin typeface="Meiryo UI" panose="020B0604030504040204" pitchFamily="50" charset="-128"/>
                <a:ea typeface="Meiryo UI" panose="020B0604030504040204" pitchFamily="50" charset="-128"/>
              </a:rPr>
              <a:t>新しい成長を破壊による変革とチーム力でつくる</a:t>
            </a:r>
            <a:endParaRPr lang="en-US" altLang="ja-JP" sz="1200" b="1" dirty="0">
              <a:solidFill>
                <a:srgbClr val="FFFF00"/>
              </a:solidFill>
              <a:latin typeface="Meiryo UI" panose="020B0604030504040204" pitchFamily="50" charset="-128"/>
              <a:ea typeface="Meiryo UI" panose="020B0604030504040204" pitchFamily="50" charset="-128"/>
            </a:endParaRPr>
          </a:p>
          <a:p>
            <a:r>
              <a:rPr lang="ja-JP" altLang="en-US" sz="1200" b="1" dirty="0">
                <a:solidFill>
                  <a:schemeClr val="bg1"/>
                </a:solidFill>
                <a:latin typeface="Meiryo UI" panose="020B0604030504040204" pitchFamily="50" charset="-128"/>
                <a:ea typeface="Meiryo UI" panose="020B0604030504040204" pitchFamily="50" charset="-128"/>
              </a:rPr>
              <a:t>破壊＋創造：</a:t>
            </a:r>
            <a:r>
              <a:rPr lang="en-US" altLang="ja-JP" sz="1200" b="1" dirty="0">
                <a:solidFill>
                  <a:schemeClr val="bg1"/>
                </a:solidFill>
                <a:latin typeface="Meiryo UI" panose="020B0604030504040204" pitchFamily="50" charset="-128"/>
                <a:ea typeface="Meiryo UI" panose="020B0604030504040204" pitchFamily="50" charset="-128"/>
              </a:rPr>
              <a:t>Disruption + Creation, ONE TEAM</a:t>
            </a:r>
            <a:r>
              <a:rPr lang="ja-JP" altLang="en-US" sz="1200" b="1" dirty="0">
                <a:solidFill>
                  <a:schemeClr val="bg1"/>
                </a:solidFill>
                <a:latin typeface="Meiryo UI" panose="020B0604030504040204" pitchFamily="50" charset="-128"/>
                <a:ea typeface="Meiryo UI" panose="020B0604030504040204" pitchFamily="50" charset="-128"/>
              </a:rPr>
              <a:t>：都市とヒトとデータの変革</a:t>
            </a:r>
            <a:endParaRPr lang="en-US" altLang="ja-JP" sz="1200" b="1" dirty="0">
              <a:solidFill>
                <a:schemeClr val="bg1"/>
              </a:solidFill>
              <a:latin typeface="Meiryo UI" panose="020B0604030504040204" pitchFamily="50" charset="-128"/>
              <a:ea typeface="Meiryo UI" panose="020B0604030504040204" pitchFamily="50" charset="-128"/>
            </a:endParaRPr>
          </a:p>
          <a:p>
            <a:r>
              <a:rPr lang="ja-JP" altLang="en-US" sz="1200" dirty="0">
                <a:solidFill>
                  <a:schemeClr val="bg1"/>
                </a:solidFill>
                <a:latin typeface="Meiryo UI" panose="020B0604030504040204" pitchFamily="50" charset="-128"/>
                <a:ea typeface="Meiryo UI" panose="020B0604030504040204" pitchFamily="50" charset="-128"/>
              </a:rPr>
              <a:t>・不足するデジタル人材、余る</a:t>
            </a:r>
            <a:r>
              <a:rPr lang="en-US" altLang="ja-JP" sz="1200" dirty="0">
                <a:solidFill>
                  <a:schemeClr val="bg1"/>
                </a:solidFill>
                <a:latin typeface="Meiryo UI" panose="020B0604030504040204" pitchFamily="50" charset="-128"/>
                <a:ea typeface="Meiryo UI" panose="020B0604030504040204" pitchFamily="50" charset="-128"/>
              </a:rPr>
              <a:t>SI</a:t>
            </a:r>
            <a:r>
              <a:rPr lang="ja-JP" altLang="en-US" sz="1200" dirty="0">
                <a:solidFill>
                  <a:schemeClr val="bg1"/>
                </a:solidFill>
                <a:latin typeface="Meiryo UI" panose="020B0604030504040204" pitchFamily="50" charset="-128"/>
                <a:ea typeface="Meiryo UI" panose="020B0604030504040204" pitchFamily="50" charset="-128"/>
              </a:rPr>
              <a:t>人材</a:t>
            </a:r>
            <a:r>
              <a:rPr lang="en-US" altLang="ja-JP" sz="1200" dirty="0">
                <a:solidFill>
                  <a:schemeClr val="bg1"/>
                </a:solidFill>
                <a:latin typeface="Meiryo UI" panose="020B0604030504040204" pitchFamily="50" charset="-128"/>
                <a:ea typeface="Meiryo UI" panose="020B0604030504040204" pitchFamily="50" charset="-128"/>
              </a:rPr>
              <a:t>(</a:t>
            </a:r>
            <a:r>
              <a:rPr lang="ja-JP" altLang="en-US" sz="1200" dirty="0">
                <a:solidFill>
                  <a:schemeClr val="bg1"/>
                </a:solidFill>
                <a:latin typeface="Meiryo UI" panose="020B0604030504040204" pitchFamily="50" charset="-128"/>
                <a:ea typeface="Meiryo UI" panose="020B0604030504040204" pitchFamily="50" charset="-128"/>
              </a:rPr>
              <a:t>スキルのミスマッチ</a:t>
            </a:r>
            <a:r>
              <a:rPr lang="en-US" altLang="ja-JP" sz="1200" dirty="0">
                <a:solidFill>
                  <a:schemeClr val="bg1"/>
                </a:solidFill>
                <a:latin typeface="Meiryo UI" panose="020B0604030504040204" pitchFamily="50" charset="-128"/>
                <a:ea typeface="Meiryo UI" panose="020B0604030504040204" pitchFamily="50" charset="-128"/>
              </a:rPr>
              <a:t>)</a:t>
            </a:r>
            <a:r>
              <a:rPr lang="ja-JP" altLang="en-US" sz="1200" dirty="0">
                <a:solidFill>
                  <a:schemeClr val="bg1"/>
                </a:solidFill>
                <a:latin typeface="Meiryo UI" panose="020B0604030504040204" pitchFamily="50" charset="-128"/>
                <a:ea typeface="Meiryo UI" panose="020B0604030504040204" pitchFamily="50" charset="-128"/>
              </a:rPr>
              <a:t>をチーム力で乗り切る</a:t>
            </a:r>
            <a:endParaRPr lang="en-US" altLang="ja-JP" sz="1200" dirty="0">
              <a:solidFill>
                <a:schemeClr val="bg1"/>
              </a:solidFill>
              <a:latin typeface="Meiryo UI" panose="020B0604030504040204" pitchFamily="50" charset="-128"/>
              <a:ea typeface="Meiryo UI" panose="020B0604030504040204" pitchFamily="50" charset="-128"/>
            </a:endParaRPr>
          </a:p>
          <a:p>
            <a:r>
              <a:rPr lang="ja-JP" altLang="en-US" sz="1200" dirty="0">
                <a:solidFill>
                  <a:schemeClr val="bg1"/>
                </a:solidFill>
                <a:latin typeface="Meiryo UI" panose="020B0604030504040204" pitchFamily="50" charset="-128"/>
                <a:ea typeface="Meiryo UI" panose="020B0604030504040204" pitchFamily="50" charset="-128"/>
              </a:rPr>
              <a:t>・地方都市間が相互に連携して補完、スマートシティによるヒトとデータの変革</a:t>
            </a:r>
            <a:endParaRPr lang="en-US" altLang="ja-JP" sz="1200" dirty="0">
              <a:solidFill>
                <a:schemeClr val="bg1"/>
              </a:solidFill>
              <a:latin typeface="Meiryo UI" panose="020B0604030504040204" pitchFamily="50" charset="-128"/>
              <a:ea typeface="Meiryo UI" panose="020B0604030504040204" pitchFamily="50" charset="-128"/>
            </a:endParaRPr>
          </a:p>
          <a:p>
            <a:r>
              <a:rPr lang="ja-JP" altLang="en-US" sz="1200" dirty="0">
                <a:solidFill>
                  <a:schemeClr val="bg1"/>
                </a:solidFill>
                <a:latin typeface="Meiryo UI" panose="020B0604030504040204" pitchFamily="50" charset="-128"/>
                <a:ea typeface="Meiryo UI" panose="020B0604030504040204" pitchFamily="50" charset="-128"/>
              </a:rPr>
              <a:t>・</a:t>
            </a:r>
            <a:r>
              <a:rPr lang="ja-JP" altLang="en-US" sz="1200" b="1" dirty="0">
                <a:solidFill>
                  <a:srgbClr val="FF9933"/>
                </a:solidFill>
                <a:latin typeface="Meiryo UI" panose="020B0604030504040204" pitchFamily="50" charset="-128"/>
                <a:ea typeface="Meiryo UI" panose="020B0604030504040204" pitchFamily="50" charset="-128"/>
              </a:rPr>
              <a:t>デジタルファースト＆クラウドフェースとからデジタルファースト・ソサエティへ舵を切る</a:t>
            </a:r>
            <a:endParaRPr lang="en-US" altLang="ja-JP" sz="1200" b="1" dirty="0">
              <a:solidFill>
                <a:srgbClr val="FF9933"/>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491880" y="707415"/>
            <a:ext cx="2509020" cy="646331"/>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ERP</a:t>
            </a:r>
            <a:r>
              <a:rPr lang="ja-JP" altLang="en-US" sz="1200" dirty="0">
                <a:latin typeface="Meiryo UI" panose="020B0604030504040204" pitchFamily="50" charset="-128"/>
                <a:ea typeface="Meiryo UI" panose="020B0604030504040204" pitchFamily="50" charset="-128"/>
              </a:rPr>
              <a:t>再生、新たなる成長戦略</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地方創生「スーパーシティ構想」</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rPr>
              <a:t>人材不足：</a:t>
            </a:r>
            <a:r>
              <a:rPr lang="en-US" altLang="ja-JP" sz="1200" dirty="0">
                <a:latin typeface="Meiryo UI" panose="020B0604030504040204" pitchFamily="50" charset="-128"/>
                <a:ea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rPr>
              <a:t>万人の解消策！？</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457875" y="1704726"/>
            <a:ext cx="2119491" cy="646331"/>
          </a:xfrm>
          <a:prstGeom prst="rect">
            <a:avLst/>
          </a:prstGeom>
          <a:noFill/>
        </p:spPr>
        <p:txBody>
          <a:bodyPr wrap="none" rtlCol="0">
            <a:spAutoFit/>
          </a:bodyPr>
          <a:lstStyle/>
          <a:p>
            <a:r>
              <a:rPr lang="en-US" altLang="ja-JP" sz="1200" dirty="0">
                <a:solidFill>
                  <a:schemeClr val="bg1">
                    <a:lumMod val="50000"/>
                  </a:schemeClr>
                </a:solidFill>
                <a:latin typeface="Meiryo UI" panose="020B0604030504040204" pitchFamily="50" charset="-128"/>
                <a:ea typeface="Meiryo UI" panose="020B0604030504040204" pitchFamily="50" charset="-128"/>
              </a:rPr>
              <a:t>EXPO2025 Osaka-Kansai</a:t>
            </a:r>
          </a:p>
          <a:p>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日本全国で</a:t>
            </a:r>
            <a:r>
              <a:rPr lang="en-US" altLang="ja-JP" sz="1200" dirty="0">
                <a:solidFill>
                  <a:schemeClr val="bg1">
                    <a:lumMod val="50000"/>
                  </a:schemeClr>
                </a:solidFill>
                <a:latin typeface="Meiryo UI" panose="020B0604030504040204" pitchFamily="50" charset="-128"/>
                <a:ea typeface="Meiryo UI" panose="020B0604030504040204" pitchFamily="50" charset="-128"/>
              </a:rPr>
              <a:t>5G</a:t>
            </a:r>
            <a:r>
              <a:rPr lang="ja-JP" altLang="en-US" sz="1200" dirty="0">
                <a:solidFill>
                  <a:schemeClr val="bg1">
                    <a:lumMod val="50000"/>
                  </a:schemeClr>
                </a:solidFill>
                <a:latin typeface="Meiryo UI" panose="020B0604030504040204" pitchFamily="50" charset="-128"/>
                <a:ea typeface="Meiryo UI" panose="020B0604030504040204" pitchFamily="50" charset="-128"/>
              </a:rPr>
              <a:t>の利用が可能に</a:t>
            </a:r>
            <a:endParaRPr lang="en-US" altLang="ja-JP" sz="1200" dirty="0">
              <a:solidFill>
                <a:schemeClr val="bg1">
                  <a:lumMod val="50000"/>
                </a:schemeClr>
              </a:solidFill>
              <a:latin typeface="Meiryo UI" panose="020B0604030504040204" pitchFamily="50" charset="-128"/>
              <a:ea typeface="Meiryo UI" panose="020B0604030504040204" pitchFamily="50" charset="-128"/>
            </a:endParaRPr>
          </a:p>
        </p:txBody>
      </p:sp>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247" y="2057942"/>
            <a:ext cx="545643" cy="26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29"/>
          <p:cNvSpPr txBox="1"/>
          <p:nvPr/>
        </p:nvSpPr>
        <p:spPr>
          <a:xfrm>
            <a:off x="6660233" y="2828835"/>
            <a:ext cx="1999265" cy="1107996"/>
          </a:xfrm>
          <a:prstGeom prst="rect">
            <a:avLst/>
          </a:prstGeom>
          <a:noFill/>
        </p:spPr>
        <p:txBody>
          <a:bodyPr wrap="none" rtlCol="0">
            <a:spAutoFit/>
          </a:bodyPr>
          <a:lstStyle/>
          <a:p>
            <a:r>
              <a:rPr lang="ja-JP" altLang="en-US" sz="1100" dirty="0">
                <a:solidFill>
                  <a:schemeClr val="bg1">
                    <a:lumMod val="50000"/>
                  </a:schemeClr>
                </a:solidFill>
                <a:latin typeface="Meiryo UI" panose="020B0604030504040204" pitchFamily="50" charset="-128"/>
                <a:ea typeface="Meiryo UI" panose="020B0604030504040204" pitchFamily="50" charset="-128"/>
              </a:rPr>
              <a:t>老朽化</a:t>
            </a:r>
            <a:r>
              <a:rPr lang="en-US" altLang="ja-JP" sz="1100" dirty="0">
                <a:solidFill>
                  <a:schemeClr val="bg1">
                    <a:lumMod val="50000"/>
                  </a:schemeClr>
                </a:solidFill>
                <a:latin typeface="Meiryo UI" panose="020B0604030504040204" pitchFamily="50" charset="-128"/>
                <a:ea typeface="Meiryo UI" panose="020B0604030504040204" pitchFamily="50" charset="-128"/>
              </a:rPr>
              <a:t>ERP</a:t>
            </a:r>
            <a:r>
              <a:rPr lang="ja-JP" altLang="en-US" sz="1100" dirty="0">
                <a:solidFill>
                  <a:schemeClr val="bg1">
                    <a:lumMod val="50000"/>
                  </a:schemeClr>
                </a:solidFill>
                <a:latin typeface="Meiryo UI" panose="020B0604030504040204" pitchFamily="50" charset="-128"/>
                <a:ea typeface="Meiryo UI" panose="020B0604030504040204" pitchFamily="50" charset="-128"/>
              </a:rPr>
              <a:t>の塩漬け</a:t>
            </a:r>
            <a:endParaRPr lang="en-US" altLang="ja-JP" sz="1100" dirty="0">
              <a:solidFill>
                <a:schemeClr val="bg1">
                  <a:lumMod val="50000"/>
                </a:schemeClr>
              </a:solidFill>
              <a:latin typeface="Meiryo UI" panose="020B0604030504040204" pitchFamily="50" charset="-128"/>
              <a:ea typeface="Meiryo UI" panose="020B0604030504040204" pitchFamily="50" charset="-128"/>
            </a:endParaRPr>
          </a:p>
          <a:p>
            <a:r>
              <a:rPr lang="ja-JP" altLang="en-US" sz="1100" dirty="0">
                <a:solidFill>
                  <a:schemeClr val="bg1">
                    <a:lumMod val="50000"/>
                  </a:schemeClr>
                </a:solidFill>
                <a:latin typeface="Meiryo UI" panose="020B0604030504040204" pitchFamily="50" charset="-128"/>
                <a:ea typeface="Meiryo UI" panose="020B0604030504040204" pitchFamily="50" charset="-128"/>
              </a:rPr>
              <a:t>衰退する国内市場</a:t>
            </a:r>
            <a:endParaRPr lang="en-US" altLang="ja-JP" sz="1100" dirty="0">
              <a:solidFill>
                <a:schemeClr val="bg1">
                  <a:lumMod val="50000"/>
                </a:schemeClr>
              </a:solidFill>
              <a:latin typeface="Meiryo UI" panose="020B0604030504040204" pitchFamily="50" charset="-128"/>
              <a:ea typeface="Meiryo UI" panose="020B0604030504040204" pitchFamily="50" charset="-128"/>
            </a:endParaRPr>
          </a:p>
          <a:p>
            <a:r>
              <a:rPr lang="ja-JP" altLang="en-US" sz="1100" dirty="0">
                <a:solidFill>
                  <a:schemeClr val="bg1">
                    <a:lumMod val="50000"/>
                  </a:schemeClr>
                </a:solidFill>
                <a:latin typeface="Meiryo UI" panose="020B0604030504040204" pitchFamily="50" charset="-128"/>
                <a:ea typeface="Meiryo UI" panose="020B0604030504040204" pitchFamily="50" charset="-128"/>
              </a:rPr>
              <a:t>家電・半導体の悪夢再び</a:t>
            </a:r>
            <a:endParaRPr lang="en-US" altLang="ja-JP" sz="1100" dirty="0">
              <a:solidFill>
                <a:schemeClr val="bg1">
                  <a:lumMod val="50000"/>
                </a:schemeClr>
              </a:solidFill>
              <a:latin typeface="Meiryo UI" panose="020B0604030504040204" pitchFamily="50" charset="-128"/>
              <a:ea typeface="Meiryo UI" panose="020B0604030504040204" pitchFamily="50" charset="-128"/>
            </a:endParaRPr>
          </a:p>
          <a:p>
            <a:r>
              <a:rPr lang="ja-JP" altLang="en-US" sz="1100" dirty="0">
                <a:solidFill>
                  <a:schemeClr val="bg1">
                    <a:lumMod val="50000"/>
                  </a:schemeClr>
                </a:solidFill>
                <a:latin typeface="Meiryo UI" panose="020B0604030504040204" pitchFamily="50" charset="-128"/>
                <a:ea typeface="Meiryo UI" panose="020B0604030504040204" pitchFamily="50" charset="-128"/>
              </a:rPr>
              <a:t>従来ビジネスと</a:t>
            </a:r>
            <a:r>
              <a:rPr lang="en-US" altLang="ja-JP" sz="1100" dirty="0">
                <a:solidFill>
                  <a:schemeClr val="bg1">
                    <a:lumMod val="50000"/>
                  </a:schemeClr>
                </a:solidFill>
                <a:latin typeface="Meiryo UI" panose="020B0604030504040204" pitchFamily="50" charset="-128"/>
                <a:ea typeface="Meiryo UI" panose="020B0604030504040204" pitchFamily="50" charset="-128"/>
              </a:rPr>
              <a:t>DX</a:t>
            </a:r>
            <a:r>
              <a:rPr lang="ja-JP" altLang="en-US" sz="1100" dirty="0">
                <a:solidFill>
                  <a:schemeClr val="bg1">
                    <a:lumMod val="50000"/>
                  </a:schemeClr>
                </a:solidFill>
                <a:latin typeface="Meiryo UI" panose="020B0604030504040204" pitchFamily="50" charset="-128"/>
                <a:ea typeface="Meiryo UI" panose="020B0604030504040204" pitchFamily="50" charset="-128"/>
              </a:rPr>
              <a:t>がバラバラ</a:t>
            </a:r>
            <a:endParaRPr lang="en-US" altLang="ja-JP" sz="1100" dirty="0">
              <a:solidFill>
                <a:schemeClr val="bg1">
                  <a:lumMod val="50000"/>
                </a:schemeClr>
              </a:solidFill>
              <a:latin typeface="Meiryo UI" panose="020B0604030504040204" pitchFamily="50" charset="-128"/>
              <a:ea typeface="Meiryo UI" panose="020B0604030504040204" pitchFamily="50" charset="-128"/>
            </a:endParaRPr>
          </a:p>
          <a:p>
            <a:r>
              <a:rPr lang="ja-JP" altLang="en-US" sz="1100" dirty="0">
                <a:solidFill>
                  <a:schemeClr val="bg1">
                    <a:lumMod val="50000"/>
                  </a:schemeClr>
                </a:solidFill>
                <a:latin typeface="Meiryo UI" panose="020B0604030504040204" pitchFamily="50" charset="-128"/>
                <a:ea typeface="Meiryo UI" panose="020B0604030504040204" pitchFamily="50" charset="-128"/>
              </a:rPr>
              <a:t>新規ビジネスモデル立上がらず↓</a:t>
            </a:r>
            <a:endParaRPr lang="en-US" altLang="ja-JP" sz="1100" dirty="0">
              <a:solidFill>
                <a:schemeClr val="bg1">
                  <a:lumMod val="50000"/>
                </a:schemeClr>
              </a:solidFill>
              <a:latin typeface="Meiryo UI" panose="020B0604030504040204" pitchFamily="50" charset="-128"/>
              <a:ea typeface="Meiryo UI" panose="020B0604030504040204" pitchFamily="50" charset="-128"/>
            </a:endParaRPr>
          </a:p>
          <a:p>
            <a:r>
              <a:rPr lang="en-US" altLang="ja-JP" sz="1100" dirty="0">
                <a:solidFill>
                  <a:schemeClr val="bg1">
                    <a:lumMod val="50000"/>
                  </a:schemeClr>
                </a:solidFill>
                <a:latin typeface="Meiryo UI" panose="020B0604030504040204" pitchFamily="50" charset="-128"/>
                <a:ea typeface="Meiryo UI" panose="020B0604030504040204" pitchFamily="50" charset="-128"/>
              </a:rPr>
              <a:t>DX</a:t>
            </a:r>
            <a:r>
              <a:rPr lang="ja-JP" altLang="en-US" sz="1100" dirty="0">
                <a:solidFill>
                  <a:schemeClr val="bg1">
                    <a:lumMod val="50000"/>
                  </a:schemeClr>
                </a:solidFill>
                <a:latin typeface="Meiryo UI" panose="020B0604030504040204" pitchFamily="50" charset="-128"/>
                <a:ea typeface="Meiryo UI" panose="020B0604030504040204" pitchFamily="50" charset="-128"/>
              </a:rPr>
              <a:t>人材の確保と育成に失敗</a:t>
            </a:r>
          </a:p>
        </p:txBody>
      </p:sp>
      <p:sp>
        <p:nvSpPr>
          <p:cNvPr id="31" name="テキスト ボックス 30"/>
          <p:cNvSpPr txBox="1"/>
          <p:nvPr/>
        </p:nvSpPr>
        <p:spPr>
          <a:xfrm>
            <a:off x="323528" y="719343"/>
            <a:ext cx="2536272" cy="64633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老朽化した</a:t>
            </a:r>
            <a:r>
              <a:rPr lang="en-US" altLang="ja-JP" sz="1200" dirty="0">
                <a:latin typeface="Meiryo UI" panose="020B0604030504040204" pitchFamily="50" charset="-128"/>
                <a:ea typeface="Meiryo UI" panose="020B0604030504040204" pitchFamily="50" charset="-128"/>
              </a:rPr>
              <a:t>ERP</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日本の成長力に陰り</a:t>
            </a:r>
          </a:p>
          <a:p>
            <a:r>
              <a:rPr lang="ja-JP" altLang="en-US" sz="1200" dirty="0">
                <a:latin typeface="Meiryo UI" panose="020B0604030504040204" pitchFamily="50" charset="-128"/>
                <a:ea typeface="Meiryo UI" panose="020B0604030504040204" pitchFamily="50" charset="-128"/>
              </a:rPr>
              <a:t>デジタル人材と</a:t>
            </a:r>
            <a:r>
              <a:rPr lang="en-US" altLang="ja-JP" sz="1200" dirty="0">
                <a:latin typeface="Meiryo UI" panose="020B0604030504040204" pitchFamily="50" charset="-128"/>
                <a:ea typeface="Meiryo UI" panose="020B0604030504040204" pitchFamily="50" charset="-128"/>
              </a:rPr>
              <a:t>SI</a:t>
            </a:r>
            <a:r>
              <a:rPr lang="ja-JP" altLang="en-US" sz="1200" dirty="0">
                <a:latin typeface="Meiryo UI" panose="020B0604030504040204" pitchFamily="50" charset="-128"/>
                <a:ea typeface="Meiryo UI" panose="020B0604030504040204" pitchFamily="50" charset="-128"/>
              </a:rPr>
              <a:t>人材のミスマッチ</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rPr>
              <a:t>人材不足：</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88998" y="1696451"/>
            <a:ext cx="2726819" cy="646331"/>
          </a:xfrm>
          <a:prstGeom prst="rect">
            <a:avLst/>
          </a:prstGeom>
          <a:noFill/>
        </p:spPr>
        <p:txBody>
          <a:bodyPr wrap="square" rtlCol="0">
            <a:spAutoFit/>
          </a:bodyPr>
          <a:lstStyle/>
          <a:p>
            <a:r>
              <a:rPr lang="ja-JP" altLang="en-US" sz="1200" b="1" dirty="0">
                <a:solidFill>
                  <a:srgbClr val="FF9933"/>
                </a:solidFill>
                <a:latin typeface="Meiryo UI" panose="020B0604030504040204" pitchFamily="50" charset="-128"/>
                <a:ea typeface="Meiryo UI" panose="020B0604030504040204" pitchFamily="50" charset="-128"/>
              </a:rPr>
              <a:t>デジタルファースト、</a:t>
            </a:r>
            <a:endParaRPr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b="1" dirty="0">
                <a:solidFill>
                  <a:srgbClr val="FF9933"/>
                </a:solidFill>
                <a:latin typeface="Meiryo UI" panose="020B0604030504040204" pitchFamily="50" charset="-128"/>
                <a:ea typeface="Meiryo UI" panose="020B0604030504040204" pitchFamily="50" charset="-128"/>
              </a:rPr>
              <a:t>デジタルファースト・ソサエティー</a:t>
            </a:r>
            <a:endParaRPr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dirty="0">
                <a:solidFill>
                  <a:schemeClr val="bg1">
                    <a:lumMod val="50000"/>
                  </a:schemeClr>
                </a:solidFill>
                <a:latin typeface="Meiryo UI" panose="020B0604030504040204" pitchFamily="50" charset="-128"/>
                <a:ea typeface="Meiryo UI" panose="020B0604030504040204" pitchFamily="50" charset="-128"/>
              </a:rPr>
              <a:t>デジタル人材と</a:t>
            </a:r>
            <a:r>
              <a:rPr lang="en-US" altLang="ja-JP" sz="1200" dirty="0">
                <a:solidFill>
                  <a:schemeClr val="bg1">
                    <a:lumMod val="50000"/>
                  </a:schemeClr>
                </a:solidFill>
                <a:latin typeface="Meiryo UI" panose="020B0604030504040204" pitchFamily="50" charset="-128"/>
                <a:ea typeface="Meiryo UI" panose="020B0604030504040204" pitchFamily="50" charset="-128"/>
              </a:rPr>
              <a:t>SI</a:t>
            </a:r>
            <a:r>
              <a:rPr lang="ja-JP" altLang="en-US" sz="1200" dirty="0">
                <a:solidFill>
                  <a:schemeClr val="bg1">
                    <a:lumMod val="50000"/>
                  </a:schemeClr>
                </a:solidFill>
                <a:latin typeface="Meiryo UI" panose="020B0604030504040204" pitchFamily="50" charset="-128"/>
                <a:ea typeface="Meiryo UI" panose="020B0604030504040204" pitchFamily="50" charset="-128"/>
              </a:rPr>
              <a:t>人材のミスマッチ</a:t>
            </a:r>
          </a:p>
        </p:txBody>
      </p:sp>
      <p:sp>
        <p:nvSpPr>
          <p:cNvPr id="26" name="テキスト ボックス 25"/>
          <p:cNvSpPr txBox="1"/>
          <p:nvPr/>
        </p:nvSpPr>
        <p:spPr>
          <a:xfrm>
            <a:off x="6679176" y="1229707"/>
            <a:ext cx="1879041" cy="938719"/>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ERP</a:t>
            </a:r>
            <a:r>
              <a:rPr lang="ja-JP" altLang="en-US" sz="1100" dirty="0">
                <a:latin typeface="Meiryo UI" panose="020B0604030504040204" pitchFamily="50" charset="-128"/>
                <a:ea typeface="Meiryo UI" panose="020B0604030504040204" pitchFamily="50" charset="-128"/>
              </a:rPr>
              <a:t>リニューアル成功</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SoR</a:t>
            </a:r>
            <a:r>
              <a:rPr lang="ja-JP" altLang="en-US" sz="1100" dirty="0">
                <a:latin typeface="Meiryo UI" panose="020B0604030504040204" pitchFamily="50" charset="-128"/>
                <a:ea typeface="Meiryo UI" panose="020B0604030504040204" pitchFamily="50" charset="-128"/>
              </a:rPr>
              <a:t>と</a:t>
            </a:r>
            <a:r>
              <a:rPr lang="en-US" altLang="ja-JP" sz="1100" dirty="0">
                <a:latin typeface="Meiryo UI" panose="020B0604030504040204" pitchFamily="50" charset="-128"/>
                <a:ea typeface="Meiryo UI" panose="020B0604030504040204" pitchFamily="50" charset="-128"/>
              </a:rPr>
              <a:t>SoE</a:t>
            </a:r>
            <a:r>
              <a:rPr lang="ja-JP" altLang="en-US" sz="1100" dirty="0">
                <a:latin typeface="Meiryo UI" panose="020B0604030504040204" pitchFamily="50" charset="-128"/>
                <a:ea typeface="Meiryo UI" panose="020B0604030504040204" pitchFamily="50" charset="-128"/>
              </a:rPr>
              <a:t>の統合基盤</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DX</a:t>
            </a:r>
            <a:r>
              <a:rPr lang="ja-JP" altLang="en-US" sz="1100" dirty="0">
                <a:latin typeface="Meiryo UI" panose="020B0604030504040204" pitchFamily="50" charset="-128"/>
                <a:ea typeface="Meiryo UI" panose="020B0604030504040204" pitchFamily="50" charset="-128"/>
              </a:rPr>
              <a:t>による競争力強化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新規ビジネスモデルで売上↑</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ONE TEAM</a:t>
            </a:r>
            <a:r>
              <a:rPr lang="ja-JP" altLang="en-US" sz="1100" b="1" dirty="0">
                <a:latin typeface="Meiryo UI" panose="020B0604030504040204" pitchFamily="50" charset="-128"/>
                <a:ea typeface="Meiryo UI" panose="020B0604030504040204" pitchFamily="50" charset="-128"/>
              </a:rPr>
              <a:t>による成長！</a:t>
            </a:r>
            <a:r>
              <a:rPr lang="ja-JP" altLang="en-US" sz="11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3836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ERP</a:t>
            </a:r>
            <a:r>
              <a:rPr kumimoji="1" lang="ja-JP" altLang="en-US" dirty="0"/>
              <a:t>と</a:t>
            </a:r>
            <a:r>
              <a:rPr kumimoji="1" lang="en-US" altLang="ja-JP" dirty="0"/>
              <a:t>MES</a:t>
            </a:r>
            <a:r>
              <a:rPr kumimoji="1" lang="ja-JP" altLang="en-US" dirty="0"/>
              <a:t>と</a:t>
            </a:r>
            <a:r>
              <a:rPr kumimoji="1" lang="en-US" altLang="ja-JP" dirty="0"/>
              <a:t>DCS/PLC</a:t>
            </a:r>
            <a:r>
              <a:rPr kumimoji="1" lang="ja-JP" altLang="en-US" dirty="0"/>
              <a:t>の位置関係　：　</a:t>
            </a:r>
          </a:p>
        </p:txBody>
      </p:sp>
      <p:cxnSp>
        <p:nvCxnSpPr>
          <p:cNvPr id="3" name="直線コネクタ 2"/>
          <p:cNvCxnSpPr/>
          <p:nvPr/>
        </p:nvCxnSpPr>
        <p:spPr bwMode="auto">
          <a:xfrm>
            <a:off x="179513" y="2668362"/>
            <a:ext cx="4193061" cy="0"/>
          </a:xfrm>
          <a:prstGeom prst="line">
            <a:avLst/>
          </a:prstGeom>
          <a:noFill/>
          <a:ln w="38100" cap="flat" cmpd="sng" algn="ctr">
            <a:solidFill>
              <a:srgbClr val="4F81BD"/>
            </a:solidFill>
            <a:prstDash val="solid"/>
            <a:headEnd type="none" w="med" len="med"/>
            <a:tailEnd type="none" w="med" len="med"/>
          </a:ln>
          <a:effectLst>
            <a:outerShdw blurRad="40000" dist="23000" dir="5400000" rotWithShape="0">
              <a:srgbClr val="000000">
                <a:alpha val="35000"/>
              </a:srgbClr>
            </a:outerShdw>
          </a:effectLst>
        </p:spPr>
      </p:cxnSp>
      <p:cxnSp>
        <p:nvCxnSpPr>
          <p:cNvPr id="4" name="直線コネクタ 3"/>
          <p:cNvCxnSpPr/>
          <p:nvPr/>
        </p:nvCxnSpPr>
        <p:spPr bwMode="auto">
          <a:xfrm>
            <a:off x="179513" y="3904136"/>
            <a:ext cx="4193059" cy="0"/>
          </a:xfrm>
          <a:prstGeom prst="line">
            <a:avLst/>
          </a:prstGeom>
          <a:noFill/>
          <a:ln w="38100" cap="flat" cmpd="sng" algn="ctr">
            <a:solidFill>
              <a:srgbClr val="4F81BD"/>
            </a:solidFill>
            <a:prstDash val="solid"/>
            <a:headEnd type="none" w="med" len="med"/>
            <a:tailEnd type="none" w="med" len="med"/>
          </a:ln>
          <a:effectLst>
            <a:outerShdw blurRad="40000" dist="23000" dir="5400000" rotWithShape="0">
              <a:srgbClr val="000000">
                <a:alpha val="35000"/>
              </a:srgbClr>
            </a:outerShdw>
          </a:effectLst>
        </p:spPr>
      </p:cxnSp>
      <p:sp>
        <p:nvSpPr>
          <p:cNvPr id="5" name="正方形/長方形 4"/>
          <p:cNvSpPr/>
          <p:nvPr/>
        </p:nvSpPr>
        <p:spPr bwMode="auto">
          <a:xfrm>
            <a:off x="395288" y="1551289"/>
            <a:ext cx="1608905" cy="98956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ERP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計画層</a:t>
            </a:r>
            <a:b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日レベル</a:t>
            </a: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auto">
          <a:xfrm>
            <a:off x="395288" y="2795201"/>
            <a:ext cx="1608905" cy="990404"/>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MES</a:t>
            </a:r>
            <a:b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実行層</a:t>
            </a:r>
            <a:b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時間、分レベル</a:t>
            </a:r>
            <a: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bwMode="auto">
          <a:xfrm>
            <a:off x="395288" y="4014258"/>
            <a:ext cx="1608905" cy="103218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DCS/PLC</a:t>
            </a:r>
            <a:b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制御層</a:t>
            </a:r>
            <a:endPar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リアルタイム、</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ミリ秒</a:t>
            </a: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descr="戦略・策略のイラスト（男性）">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9599" y="1336547"/>
            <a:ext cx="1097862" cy="1034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現場監督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7729" y="2876645"/>
            <a:ext cx="718121" cy="718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はんだ付け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5631" y="4326747"/>
            <a:ext cx="492627" cy="492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機械を操作している工場員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317" y="4555885"/>
            <a:ext cx="507045" cy="507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倉庫で働くライン工の男性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1434" y="4473238"/>
            <a:ext cx="672336" cy="6723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98016" y="908720"/>
            <a:ext cx="1629251" cy="36933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システム層</a:t>
            </a:r>
          </a:p>
        </p:txBody>
      </p:sp>
      <p:sp>
        <p:nvSpPr>
          <p:cNvPr id="14" name="テキスト ボックス 13"/>
          <p:cNvSpPr txBox="1"/>
          <p:nvPr/>
        </p:nvSpPr>
        <p:spPr>
          <a:xfrm>
            <a:off x="4574196" y="908050"/>
            <a:ext cx="4245954" cy="36933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MES</a:t>
            </a: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5" name="テキスト ボックス 14"/>
          <p:cNvSpPr txBox="1"/>
          <p:nvPr/>
        </p:nvSpPr>
        <p:spPr>
          <a:xfrm>
            <a:off x="2132317" y="908720"/>
            <a:ext cx="2281445" cy="36933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役割</a:t>
            </a:r>
          </a:p>
        </p:txBody>
      </p:sp>
      <p:sp>
        <p:nvSpPr>
          <p:cNvPr id="16" name="下矢印 15"/>
          <p:cNvSpPr/>
          <p:nvPr/>
        </p:nvSpPr>
        <p:spPr bwMode="auto">
          <a:xfrm>
            <a:off x="2191834" y="2457225"/>
            <a:ext cx="329513" cy="440111"/>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445319" y="2876646"/>
            <a:ext cx="984565" cy="577081"/>
          </a:xfrm>
          <a:prstGeom prst="rect">
            <a:avLst/>
          </a:prstGeom>
          <a:noFill/>
        </p:spPr>
        <p:txBody>
          <a:bodyPr wrap="non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生産実績</a:t>
            </a:r>
            <a:b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（品番</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数量</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b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材料消費）</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上矢印 17"/>
          <p:cNvSpPr/>
          <p:nvPr/>
        </p:nvSpPr>
        <p:spPr bwMode="auto">
          <a:xfrm>
            <a:off x="3780413" y="2424271"/>
            <a:ext cx="352294" cy="419421"/>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下矢印 18"/>
          <p:cNvSpPr/>
          <p:nvPr/>
        </p:nvSpPr>
        <p:spPr bwMode="auto">
          <a:xfrm>
            <a:off x="2191834" y="3693694"/>
            <a:ext cx="329513" cy="440111"/>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上矢印 19"/>
          <p:cNvSpPr/>
          <p:nvPr/>
        </p:nvSpPr>
        <p:spPr bwMode="auto">
          <a:xfrm>
            <a:off x="3780413" y="3575896"/>
            <a:ext cx="352294" cy="419421"/>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300536" y="3995980"/>
            <a:ext cx="1218603" cy="577081"/>
          </a:xfrm>
          <a:prstGeom prst="rect">
            <a:avLst/>
          </a:prstGeom>
          <a:noFill/>
        </p:spPr>
        <p:txBody>
          <a:bodyPr wrap="non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製造実績</a:t>
            </a:r>
            <a:b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工程</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品番</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数量</a:t>
            </a:r>
            <a:b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使用材料</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テキスト ボックス 21"/>
          <p:cNvSpPr txBox="1"/>
          <p:nvPr/>
        </p:nvSpPr>
        <p:spPr>
          <a:xfrm>
            <a:off x="1802022" y="3254236"/>
            <a:ext cx="1422184" cy="415498"/>
          </a:xfrm>
          <a:prstGeom prst="rect">
            <a:avLst/>
          </a:prstGeom>
          <a:noFill/>
        </p:spPr>
        <p:txBody>
          <a:bodyPr wrap="non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製造指示</a:t>
            </a:r>
            <a:b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（工程</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品番</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数量）</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849474" y="2021390"/>
            <a:ext cx="1072731" cy="415498"/>
          </a:xfrm>
          <a:prstGeom prst="rect">
            <a:avLst/>
          </a:prstGeom>
          <a:noFill/>
        </p:spPr>
        <p:txBody>
          <a:bodyPr wrap="none" rtlCol="0">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生産指示</a:t>
            </a:r>
            <a:b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（品番</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数量）</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383669" y="2330665"/>
            <a:ext cx="1532791" cy="307777"/>
          </a:xfrm>
          <a:prstGeom prst="rect">
            <a:avLst/>
          </a:prstGeom>
        </p:spPr>
        <p:txBody>
          <a:bodyPr wrap="none">
            <a:spAutoFit/>
          </a:bodyPr>
          <a:lstStyle/>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SCM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51271" y="3583568"/>
            <a:ext cx="1059906" cy="307777"/>
          </a:xfrm>
          <a:prstGeom prst="rect">
            <a:avLst/>
          </a:prstGeom>
        </p:spPr>
        <p:txBody>
          <a:bodyPr wrap="none">
            <a:spAutoFit/>
          </a:bodyPr>
          <a:lstStyle/>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製造管理</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636209" y="4838175"/>
            <a:ext cx="1059906" cy="307777"/>
          </a:xfrm>
          <a:prstGeom prst="rect">
            <a:avLst/>
          </a:prstGeom>
        </p:spPr>
        <p:txBody>
          <a:bodyPr wrap="none">
            <a:spAutoFit/>
          </a:bodyPr>
          <a:lstStyle/>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製造作業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cxnSp>
        <p:nvCxnSpPr>
          <p:cNvPr id="27" name="直線コネクタ 26"/>
          <p:cNvCxnSpPr/>
          <p:nvPr/>
        </p:nvCxnSpPr>
        <p:spPr bwMode="auto">
          <a:xfrm flipH="1">
            <a:off x="4372574" y="1484784"/>
            <a:ext cx="199426" cy="1192494"/>
          </a:xfrm>
          <a:prstGeom prst="line">
            <a:avLst/>
          </a:prstGeom>
          <a:noFill/>
          <a:ln w="38100" cap="flat" cmpd="sng" algn="ctr">
            <a:solidFill>
              <a:srgbClr val="4F81BD"/>
            </a:solidFill>
            <a:prstDash val="solid"/>
            <a:headEnd type="none" w="med" len="med"/>
            <a:tailEnd type="none" w="med" len="med"/>
          </a:ln>
          <a:effectLst>
            <a:outerShdw blurRad="40000" dist="23000" dir="5400000" rotWithShape="0">
              <a:srgbClr val="000000">
                <a:alpha val="35000"/>
              </a:srgbClr>
            </a:outerShdw>
          </a:effectLst>
        </p:spPr>
      </p:cxnSp>
      <p:cxnSp>
        <p:nvCxnSpPr>
          <p:cNvPr id="28" name="直線コネクタ 27"/>
          <p:cNvCxnSpPr/>
          <p:nvPr/>
        </p:nvCxnSpPr>
        <p:spPr bwMode="auto">
          <a:xfrm flipH="1" flipV="1">
            <a:off x="4372574" y="3924602"/>
            <a:ext cx="199426" cy="1160582"/>
          </a:xfrm>
          <a:prstGeom prst="line">
            <a:avLst/>
          </a:prstGeom>
          <a:noFill/>
          <a:ln w="38100" cap="flat" cmpd="sng" algn="ctr">
            <a:solidFill>
              <a:srgbClr val="4F81BD"/>
            </a:solidFill>
            <a:prstDash val="solid"/>
            <a:headEnd type="none" w="med" len="med"/>
            <a:tailEnd type="none" w="med" len="med"/>
          </a:ln>
          <a:effectLst>
            <a:outerShdw blurRad="40000" dist="23000" dir="5400000" rotWithShape="0">
              <a:srgbClr val="000000">
                <a:alpha val="35000"/>
              </a:srgbClr>
            </a:outerShdw>
          </a:effectLst>
        </p:spPr>
      </p:cxnSp>
      <p:grpSp>
        <p:nvGrpSpPr>
          <p:cNvPr id="40" name="グループ化 39"/>
          <p:cNvGrpSpPr/>
          <p:nvPr/>
        </p:nvGrpSpPr>
        <p:grpSpPr>
          <a:xfrm>
            <a:off x="4572001" y="1472388"/>
            <a:ext cx="4248150" cy="3612796"/>
            <a:chOff x="5070789" y="2742101"/>
            <a:chExt cx="5579283" cy="3612796"/>
          </a:xfrm>
        </p:grpSpPr>
        <p:sp>
          <p:nvSpPr>
            <p:cNvPr id="29" name="正方形/長方形 28"/>
            <p:cNvSpPr/>
            <p:nvPr/>
          </p:nvSpPr>
          <p:spPr bwMode="auto">
            <a:xfrm>
              <a:off x="5070789" y="5055189"/>
              <a:ext cx="5579282" cy="326165"/>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⑧ プロセス管理 </a:t>
              </a: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設備稼働監視、プロセス管理</a:t>
              </a:r>
              <a:r>
                <a:rPr kumimoji="0" lang="en-US" altLang="ja-JP" sz="16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bwMode="auto">
            <a:xfrm>
              <a:off x="5070789" y="4719685"/>
              <a:ext cx="5579282" cy="334734"/>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⑦ </a:t>
              </a:r>
              <a:r>
                <a:rPr kumimoji="0" lang="zh-TW"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製品品質管理 </a:t>
              </a:r>
              <a:r>
                <a:rPr kumimoji="0" lang="en-US" altLang="zh-TW"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品質向上、不良流出防止</a:t>
              </a:r>
              <a:r>
                <a:rPr kumimoji="0" lang="en-US" altLang="zh-TW"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正方形/長方形 30"/>
            <p:cNvSpPr/>
            <p:nvPr/>
          </p:nvSpPr>
          <p:spPr bwMode="auto">
            <a:xfrm>
              <a:off x="5070789" y="4407529"/>
              <a:ext cx="5579282" cy="306892"/>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⑥ 作業者管理</a:t>
              </a:r>
              <a:r>
                <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資格管理</a:t>
              </a:r>
              <a:r>
                <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bwMode="auto">
            <a:xfrm>
              <a:off x="5070789" y="2742101"/>
              <a:ext cx="5579283" cy="329561"/>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 生産資源の配分と監視 </a:t>
              </a:r>
              <a:r>
                <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(ID</a:t>
              </a: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・能力管理</a:t>
              </a:r>
              <a:r>
                <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正方形/長方形 32"/>
            <p:cNvSpPr/>
            <p:nvPr/>
          </p:nvSpPr>
          <p:spPr bwMode="auto">
            <a:xfrm>
              <a:off x="5070789" y="4088600"/>
              <a:ext cx="5579282" cy="329105"/>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⑤ データ収集</a:t>
              </a:r>
            </a:p>
          </p:txBody>
        </p:sp>
        <p:sp>
          <p:nvSpPr>
            <p:cNvPr id="34" name="正方形/長方形 33"/>
            <p:cNvSpPr/>
            <p:nvPr/>
          </p:nvSpPr>
          <p:spPr bwMode="auto">
            <a:xfrm>
              <a:off x="5070789" y="3745476"/>
              <a:ext cx="5579282" cy="342732"/>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④ 仕様文書管理</a:t>
              </a:r>
              <a:r>
                <a:rPr kumimoji="0" lang="en-US" altLang="ja-JP"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製造プロセス・作業手順書・使用部品</a:t>
              </a:r>
              <a:r>
                <a:rPr kumimoji="0" lang="en-US" altLang="ja-JP" sz="11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5070789" y="3417593"/>
              <a:ext cx="5579282" cy="328192"/>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 </a:t>
              </a:r>
              <a:r>
                <a:rPr kumimoji="0" lang="zh-TW"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差立、製造指示</a:t>
              </a:r>
            </a:p>
          </p:txBody>
        </p:sp>
        <p:sp>
          <p:nvSpPr>
            <p:cNvPr id="36" name="正方形/長方形 35"/>
            <p:cNvSpPr/>
            <p:nvPr/>
          </p:nvSpPr>
          <p:spPr bwMode="auto">
            <a:xfrm>
              <a:off x="5070789" y="3078824"/>
              <a:ext cx="5579282" cy="337260"/>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 作業のスケジューリング</a:t>
              </a:r>
            </a:p>
          </p:txBody>
        </p:sp>
        <p:sp>
          <p:nvSpPr>
            <p:cNvPr id="37" name="正方形/長方形 36"/>
            <p:cNvSpPr/>
            <p:nvPr/>
          </p:nvSpPr>
          <p:spPr bwMode="auto">
            <a:xfrm>
              <a:off x="5070789" y="5376178"/>
              <a:ext cx="5579282" cy="317097"/>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⑨ 設備の保守・保全管理</a:t>
              </a:r>
            </a:p>
          </p:txBody>
        </p:sp>
        <p:sp>
          <p:nvSpPr>
            <p:cNvPr id="38" name="正方形/長方形 37"/>
            <p:cNvSpPr/>
            <p:nvPr/>
          </p:nvSpPr>
          <p:spPr bwMode="auto">
            <a:xfrm>
              <a:off x="5070789" y="5700433"/>
              <a:ext cx="5579282" cy="312791"/>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⑩ 製品の追跡と製品体系の管理</a:t>
              </a:r>
              <a:r>
                <a:rPr kumimoji="0" lang="en-US" altLang="ja-JP"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仕掛品進捗管理</a:t>
              </a:r>
              <a:r>
                <a:rPr kumimoji="0" lang="en-US" altLang="ja-JP" sz="10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bwMode="auto">
            <a:xfrm>
              <a:off x="5070789" y="6013075"/>
              <a:ext cx="5579282" cy="341822"/>
            </a:xfrm>
            <a:prstGeom prst="rect">
              <a:avLst/>
            </a:prstGeom>
            <a:solidFill>
              <a:sysClr val="window" lastClr="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⑪ </a:t>
              </a:r>
              <a:r>
                <a:rPr kumimoji="0" lang="zh-TW"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実績分析</a:t>
              </a:r>
              <a:r>
                <a:rPr kumimoji="0" lang="en-US" altLang="zh-TW"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製造実績、使用材料</a:t>
              </a:r>
              <a:r>
                <a:rPr kumimoji="0" lang="en-US" altLang="zh-TW"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43" name="テキスト ボックス 42"/>
          <p:cNvSpPr txBox="1"/>
          <p:nvPr/>
        </p:nvSpPr>
        <p:spPr>
          <a:xfrm>
            <a:off x="838213" y="5445224"/>
            <a:ext cx="7406195" cy="369332"/>
          </a:xfrm>
          <a:prstGeom prst="rect">
            <a:avLst/>
          </a:prstGeom>
          <a:noFill/>
        </p:spPr>
        <p:txBody>
          <a:bodyPr wrap="none" rtlCol="0">
            <a:spAutoFit/>
          </a:bodyPr>
          <a:lstStyle/>
          <a:p>
            <a:r>
              <a:rPr kumimoji="0"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生産指示に基づく製造作業を管理し、業務精度や分析精度を向上させるしくみ</a:t>
            </a:r>
            <a:endParaRPr kumimoji="1" lang="ja-JP" altLang="en-US" dirty="0"/>
          </a:p>
        </p:txBody>
      </p:sp>
    </p:spTree>
    <p:extLst>
      <p:ext uri="{BB962C8B-B14F-4D97-AF65-F5344CB8AC3E}">
        <p14:creationId xmlns:p14="http://schemas.microsoft.com/office/powerpoint/2010/main" val="85723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bwMode="auto">
          <a:xfrm>
            <a:off x="2411760" y="2420888"/>
            <a:ext cx="3384376" cy="1440160"/>
          </a:xfrm>
          <a:prstGeom prst="ellipse">
            <a:avLst/>
          </a:prstGeom>
          <a:solidFill>
            <a:srgbClr val="FFFF99">
              <a:alpha val="89804"/>
            </a:srgbClr>
          </a:solidFill>
          <a:ln w="12700">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6" name="円/楕円 5"/>
          <p:cNvSpPr/>
          <p:nvPr/>
        </p:nvSpPr>
        <p:spPr bwMode="auto">
          <a:xfrm>
            <a:off x="5076056" y="3933056"/>
            <a:ext cx="1872208" cy="1368152"/>
          </a:xfrm>
          <a:prstGeom prst="ellipse">
            <a:avLst/>
          </a:prstGeom>
          <a:solidFill>
            <a:srgbClr val="FFFF99">
              <a:alpha val="89804"/>
            </a:srgbClr>
          </a:solidFill>
          <a:ln w="12700">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7" name="円/楕円 6"/>
          <p:cNvSpPr/>
          <p:nvPr/>
        </p:nvSpPr>
        <p:spPr bwMode="auto">
          <a:xfrm>
            <a:off x="3419599" y="4509120"/>
            <a:ext cx="1584449" cy="1368152"/>
          </a:xfrm>
          <a:prstGeom prst="ellipse">
            <a:avLst/>
          </a:prstGeom>
          <a:solidFill>
            <a:srgbClr val="FFFF99">
              <a:alpha val="89804"/>
            </a:srgbClr>
          </a:solidFill>
          <a:ln w="12700">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8" name="円/楕円 7"/>
          <p:cNvSpPr/>
          <p:nvPr/>
        </p:nvSpPr>
        <p:spPr bwMode="auto">
          <a:xfrm>
            <a:off x="1763688" y="3789040"/>
            <a:ext cx="1080120" cy="648072"/>
          </a:xfrm>
          <a:prstGeom prst="ellipse">
            <a:avLst/>
          </a:prstGeom>
          <a:solidFill>
            <a:srgbClr val="FFFF99">
              <a:alpha val="89804"/>
            </a:srgbClr>
          </a:solidFill>
          <a:ln w="12700">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9" name="円/楕円 8"/>
          <p:cNvSpPr/>
          <p:nvPr/>
        </p:nvSpPr>
        <p:spPr bwMode="auto">
          <a:xfrm>
            <a:off x="5868144" y="3212976"/>
            <a:ext cx="1080120" cy="648072"/>
          </a:xfrm>
          <a:prstGeom prst="ellipse">
            <a:avLst/>
          </a:prstGeom>
          <a:solidFill>
            <a:srgbClr val="FFFF99">
              <a:alpha val="89804"/>
            </a:srgbClr>
          </a:solidFill>
          <a:ln w="12700">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2" name="タイトル 1"/>
          <p:cNvSpPr>
            <a:spLocks noGrp="1"/>
          </p:cNvSpPr>
          <p:nvPr>
            <p:ph type="title"/>
          </p:nvPr>
        </p:nvSpPr>
        <p:spPr/>
        <p:txBody>
          <a:bodyPr/>
          <a:lstStyle/>
          <a:p>
            <a:r>
              <a:rPr kumimoji="1" lang="ja-JP" altLang="en-US" dirty="0"/>
              <a:t>スマートファクトリー　：ものづくりのための機能と情報フロー相関イメージ　</a:t>
            </a:r>
          </a:p>
        </p:txBody>
      </p:sp>
      <p:pic>
        <p:nvPicPr>
          <p:cNvPr id="3074" name="Picture 2" descr="関連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300" y="1196827"/>
            <a:ext cx="7090092" cy="532938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03018" y="6249214"/>
            <a:ext cx="4773038"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ISA-95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が定義するものづくりのための機能と情報フロー（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IEC62264.01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707904" y="2636912"/>
            <a:ext cx="888385" cy="553998"/>
          </a:xfrm>
          <a:prstGeom prst="rect">
            <a:avLst/>
          </a:prstGeom>
          <a:noFill/>
          <a:ln>
            <a:noFill/>
          </a:ln>
          <a:effectLst/>
        </p:spPr>
        <p:txBody>
          <a:bodyPr wrap="none" rtlCol="0">
            <a:spAutoFit/>
          </a:bodyPr>
          <a:lstStyle/>
          <a:p>
            <a:pPr algn="ct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生産</a:t>
            </a:r>
            <a:endParaRPr kumimoji="1"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オペレーション</a:t>
            </a:r>
            <a:endParaRPr kumimoji="1"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1" name="テキスト ボックス 10"/>
          <p:cNvSpPr txBox="1"/>
          <p:nvPr/>
        </p:nvSpPr>
        <p:spPr>
          <a:xfrm>
            <a:off x="2419023" y="3933056"/>
            <a:ext cx="1144865" cy="400110"/>
          </a:xfrm>
          <a:prstGeom prst="rect">
            <a:avLst/>
          </a:prstGeom>
          <a:noFill/>
          <a:ln>
            <a:noFill/>
          </a:ln>
          <a:effectLst/>
        </p:spPr>
        <p:txBody>
          <a:bodyPr wrap="none" rtlCol="0">
            <a:spAutoFit/>
          </a:bodyPr>
          <a:lstStyle/>
          <a:p>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原材料在庫</a:t>
            </a:r>
            <a:endParaRPr kumimoji="1"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オペレーション管理</a:t>
            </a:r>
          </a:p>
        </p:txBody>
      </p:sp>
      <p:sp>
        <p:nvSpPr>
          <p:cNvPr id="12" name="テキスト ボックス 11"/>
          <p:cNvSpPr txBox="1"/>
          <p:nvPr/>
        </p:nvSpPr>
        <p:spPr>
          <a:xfrm>
            <a:off x="5940152" y="4037002"/>
            <a:ext cx="1144865" cy="400110"/>
          </a:xfrm>
          <a:prstGeom prst="rect">
            <a:avLst/>
          </a:prstGeom>
          <a:noFill/>
          <a:ln>
            <a:noFill/>
          </a:ln>
          <a:effectLst/>
        </p:spPr>
        <p:txBody>
          <a:bodyPr wrap="none" rtlCol="0">
            <a:spAutoFit/>
          </a:bodyPr>
          <a:lstStyle/>
          <a:p>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品質</a:t>
            </a:r>
            <a:endParaRPr kumimoji="1"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オペレーション管理</a:t>
            </a:r>
          </a:p>
        </p:txBody>
      </p:sp>
      <p:sp>
        <p:nvSpPr>
          <p:cNvPr id="13" name="テキスト ボックス 12"/>
          <p:cNvSpPr txBox="1"/>
          <p:nvPr/>
        </p:nvSpPr>
        <p:spPr>
          <a:xfrm>
            <a:off x="3643159" y="4829090"/>
            <a:ext cx="1144865" cy="400110"/>
          </a:xfrm>
          <a:prstGeom prst="rect">
            <a:avLst/>
          </a:prstGeom>
          <a:noFill/>
          <a:ln>
            <a:noFill/>
          </a:ln>
          <a:effectLst/>
        </p:spPr>
        <p:txBody>
          <a:bodyPr wrap="none" rtlCol="0">
            <a:spAutoFit/>
          </a:bodyPr>
          <a:lstStyle/>
          <a:p>
            <a:pPr algn="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保全</a:t>
            </a:r>
            <a:endParaRPr kumimoji="1"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オペレーション管理</a:t>
            </a:r>
          </a:p>
        </p:txBody>
      </p:sp>
      <p:sp>
        <p:nvSpPr>
          <p:cNvPr id="15" name="円/楕円 14"/>
          <p:cNvSpPr/>
          <p:nvPr/>
        </p:nvSpPr>
        <p:spPr bwMode="auto">
          <a:xfrm>
            <a:off x="6516216" y="3212976"/>
            <a:ext cx="1080120" cy="720080"/>
          </a:xfrm>
          <a:prstGeom prst="ellipse">
            <a:avLst/>
          </a:prstGeom>
          <a:solidFill>
            <a:srgbClr val="CCECFF"/>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製品在庫管理</a:t>
            </a:r>
          </a:p>
        </p:txBody>
      </p:sp>
      <p:sp>
        <p:nvSpPr>
          <p:cNvPr id="16" name="円/楕円 15"/>
          <p:cNvSpPr/>
          <p:nvPr/>
        </p:nvSpPr>
        <p:spPr bwMode="auto">
          <a:xfrm>
            <a:off x="3635896" y="5229200"/>
            <a:ext cx="1152128" cy="720080"/>
          </a:xfrm>
          <a:prstGeom prst="ellipse">
            <a:avLst/>
          </a:prstGeom>
          <a:solidFill>
            <a:srgbClr val="CCECFF"/>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保全管理</a:t>
            </a:r>
          </a:p>
        </p:txBody>
      </p:sp>
      <p:sp>
        <p:nvSpPr>
          <p:cNvPr id="17" name="円/楕円 16"/>
          <p:cNvSpPr/>
          <p:nvPr/>
        </p:nvSpPr>
        <p:spPr bwMode="auto">
          <a:xfrm>
            <a:off x="1979712" y="2204864"/>
            <a:ext cx="1080120" cy="720080"/>
          </a:xfrm>
          <a:prstGeom prst="ellipse">
            <a:avLst/>
          </a:prstGeom>
          <a:solidFill>
            <a:srgbClr val="CCECFF"/>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生産</a:t>
            </a:r>
            <a:endParaRPr kumimoji="0"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スケジュール</a:t>
            </a:r>
          </a:p>
        </p:txBody>
      </p:sp>
      <p:sp>
        <p:nvSpPr>
          <p:cNvPr id="18" name="円/楕円 17"/>
          <p:cNvSpPr/>
          <p:nvPr/>
        </p:nvSpPr>
        <p:spPr bwMode="auto">
          <a:xfrm>
            <a:off x="1043608" y="3212976"/>
            <a:ext cx="1296144" cy="720080"/>
          </a:xfrm>
          <a:prstGeom prst="ellipse">
            <a:avLst/>
          </a:prstGeom>
          <a:solidFill>
            <a:srgbClr val="CCECFF"/>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資材および</a:t>
            </a:r>
            <a:endParaRPr kumimoji="0"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エネルギー管理</a:t>
            </a:r>
          </a:p>
        </p:txBody>
      </p:sp>
      <p:sp>
        <p:nvSpPr>
          <p:cNvPr id="19" name="円/楕円 18"/>
          <p:cNvSpPr/>
          <p:nvPr/>
        </p:nvSpPr>
        <p:spPr bwMode="auto">
          <a:xfrm>
            <a:off x="5724128" y="4437112"/>
            <a:ext cx="1080120" cy="720080"/>
          </a:xfrm>
          <a:prstGeom prst="ellipse">
            <a:avLst/>
          </a:prstGeom>
          <a:solidFill>
            <a:srgbClr val="CCECFF"/>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品質保証</a:t>
            </a:r>
          </a:p>
        </p:txBody>
      </p:sp>
      <p:sp>
        <p:nvSpPr>
          <p:cNvPr id="20" name="テキスト ボックス 19"/>
          <p:cNvSpPr txBox="1"/>
          <p:nvPr/>
        </p:nvSpPr>
        <p:spPr>
          <a:xfrm>
            <a:off x="5371351" y="3501008"/>
            <a:ext cx="1144865" cy="400110"/>
          </a:xfrm>
          <a:prstGeom prst="rect">
            <a:avLst/>
          </a:prstGeom>
          <a:noFill/>
          <a:ln>
            <a:noFill/>
          </a:ln>
          <a:effectLst/>
        </p:spPr>
        <p:txBody>
          <a:bodyPr wrap="none" rtlCol="0">
            <a:spAutoFit/>
          </a:bodyPr>
          <a:lstStyle/>
          <a:p>
            <a:pPr algn="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製品在庫</a:t>
            </a:r>
            <a:endParaRPr kumimoji="1"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オペレーション管理</a:t>
            </a:r>
          </a:p>
        </p:txBody>
      </p:sp>
      <p:sp>
        <p:nvSpPr>
          <p:cNvPr id="14" name="円/楕円 13"/>
          <p:cNvSpPr/>
          <p:nvPr/>
        </p:nvSpPr>
        <p:spPr bwMode="auto">
          <a:xfrm>
            <a:off x="3635896" y="3212976"/>
            <a:ext cx="1152128" cy="720080"/>
          </a:xfrm>
          <a:prstGeom prst="ellipse">
            <a:avLst/>
          </a:prstGeom>
          <a:solidFill>
            <a:srgbClr val="FFCCFF"/>
          </a:solidFill>
          <a:ln w="12700">
            <a:solidFill>
              <a:schemeClr val="tx1"/>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生産コントロール</a:t>
            </a:r>
          </a:p>
        </p:txBody>
      </p:sp>
      <p:sp>
        <p:nvSpPr>
          <p:cNvPr id="21" name="Text Box 76"/>
          <p:cNvSpPr txBox="1">
            <a:spLocks noChangeArrowheads="1"/>
          </p:cNvSpPr>
          <p:nvPr/>
        </p:nvSpPr>
        <p:spPr bwMode="auto">
          <a:xfrm>
            <a:off x="611188" y="653787"/>
            <a:ext cx="8353425" cy="584775"/>
          </a:xfrm>
          <a:prstGeom prst="rect">
            <a:avLst/>
          </a:prstGeom>
          <a:noFill/>
          <a:ln w="12700" algn="ctr">
            <a:noFill/>
            <a:miter lim="800000"/>
            <a:headEnd/>
            <a:tailEnd/>
          </a:ln>
        </p:spPr>
        <p:txBody>
          <a:bodyPr wrap="square">
            <a:spAutoFit/>
          </a:bodyPr>
          <a:lstStyle/>
          <a:p>
            <a:pPr eaLnBrk="0" hangingPunct="0">
              <a:spcBef>
                <a:spcPct val="20000"/>
              </a:spcBef>
              <a:buClr>
                <a:srgbClr val="F48B00"/>
              </a:buClr>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スマートファクトリーで進められている標準化（</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ISA-95</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）の製造オペレーション管理は、「</a:t>
            </a:r>
            <a:r>
              <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生産</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在庫</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保全</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品質</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」の４つの基本的オペレーション管理が定義されています。工場間工程間の連携</a:t>
            </a:r>
          </a:p>
        </p:txBody>
      </p:sp>
      <p:sp>
        <p:nvSpPr>
          <p:cNvPr id="10" name="テキスト ボックス 9"/>
          <p:cNvSpPr txBox="1"/>
          <p:nvPr/>
        </p:nvSpPr>
        <p:spPr>
          <a:xfrm>
            <a:off x="7532618" y="4221163"/>
            <a:ext cx="1287532" cy="307777"/>
          </a:xfrm>
          <a:prstGeom prst="rect">
            <a:avLst/>
          </a:prstGeom>
          <a:solidFill>
            <a:schemeClr val="tx1"/>
          </a:solidFill>
          <a:ln>
            <a:noFill/>
          </a:ln>
          <a:effectLst/>
        </p:spPr>
        <p:txBody>
          <a:bodyPr wrap="none" rtlCol="0">
            <a:spAutoFit/>
          </a:bodyPr>
          <a:lstStyle/>
          <a:p>
            <a:r>
              <a:rPr kumimoji="1" lang="ja-JP" altLang="en-US" sz="14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トレーサビリティ</a:t>
            </a:r>
          </a:p>
        </p:txBody>
      </p:sp>
      <p:cxnSp>
        <p:nvCxnSpPr>
          <p:cNvPr id="23" name="直線矢印コネクタ 22"/>
          <p:cNvCxnSpPr>
            <a:stCxn id="10" idx="1"/>
            <a:endCxn id="15" idx="4"/>
          </p:cNvCxnSpPr>
          <p:nvPr/>
        </p:nvCxnSpPr>
        <p:spPr bwMode="auto">
          <a:xfrm flipH="1" flipV="1">
            <a:off x="7056276" y="3933056"/>
            <a:ext cx="476342" cy="441996"/>
          </a:xfrm>
          <a:prstGeom prst="straightConnector1">
            <a:avLst/>
          </a:prstGeom>
          <a:noFill/>
          <a:ln w="12700" cap="flat" cmpd="sng" algn="ctr">
            <a:solidFill>
              <a:schemeClr val="tx1"/>
            </a:solidFill>
            <a:prstDash val="solid"/>
            <a:round/>
            <a:headEnd type="none" w="med" len="med"/>
            <a:tailEnd type="arrow"/>
          </a:ln>
          <a:effectLst/>
        </p:spPr>
      </p:cxnSp>
      <p:cxnSp>
        <p:nvCxnSpPr>
          <p:cNvPr id="29" name="直線矢印コネクタ 28"/>
          <p:cNvCxnSpPr>
            <a:stCxn id="10" idx="1"/>
            <a:endCxn id="19" idx="6"/>
          </p:cNvCxnSpPr>
          <p:nvPr/>
        </p:nvCxnSpPr>
        <p:spPr bwMode="auto">
          <a:xfrm flipH="1">
            <a:off x="6804248" y="4375052"/>
            <a:ext cx="728370" cy="422100"/>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72237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ja-JP" altLang="en-US" dirty="0"/>
              <a:t>製造業</a:t>
            </a:r>
            <a:r>
              <a:rPr lang="en-US" altLang="ja-JP" dirty="0"/>
              <a:t>KPI</a:t>
            </a:r>
            <a:r>
              <a:rPr lang="ja-JP" altLang="en-US" dirty="0"/>
              <a:t>の分類を作る　：</a:t>
            </a:r>
            <a:r>
              <a:rPr lang="en-US" altLang="ja-JP" dirty="0"/>
              <a:t>ISO22400</a:t>
            </a:r>
            <a:r>
              <a:rPr lang="ja-JP" altLang="en-US" dirty="0"/>
              <a:t>の</a:t>
            </a:r>
            <a:r>
              <a:rPr lang="en-US" altLang="ja-JP" dirty="0"/>
              <a:t>35KPI</a:t>
            </a:r>
            <a:r>
              <a:rPr lang="ja-JP" altLang="en-US" dirty="0"/>
              <a:t>項目（</a:t>
            </a:r>
            <a:r>
              <a:rPr lang="en-US" altLang="ja-JP" dirty="0"/>
              <a:t>ISA-95</a:t>
            </a:r>
            <a:r>
              <a:rPr lang="ja-JP" altLang="en-US" dirty="0"/>
              <a:t>）　　　　</a:t>
            </a:r>
          </a:p>
        </p:txBody>
      </p:sp>
      <p:sp>
        <p:nvSpPr>
          <p:cNvPr id="6" name="テキスト ボックス 5"/>
          <p:cNvSpPr txBox="1"/>
          <p:nvPr/>
        </p:nvSpPr>
        <p:spPr>
          <a:xfrm>
            <a:off x="611561" y="685140"/>
            <a:ext cx="3960440" cy="5632311"/>
          </a:xfrm>
          <a:prstGeom prst="rect">
            <a:avLst/>
          </a:prstGeom>
          <a:noFill/>
        </p:spPr>
        <p:txBody>
          <a:bodyPr wrap="square" rtlCol="0">
            <a:spAutoFit/>
          </a:bodyPr>
          <a:lstStyle/>
          <a:p>
            <a:r>
              <a:rPr lang="ja-JP"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Efficiency indicators</a:t>
            </a:r>
            <a:r>
              <a:rPr lang="ja-JP"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効率性</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 Worker efficiency</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（労働生産性）</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 Allocation degree</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（負荷度）</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 Throughput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（生産量）</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4. Allocation efficiency</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（負荷効率）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5. Utilization Efficiency</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（利用効率）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6. OEE Index</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（設備総合効率）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7. NEE Index</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（正味設備効率）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8. Availability</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（設備有効性）</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9. Effectiveness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（工程効率）</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Quality indicators</a:t>
            </a:r>
            <a:r>
              <a:rPr lang="ja-JP"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品質</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10. Quality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（品質率、良品率）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11. Preparation degree</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（段取率）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12. Technical usage level</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（設備保全利用率）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13. First pass yield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（直行率）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14. Scrap degree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（廃棄度合）</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15. Scrap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（廃棄率）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16. Production process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（工程利用率）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17. Rework ratio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（手直率）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18. Fall-off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（減衰率）</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Capacity index</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キャパシティ</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19. Machine capability index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（機械能力指数：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20. Critical machine capability index</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（クリティカル機械能力指数：</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Cmk</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21. Process capability index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（工程能力指数：</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22. Critical process capability index</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（クリティカル工程能力指数：</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Cpk</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572272" y="689203"/>
            <a:ext cx="4001737" cy="3970318"/>
          </a:xfrm>
          <a:prstGeom prst="rect">
            <a:avLst/>
          </a:prstGeom>
          <a:noFill/>
        </p:spPr>
        <p:txBody>
          <a:bodyPr wrap="none" rtlCol="0">
            <a:spAutoFit/>
          </a:bodyPr>
          <a:lstStyle/>
          <a:p>
            <a:r>
              <a:rPr lang="ja-JP"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Environmental indicators</a:t>
            </a:r>
            <a:r>
              <a:rPr lang="ja-JP" altLang="ja-JP" sz="1200" b="1" dirty="0">
                <a:latin typeface="Meiryo UI" panose="020B0604030504040204" pitchFamily="50" charset="-128"/>
                <a:ea typeface="Meiryo UI" panose="020B0604030504040204" pitchFamily="50" charset="-128"/>
                <a:cs typeface="Meiryo UI" panose="020B0604030504040204" pitchFamily="50" charset="-128"/>
              </a:rPr>
              <a:t>＞　環境</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23. Ratio of used material</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（材料使用率）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24. Harmful substances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（有害物質）</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25. Hazardous waste ratio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（危険物質廃棄率）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26. Comprehensive energy consumption</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（総合エネルギー消費量）</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Inventory management indicators</a:t>
            </a:r>
            <a:r>
              <a:rPr lang="ja-JP"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在庫管理</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27. Inventory turns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（在庫回転率）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28. Finished goods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（良品率）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29. Integrated goods ratio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（総合良品率）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30. Production lost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（製品廃棄率）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31. Storage and transportation lost ratio</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（在庫輸送廃棄率）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32. Other lost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（その他廃棄率）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Maintenance indicators</a:t>
            </a:r>
            <a:r>
              <a:rPr lang="ja-JP" altLang="ja-JP" sz="12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保全</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33. Equipment load rate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（設備負荷率）</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34. Mean time between failures</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（平均故障間隔）</a:t>
            </a: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35. Corrective maintenance ratio</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（改良保全率）</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9" y="4860439"/>
            <a:ext cx="1655862" cy="1655862"/>
          </a:xfrm>
          <a:prstGeom prst="rect">
            <a:avLst/>
          </a:prstGeom>
        </p:spPr>
      </p:pic>
    </p:spTree>
    <p:extLst>
      <p:ext uri="{BB962C8B-B14F-4D97-AF65-F5344CB8AC3E}">
        <p14:creationId xmlns:p14="http://schemas.microsoft.com/office/powerpoint/2010/main" val="408763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770" name="Rectangle 2"/>
          <p:cNvSpPr>
            <a:spLocks noGrp="1" noChangeArrowheads="1"/>
          </p:cNvSpPr>
          <p:nvPr>
            <p:ph type="title"/>
          </p:nvPr>
        </p:nvSpPr>
        <p:spPr/>
        <p:txBody>
          <a:bodyPr/>
          <a:lstStyle/>
          <a:p>
            <a:r>
              <a:rPr lang="ja-JP" altLang="en-US" dirty="0"/>
              <a:t>製造現場の「</a:t>
            </a:r>
            <a:r>
              <a:rPr lang="en-US" altLang="ja-JP" dirty="0"/>
              <a:t>IoT/MES</a:t>
            </a:r>
            <a:r>
              <a:rPr lang="ja-JP" altLang="en-US" dirty="0"/>
              <a:t>見える化」から原価要素をコントロールする　</a:t>
            </a:r>
          </a:p>
        </p:txBody>
      </p:sp>
      <p:sp>
        <p:nvSpPr>
          <p:cNvPr id="4000771" name="Text Box 3"/>
          <p:cNvSpPr txBox="1">
            <a:spLocks noChangeArrowheads="1"/>
          </p:cNvSpPr>
          <p:nvPr/>
        </p:nvSpPr>
        <p:spPr bwMode="auto">
          <a:xfrm>
            <a:off x="539750" y="703536"/>
            <a:ext cx="8280400"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製造業における「見える化」の最大のテーマはコストマネジメントです。</a:t>
            </a:r>
          </a:p>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コストマネジメントを実現するためには、全社各部門が同期した</a:t>
            </a:r>
            <a:r>
              <a:rPr lang="en-US" altLang="ja-JP" dirty="0">
                <a:latin typeface="Meiryo UI" panose="020B0604030504040204" pitchFamily="50" charset="-128"/>
                <a:ea typeface="Meiryo UI" panose="020B0604030504040204" pitchFamily="50" charset="-128"/>
                <a:cs typeface="Meiryo UI" panose="020B0604030504040204" pitchFamily="50" charset="-128"/>
              </a:rPr>
              <a:t>PDCA</a:t>
            </a:r>
            <a:r>
              <a:rPr lang="ja-JP" altLang="en-US" dirty="0">
                <a:latin typeface="Meiryo UI" panose="020B0604030504040204" pitchFamily="50" charset="-128"/>
                <a:ea typeface="Meiryo UI" panose="020B0604030504040204" pitchFamily="50" charset="-128"/>
                <a:cs typeface="Meiryo UI" panose="020B0604030504040204" pitchFamily="50" charset="-128"/>
              </a:rPr>
              <a:t>サイクルを実現する必要があります。部門ごとの「現場の見える化」から、全社を俯瞰した「経営の見える化」がその成功への鍵となります。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工場－経営－営業が目的と原価情報を共有する。</a:t>
            </a:r>
          </a:p>
        </p:txBody>
      </p:sp>
      <p:sp>
        <p:nvSpPr>
          <p:cNvPr id="4000772" name="Rectangle 4"/>
          <p:cNvSpPr>
            <a:spLocks noChangeArrowheads="1"/>
          </p:cNvSpPr>
          <p:nvPr/>
        </p:nvSpPr>
        <p:spPr bwMode="auto">
          <a:xfrm>
            <a:off x="611188" y="2542258"/>
            <a:ext cx="2089150" cy="576262"/>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Plan</a:t>
            </a:r>
            <a:r>
              <a:rPr lang="ja-JP" altLang="en-US" sz="1400">
                <a:latin typeface="Meiryo UI" panose="020B0604030504040204" pitchFamily="50" charset="-128"/>
                <a:ea typeface="Meiryo UI" panose="020B0604030504040204" pitchFamily="50" charset="-128"/>
                <a:cs typeface="Meiryo UI" panose="020B0604030504040204" pitchFamily="50" charset="-128"/>
              </a:rPr>
              <a:t>　標準原価</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原価計画（コスト計画）</a:t>
            </a:r>
          </a:p>
        </p:txBody>
      </p:sp>
      <p:sp>
        <p:nvSpPr>
          <p:cNvPr id="4000773" name="Rectangle 5"/>
          <p:cNvSpPr>
            <a:spLocks noChangeArrowheads="1"/>
          </p:cNvSpPr>
          <p:nvPr/>
        </p:nvSpPr>
        <p:spPr bwMode="auto">
          <a:xfrm>
            <a:off x="611188" y="3335090"/>
            <a:ext cx="2089150" cy="576262"/>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Do</a:t>
            </a:r>
            <a:r>
              <a:rPr lang="ja-JP" altLang="en-US" sz="1400">
                <a:latin typeface="Meiryo UI" panose="020B0604030504040204" pitchFamily="50" charset="-128"/>
                <a:ea typeface="Meiryo UI" panose="020B0604030504040204" pitchFamily="50" charset="-128"/>
                <a:cs typeface="Meiryo UI" panose="020B0604030504040204" pitchFamily="50" charset="-128"/>
              </a:rPr>
              <a:t>　実績原価</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製造原価（速報値）</a:t>
            </a:r>
          </a:p>
        </p:txBody>
      </p:sp>
      <p:sp>
        <p:nvSpPr>
          <p:cNvPr id="4000774" name="Rectangle 6"/>
          <p:cNvSpPr>
            <a:spLocks noChangeArrowheads="1"/>
          </p:cNvSpPr>
          <p:nvPr/>
        </p:nvSpPr>
        <p:spPr bwMode="auto">
          <a:xfrm>
            <a:off x="611188" y="4127178"/>
            <a:ext cx="2089150" cy="576263"/>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Check</a:t>
            </a:r>
            <a:r>
              <a:rPr lang="ja-JP" altLang="en-US" sz="1400">
                <a:latin typeface="Meiryo UI" panose="020B0604030504040204" pitchFamily="50" charset="-128"/>
                <a:ea typeface="Meiryo UI" panose="020B0604030504040204" pitchFamily="50" charset="-128"/>
                <a:cs typeface="Meiryo UI" panose="020B0604030504040204" pitchFamily="50" charset="-128"/>
              </a:rPr>
              <a:t>　実際原価</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総原価（原価差異分析）</a:t>
            </a:r>
          </a:p>
        </p:txBody>
      </p:sp>
      <p:sp>
        <p:nvSpPr>
          <p:cNvPr id="4000775" name="Rectangle 7"/>
          <p:cNvSpPr>
            <a:spLocks noChangeArrowheads="1"/>
          </p:cNvSpPr>
          <p:nvPr/>
        </p:nvSpPr>
        <p:spPr bwMode="auto">
          <a:xfrm>
            <a:off x="611188" y="4919266"/>
            <a:ext cx="2089150" cy="576263"/>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Plan</a:t>
            </a:r>
            <a:r>
              <a:rPr lang="ja-JP" altLang="en-US" sz="1400">
                <a:latin typeface="Meiryo UI" panose="020B0604030504040204" pitchFamily="50" charset="-128"/>
                <a:ea typeface="Meiryo UI" panose="020B0604030504040204" pitchFamily="50" charset="-128"/>
                <a:cs typeface="Meiryo UI" panose="020B0604030504040204" pitchFamily="50" charset="-128"/>
              </a:rPr>
              <a:t>　予算原価率</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予算原価（</a:t>
            </a:r>
            <a:r>
              <a:rPr lang="ja-JP" altLang="en-US" sz="1200">
                <a:latin typeface="Meiryo UI" panose="020B0604030504040204" pitchFamily="50" charset="-128"/>
                <a:ea typeface="Meiryo UI" panose="020B0604030504040204" pitchFamily="50" charset="-128"/>
                <a:cs typeface="Meiryo UI" panose="020B0604030504040204" pitchFamily="50" charset="-128"/>
              </a:rPr>
              <a:t>シミュレーション</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4000777" name="Rectangle 9"/>
          <p:cNvSpPr>
            <a:spLocks noChangeArrowheads="1"/>
          </p:cNvSpPr>
          <p:nvPr/>
        </p:nvSpPr>
        <p:spPr bwMode="auto">
          <a:xfrm>
            <a:off x="3563938" y="2542258"/>
            <a:ext cx="2089150" cy="576262"/>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Plan</a:t>
            </a:r>
            <a:r>
              <a:rPr lang="ja-JP" altLang="en-US" sz="1400">
                <a:latin typeface="Meiryo UI" panose="020B0604030504040204" pitchFamily="50" charset="-128"/>
                <a:ea typeface="Meiryo UI" panose="020B0604030504040204" pitchFamily="50" charset="-128"/>
                <a:cs typeface="Meiryo UI" panose="020B0604030504040204" pitchFamily="50" charset="-128"/>
              </a:rPr>
              <a:t>　事業計画</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損益計画（収益計画）</a:t>
            </a:r>
          </a:p>
        </p:txBody>
      </p:sp>
      <p:sp>
        <p:nvSpPr>
          <p:cNvPr id="4000778" name="Rectangle 10"/>
          <p:cNvSpPr>
            <a:spLocks noChangeArrowheads="1"/>
          </p:cNvSpPr>
          <p:nvPr/>
        </p:nvSpPr>
        <p:spPr bwMode="auto">
          <a:xfrm>
            <a:off x="3563938" y="3335090"/>
            <a:ext cx="2089150" cy="576262"/>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Do</a:t>
            </a:r>
            <a:r>
              <a:rPr lang="ja-JP" altLang="en-US" sz="1400">
                <a:latin typeface="Meiryo UI" panose="020B0604030504040204" pitchFamily="50" charset="-128"/>
                <a:ea typeface="Meiryo UI" panose="020B0604030504040204" pitchFamily="50" charset="-128"/>
                <a:cs typeface="Meiryo UI" panose="020B0604030504040204" pitchFamily="50" charset="-128"/>
              </a:rPr>
              <a:t>　コスト実績</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コスト管理（速報値）</a:t>
            </a:r>
          </a:p>
        </p:txBody>
      </p:sp>
      <p:sp>
        <p:nvSpPr>
          <p:cNvPr id="4000779" name="Rectangle 11"/>
          <p:cNvSpPr>
            <a:spLocks noChangeArrowheads="1"/>
          </p:cNvSpPr>
          <p:nvPr/>
        </p:nvSpPr>
        <p:spPr bwMode="auto">
          <a:xfrm>
            <a:off x="3563938" y="4127178"/>
            <a:ext cx="2089150" cy="576263"/>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Check</a:t>
            </a:r>
            <a:r>
              <a:rPr lang="ja-JP" altLang="en-US" sz="1400">
                <a:latin typeface="Meiryo UI" panose="020B0604030504040204" pitchFamily="50" charset="-128"/>
                <a:ea typeface="Meiryo UI" panose="020B0604030504040204" pitchFamily="50" charset="-128"/>
                <a:cs typeface="Meiryo UI" panose="020B0604030504040204" pitchFamily="50" charset="-128"/>
              </a:rPr>
              <a:t>　トータルコスト</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損益管理（予実績分析）</a:t>
            </a:r>
          </a:p>
        </p:txBody>
      </p:sp>
      <p:sp>
        <p:nvSpPr>
          <p:cNvPr id="4000780" name="Rectangle 12"/>
          <p:cNvSpPr>
            <a:spLocks noChangeArrowheads="1"/>
          </p:cNvSpPr>
          <p:nvPr/>
        </p:nvSpPr>
        <p:spPr bwMode="auto">
          <a:xfrm>
            <a:off x="3563938" y="4919266"/>
            <a:ext cx="2089150" cy="576263"/>
          </a:xfrm>
          <a:prstGeom prst="rect">
            <a:avLst/>
          </a:prstGeom>
          <a:gradFill rotWithShape="1">
            <a:gsLst>
              <a:gs pos="0">
                <a:srgbClr val="DDDDDD">
                  <a:gamma/>
                  <a:tint val="50196"/>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Plan</a:t>
            </a:r>
            <a:r>
              <a:rPr lang="ja-JP" altLang="en-US" sz="1400">
                <a:latin typeface="Meiryo UI" panose="020B0604030504040204" pitchFamily="50" charset="-128"/>
                <a:ea typeface="Meiryo UI" panose="020B0604030504040204" pitchFamily="50" charset="-128"/>
                <a:cs typeface="Meiryo UI" panose="020B0604030504040204" pitchFamily="50" charset="-128"/>
              </a:rPr>
              <a:t>　予算利益額</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着地点予測（</a:t>
            </a:r>
            <a:r>
              <a:rPr lang="ja-JP" altLang="en-US" sz="1200">
                <a:latin typeface="Meiryo UI" panose="020B0604030504040204" pitchFamily="50" charset="-128"/>
                <a:ea typeface="Meiryo UI" panose="020B0604030504040204" pitchFamily="50" charset="-128"/>
                <a:cs typeface="Meiryo UI" panose="020B0604030504040204" pitchFamily="50" charset="-128"/>
              </a:rPr>
              <a:t>シミュレーション</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4000782" name="Rectangle 14"/>
          <p:cNvSpPr>
            <a:spLocks noChangeArrowheads="1"/>
          </p:cNvSpPr>
          <p:nvPr/>
        </p:nvSpPr>
        <p:spPr bwMode="auto">
          <a:xfrm>
            <a:off x="6518275" y="2542258"/>
            <a:ext cx="2089150" cy="576262"/>
          </a:xfrm>
          <a:prstGeom prst="rect">
            <a:avLst/>
          </a:prstGeom>
          <a:gradFill rotWithShape="1">
            <a:gsLst>
              <a:gs pos="0">
                <a:srgbClr val="DDDDDD">
                  <a:gamma/>
                  <a:tint val="48627"/>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Plan</a:t>
            </a:r>
            <a:r>
              <a:rPr lang="ja-JP" altLang="en-US" sz="1400">
                <a:latin typeface="Meiryo UI" panose="020B0604030504040204" pitchFamily="50" charset="-128"/>
                <a:ea typeface="Meiryo UI" panose="020B0604030504040204" pitchFamily="50" charset="-128"/>
                <a:cs typeface="Meiryo UI" panose="020B0604030504040204" pitchFamily="50" charset="-128"/>
              </a:rPr>
              <a:t>　販売目標</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販売計画（利益計画）</a:t>
            </a:r>
          </a:p>
        </p:txBody>
      </p:sp>
      <p:sp>
        <p:nvSpPr>
          <p:cNvPr id="4000783" name="Rectangle 15"/>
          <p:cNvSpPr>
            <a:spLocks noChangeArrowheads="1"/>
          </p:cNvSpPr>
          <p:nvPr/>
        </p:nvSpPr>
        <p:spPr bwMode="auto">
          <a:xfrm>
            <a:off x="6518275" y="3335090"/>
            <a:ext cx="2089150" cy="576262"/>
          </a:xfrm>
          <a:prstGeom prst="rect">
            <a:avLst/>
          </a:prstGeom>
          <a:gradFill rotWithShape="1">
            <a:gsLst>
              <a:gs pos="0">
                <a:srgbClr val="DDDDDD">
                  <a:gamma/>
                  <a:tint val="48627"/>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Do</a:t>
            </a:r>
            <a:r>
              <a:rPr lang="ja-JP" altLang="en-US" sz="1400">
                <a:latin typeface="Meiryo UI" panose="020B0604030504040204" pitchFamily="50" charset="-128"/>
                <a:ea typeface="Meiryo UI" panose="020B0604030504040204" pitchFamily="50" charset="-128"/>
                <a:cs typeface="Meiryo UI" panose="020B0604030504040204" pitchFamily="50" charset="-128"/>
              </a:rPr>
              <a:t>　販売実績</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販売管理（速報値）</a:t>
            </a:r>
          </a:p>
        </p:txBody>
      </p:sp>
      <p:sp>
        <p:nvSpPr>
          <p:cNvPr id="4000784" name="Rectangle 16"/>
          <p:cNvSpPr>
            <a:spLocks noChangeArrowheads="1"/>
          </p:cNvSpPr>
          <p:nvPr/>
        </p:nvSpPr>
        <p:spPr bwMode="auto">
          <a:xfrm>
            <a:off x="6518275" y="4127178"/>
            <a:ext cx="2089150" cy="576263"/>
          </a:xfrm>
          <a:prstGeom prst="rect">
            <a:avLst/>
          </a:prstGeom>
          <a:gradFill rotWithShape="1">
            <a:gsLst>
              <a:gs pos="0">
                <a:srgbClr val="DDDDDD">
                  <a:gamma/>
                  <a:tint val="48627"/>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Check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利益計算</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販売数量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価格、利益分析</a:t>
            </a:r>
          </a:p>
        </p:txBody>
      </p:sp>
      <p:sp>
        <p:nvSpPr>
          <p:cNvPr id="4000785" name="Rectangle 17"/>
          <p:cNvSpPr>
            <a:spLocks noChangeArrowheads="1"/>
          </p:cNvSpPr>
          <p:nvPr/>
        </p:nvSpPr>
        <p:spPr bwMode="auto">
          <a:xfrm>
            <a:off x="6518275" y="4919266"/>
            <a:ext cx="2089150" cy="576263"/>
          </a:xfrm>
          <a:prstGeom prst="rect">
            <a:avLst/>
          </a:prstGeom>
          <a:gradFill rotWithShape="1">
            <a:gsLst>
              <a:gs pos="0">
                <a:srgbClr val="DDDDDD">
                  <a:gamma/>
                  <a:tint val="48627"/>
                  <a:invGamma/>
                </a:srgbClr>
              </a:gs>
              <a:gs pos="100000">
                <a:srgbClr val="DDDDDD"/>
              </a:gs>
            </a:gsLst>
            <a:lin ang="2700000" scaled="1"/>
          </a:gradFill>
          <a:ln w="6350" algn="ctr">
            <a:solidFill>
              <a:srgbClr val="B2B2B2"/>
            </a:solidFill>
            <a:miter lim="800000"/>
            <a:headEnd/>
            <a:tailEnd/>
          </a:ln>
          <a:effectLst>
            <a:outerShdw dist="35921" dir="2700000" algn="ctr" rotWithShape="0">
              <a:schemeClr val="bg2"/>
            </a:outerShdw>
          </a:effectLst>
        </p:spPr>
        <p:txBody>
          <a:bodyPr wrap="none" anchor="ctr"/>
          <a:lstStyle/>
          <a:p>
            <a:r>
              <a:rPr lang="en-US" altLang="ja-JP" sz="1400">
                <a:latin typeface="Meiryo UI" panose="020B0604030504040204" pitchFamily="50" charset="-128"/>
                <a:ea typeface="Meiryo UI" panose="020B0604030504040204" pitchFamily="50" charset="-128"/>
                <a:cs typeface="Meiryo UI" panose="020B0604030504040204" pitchFamily="50" charset="-128"/>
              </a:rPr>
              <a:t>Plan</a:t>
            </a:r>
            <a:r>
              <a:rPr lang="ja-JP" altLang="en-US" sz="1400">
                <a:latin typeface="Meiryo UI" panose="020B0604030504040204" pitchFamily="50" charset="-128"/>
                <a:ea typeface="Meiryo UI" panose="020B0604030504040204" pitchFamily="50" charset="-128"/>
                <a:cs typeface="Meiryo UI" panose="020B0604030504040204" pitchFamily="50" charset="-128"/>
              </a:rPr>
              <a:t>　予算販売額</a:t>
            </a:r>
          </a:p>
          <a:p>
            <a:r>
              <a:rPr lang="ja-JP" altLang="en-US" sz="1400">
                <a:latin typeface="Meiryo UI" panose="020B0604030504040204" pitchFamily="50" charset="-128"/>
                <a:ea typeface="Meiryo UI" panose="020B0604030504040204" pitchFamily="50" charset="-128"/>
                <a:cs typeface="Meiryo UI" panose="020B0604030504040204" pitchFamily="50" charset="-128"/>
              </a:rPr>
              <a:t>予算変更（</a:t>
            </a:r>
            <a:r>
              <a:rPr lang="ja-JP" altLang="en-US" sz="1200">
                <a:latin typeface="Meiryo UI" panose="020B0604030504040204" pitchFamily="50" charset="-128"/>
                <a:ea typeface="Meiryo UI" panose="020B0604030504040204" pitchFamily="50" charset="-128"/>
                <a:cs typeface="Meiryo UI" panose="020B0604030504040204" pitchFamily="50" charset="-128"/>
              </a:rPr>
              <a:t>シミュレーション</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p>
        </p:txBody>
      </p:sp>
      <p:sp>
        <p:nvSpPr>
          <p:cNvPr id="4000787" name="Text Box 19"/>
          <p:cNvSpPr txBox="1">
            <a:spLocks noChangeArrowheads="1"/>
          </p:cNvSpPr>
          <p:nvPr/>
        </p:nvSpPr>
        <p:spPr bwMode="auto">
          <a:xfrm>
            <a:off x="809626" y="2060848"/>
            <a:ext cx="1789113" cy="338138"/>
          </a:xfrm>
          <a:prstGeom prst="rect">
            <a:avLst/>
          </a:prstGeom>
          <a:solidFill>
            <a:srgbClr val="0000CC"/>
          </a:solidFill>
          <a:ln w="6350"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製造現場の</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PDCA</a:t>
            </a:r>
          </a:p>
        </p:txBody>
      </p:sp>
      <p:sp>
        <p:nvSpPr>
          <p:cNvPr id="4000790" name="Rectangle 22"/>
          <p:cNvSpPr>
            <a:spLocks noChangeArrowheads="1"/>
          </p:cNvSpPr>
          <p:nvPr/>
        </p:nvSpPr>
        <p:spPr bwMode="auto">
          <a:xfrm>
            <a:off x="468262" y="5867835"/>
            <a:ext cx="8280202" cy="657509"/>
          </a:xfrm>
          <a:prstGeom prst="roundRect">
            <a:avLst>
              <a:gd name="adj" fmla="val 50000"/>
            </a:avLst>
          </a:prstGeom>
          <a:solidFill>
            <a:srgbClr val="FFFF00"/>
          </a:solidFill>
          <a:ln w="28575" algn="ctr">
            <a:solidFill>
              <a:srgbClr val="FFC000"/>
            </a:solidFill>
            <a:miter lim="800000"/>
            <a:headEnd/>
            <a:tailEnd/>
          </a:ln>
          <a:effectLst>
            <a:outerShdw dist="35921" dir="2700000" algn="ctr" rotWithShape="0">
              <a:schemeClr val="bg2"/>
            </a:outerShdw>
          </a:effectLst>
        </p:spPr>
        <p:txBody>
          <a:bodyPr wrap="none"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全社一体となったコストマネジメント</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原価管理から原価企画へ（経営主導で原価情報の活用に取組む）</a:t>
            </a:r>
          </a:p>
        </p:txBody>
      </p:sp>
      <p:grpSp>
        <p:nvGrpSpPr>
          <p:cNvPr id="4000791" name="Group 23"/>
          <p:cNvGrpSpPr>
            <a:grpSpLocks/>
          </p:cNvGrpSpPr>
          <p:nvPr/>
        </p:nvGrpSpPr>
        <p:grpSpPr bwMode="auto">
          <a:xfrm>
            <a:off x="2917825" y="2637508"/>
            <a:ext cx="431800" cy="431800"/>
            <a:chOff x="3878" y="1933"/>
            <a:chExt cx="687" cy="687"/>
          </a:xfrm>
        </p:grpSpPr>
        <p:sp>
          <p:nvSpPr>
            <p:cNvPr id="4000792" name="Oval 24"/>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793" name="AutoShape 25"/>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794" name="Group 26"/>
          <p:cNvGrpSpPr>
            <a:grpSpLocks/>
          </p:cNvGrpSpPr>
          <p:nvPr/>
        </p:nvGrpSpPr>
        <p:grpSpPr bwMode="auto">
          <a:xfrm>
            <a:off x="2916238" y="3431927"/>
            <a:ext cx="431800" cy="431800"/>
            <a:chOff x="3878" y="1933"/>
            <a:chExt cx="687" cy="687"/>
          </a:xfrm>
        </p:grpSpPr>
        <p:sp>
          <p:nvSpPr>
            <p:cNvPr id="4000795" name="Oval 27"/>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796" name="AutoShape 28"/>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797" name="Group 29"/>
          <p:cNvGrpSpPr>
            <a:grpSpLocks/>
          </p:cNvGrpSpPr>
          <p:nvPr/>
        </p:nvGrpSpPr>
        <p:grpSpPr bwMode="auto">
          <a:xfrm>
            <a:off x="2916238" y="4222428"/>
            <a:ext cx="431800" cy="431800"/>
            <a:chOff x="3878" y="1933"/>
            <a:chExt cx="687" cy="687"/>
          </a:xfrm>
        </p:grpSpPr>
        <p:sp>
          <p:nvSpPr>
            <p:cNvPr id="4000798" name="Oval 30"/>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799" name="AutoShape 31"/>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800" name="Group 32"/>
          <p:cNvGrpSpPr>
            <a:grpSpLocks/>
          </p:cNvGrpSpPr>
          <p:nvPr/>
        </p:nvGrpSpPr>
        <p:grpSpPr bwMode="auto">
          <a:xfrm>
            <a:off x="2916238" y="5014516"/>
            <a:ext cx="431800" cy="431800"/>
            <a:chOff x="3878" y="1933"/>
            <a:chExt cx="687" cy="687"/>
          </a:xfrm>
        </p:grpSpPr>
        <p:sp>
          <p:nvSpPr>
            <p:cNvPr id="4000801" name="Oval 33"/>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802" name="AutoShape 34"/>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803" name="Group 35"/>
          <p:cNvGrpSpPr>
            <a:grpSpLocks/>
          </p:cNvGrpSpPr>
          <p:nvPr/>
        </p:nvGrpSpPr>
        <p:grpSpPr bwMode="auto">
          <a:xfrm>
            <a:off x="5868988" y="2637508"/>
            <a:ext cx="431800" cy="431800"/>
            <a:chOff x="3878" y="1933"/>
            <a:chExt cx="687" cy="687"/>
          </a:xfrm>
        </p:grpSpPr>
        <p:sp>
          <p:nvSpPr>
            <p:cNvPr id="4000804" name="Oval 36"/>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805" name="AutoShape 37"/>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806" name="Group 38"/>
          <p:cNvGrpSpPr>
            <a:grpSpLocks/>
          </p:cNvGrpSpPr>
          <p:nvPr/>
        </p:nvGrpSpPr>
        <p:grpSpPr bwMode="auto">
          <a:xfrm>
            <a:off x="5867400" y="3431927"/>
            <a:ext cx="431800" cy="431800"/>
            <a:chOff x="3878" y="1933"/>
            <a:chExt cx="687" cy="687"/>
          </a:xfrm>
        </p:grpSpPr>
        <p:sp>
          <p:nvSpPr>
            <p:cNvPr id="4000807" name="Oval 39"/>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808" name="AutoShape 40"/>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809" name="Group 41"/>
          <p:cNvGrpSpPr>
            <a:grpSpLocks/>
          </p:cNvGrpSpPr>
          <p:nvPr/>
        </p:nvGrpSpPr>
        <p:grpSpPr bwMode="auto">
          <a:xfrm>
            <a:off x="5867400" y="4222428"/>
            <a:ext cx="431800" cy="431800"/>
            <a:chOff x="3878" y="1933"/>
            <a:chExt cx="687" cy="687"/>
          </a:xfrm>
        </p:grpSpPr>
        <p:sp>
          <p:nvSpPr>
            <p:cNvPr id="4000810" name="Oval 42"/>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811" name="AutoShape 43"/>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00812" name="Group 44"/>
          <p:cNvGrpSpPr>
            <a:grpSpLocks/>
          </p:cNvGrpSpPr>
          <p:nvPr/>
        </p:nvGrpSpPr>
        <p:grpSpPr bwMode="auto">
          <a:xfrm>
            <a:off x="5867400" y="5014516"/>
            <a:ext cx="431800" cy="431800"/>
            <a:chOff x="3878" y="1933"/>
            <a:chExt cx="687" cy="687"/>
          </a:xfrm>
        </p:grpSpPr>
        <p:sp>
          <p:nvSpPr>
            <p:cNvPr id="4000813" name="Oval 45"/>
            <p:cNvSpPr>
              <a:spLocks noChangeArrowheads="1"/>
            </p:cNvSpPr>
            <p:nvPr/>
          </p:nvSpPr>
          <p:spPr bwMode="auto">
            <a:xfrm>
              <a:off x="3878" y="1933"/>
              <a:ext cx="687" cy="687"/>
            </a:xfrm>
            <a:prstGeom prst="ellipse">
              <a:avLst/>
            </a:prstGeom>
            <a:solidFill>
              <a:schemeClr val="tx2"/>
            </a:solidFill>
            <a:ln w="9525" algn="ctr">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1"/>
            <a:lstStyle/>
            <a:p>
              <a:pPr algn="l" eaLnBrk="1" hangingPunct="1">
                <a:spcBef>
                  <a:spcPct val="0"/>
                </a:spcBef>
                <a:buClrTx/>
                <a:buFontTx/>
                <a:buNone/>
              </a:pPr>
              <a:endParaRPr lang="de-DE" altLang="ja-JP" sz="140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00814" name="AutoShape 46"/>
            <p:cNvSpPr>
              <a:spLocks noChangeArrowheads="1"/>
            </p:cNvSpPr>
            <p:nvPr/>
          </p:nvSpPr>
          <p:spPr bwMode="gray">
            <a:xfrm>
              <a:off x="3969" y="2024"/>
              <a:ext cx="503" cy="504"/>
            </a:xfrm>
            <a:custGeom>
              <a:avLst/>
              <a:gdLst>
                <a:gd name="G0" fmla="+- -2085404 0 0"/>
                <a:gd name="G1" fmla="+- 1219307 0 0"/>
                <a:gd name="G2" fmla="+- -2085404 0 1219307"/>
                <a:gd name="G3" fmla="+- 10800 0 0"/>
                <a:gd name="G4" fmla="+- 0 0 -2085404"/>
                <a:gd name="T0" fmla="*/ 360 256 1"/>
                <a:gd name="T1" fmla="*/ 0 256 1"/>
                <a:gd name="G5" fmla="+- G2 T0 T1"/>
                <a:gd name="G6" fmla="?: G2 G2 G5"/>
                <a:gd name="G7" fmla="+- 0 0 G6"/>
                <a:gd name="G8" fmla="+- 7992 0 0"/>
                <a:gd name="G9" fmla="+- 0 0 1219307"/>
                <a:gd name="G10" fmla="+- 7992 0 2700"/>
                <a:gd name="G11" fmla="cos G10 -2085404"/>
                <a:gd name="G12" fmla="sin G10 -2085404"/>
                <a:gd name="G13" fmla="cos 13500 -2085404"/>
                <a:gd name="G14" fmla="sin 13500 -2085404"/>
                <a:gd name="G15" fmla="+- G11 10800 0"/>
                <a:gd name="G16" fmla="+- G12 10800 0"/>
                <a:gd name="G17" fmla="+- G13 10800 0"/>
                <a:gd name="G18" fmla="+- G14 10800 0"/>
                <a:gd name="G19" fmla="*/ 7992 1 2"/>
                <a:gd name="G20" fmla="+- G19 5400 0"/>
                <a:gd name="G21" fmla="cos G20 -2085404"/>
                <a:gd name="G22" fmla="sin G20 -2085404"/>
                <a:gd name="G23" fmla="+- G21 10800 0"/>
                <a:gd name="G24" fmla="+- G12 G23 G22"/>
                <a:gd name="G25" fmla="+- G22 G23 G11"/>
                <a:gd name="G26" fmla="cos 10800 -2085404"/>
                <a:gd name="G27" fmla="sin 10800 -2085404"/>
                <a:gd name="G28" fmla="cos 7992 -2085404"/>
                <a:gd name="G29" fmla="sin 7992 -2085404"/>
                <a:gd name="G30" fmla="+- G26 10800 0"/>
                <a:gd name="G31" fmla="+- G27 10800 0"/>
                <a:gd name="G32" fmla="+- G28 10800 0"/>
                <a:gd name="G33" fmla="+- G29 10800 0"/>
                <a:gd name="G34" fmla="+- G19 5400 0"/>
                <a:gd name="G35" fmla="cos G34 1219307"/>
                <a:gd name="G36" fmla="sin G34 1219307"/>
                <a:gd name="G37" fmla="+/ 1219307 -2085404 2"/>
                <a:gd name="T2" fmla="*/ 180 256 1"/>
                <a:gd name="T3" fmla="*/ 0 256 1"/>
                <a:gd name="G38" fmla="+- G37 T2 T3"/>
                <a:gd name="G39" fmla="?: G2 G37 G38"/>
                <a:gd name="G40" fmla="cos 10800 G39"/>
                <a:gd name="G41" fmla="sin 10800 G39"/>
                <a:gd name="G42" fmla="cos 7992 G39"/>
                <a:gd name="G43" fmla="sin 7992 G39"/>
                <a:gd name="G44" fmla="+- G40 10800 0"/>
                <a:gd name="G45" fmla="+- G41 10800 0"/>
                <a:gd name="G46" fmla="+- G42 10800 0"/>
                <a:gd name="G47" fmla="+- G43 10800 0"/>
                <a:gd name="G48" fmla="+- G35 10800 0"/>
                <a:gd name="G49" fmla="+- G36 10800 0"/>
                <a:gd name="T4" fmla="*/ 71 w 21600"/>
                <a:gd name="T5" fmla="*/ 12042 h 21600"/>
                <a:gd name="T6" fmla="*/ 19704 w 21600"/>
                <a:gd name="T7" fmla="*/ 13797 h 21600"/>
                <a:gd name="T8" fmla="*/ 2861 w 21600"/>
                <a:gd name="T9" fmla="*/ 11719 h 21600"/>
                <a:gd name="T10" fmla="*/ 22270 w 21600"/>
                <a:gd name="T11" fmla="*/ 3681 h 21600"/>
                <a:gd name="T12" fmla="*/ 20947 w 21600"/>
                <a:gd name="T13" fmla="*/ 9332 h 21600"/>
                <a:gd name="T14" fmla="*/ 15296 w 21600"/>
                <a:gd name="T15" fmla="*/ 800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90" y="6586"/>
                  </a:moveTo>
                  <a:cubicBezTo>
                    <a:pt x="16133" y="4236"/>
                    <a:pt x="13564" y="2808"/>
                    <a:pt x="10800" y="2808"/>
                  </a:cubicBezTo>
                  <a:cubicBezTo>
                    <a:pt x="6386" y="2808"/>
                    <a:pt x="2808" y="6386"/>
                    <a:pt x="2808" y="10800"/>
                  </a:cubicBezTo>
                  <a:cubicBezTo>
                    <a:pt x="2808" y="15213"/>
                    <a:pt x="6386" y="18792"/>
                    <a:pt x="10800" y="18792"/>
                  </a:cubicBezTo>
                  <a:cubicBezTo>
                    <a:pt x="14231" y="18792"/>
                    <a:pt x="17279" y="16601"/>
                    <a:pt x="18374" y="13349"/>
                  </a:cubicBezTo>
                  <a:lnTo>
                    <a:pt x="21035" y="14245"/>
                  </a:lnTo>
                  <a:cubicBezTo>
                    <a:pt x="19556" y="18640"/>
                    <a:pt x="15436" y="21599"/>
                    <a:pt x="10800" y="21600"/>
                  </a:cubicBezTo>
                  <a:cubicBezTo>
                    <a:pt x="4835" y="21600"/>
                    <a:pt x="0" y="16764"/>
                    <a:pt x="0" y="10800"/>
                  </a:cubicBezTo>
                  <a:cubicBezTo>
                    <a:pt x="0" y="4835"/>
                    <a:pt x="4835" y="0"/>
                    <a:pt x="10800" y="0"/>
                  </a:cubicBezTo>
                  <a:cubicBezTo>
                    <a:pt x="14536" y="-1"/>
                    <a:pt x="18006" y="1930"/>
                    <a:pt x="19976" y="5105"/>
                  </a:cubicBezTo>
                  <a:lnTo>
                    <a:pt x="22270" y="3681"/>
                  </a:lnTo>
                  <a:lnTo>
                    <a:pt x="20947" y="9332"/>
                  </a:lnTo>
                  <a:lnTo>
                    <a:pt x="15296" y="8009"/>
                  </a:lnTo>
                  <a:lnTo>
                    <a:pt x="17590" y="6586"/>
                  </a:lnTo>
                  <a:close/>
                </a:path>
              </a:pathLst>
            </a:custGeom>
            <a:solidFill>
              <a:schemeClr val="bg1"/>
            </a:solidFill>
            <a:ln w="12700">
              <a:solidFill>
                <a:srgbClr val="FFCC00"/>
              </a:solidFill>
              <a:miter lim="800000"/>
              <a:headEnd/>
              <a:tailEnd/>
            </a:ln>
            <a:effectLst/>
            <a:extLst>
              <a:ext uri="{AF507438-7753-43E0-B8FC-AC1667EBCBE1}">
                <a14:hiddenEffects xmlns:a14="http://schemas.microsoft.com/office/drawing/2010/main">
                  <a:effectLst>
                    <a:outerShdw dist="53882" dir="2700000" algn="ctr" rotWithShape="0">
                      <a:schemeClr val="hlink">
                        <a:alpha val="50000"/>
                      </a:schemeClr>
                    </a:outerShdw>
                  </a:effectLst>
                </a14:hiddenEffects>
              </a:ext>
            </a:extLst>
          </p:spPr>
          <p:txBody>
            <a:bodyPr wrap="none" lIns="0" tIns="0" rIns="0" bIns="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角丸四角形 1"/>
          <p:cNvSpPr/>
          <p:nvPr/>
        </p:nvSpPr>
        <p:spPr bwMode="auto">
          <a:xfrm>
            <a:off x="467544" y="2420888"/>
            <a:ext cx="2376512" cy="3240360"/>
          </a:xfrm>
          <a:prstGeom prst="roundRect">
            <a:avLst>
              <a:gd name="adj" fmla="val 11183"/>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65" name="角丸四角形 64"/>
          <p:cNvSpPr/>
          <p:nvPr/>
        </p:nvSpPr>
        <p:spPr bwMode="auto">
          <a:xfrm>
            <a:off x="3419624" y="2420888"/>
            <a:ext cx="2376512" cy="3240360"/>
          </a:xfrm>
          <a:prstGeom prst="roundRect">
            <a:avLst>
              <a:gd name="adj" fmla="val 11183"/>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66" name="角丸四角形 65"/>
          <p:cNvSpPr/>
          <p:nvPr/>
        </p:nvSpPr>
        <p:spPr bwMode="auto">
          <a:xfrm>
            <a:off x="6372200" y="2420888"/>
            <a:ext cx="2376512" cy="3240360"/>
          </a:xfrm>
          <a:prstGeom prst="roundRect">
            <a:avLst>
              <a:gd name="adj" fmla="val 11183"/>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4000788" name="Text Box 20"/>
          <p:cNvSpPr txBox="1">
            <a:spLocks noChangeArrowheads="1"/>
          </p:cNvSpPr>
          <p:nvPr/>
        </p:nvSpPr>
        <p:spPr bwMode="auto">
          <a:xfrm>
            <a:off x="3914130" y="2060848"/>
            <a:ext cx="1377950" cy="338138"/>
          </a:xfrm>
          <a:prstGeom prst="rect">
            <a:avLst/>
          </a:prstGeom>
          <a:solidFill>
            <a:schemeClr val="tx1"/>
          </a:solidFill>
          <a:ln>
            <a:noFill/>
          </a:ln>
          <a:effectLst/>
          <a:extLs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経営の</a:t>
            </a:r>
            <a:r>
              <a:rPr lang="en-US" altLang="ja-JP"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PDCA</a:t>
            </a:r>
          </a:p>
        </p:txBody>
      </p:sp>
      <p:sp>
        <p:nvSpPr>
          <p:cNvPr id="4000789" name="Text Box 21"/>
          <p:cNvSpPr txBox="1">
            <a:spLocks noChangeArrowheads="1"/>
          </p:cNvSpPr>
          <p:nvPr/>
        </p:nvSpPr>
        <p:spPr bwMode="auto">
          <a:xfrm>
            <a:off x="6660232" y="2060848"/>
            <a:ext cx="1789113" cy="338138"/>
          </a:xfrm>
          <a:prstGeom prst="rect">
            <a:avLst/>
          </a:prstGeom>
          <a:solidFill>
            <a:srgbClr val="FF0000"/>
          </a:solidFill>
          <a:ln>
            <a:noFill/>
          </a:ln>
          <a:effectLst/>
          <a:extLs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営業現場の</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PDCA</a:t>
            </a:r>
          </a:p>
        </p:txBody>
      </p:sp>
    </p:spTree>
    <p:extLst>
      <p:ext uri="{BB962C8B-B14F-4D97-AF65-F5344CB8AC3E}">
        <p14:creationId xmlns:p14="http://schemas.microsoft.com/office/powerpoint/2010/main" val="197778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9506" name="Rectangle 2"/>
          <p:cNvSpPr>
            <a:spLocks noGrp="1" noChangeArrowheads="1"/>
          </p:cNvSpPr>
          <p:nvPr>
            <p:ph type="title"/>
          </p:nvPr>
        </p:nvSpPr>
        <p:spPr/>
        <p:txBody>
          <a:bodyPr/>
          <a:lstStyle/>
          <a:p>
            <a:r>
              <a:rPr lang="ja-JP" altLang="en-US" dirty="0"/>
              <a:t>原価管理（イメージ）　：部門ごとに見ているところが違っている　</a:t>
            </a:r>
          </a:p>
        </p:txBody>
      </p:sp>
      <p:sp>
        <p:nvSpPr>
          <p:cNvPr id="3989507" name="Text Box 3"/>
          <p:cNvSpPr txBox="1">
            <a:spLocks noChangeArrowheads="1"/>
          </p:cNvSpPr>
          <p:nvPr/>
        </p:nvSpPr>
        <p:spPr bwMode="auto">
          <a:xfrm>
            <a:off x="2814638" y="6249988"/>
            <a:ext cx="6005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出所：「図解でわかる生産の実務　原価管理」　日本能率協会マネジメントセンター発行より</a:t>
            </a:r>
          </a:p>
        </p:txBody>
      </p:sp>
      <p:grpSp>
        <p:nvGrpSpPr>
          <p:cNvPr id="3989508" name="Group 4"/>
          <p:cNvGrpSpPr>
            <a:grpSpLocks/>
          </p:cNvGrpSpPr>
          <p:nvPr/>
        </p:nvGrpSpPr>
        <p:grpSpPr bwMode="auto">
          <a:xfrm>
            <a:off x="1403350" y="765175"/>
            <a:ext cx="5616575" cy="4176713"/>
            <a:chOff x="703" y="482"/>
            <a:chExt cx="3947" cy="2903"/>
          </a:xfrm>
        </p:grpSpPr>
        <p:sp>
          <p:nvSpPr>
            <p:cNvPr id="3989509" name="Rectangle 5"/>
            <p:cNvSpPr>
              <a:spLocks noChangeArrowheads="1"/>
            </p:cNvSpPr>
            <p:nvPr/>
          </p:nvSpPr>
          <p:spPr bwMode="auto">
            <a:xfrm>
              <a:off x="1610" y="1208"/>
              <a:ext cx="454" cy="1088"/>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ja-JP" altLang="en-US" sz="1400">
                  <a:latin typeface="Meiryo UI" panose="020B0604030504040204" pitchFamily="50" charset="-128"/>
                  <a:ea typeface="Meiryo UI" panose="020B0604030504040204" pitchFamily="50" charset="-128"/>
                </a:rPr>
                <a:t>製造間接費</a:t>
              </a:r>
            </a:p>
          </p:txBody>
        </p:sp>
        <p:sp>
          <p:nvSpPr>
            <p:cNvPr id="3989510" name="Rectangle 6"/>
            <p:cNvSpPr>
              <a:spLocks noChangeArrowheads="1"/>
            </p:cNvSpPr>
            <p:nvPr/>
          </p:nvSpPr>
          <p:spPr bwMode="auto">
            <a:xfrm>
              <a:off x="2064" y="1208"/>
              <a:ext cx="862" cy="2177"/>
            </a:xfrm>
            <a:prstGeom prst="rect">
              <a:avLst/>
            </a:prstGeom>
            <a:gradFill rotWithShape="1">
              <a:gsLst>
                <a:gs pos="0">
                  <a:srgbClr val="0000CC">
                    <a:gamma/>
                    <a:tint val="48235"/>
                    <a:invGamma/>
                  </a:srgbClr>
                </a:gs>
                <a:gs pos="100000">
                  <a:srgbClr val="0000CC"/>
                </a:gs>
              </a:gsLst>
              <a:lin ang="2700000" scaled="1"/>
            </a:gradFill>
            <a:ln w="28575" algn="ctr">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60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製造原価</a:t>
              </a:r>
            </a:p>
            <a:p>
              <a:r>
                <a:rPr lang="ja-JP" altLang="en-US" sz="160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（実績原価）</a:t>
              </a:r>
            </a:p>
          </p:txBody>
        </p:sp>
        <p:sp>
          <p:nvSpPr>
            <p:cNvPr id="3989511" name="Rectangle 7"/>
            <p:cNvSpPr>
              <a:spLocks noChangeArrowheads="1"/>
            </p:cNvSpPr>
            <p:nvPr/>
          </p:nvSpPr>
          <p:spPr bwMode="auto">
            <a:xfrm>
              <a:off x="2926" y="845"/>
              <a:ext cx="862" cy="2540"/>
            </a:xfrm>
            <a:prstGeom prst="rect">
              <a:avLst/>
            </a:prstGeom>
            <a:solidFill>
              <a:srgbClr val="1C1C1C"/>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solidFill>
                    <a:schemeClr val="bg1"/>
                  </a:solidFill>
                  <a:latin typeface="Meiryo UI" panose="020B0604030504040204" pitchFamily="50" charset="-128"/>
                  <a:ea typeface="Meiryo UI" panose="020B0604030504040204" pitchFamily="50" charset="-128"/>
                </a:rPr>
                <a:t>総原価</a:t>
              </a:r>
            </a:p>
            <a:p>
              <a:r>
                <a:rPr lang="ja-JP" altLang="en-US" sz="1400">
                  <a:solidFill>
                    <a:schemeClr val="bg1"/>
                  </a:solidFill>
                  <a:latin typeface="Meiryo UI" panose="020B0604030504040204" pitchFamily="50" charset="-128"/>
                  <a:ea typeface="Meiryo UI" panose="020B0604030504040204" pitchFamily="50" charset="-128"/>
                </a:rPr>
                <a:t>（実際原価）</a:t>
              </a:r>
            </a:p>
          </p:txBody>
        </p:sp>
        <p:sp>
          <p:nvSpPr>
            <p:cNvPr id="3989512" name="Rectangle 8"/>
            <p:cNvSpPr>
              <a:spLocks noChangeArrowheads="1"/>
            </p:cNvSpPr>
            <p:nvPr/>
          </p:nvSpPr>
          <p:spPr bwMode="auto">
            <a:xfrm>
              <a:off x="3788" y="482"/>
              <a:ext cx="862" cy="2903"/>
            </a:xfrm>
            <a:prstGeom prst="rect">
              <a:avLst/>
            </a:prstGeom>
            <a:solidFill>
              <a:schemeClr val="tx1"/>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solidFill>
                    <a:schemeClr val="bg1"/>
                  </a:solidFill>
                  <a:latin typeface="Meiryo UI" panose="020B0604030504040204" pitchFamily="50" charset="-128"/>
                  <a:ea typeface="Meiryo UI" panose="020B0604030504040204" pitchFamily="50" charset="-128"/>
                </a:rPr>
                <a:t>販売価格</a:t>
              </a:r>
            </a:p>
          </p:txBody>
        </p:sp>
        <p:sp>
          <p:nvSpPr>
            <p:cNvPr id="3989513" name="Rectangle 9"/>
            <p:cNvSpPr>
              <a:spLocks noChangeArrowheads="1"/>
            </p:cNvSpPr>
            <p:nvPr/>
          </p:nvSpPr>
          <p:spPr bwMode="auto">
            <a:xfrm>
              <a:off x="2926" y="482"/>
              <a:ext cx="862"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利益</a:t>
              </a:r>
            </a:p>
          </p:txBody>
        </p:sp>
        <p:sp>
          <p:nvSpPr>
            <p:cNvPr id="3989514" name="Rectangle 10"/>
            <p:cNvSpPr>
              <a:spLocks noChangeArrowheads="1"/>
            </p:cNvSpPr>
            <p:nvPr/>
          </p:nvSpPr>
          <p:spPr bwMode="auto">
            <a:xfrm>
              <a:off x="2064" y="845"/>
              <a:ext cx="862"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一般販売</a:t>
              </a:r>
            </a:p>
            <a:p>
              <a:r>
                <a:rPr lang="ja-JP" altLang="en-US" sz="1400">
                  <a:latin typeface="Meiryo UI" panose="020B0604030504040204" pitchFamily="50" charset="-128"/>
                  <a:ea typeface="Meiryo UI" panose="020B0604030504040204" pitchFamily="50" charset="-128"/>
                </a:rPr>
                <a:t>管理費</a:t>
              </a:r>
            </a:p>
          </p:txBody>
        </p:sp>
        <p:sp>
          <p:nvSpPr>
            <p:cNvPr id="3989515" name="Rectangle 11"/>
            <p:cNvSpPr>
              <a:spLocks noChangeArrowheads="1"/>
            </p:cNvSpPr>
            <p:nvPr/>
          </p:nvSpPr>
          <p:spPr bwMode="auto">
            <a:xfrm>
              <a:off x="1157" y="1208"/>
              <a:ext cx="453"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間接</a:t>
              </a:r>
            </a:p>
            <a:p>
              <a:r>
                <a:rPr lang="ja-JP" altLang="en-US" sz="1400">
                  <a:latin typeface="Meiryo UI" panose="020B0604030504040204" pitchFamily="50" charset="-128"/>
                  <a:ea typeface="Meiryo UI" panose="020B0604030504040204" pitchFamily="50" charset="-128"/>
                </a:rPr>
                <a:t>材料費</a:t>
              </a:r>
            </a:p>
          </p:txBody>
        </p:sp>
        <p:sp>
          <p:nvSpPr>
            <p:cNvPr id="3989516" name="Rectangle 12"/>
            <p:cNvSpPr>
              <a:spLocks noChangeArrowheads="1"/>
            </p:cNvSpPr>
            <p:nvPr/>
          </p:nvSpPr>
          <p:spPr bwMode="auto">
            <a:xfrm>
              <a:off x="1157" y="1571"/>
              <a:ext cx="453"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間接</a:t>
              </a:r>
            </a:p>
            <a:p>
              <a:r>
                <a:rPr lang="ja-JP" altLang="en-US" sz="1400">
                  <a:latin typeface="Meiryo UI" panose="020B0604030504040204" pitchFamily="50" charset="-128"/>
                  <a:ea typeface="Meiryo UI" panose="020B0604030504040204" pitchFamily="50" charset="-128"/>
                </a:rPr>
                <a:t>労務費</a:t>
              </a:r>
            </a:p>
          </p:txBody>
        </p:sp>
        <p:sp>
          <p:nvSpPr>
            <p:cNvPr id="3989517" name="Rectangle 13"/>
            <p:cNvSpPr>
              <a:spLocks noChangeArrowheads="1"/>
            </p:cNvSpPr>
            <p:nvPr/>
          </p:nvSpPr>
          <p:spPr bwMode="auto">
            <a:xfrm>
              <a:off x="1157" y="1933"/>
              <a:ext cx="453"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間接</a:t>
              </a:r>
            </a:p>
            <a:p>
              <a:r>
                <a:rPr lang="ja-JP" altLang="en-US" sz="1400">
                  <a:latin typeface="Meiryo UI" panose="020B0604030504040204" pitchFamily="50" charset="-128"/>
                  <a:ea typeface="Meiryo UI" panose="020B0604030504040204" pitchFamily="50" charset="-128"/>
                </a:rPr>
                <a:t>経費</a:t>
              </a:r>
            </a:p>
          </p:txBody>
        </p:sp>
        <p:sp>
          <p:nvSpPr>
            <p:cNvPr id="3989518" name="Rectangle 14"/>
            <p:cNvSpPr>
              <a:spLocks noChangeArrowheads="1"/>
            </p:cNvSpPr>
            <p:nvPr/>
          </p:nvSpPr>
          <p:spPr bwMode="auto">
            <a:xfrm>
              <a:off x="1157" y="2296"/>
              <a:ext cx="907" cy="1089"/>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製造直接費</a:t>
              </a:r>
            </a:p>
          </p:txBody>
        </p:sp>
        <p:sp>
          <p:nvSpPr>
            <p:cNvPr id="3989519" name="Rectangle 15"/>
            <p:cNvSpPr>
              <a:spLocks noChangeArrowheads="1"/>
            </p:cNvSpPr>
            <p:nvPr/>
          </p:nvSpPr>
          <p:spPr bwMode="auto">
            <a:xfrm>
              <a:off x="703" y="2296"/>
              <a:ext cx="453"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直接</a:t>
              </a:r>
            </a:p>
            <a:p>
              <a:r>
                <a:rPr lang="ja-JP" altLang="en-US" sz="1400">
                  <a:latin typeface="Meiryo UI" panose="020B0604030504040204" pitchFamily="50" charset="-128"/>
                  <a:ea typeface="Meiryo UI" panose="020B0604030504040204" pitchFamily="50" charset="-128"/>
                </a:rPr>
                <a:t>材料費</a:t>
              </a:r>
            </a:p>
          </p:txBody>
        </p:sp>
        <p:sp>
          <p:nvSpPr>
            <p:cNvPr id="3989520" name="Rectangle 16"/>
            <p:cNvSpPr>
              <a:spLocks noChangeArrowheads="1"/>
            </p:cNvSpPr>
            <p:nvPr/>
          </p:nvSpPr>
          <p:spPr bwMode="auto">
            <a:xfrm>
              <a:off x="703" y="2659"/>
              <a:ext cx="453"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直接</a:t>
              </a:r>
            </a:p>
            <a:p>
              <a:r>
                <a:rPr lang="ja-JP" altLang="en-US" sz="1400">
                  <a:latin typeface="Meiryo UI" panose="020B0604030504040204" pitchFamily="50" charset="-128"/>
                  <a:ea typeface="Meiryo UI" panose="020B0604030504040204" pitchFamily="50" charset="-128"/>
                </a:rPr>
                <a:t>労務費</a:t>
              </a:r>
            </a:p>
          </p:txBody>
        </p:sp>
        <p:sp>
          <p:nvSpPr>
            <p:cNvPr id="3989521" name="Rectangle 17"/>
            <p:cNvSpPr>
              <a:spLocks noChangeArrowheads="1"/>
            </p:cNvSpPr>
            <p:nvPr/>
          </p:nvSpPr>
          <p:spPr bwMode="auto">
            <a:xfrm>
              <a:off x="703" y="3021"/>
              <a:ext cx="453" cy="363"/>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a:latin typeface="Meiryo UI" panose="020B0604030504040204" pitchFamily="50" charset="-128"/>
                  <a:ea typeface="Meiryo UI" panose="020B0604030504040204" pitchFamily="50" charset="-128"/>
                </a:rPr>
                <a:t>直接</a:t>
              </a:r>
            </a:p>
            <a:p>
              <a:r>
                <a:rPr lang="ja-JP" altLang="en-US" sz="1400">
                  <a:latin typeface="Meiryo UI" panose="020B0604030504040204" pitchFamily="50" charset="-128"/>
                  <a:ea typeface="Meiryo UI" panose="020B0604030504040204" pitchFamily="50" charset="-128"/>
                </a:rPr>
                <a:t>経費</a:t>
              </a:r>
            </a:p>
          </p:txBody>
        </p:sp>
      </p:grpSp>
      <p:sp>
        <p:nvSpPr>
          <p:cNvPr id="3989522" name="Text Box 18"/>
          <p:cNvSpPr txBox="1">
            <a:spLocks noChangeArrowheads="1"/>
          </p:cNvSpPr>
          <p:nvPr/>
        </p:nvSpPr>
        <p:spPr bwMode="auto">
          <a:xfrm>
            <a:off x="3203575" y="5014913"/>
            <a:ext cx="5166799"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ja-JP" altLang="en-US" sz="1200">
                <a:latin typeface="Meiryo UI" panose="020B0604030504040204" pitchFamily="50" charset="-128"/>
                <a:ea typeface="Meiryo UI" panose="020B0604030504040204" pitchFamily="50" charset="-128"/>
              </a:rPr>
              <a:t>材料費：製品製造のための原材料の消費によって発生する原価</a:t>
            </a:r>
          </a:p>
          <a:p>
            <a:pPr algn="l"/>
            <a:r>
              <a:rPr lang="ja-JP" altLang="en-US" sz="1200">
                <a:latin typeface="Meiryo UI" panose="020B0604030504040204" pitchFamily="50" charset="-128"/>
                <a:ea typeface="Meiryo UI" panose="020B0604030504040204" pitchFamily="50" charset="-128"/>
              </a:rPr>
              <a:t>労務費：製品製造に従事する従業員の労働の消費によって発生する原価</a:t>
            </a:r>
          </a:p>
          <a:p>
            <a:pPr algn="l"/>
            <a:r>
              <a:rPr lang="ja-JP" altLang="en-US" sz="1200">
                <a:latin typeface="Meiryo UI" panose="020B0604030504040204" pitchFamily="50" charset="-128"/>
                <a:ea typeface="Meiryo UI" panose="020B0604030504040204" pitchFamily="50" charset="-128"/>
              </a:rPr>
              <a:t>経費　：原材料、労働力以外の原価材を消費することによって発生する原価</a:t>
            </a:r>
          </a:p>
          <a:p>
            <a:pPr algn="l"/>
            <a:r>
              <a:rPr lang="ja-JP" altLang="en-US" sz="1200">
                <a:latin typeface="Meiryo UI" panose="020B0604030504040204" pitchFamily="50" charset="-128"/>
                <a:ea typeface="Meiryo UI" panose="020B0604030504040204" pitchFamily="50" charset="-128"/>
              </a:rPr>
              <a:t>直接費：ある特定の製品について個別に発生し、その製品に直接集計できる原価</a:t>
            </a:r>
          </a:p>
          <a:p>
            <a:pPr algn="l"/>
            <a:r>
              <a:rPr lang="ja-JP" altLang="en-US" sz="1200">
                <a:latin typeface="Meiryo UI" panose="020B0604030504040204" pitchFamily="50" charset="-128"/>
                <a:ea typeface="Meiryo UI" panose="020B0604030504040204" pitchFamily="50" charset="-128"/>
              </a:rPr>
              <a:t>間接費：各製品に共通的に発生するため、特定製品に直接集計できない原価</a:t>
            </a:r>
          </a:p>
        </p:txBody>
      </p:sp>
      <p:sp>
        <p:nvSpPr>
          <p:cNvPr id="3989523" name="Text Box 19"/>
          <p:cNvSpPr txBox="1">
            <a:spLocks noChangeArrowheads="1"/>
          </p:cNvSpPr>
          <p:nvPr/>
        </p:nvSpPr>
        <p:spPr bwMode="auto">
          <a:xfrm>
            <a:off x="4572000" y="4448175"/>
            <a:ext cx="1233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rgbClr val="FF0000"/>
                </a:solidFill>
                <a:latin typeface="Meiryo UI" panose="020B0604030504040204" pitchFamily="50" charset="-128"/>
                <a:ea typeface="Meiryo UI" panose="020B0604030504040204" pitchFamily="50" charset="-128"/>
              </a:rPr>
              <a:t>財務報告目的の</a:t>
            </a:r>
          </a:p>
          <a:p>
            <a:r>
              <a:rPr lang="ja-JP" altLang="en-US" sz="1200">
                <a:solidFill>
                  <a:srgbClr val="FF0000"/>
                </a:solidFill>
                <a:latin typeface="Meiryo UI" panose="020B0604030504040204" pitchFamily="50" charset="-128"/>
                <a:ea typeface="Meiryo UI" panose="020B0604030504040204" pitchFamily="50" charset="-128"/>
              </a:rPr>
              <a:t>原価計算</a:t>
            </a:r>
          </a:p>
        </p:txBody>
      </p:sp>
      <p:sp>
        <p:nvSpPr>
          <p:cNvPr id="3989524" name="Text Box 20"/>
          <p:cNvSpPr txBox="1">
            <a:spLocks noChangeArrowheads="1"/>
          </p:cNvSpPr>
          <p:nvPr/>
        </p:nvSpPr>
        <p:spPr bwMode="auto">
          <a:xfrm>
            <a:off x="2051050" y="4448175"/>
            <a:ext cx="1233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rgbClr val="FF0000"/>
                </a:solidFill>
                <a:latin typeface="Meiryo UI" panose="020B0604030504040204" pitchFamily="50" charset="-128"/>
                <a:ea typeface="Meiryo UI" panose="020B0604030504040204" pitchFamily="50" charset="-128"/>
              </a:rPr>
              <a:t>生産管理目的の</a:t>
            </a:r>
          </a:p>
          <a:p>
            <a:r>
              <a:rPr lang="ja-JP" altLang="en-US" sz="1200">
                <a:solidFill>
                  <a:srgbClr val="FF0000"/>
                </a:solidFill>
                <a:latin typeface="Meiryo UI" panose="020B0604030504040204" pitchFamily="50" charset="-128"/>
                <a:ea typeface="Meiryo UI" panose="020B0604030504040204" pitchFamily="50" charset="-128"/>
              </a:rPr>
              <a:t>原価計算</a:t>
            </a:r>
          </a:p>
        </p:txBody>
      </p:sp>
      <p:sp>
        <p:nvSpPr>
          <p:cNvPr id="3989525" name="Text Box 21"/>
          <p:cNvSpPr txBox="1">
            <a:spLocks noChangeArrowheads="1"/>
          </p:cNvSpPr>
          <p:nvPr/>
        </p:nvSpPr>
        <p:spPr bwMode="auto">
          <a:xfrm>
            <a:off x="5808663" y="4448175"/>
            <a:ext cx="1210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rgbClr val="FF0000"/>
                </a:solidFill>
                <a:latin typeface="Meiryo UI" panose="020B0604030504040204" pitchFamily="50" charset="-128"/>
                <a:ea typeface="Meiryo UI" panose="020B0604030504040204" pitchFamily="50" charset="-128"/>
              </a:rPr>
              <a:t>製品別、顧客別</a:t>
            </a:r>
          </a:p>
          <a:p>
            <a:r>
              <a:rPr lang="ja-JP" altLang="en-US" sz="1200">
                <a:solidFill>
                  <a:srgbClr val="FF0000"/>
                </a:solidFill>
                <a:latin typeface="Meiryo UI" panose="020B0604030504040204" pitchFamily="50" charset="-128"/>
                <a:ea typeface="Meiryo UI" panose="020B0604030504040204" pitchFamily="50" charset="-128"/>
              </a:rPr>
              <a:t>単価、売上</a:t>
            </a:r>
          </a:p>
        </p:txBody>
      </p:sp>
      <p:sp>
        <p:nvSpPr>
          <p:cNvPr id="3989526" name="Text Box 22"/>
          <p:cNvSpPr txBox="1">
            <a:spLocks noChangeArrowheads="1"/>
          </p:cNvSpPr>
          <p:nvPr/>
        </p:nvSpPr>
        <p:spPr bwMode="auto">
          <a:xfrm>
            <a:off x="3352800" y="4448175"/>
            <a:ext cx="1233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rgbClr val="FF0000"/>
                </a:solidFill>
                <a:latin typeface="Meiryo UI" panose="020B0604030504040204" pitchFamily="50" charset="-128"/>
                <a:ea typeface="Meiryo UI" panose="020B0604030504040204" pitchFamily="50" charset="-128"/>
              </a:rPr>
              <a:t>経営管理目的の</a:t>
            </a:r>
          </a:p>
          <a:p>
            <a:r>
              <a:rPr lang="ja-JP" altLang="en-US" sz="1200">
                <a:solidFill>
                  <a:srgbClr val="FF0000"/>
                </a:solidFill>
                <a:latin typeface="Meiryo UI" panose="020B0604030504040204" pitchFamily="50" charset="-128"/>
                <a:ea typeface="Meiryo UI" panose="020B0604030504040204" pitchFamily="50" charset="-128"/>
              </a:rPr>
              <a:t>原価計算</a:t>
            </a:r>
          </a:p>
        </p:txBody>
      </p:sp>
    </p:spTree>
    <p:extLst>
      <p:ext uri="{BB962C8B-B14F-4D97-AF65-F5344CB8AC3E}">
        <p14:creationId xmlns:p14="http://schemas.microsoft.com/office/powerpoint/2010/main" val="188041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60740-7C9F-4B21-A8F7-8F4F55638D71}"/>
              </a:ext>
            </a:extLst>
          </p:cNvPr>
          <p:cNvSpPr>
            <a:spLocks noGrp="1"/>
          </p:cNvSpPr>
          <p:nvPr>
            <p:ph type="title"/>
          </p:nvPr>
        </p:nvSpPr>
        <p:spPr/>
        <p:txBody>
          <a:bodyPr/>
          <a:lstStyle/>
          <a:p>
            <a:r>
              <a:rPr kumimoji="1" lang="ja-JP" altLang="en-US" dirty="0"/>
              <a:t>製造業の経営管理　：　業績管理と製品原価管理の関係　</a:t>
            </a:r>
          </a:p>
        </p:txBody>
      </p:sp>
      <p:pic>
        <p:nvPicPr>
          <p:cNvPr id="6" name="図 5">
            <a:extLst>
              <a:ext uri="{FF2B5EF4-FFF2-40B4-BE49-F238E27FC236}">
                <a16:creationId xmlns:a16="http://schemas.microsoft.com/office/drawing/2014/main" id="{33A7FF22-7C19-4462-B128-CB36F5331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836613"/>
            <a:ext cx="8207574" cy="4914285"/>
          </a:xfrm>
          <a:prstGeom prst="rect">
            <a:avLst/>
          </a:prstGeom>
        </p:spPr>
      </p:pic>
    </p:spTree>
    <p:extLst>
      <p:ext uri="{BB962C8B-B14F-4D97-AF65-F5344CB8AC3E}">
        <p14:creationId xmlns:p14="http://schemas.microsoft.com/office/powerpoint/2010/main" val="4034951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60740-7C9F-4B21-A8F7-8F4F55638D71}"/>
              </a:ext>
            </a:extLst>
          </p:cNvPr>
          <p:cNvSpPr>
            <a:spLocks noGrp="1"/>
          </p:cNvSpPr>
          <p:nvPr>
            <p:ph type="title"/>
          </p:nvPr>
        </p:nvSpPr>
        <p:spPr/>
        <p:txBody>
          <a:bodyPr/>
          <a:lstStyle/>
          <a:p>
            <a:r>
              <a:rPr kumimoji="1" lang="ja-JP" altLang="en-US" dirty="0"/>
              <a:t>グローバル展開する製造業の製品別連結原価計算のイメージ　</a:t>
            </a:r>
          </a:p>
        </p:txBody>
      </p:sp>
      <p:pic>
        <p:nvPicPr>
          <p:cNvPr id="3" name="図 2">
            <a:extLst>
              <a:ext uri="{FF2B5EF4-FFF2-40B4-BE49-F238E27FC236}">
                <a16:creationId xmlns:a16="http://schemas.microsoft.com/office/drawing/2014/main" id="{5D0D4F34-86A3-49D5-98E2-2721E1ED0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8" y="852370"/>
            <a:ext cx="8208614" cy="4410349"/>
          </a:xfrm>
          <a:prstGeom prst="rect">
            <a:avLst/>
          </a:prstGeom>
        </p:spPr>
      </p:pic>
      <p:sp>
        <p:nvSpPr>
          <p:cNvPr id="4" name="テキスト ボックス 3"/>
          <p:cNvSpPr txBox="1"/>
          <p:nvPr/>
        </p:nvSpPr>
        <p:spPr>
          <a:xfrm>
            <a:off x="538657" y="5478323"/>
            <a:ext cx="8497839" cy="830997"/>
          </a:xfrm>
          <a:prstGeom prst="rect">
            <a:avLst/>
          </a:prstGeom>
          <a:noFill/>
          <a:ln>
            <a:noFill/>
          </a:ln>
          <a:effectLst/>
        </p:spPr>
        <p:txBody>
          <a:bodyPr wrap="non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スマート・マニュファクチャリングの実現によって、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これからの原価計算は、工場ごとではなくグローバルサプライチェーン全体を網羅する必要があります。</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→「製品別連結原価計算」という考え方。</a:t>
            </a:r>
          </a:p>
        </p:txBody>
      </p:sp>
    </p:spTree>
    <p:extLst>
      <p:ext uri="{BB962C8B-B14F-4D97-AF65-F5344CB8AC3E}">
        <p14:creationId xmlns:p14="http://schemas.microsoft.com/office/powerpoint/2010/main" val="295395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IoT/MES</a:t>
            </a:r>
            <a:r>
              <a:rPr kumimoji="1" lang="ja-JP" altLang="en-US" dirty="0"/>
              <a:t>データによる活動ベース原価計算のメリット　</a:t>
            </a:r>
          </a:p>
        </p:txBody>
      </p:sp>
      <p:pic>
        <p:nvPicPr>
          <p:cNvPr id="2050" name="Picture 2" descr="「活動原価計算」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06723"/>
            <a:ext cx="4248150" cy="335858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499992" y="6341258"/>
            <a:ext cx="2953053" cy="400110"/>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DIVA x mcframe</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経営管理より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http://118.82.103.213/camp/businessmng/</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descr="「活動原価計算」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40" y="654106"/>
            <a:ext cx="8199810" cy="208296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11187" y="2852738"/>
            <a:ext cx="3960813" cy="2462213"/>
          </a:xfrm>
          <a:prstGeom prst="rect">
            <a:avLst/>
          </a:prstGeom>
          <a:noFill/>
          <a:ln>
            <a:noFill/>
          </a:ln>
          <a:effectLst/>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これまでの実際原価計算は、配布など複雑な処理が必要だったため速報性が低かった。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また、標準原価計算は速報性は高いが精度に問題があった。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IoT/MES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データを使った活動ベースの原価計算を導入することで、従来の問題点を解決することが可能。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IoT/MES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データによる活動ベース原価計算（リアルタイム実際原価管理）の実現</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bwMode="auto">
          <a:xfrm>
            <a:off x="2267744" y="4221163"/>
            <a:ext cx="864096" cy="503981"/>
          </a:xfrm>
          <a:prstGeom prst="downArrow">
            <a:avLst/>
          </a:prstGeom>
          <a:solidFill>
            <a:srgbClr val="FFFF00"/>
          </a:solidFill>
          <a:ln w="12700">
            <a:solidFill>
              <a:srgbClr val="FF0000"/>
            </a:solidFill>
            <a:miter lim="800000"/>
            <a:headEnd/>
            <a:tailEnd/>
          </a:ln>
          <a:effectLst>
            <a:outerShdw blurRad="50800" dist="38100" dir="2700000" algn="tl" rotWithShape="0">
              <a:prstClr val="black">
                <a:alpha val="40000"/>
              </a:prstClr>
            </a:outerShdw>
          </a:effectLst>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pic>
        <p:nvPicPr>
          <p:cNvPr id="6" name="図 5">
            <a:extLst>
              <a:ext uri="{FF2B5EF4-FFF2-40B4-BE49-F238E27FC236}">
                <a16:creationId xmlns:a16="http://schemas.microsoft.com/office/drawing/2014/main" id="{CD8FF927-8956-4133-80DA-ECCFDDD793C0}"/>
              </a:ext>
            </a:extLst>
          </p:cNvPr>
          <p:cNvPicPr>
            <a:picLocks noChangeAspect="1"/>
          </p:cNvPicPr>
          <p:nvPr/>
        </p:nvPicPr>
        <p:blipFill>
          <a:blip r:embed="rId4"/>
          <a:stretch>
            <a:fillRect/>
          </a:stretch>
        </p:blipFill>
        <p:spPr>
          <a:xfrm>
            <a:off x="1407629" y="5330839"/>
            <a:ext cx="2584325" cy="1210474"/>
          </a:xfrm>
          <a:prstGeom prst="rect">
            <a:avLst/>
          </a:prstGeom>
        </p:spPr>
      </p:pic>
    </p:spTree>
    <p:extLst>
      <p:ext uri="{BB962C8B-B14F-4D97-AF65-F5344CB8AC3E}">
        <p14:creationId xmlns:p14="http://schemas.microsoft.com/office/powerpoint/2010/main" val="1834401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スマートファクトリー対応したグローバル</a:t>
            </a:r>
            <a:r>
              <a:rPr kumimoji="1" lang="en-US" altLang="ja-JP" dirty="0"/>
              <a:t>SVP</a:t>
            </a:r>
            <a:r>
              <a:rPr kumimoji="1" lang="ja-JP" altLang="en-US" dirty="0"/>
              <a:t>分析への対応　</a:t>
            </a:r>
          </a:p>
        </p:txBody>
      </p:sp>
      <p:pic>
        <p:nvPicPr>
          <p:cNvPr id="1026" name="Picture 2" descr="「mcframe 原価管理」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58936"/>
            <a:ext cx="8208962" cy="512239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499992" y="6341258"/>
            <a:ext cx="2953053" cy="400110"/>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DIVA x mcframe</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経営管理より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http://118.82.103.213/camp/businessmng/</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bwMode="auto">
          <a:xfrm>
            <a:off x="755576" y="2996951"/>
            <a:ext cx="720080" cy="504057"/>
          </a:xfrm>
          <a:prstGeom prst="rect">
            <a:avLst/>
          </a:prstGeom>
          <a:noFill/>
          <a:ln w="38100">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5" name="テキスト ボックス 4"/>
          <p:cNvSpPr txBox="1"/>
          <p:nvPr/>
        </p:nvSpPr>
        <p:spPr>
          <a:xfrm>
            <a:off x="611189" y="620688"/>
            <a:ext cx="8208962" cy="738664"/>
          </a:xfrm>
          <a:prstGeom prst="rect">
            <a:avLst/>
          </a:prstGeom>
          <a:noFill/>
          <a:ln>
            <a:noFill/>
          </a:ln>
          <a:effectLst/>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狙い：経営とスマートファクトリーをつなぐ仕組みの構築</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より、活動ベースの製造原価計算（原価予測）が可能となる。リアルタイムに実績原価を把握することが可能となるため「労務費（活動ベース）」と「物流費」を最適にコントロールすることが可能とな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auto">
          <a:xfrm>
            <a:off x="2339752" y="2132856"/>
            <a:ext cx="720080" cy="648072"/>
          </a:xfrm>
          <a:prstGeom prst="rect">
            <a:avLst/>
          </a:prstGeom>
          <a:noFill/>
          <a:ln w="38100">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2" name="正方形/長方形 11"/>
          <p:cNvSpPr/>
          <p:nvPr/>
        </p:nvSpPr>
        <p:spPr bwMode="auto">
          <a:xfrm>
            <a:off x="7452320" y="1988269"/>
            <a:ext cx="720080" cy="1368723"/>
          </a:xfrm>
          <a:prstGeom prst="rect">
            <a:avLst/>
          </a:prstGeom>
          <a:noFill/>
          <a:ln w="38100">
            <a:solidFill>
              <a:srgbClr val="FF0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0" name="テキスト ボックス 9"/>
          <p:cNvSpPr txBox="1"/>
          <p:nvPr/>
        </p:nvSpPr>
        <p:spPr>
          <a:xfrm>
            <a:off x="605905" y="1412776"/>
            <a:ext cx="1192955" cy="261610"/>
          </a:xfrm>
          <a:prstGeom prst="rect">
            <a:avLst/>
          </a:prstGeom>
          <a:solidFill>
            <a:srgbClr val="FF0000"/>
          </a:solidFill>
          <a:ln>
            <a:noFill/>
          </a:ln>
          <a:effectLst/>
        </p:spPr>
        <p:txBody>
          <a:bodyPr wrap="none" rtlCol="0">
            <a:spAutoFit/>
          </a:bodyPr>
          <a:lstStyle/>
          <a:p>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IoT/MES</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a:t>
            </a:r>
          </a:p>
        </p:txBody>
      </p:sp>
      <p:cxnSp>
        <p:nvCxnSpPr>
          <p:cNvPr id="18" name="直線矢印コネクタ 17"/>
          <p:cNvCxnSpPr>
            <a:stCxn id="10" idx="2"/>
            <a:endCxn id="4" idx="0"/>
          </p:cNvCxnSpPr>
          <p:nvPr/>
        </p:nvCxnSpPr>
        <p:spPr bwMode="auto">
          <a:xfrm flipH="1">
            <a:off x="1115616" y="1674386"/>
            <a:ext cx="86767" cy="1322565"/>
          </a:xfrm>
          <a:prstGeom prst="straightConnector1">
            <a:avLst/>
          </a:prstGeom>
          <a:noFill/>
          <a:ln w="28575" cap="flat" cmpd="sng" algn="ctr">
            <a:solidFill>
              <a:srgbClr val="FF0000"/>
            </a:solidFill>
            <a:prstDash val="solid"/>
            <a:round/>
            <a:headEnd type="none" w="med" len="med"/>
            <a:tailEnd type="arrow" w="med" len="med"/>
          </a:ln>
          <a:effectLst/>
        </p:spPr>
      </p:cxnSp>
      <p:cxnSp>
        <p:nvCxnSpPr>
          <p:cNvPr id="21" name="直線矢印コネクタ 20"/>
          <p:cNvCxnSpPr/>
          <p:nvPr/>
        </p:nvCxnSpPr>
        <p:spPr bwMode="auto">
          <a:xfrm>
            <a:off x="1187624" y="1700808"/>
            <a:ext cx="1008112" cy="864096"/>
          </a:xfrm>
          <a:prstGeom prst="straightConnector1">
            <a:avLst/>
          </a:prstGeom>
          <a:noFill/>
          <a:ln w="28575" cap="flat" cmpd="sng" algn="ctr">
            <a:solidFill>
              <a:srgbClr val="FF0000"/>
            </a:solidFill>
            <a:prstDash val="solid"/>
            <a:round/>
            <a:headEnd type="none" w="med" len="med"/>
            <a:tailEnd type="arrow" w="med" len="med"/>
          </a:ln>
          <a:effectLst/>
        </p:spPr>
      </p:cxnSp>
      <p:cxnSp>
        <p:nvCxnSpPr>
          <p:cNvPr id="24" name="直線矢印コネクタ 23"/>
          <p:cNvCxnSpPr>
            <a:stCxn id="10" idx="2"/>
            <a:endCxn id="12" idx="1"/>
          </p:cNvCxnSpPr>
          <p:nvPr/>
        </p:nvCxnSpPr>
        <p:spPr bwMode="auto">
          <a:xfrm>
            <a:off x="1202383" y="1674386"/>
            <a:ext cx="6249937" cy="998245"/>
          </a:xfrm>
          <a:prstGeom prst="straightConnector1">
            <a:avLst/>
          </a:prstGeom>
          <a:noFill/>
          <a:ln w="28575" cap="flat" cmpd="sng" algn="ctr">
            <a:solidFill>
              <a:srgbClr val="FF0000"/>
            </a:solidFill>
            <a:prstDash val="solid"/>
            <a:round/>
            <a:headEnd type="none" w="med" len="med"/>
            <a:tailEnd type="arrow" w="med" len="med"/>
          </a:ln>
          <a:effectLst/>
        </p:spPr>
      </p:cxnSp>
    </p:spTree>
    <p:extLst>
      <p:ext uri="{BB962C8B-B14F-4D97-AF65-F5344CB8AC3E}">
        <p14:creationId xmlns:p14="http://schemas.microsoft.com/office/powerpoint/2010/main" val="3975797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terial chemical icon」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3429000"/>
            <a:ext cx="3008734" cy="205792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製造原価における組立加工系とプロセス系の相違点について　</a:t>
            </a:r>
          </a:p>
        </p:txBody>
      </p:sp>
      <p:sp>
        <p:nvSpPr>
          <p:cNvPr id="3" name="テキスト ボックス 2"/>
          <p:cNvSpPr txBox="1"/>
          <p:nvPr/>
        </p:nvSpPr>
        <p:spPr>
          <a:xfrm>
            <a:off x="539502" y="689203"/>
            <a:ext cx="8424986" cy="5909310"/>
          </a:xfrm>
          <a:prstGeom prst="rect">
            <a:avLst/>
          </a:prstGeom>
          <a:noFill/>
          <a:ln>
            <a:noFill/>
          </a:ln>
          <a:effectLst/>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ディスクリート（組立加工）系製造業とプロセス系製造業では、原価計算の考え方に相違点があります。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スマートファクトリーにおける活動原価計算の原価体系の原価要素ごとに置き換え、それによる影響を検討する必要があります。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のプロセス系製造業は、欧米と比較してコモディティ商品の比率が高く、従って利益率が低い。そのため、景気や市場環境（中国における過剰在庫など）に大きく影響を受けやすい。プロセス製造業の製造原価は、設備関係のコストと品質関係のコストに左右されやすい。また、</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変動費では原材料調達コスト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の変動が大きく（市場価格の変動と為替レートの二重の影響を受ける）、</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固定費では労務費と設備関連コスト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による影響を受けやすい。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原材料（部品）の調達が完了しても、生産設備における稼働率や収率、顧客からの要望による個別仕様などによって生産性に大きな変動を受けやすい。化学品や素材の製造は、顧客からの仕様によって製造工程や作業に大きな違いが生じやすい。つまり、価格差異が生じやすい。（値付けを失敗すると赤字となる）スペシャリティならば付加価値も高く粗利も確保し易いが、コモディティは付加価値が小さく利益が小さい。薄利多売となりやすい。（稼働率は高くても、利益を生まない生産という事態にな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留意すべきは固定費の取扱い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配賦処理による原価差異をどこまで抑えられるか？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配賦処理に変わる方法は無いのか？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ポイント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組立加工系製造業　→　労務費と物流費など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プロセス系製造業　→　設備関連費と労務費と物流費など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品質検査は人による作業が多く、労務費に影響する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プロセス系では、中間体などを在庫しておくことで生産リードタイムを調整するテクニックがある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（連産品や賞味期限などの理由）</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学・素材系はバリューチェーンが長いため、どの工程を製造原価の対象範囲に含めるかによってもフォーカスするポイントは大きくことなる。川上では、設備稼働率や生産量の影響が大きく、川下では、個別仕様対応や加工技術による原価差異が生じやすい。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288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なぜ　</a:t>
            </a:r>
            <a:r>
              <a:rPr kumimoji="1" lang="en-US" altLang="ja-JP" sz="1800" dirty="0"/>
              <a:t>『DX』</a:t>
            </a:r>
            <a:r>
              <a:rPr kumimoji="1" lang="ja-JP" altLang="en-US" sz="1800" dirty="0"/>
              <a:t>　に取り組まなければならないのか？　</a:t>
            </a:r>
          </a:p>
        </p:txBody>
      </p:sp>
      <p:sp>
        <p:nvSpPr>
          <p:cNvPr id="4" name="テキスト ボックス 3"/>
          <p:cNvSpPr txBox="1"/>
          <p:nvPr/>
        </p:nvSpPr>
        <p:spPr>
          <a:xfrm>
            <a:off x="5924927" y="6110008"/>
            <a:ext cx="2895223" cy="400045"/>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Business+IT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日記事より、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2"/>
              </a:rPr>
              <a:t>https://www.sbbit.jp/article/cont1/36695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13314"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780929"/>
            <a:ext cx="7215054" cy="331236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39873" y="692696"/>
            <a:ext cx="8280599" cy="2062103"/>
          </a:xfrm>
          <a:prstGeom prst="rect">
            <a:avLst/>
          </a:prstGeom>
          <a:noFill/>
        </p:spPr>
        <p:txBody>
          <a:bodyPr wrap="square" rtlCol="0">
            <a:spAutoFit/>
          </a:bodyPr>
          <a:lstStyle/>
          <a:p>
            <a:r>
              <a:rPr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Business+IT</a:t>
            </a: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記事より</a:t>
            </a:r>
            <a:r>
              <a:rPr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日本企業を「ノキアの二の舞」にしないためにできることは？</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イノベーションを創出するデジタルトランスフォーメーション（デジタル変革）は第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章に入る。経営者らの指示で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などデジタル技術を導入した第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章は、業務プロセスの自動化、効率化に一定の成果を上げた。さらなる効率化を進めて、そこから得た経営リソースを新しいビジネスモデルの創出に振り向けるのが第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章になる。成果を生み出すうえで欠かせないのが、デジタル化の目的やゴールを明確に設定すること。欧米アジアの企業に比べて、日本企業のデジタル化は遅れているとの指摘もあるが、第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章はその挽回のチャンスになる。デジタル時代に勝ち残り、リードする策を探った。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16104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Automotive</a:t>
            </a:r>
            <a:r>
              <a:rPr kumimoji="1" lang="ja-JP" altLang="en-US" dirty="0"/>
              <a:t>　：</a:t>
            </a:r>
            <a:r>
              <a:rPr kumimoji="1" lang="en-US" altLang="ja-JP" dirty="0"/>
              <a:t>SAP</a:t>
            </a:r>
            <a:r>
              <a:rPr kumimoji="1" lang="ja-JP" altLang="en-US" dirty="0" err="1"/>
              <a:t>が提</a:t>
            </a:r>
            <a:r>
              <a:rPr kumimoji="1" lang="ja-JP" altLang="en-US" dirty="0"/>
              <a:t>供する自動車産業向けソリューション　　</a:t>
            </a:r>
          </a:p>
        </p:txBody>
      </p:sp>
      <p:pic>
        <p:nvPicPr>
          <p:cNvPr id="3" name="Picture 2" descr="https://www.sapjp.com/blog/wp-content/uploads/2014/10/SAP-blog_Forum-Nagoya_K1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623913" cy="46771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a:extLst>
              <a:ext uri="{FF2B5EF4-FFF2-40B4-BE49-F238E27FC236}">
                <a16:creationId xmlns:a16="http://schemas.microsoft.com/office/drawing/2014/main" id="{E76AD1D3-1D5C-448C-B760-571F25B3DD70}"/>
              </a:ext>
            </a:extLst>
          </p:cNvPr>
          <p:cNvSpPr/>
          <p:nvPr/>
        </p:nvSpPr>
        <p:spPr bwMode="auto">
          <a:xfrm>
            <a:off x="8244408" y="188640"/>
            <a:ext cx="720080"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p>
        </p:txBody>
      </p:sp>
    </p:spTree>
    <p:extLst>
      <p:ext uri="{BB962C8B-B14F-4D97-AF65-F5344CB8AC3E}">
        <p14:creationId xmlns:p14="http://schemas.microsoft.com/office/powerpoint/2010/main" val="4091979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a:t>
            </a:r>
            <a:r>
              <a:rPr kumimoji="1" lang="ja-JP" altLang="en-US" dirty="0"/>
              <a:t>における製造業の</a:t>
            </a:r>
            <a:r>
              <a:rPr kumimoji="1" lang="en-US" altLang="ja-JP" dirty="0"/>
              <a:t>ERP</a:t>
            </a:r>
            <a:r>
              <a:rPr kumimoji="1" lang="ja-JP" altLang="en-US" dirty="0"/>
              <a:t>と</a:t>
            </a:r>
            <a:r>
              <a:rPr kumimoji="1" lang="en-US" altLang="ja-JP" dirty="0"/>
              <a:t>MES</a:t>
            </a:r>
            <a:r>
              <a:rPr kumimoji="1" lang="ja-JP" altLang="en-US" dirty="0"/>
              <a:t>の垂直統合イメージ　</a:t>
            </a:r>
          </a:p>
        </p:txBody>
      </p:sp>
      <p:pic>
        <p:nvPicPr>
          <p:cNvPr id="25602" name="Picture 2" descr="https://www.sapjp.com/blog/wp-content/uploads/2017/07/d69159928961aaa0b22d2312fb1826d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06" y="836613"/>
            <a:ext cx="8783981" cy="492702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484207" y="5971411"/>
            <a:ext cx="3340858" cy="553933"/>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ジャパンブログより、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サプライチェーン計画～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MES</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の垂直統合がもたらす価値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https://www.sapjp.com/blog/archives/16956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角丸四角形 5"/>
          <p:cNvSpPr/>
          <p:nvPr/>
        </p:nvSpPr>
        <p:spPr bwMode="auto">
          <a:xfrm>
            <a:off x="8244408" y="188640"/>
            <a:ext cx="720080"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p>
        </p:txBody>
      </p:sp>
    </p:spTree>
    <p:extLst>
      <p:ext uri="{BB962C8B-B14F-4D97-AF65-F5344CB8AC3E}">
        <p14:creationId xmlns:p14="http://schemas.microsoft.com/office/powerpoint/2010/main" val="1467894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ちなみに、</a:t>
            </a:r>
            <a:r>
              <a:rPr kumimoji="1" lang="en-US" altLang="ja-JP" dirty="0"/>
              <a:t>SAP</a:t>
            </a:r>
            <a:r>
              <a:rPr kumimoji="1" lang="ja-JP" altLang="en-US" dirty="0"/>
              <a:t>で構築するとこうなります（参考例）　</a:t>
            </a:r>
          </a:p>
        </p:txBody>
      </p:sp>
      <p:pic>
        <p:nvPicPr>
          <p:cNvPr id="25602" name="Picture 2" descr="ãSAP MEãã®ç»åæ¤ç´¢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550" y="836712"/>
            <a:ext cx="5400600"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11188" y="1340768"/>
            <a:ext cx="2528193" cy="954107"/>
          </a:xfrm>
          <a:prstGeom prst="rect">
            <a:avLst/>
          </a:prstGeom>
          <a:noFill/>
        </p:spPr>
        <p:txBody>
          <a:bodyPr wrap="none" rtlCol="0">
            <a:spAutoFit/>
          </a:bodyPr>
          <a:lstStyle/>
          <a:p>
            <a:r>
              <a:rPr kumimoji="1" lang="en-US" altLang="ja-JP" sz="1400" b="1" dirty="0"/>
              <a:t>SAP ERP</a:t>
            </a:r>
            <a:r>
              <a:rPr kumimoji="1" lang="ja-JP" altLang="en-US" sz="1400" b="1" dirty="0"/>
              <a:t>（</a:t>
            </a:r>
            <a:r>
              <a:rPr kumimoji="1" lang="en-US" altLang="ja-JP" sz="1400" b="1" dirty="0"/>
              <a:t>PP/MM/APO/DS</a:t>
            </a:r>
            <a:r>
              <a:rPr kumimoji="1" lang="ja-JP" altLang="en-US" sz="1400" b="1" dirty="0"/>
              <a:t>）</a:t>
            </a:r>
            <a:endParaRPr kumimoji="1" lang="en-US" altLang="ja-JP" sz="1400" b="1" dirty="0"/>
          </a:p>
          <a:p>
            <a:r>
              <a:rPr kumimoji="1" lang="en-US" altLang="ja-JP" sz="1400" b="1" dirty="0"/>
              <a:t>SAP S/4HANA</a:t>
            </a:r>
          </a:p>
          <a:p>
            <a:r>
              <a:rPr lang="en-US" altLang="ja-JP" sz="1400" b="1" dirty="0"/>
              <a:t>SAP S/4HANA Cloud</a:t>
            </a:r>
          </a:p>
          <a:p>
            <a:r>
              <a:rPr kumimoji="1" lang="ja-JP" altLang="en-US" sz="1400" b="1" dirty="0"/>
              <a:t>（</a:t>
            </a:r>
            <a:r>
              <a:rPr kumimoji="1" lang="en-US" altLang="ja-JP" sz="1400" b="1" dirty="0"/>
              <a:t>SAP IBP/SAP </a:t>
            </a:r>
            <a:r>
              <a:rPr kumimoji="1" lang="en-US" altLang="ja-JP" sz="1400" b="1" dirty="0" err="1"/>
              <a:t>Ariba</a:t>
            </a:r>
            <a:r>
              <a:rPr kumimoji="1" lang="ja-JP" altLang="en-US" sz="1400" b="1" dirty="0"/>
              <a:t>）</a:t>
            </a:r>
          </a:p>
        </p:txBody>
      </p:sp>
      <p:sp>
        <p:nvSpPr>
          <p:cNvPr id="6" name="テキスト ボックス 5"/>
          <p:cNvSpPr txBox="1"/>
          <p:nvPr/>
        </p:nvSpPr>
        <p:spPr>
          <a:xfrm>
            <a:off x="611560" y="2693238"/>
            <a:ext cx="2190023" cy="2031325"/>
          </a:xfrm>
          <a:prstGeom prst="rect">
            <a:avLst/>
          </a:prstGeom>
          <a:noFill/>
        </p:spPr>
        <p:txBody>
          <a:bodyPr wrap="none" rtlCol="0">
            <a:spAutoFit/>
          </a:bodyPr>
          <a:lstStyle/>
          <a:p>
            <a:r>
              <a:rPr kumimoji="1" lang="en-US" altLang="ja-JP" sz="1400" b="1" dirty="0"/>
              <a:t>SAP ME</a:t>
            </a:r>
          </a:p>
          <a:p>
            <a:r>
              <a:rPr lang="en-US" altLang="ja-JP" sz="1400" b="1" dirty="0"/>
              <a:t>SAP OEE</a:t>
            </a:r>
            <a:endParaRPr kumimoji="1" lang="en-US" altLang="ja-JP" sz="1400" b="1" dirty="0"/>
          </a:p>
          <a:p>
            <a:r>
              <a:rPr lang="en-US" altLang="ja-JP" sz="1400" b="1" dirty="0"/>
              <a:t>SAP EWM</a:t>
            </a:r>
            <a:endParaRPr kumimoji="1" lang="en-US" altLang="ja-JP" sz="1400" b="1" dirty="0"/>
          </a:p>
          <a:p>
            <a:r>
              <a:rPr lang="en-US" altLang="ja-JP" sz="1400" b="1" dirty="0"/>
              <a:t>SAP MII</a:t>
            </a:r>
          </a:p>
          <a:p>
            <a:r>
              <a:rPr lang="en-US" altLang="ja-JP" sz="1400" b="1" dirty="0"/>
              <a:t>SAP </a:t>
            </a:r>
            <a:r>
              <a:rPr lang="en-US" altLang="ja-JP" sz="1400" b="1" dirty="0" err="1"/>
              <a:t>PCo</a:t>
            </a:r>
            <a:endParaRPr lang="en-US" altLang="ja-JP" sz="1400" b="1" dirty="0"/>
          </a:p>
          <a:p>
            <a:r>
              <a:rPr kumimoji="1" lang="ja-JP" altLang="en-US" sz="1400" b="1" dirty="0"/>
              <a:t>これら製造実行系データを</a:t>
            </a:r>
            <a:endParaRPr kumimoji="1" lang="en-US" altLang="ja-JP" sz="1400" b="1" dirty="0"/>
          </a:p>
          <a:p>
            <a:r>
              <a:rPr lang="ja-JP" altLang="en-US" sz="1400" b="1" dirty="0"/>
              <a:t>解析するツールとして</a:t>
            </a:r>
            <a:endParaRPr lang="en-US" altLang="ja-JP" sz="1400" b="1" dirty="0"/>
          </a:p>
          <a:p>
            <a:r>
              <a:rPr kumimoji="1" lang="en-US" altLang="ja-JP" sz="1400" b="1" dirty="0"/>
              <a:t>SAP Leonardo</a:t>
            </a:r>
          </a:p>
          <a:p>
            <a:endParaRPr kumimoji="1" lang="ja-JP" altLang="en-US" sz="1400" b="1" dirty="0"/>
          </a:p>
        </p:txBody>
      </p:sp>
      <p:sp>
        <p:nvSpPr>
          <p:cNvPr id="7" name="角丸四角形 6"/>
          <p:cNvSpPr/>
          <p:nvPr/>
        </p:nvSpPr>
        <p:spPr bwMode="auto">
          <a:xfrm>
            <a:off x="635658" y="1052736"/>
            <a:ext cx="2567917"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レベル</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ERP/SCM</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611559" y="2348880"/>
            <a:ext cx="2592015"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レベル</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MES/MOM</a:t>
            </a:r>
            <a:endPar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98336" y="6124515"/>
            <a:ext cx="5921814" cy="400110"/>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出所：</a:t>
            </a:r>
            <a:r>
              <a:rPr lang="en-US" altLang="ja-JP" sz="1000" dirty="0">
                <a:latin typeface="Meiryo UI" panose="020B0604030504040204" pitchFamily="50" charset="-128"/>
                <a:ea typeface="Meiryo UI" panose="020B0604030504040204" pitchFamily="50" charset="-128"/>
              </a:rPr>
              <a:t>SAP</a:t>
            </a:r>
            <a:r>
              <a:rPr lang="ja-JP" altLang="en-US" sz="1000" dirty="0">
                <a:latin typeface="Meiryo UI" panose="020B0604030504040204" pitchFamily="50" charset="-128"/>
                <a:ea typeface="Meiryo UI" panose="020B0604030504040204" pitchFamily="50" charset="-128"/>
              </a:rPr>
              <a:t>パートナー（</a:t>
            </a:r>
            <a:r>
              <a:rPr lang="en-US" altLang="ja-JP" sz="1000" dirty="0">
                <a:latin typeface="Meiryo UI" panose="020B0604030504040204" pitchFamily="50" charset="-128"/>
                <a:ea typeface="Meiryo UI" panose="020B0604030504040204" pitchFamily="50" charset="-128"/>
              </a:rPr>
              <a:t> </a:t>
            </a:r>
            <a:r>
              <a:rPr lang="en-US" altLang="ja-JP" sz="1000" dirty="0" err="1">
                <a:latin typeface="Meiryo UI" panose="020B0604030504040204" pitchFamily="50" charset="-128"/>
                <a:ea typeface="Meiryo UI" panose="020B0604030504040204" pitchFamily="50" charset="-128"/>
              </a:rPr>
              <a:t>Trebing</a:t>
            </a:r>
            <a:r>
              <a:rPr lang="en-US" altLang="ja-JP" sz="1000" dirty="0">
                <a:latin typeface="Meiryo UI" panose="020B0604030504040204" pitchFamily="50" charset="-128"/>
                <a:ea typeface="Meiryo UI" panose="020B0604030504040204" pitchFamily="50" charset="-128"/>
              </a:rPr>
              <a:t> &amp; </a:t>
            </a:r>
            <a:r>
              <a:rPr lang="en-US" altLang="ja-JP" sz="1000" dirty="0" err="1">
                <a:latin typeface="Meiryo UI" panose="020B0604030504040204" pitchFamily="50" charset="-128"/>
                <a:ea typeface="Meiryo UI" panose="020B0604030504040204" pitchFamily="50" charset="-128"/>
              </a:rPr>
              <a:t>Himstedt</a:t>
            </a:r>
            <a:r>
              <a:rPr lang="en-US" altLang="ja-JP" sz="1000" dirty="0">
                <a:latin typeface="Meiryo UI" panose="020B0604030504040204" pitchFamily="50" charset="-128"/>
                <a:ea typeface="Meiryo UI" panose="020B0604030504040204" pitchFamily="50" charset="-128"/>
              </a:rPr>
              <a:t> </a:t>
            </a:r>
            <a:r>
              <a:rPr lang="en-US" altLang="ja-JP" sz="1000" dirty="0" err="1">
                <a:latin typeface="Meiryo UI" panose="020B0604030504040204" pitchFamily="50" charset="-128"/>
                <a:ea typeface="Meiryo UI" panose="020B0604030504040204" pitchFamily="50" charset="-128"/>
              </a:rPr>
              <a:t>Prozeßautomation</a:t>
            </a:r>
            <a:r>
              <a:rPr lang="en-US" altLang="ja-JP" sz="1000" dirty="0">
                <a:latin typeface="Meiryo UI" panose="020B0604030504040204" pitchFamily="50" charset="-128"/>
                <a:ea typeface="Meiryo UI" panose="020B0604030504040204" pitchFamily="50" charset="-128"/>
              </a:rPr>
              <a:t> GmbH &amp; Co. KG</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掲載情報より</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hlinkClick r:id="rId3"/>
              </a:rPr>
              <a:t>https://en.t-h.de/portfolio/sap-manufacturing-suite.html</a:t>
            </a:r>
            <a:endParaRPr kumimoji="1" lang="ja-JP" altLang="en-US" sz="1000" dirty="0">
              <a:latin typeface="Meiryo UI" panose="020B0604030504040204" pitchFamily="50" charset="-128"/>
              <a:ea typeface="Meiryo UI" panose="020B0604030504040204" pitchFamily="50" charset="-128"/>
            </a:endParaRPr>
          </a:p>
        </p:txBody>
      </p:sp>
      <p:sp>
        <p:nvSpPr>
          <p:cNvPr id="11" name="角丸四角形 5">
            <a:extLst>
              <a:ext uri="{FF2B5EF4-FFF2-40B4-BE49-F238E27FC236}">
                <a16:creationId xmlns:a16="http://schemas.microsoft.com/office/drawing/2014/main" id="{6F3A66A3-42E6-4884-BED3-1139A5A35A07}"/>
              </a:ext>
            </a:extLst>
          </p:cNvPr>
          <p:cNvSpPr/>
          <p:nvPr/>
        </p:nvSpPr>
        <p:spPr bwMode="auto">
          <a:xfrm>
            <a:off x="8244408" y="188640"/>
            <a:ext cx="720080"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p>
        </p:txBody>
      </p:sp>
    </p:spTree>
    <p:extLst>
      <p:ext uri="{BB962C8B-B14F-4D97-AF65-F5344CB8AC3E}">
        <p14:creationId xmlns:p14="http://schemas.microsoft.com/office/powerpoint/2010/main" val="2848637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a:t>
            </a:r>
            <a:r>
              <a:rPr kumimoji="1" lang="ja-JP" altLang="en-US" dirty="0"/>
              <a:t>の基幹システムの歴史　：　</a:t>
            </a:r>
          </a:p>
        </p:txBody>
      </p:sp>
      <p:pic>
        <p:nvPicPr>
          <p:cNvPr id="4098" name="Picture 2" descr="ãSAP S4HANAãã®ç»åæ¤ç´¢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1123950"/>
            <a:ext cx="8424861" cy="382233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572000" y="6064548"/>
            <a:ext cx="4223386" cy="461665"/>
          </a:xfrm>
          <a:prstGeom prst="rect">
            <a:avLst/>
          </a:prstGeom>
          <a:noFill/>
          <a:ln>
            <a:noFill/>
          </a:ln>
          <a:effectLst/>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ジャパンブログ　超リアルタイムビジネスが変える常識より</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3"/>
              </a:rPr>
              <a:t>https://www.sapjp.com/blog/archives/18272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7255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インテリジェント・エンタープライズ　：ビジョンを実現化するソリューション群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35135"/>
            <a:ext cx="8516451" cy="423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112205" y="5805264"/>
            <a:ext cx="3707945" cy="707821"/>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ジャパン 提供資料より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（参考情報）</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Business+IT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記事より（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日掲載）</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https://www.sbbit.jp/article/cont1/35329</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4"/>
              </a:rPr>
              <a:t>https://www.sbbit.jp/article/cont1/34788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2591398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S/4HANA</a:t>
            </a:r>
            <a:r>
              <a:rPr kumimoji="1" lang="ja-JP" altLang="en-US" dirty="0"/>
              <a:t>とこれを補完するソリューション群　　　</a:t>
            </a:r>
          </a:p>
        </p:txBody>
      </p:sp>
      <p:grpSp>
        <p:nvGrpSpPr>
          <p:cNvPr id="7" name="グループ化 6"/>
          <p:cNvGrpSpPr/>
          <p:nvPr/>
        </p:nvGrpSpPr>
        <p:grpSpPr>
          <a:xfrm>
            <a:off x="359569" y="959820"/>
            <a:ext cx="8424862" cy="4269380"/>
            <a:chOff x="359569" y="764704"/>
            <a:chExt cx="8424862" cy="4269380"/>
          </a:xfrm>
        </p:grpSpPr>
        <p:pic>
          <p:nvPicPr>
            <p:cNvPr id="4098" name="Picture 2" descr="「SAP S4HANA」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69" y="764704"/>
              <a:ext cx="8424862" cy="42693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11560" y="2708920"/>
              <a:ext cx="1306768" cy="369332"/>
            </a:xfrm>
            <a:prstGeom prst="rect">
              <a:avLst/>
            </a:prstGeom>
            <a:noFill/>
            <a:ln>
              <a:noFill/>
            </a:ln>
            <a:effectLst/>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デジタルコア</a:t>
              </a:r>
            </a:p>
          </p:txBody>
        </p:sp>
        <p:sp>
          <p:nvSpPr>
            <p:cNvPr id="5" name="テキスト ボックス 4"/>
            <p:cNvSpPr txBox="1"/>
            <p:nvPr/>
          </p:nvSpPr>
          <p:spPr>
            <a:xfrm>
              <a:off x="683568" y="3861048"/>
              <a:ext cx="917239" cy="215444"/>
            </a:xfrm>
            <a:prstGeom prst="rect">
              <a:avLst/>
            </a:prstGeom>
            <a:noFill/>
            <a:ln>
              <a:noFill/>
            </a:ln>
            <a:effectLst/>
          </p:spPr>
          <p:txBody>
            <a:bodyPr wrap="none" rtlCol="0">
              <a:spAutoFit/>
            </a:bodyPr>
            <a:lstStyle/>
            <a:p>
              <a:r>
                <a:rPr lang="en-US" altLang="ja-JP" sz="800" b="1" dirty="0">
                  <a:latin typeface="Arial Narrow" panose="020B0606020202030204" pitchFamily="34" charset="0"/>
                  <a:ea typeface="Arial Unicode MS" panose="020B0604020202020204" pitchFamily="50" charset="-128"/>
                  <a:cs typeface="Arial Unicode MS" panose="020B0604020202020204" pitchFamily="50" charset="-128"/>
                </a:rPr>
                <a:t>AND  COMMERCE</a:t>
              </a:r>
              <a:endParaRPr lang="ja-JP" altLang="en-US" sz="800" b="1" dirty="0">
                <a:latin typeface="Arial Narrow" panose="020B0606020202030204" pitchFamily="34" charset="0"/>
                <a:ea typeface="Arial Unicode MS" panose="020B0604020202020204" pitchFamily="50" charset="-128"/>
                <a:cs typeface="Arial Unicode MS" panose="020B0604020202020204" pitchFamily="50" charset="-128"/>
              </a:endParaRPr>
            </a:p>
          </p:txBody>
        </p:sp>
      </p:grpSp>
      <p:sp>
        <p:nvSpPr>
          <p:cNvPr id="3" name="角丸四角形 2"/>
          <p:cNvSpPr/>
          <p:nvPr/>
        </p:nvSpPr>
        <p:spPr bwMode="auto">
          <a:xfrm>
            <a:off x="467544" y="3789040"/>
            <a:ext cx="4896544" cy="1872208"/>
          </a:xfrm>
          <a:prstGeom prst="roundRect">
            <a:avLst/>
          </a:prstGeom>
          <a:noFill/>
          <a:ln w="19050">
            <a:solidFill>
              <a:srgbClr val="0070C0"/>
            </a:solidFill>
            <a:miter lim="800000"/>
            <a:headEnd/>
            <a:tailEnd/>
          </a:ln>
        </p:spPr>
        <p:txBody>
          <a:bodyPr wrap="none" lIns="91380" tIns="45688" rIns="91380" bIns="45688" rtlCol="0" anchor="ctr"/>
          <a:lstStyle/>
          <a:p>
            <a:pPr algn="ctr" eaLnBrk="0" hangingPunct="0">
              <a:spcBef>
                <a:spcPct val="20000"/>
              </a:spcBef>
              <a:buClr>
                <a:srgbClr val="F48B00"/>
              </a:buClr>
              <a:buFont typeface="Wingdings" pitchFamily="2" charset="2"/>
              <a:buNone/>
            </a:pPr>
            <a:endParaRPr kumimoji="0" lang="ja-JP" altLang="en-US">
              <a:solidFill>
                <a:srgbClr val="0070C0"/>
              </a:solidFill>
              <a:latin typeface="HGP創英角ｺﾞｼｯｸUB" pitchFamily="50" charset="-128"/>
              <a:ea typeface="HGP創英角ｺﾞｼｯｸUB" pitchFamily="50" charset="-128"/>
            </a:endParaRPr>
          </a:p>
        </p:txBody>
      </p:sp>
      <p:pic>
        <p:nvPicPr>
          <p:cNvPr id="6" name="Picture 2" descr="ãSAP C/4HANAãã®ç»åæ¤ç´¢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992" y="5034773"/>
            <a:ext cx="2651448" cy="149144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63961" y="4973691"/>
            <a:ext cx="4399353" cy="615489"/>
          </a:xfrm>
          <a:prstGeom prst="rect">
            <a:avLst/>
          </a:prstGeom>
          <a:noFill/>
          <a:ln>
            <a:noFill/>
          </a:ln>
          <a:effectLst/>
        </p:spPr>
        <p:txBody>
          <a:bodyPr wrap="none" lIns="91380" tIns="45688" rIns="91380" bIns="45688" rtlCol="0">
            <a:spAutoFit/>
          </a:bodyPr>
          <a:lstStyle/>
          <a:p>
            <a:r>
              <a:rPr kumimoji="1" lang="en-US" altLang="ja-JP"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SAP C/4HANA</a:t>
            </a:r>
          </a:p>
          <a:p>
            <a:r>
              <a:rPr lang="en-US" altLang="ja-JP"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sz="1600" baseline="300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th</a:t>
            </a:r>
            <a:r>
              <a:rPr lang="en-US" altLang="ja-JP"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Generation Customer Experience Suite</a:t>
            </a:r>
            <a:endPar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598335" y="6002128"/>
            <a:ext cx="2920487" cy="523156"/>
          </a:xfrm>
          <a:prstGeom prst="rect">
            <a:avLst/>
          </a:prstGeom>
          <a:noFill/>
          <a:ln>
            <a:noFill/>
          </a:ln>
          <a:effectLst/>
        </p:spPr>
        <p:txBody>
          <a:bodyPr wrap="none" lIns="91380" tIns="45688" rIns="91380" bIns="45688"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hybris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ハイブリス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というブランドは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新しいブランド“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C/4HANA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”となります。</a:t>
            </a:r>
          </a:p>
        </p:txBody>
      </p:sp>
      <p:sp>
        <p:nvSpPr>
          <p:cNvPr id="10" name="テキスト ボックス 9"/>
          <p:cNvSpPr txBox="1"/>
          <p:nvPr/>
        </p:nvSpPr>
        <p:spPr>
          <a:xfrm>
            <a:off x="611560" y="620688"/>
            <a:ext cx="8208590" cy="523220"/>
          </a:xfrm>
          <a:prstGeom prst="rect">
            <a:avLst/>
          </a:prstGeom>
          <a:noFill/>
          <a:ln>
            <a:noFill/>
          </a:ln>
          <a:effectLst/>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S/4HANA</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）とこれを取り巻くソリューション群：</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C/4HANA</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CRM</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SAP ARIBA</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SRM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調達）、</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SAP Concur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（旅費経費）、</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Successfactor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HCM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Fieldglass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（人財シェアリング）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2947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S/4HANA Enterprise Management</a:t>
            </a:r>
            <a:r>
              <a:rPr kumimoji="1" lang="ja-JP" altLang="en-US" dirty="0"/>
              <a:t>　：　機能概要　　</a:t>
            </a:r>
          </a:p>
        </p:txBody>
      </p:sp>
      <p:pic>
        <p:nvPicPr>
          <p:cNvPr id="5122" name="Picture 2" descr="「SAP S4HANA」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69546"/>
            <a:ext cx="8065268" cy="455011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043608" y="2544043"/>
            <a:ext cx="877163" cy="276999"/>
          </a:xfrm>
          <a:prstGeom prst="rect">
            <a:avLst/>
          </a:prstGeom>
          <a:noFill/>
          <a:ln>
            <a:noFill/>
          </a:ln>
          <a:effectLst/>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会計・人事</a:t>
            </a:r>
          </a:p>
        </p:txBody>
      </p:sp>
      <p:sp>
        <p:nvSpPr>
          <p:cNvPr id="5" name="テキスト ボックス 4"/>
          <p:cNvSpPr txBox="1"/>
          <p:nvPr/>
        </p:nvSpPr>
        <p:spPr>
          <a:xfrm>
            <a:off x="2974757" y="2544043"/>
            <a:ext cx="971741" cy="276999"/>
          </a:xfrm>
          <a:prstGeom prst="rect">
            <a:avLst/>
          </a:prstGeom>
          <a:noFill/>
          <a:ln>
            <a:noFill/>
          </a:ln>
          <a:effectLst/>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ロジスティクス</a:t>
            </a:r>
          </a:p>
        </p:txBody>
      </p:sp>
      <p:sp>
        <p:nvSpPr>
          <p:cNvPr id="6" name="テキスト ボックス 5"/>
          <p:cNvSpPr txBox="1"/>
          <p:nvPr/>
        </p:nvSpPr>
        <p:spPr>
          <a:xfrm>
            <a:off x="5495037" y="5197306"/>
            <a:ext cx="1394934" cy="276999"/>
          </a:xfrm>
          <a:prstGeom prst="rect">
            <a:avLst/>
          </a:prstGeom>
          <a:noFill/>
          <a:ln>
            <a:noFill/>
          </a:ln>
          <a:effectLst/>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業種別ソリューション</a:t>
            </a:r>
          </a:p>
        </p:txBody>
      </p:sp>
      <p:sp>
        <p:nvSpPr>
          <p:cNvPr id="7" name="テキスト ボックス 6"/>
          <p:cNvSpPr txBox="1"/>
          <p:nvPr/>
        </p:nvSpPr>
        <p:spPr>
          <a:xfrm>
            <a:off x="3908876" y="2862853"/>
            <a:ext cx="1095172"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ロジスティクス一般</a:t>
            </a:r>
          </a:p>
        </p:txBody>
      </p:sp>
      <p:sp>
        <p:nvSpPr>
          <p:cNvPr id="8" name="テキスト ボックス 7"/>
          <p:cNvSpPr txBox="1"/>
          <p:nvPr/>
        </p:nvSpPr>
        <p:spPr>
          <a:xfrm>
            <a:off x="4234413" y="3253090"/>
            <a:ext cx="697627"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販売管理</a:t>
            </a:r>
          </a:p>
        </p:txBody>
      </p:sp>
      <p:sp>
        <p:nvSpPr>
          <p:cNvPr id="9" name="テキスト ボックス 8"/>
          <p:cNvSpPr txBox="1"/>
          <p:nvPr/>
        </p:nvSpPr>
        <p:spPr>
          <a:xfrm>
            <a:off x="4234413" y="3654941"/>
            <a:ext cx="697627"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物流管理</a:t>
            </a:r>
          </a:p>
        </p:txBody>
      </p:sp>
      <p:sp>
        <p:nvSpPr>
          <p:cNvPr id="10" name="テキスト ボックス 9"/>
          <p:cNvSpPr txBox="1"/>
          <p:nvPr/>
        </p:nvSpPr>
        <p:spPr>
          <a:xfrm>
            <a:off x="4234413" y="4045178"/>
            <a:ext cx="697627" cy="246221"/>
          </a:xfrm>
          <a:prstGeom prst="rect">
            <a:avLst/>
          </a:prstGeom>
          <a:noFill/>
          <a:ln>
            <a:noFill/>
          </a:ln>
          <a:effectLst/>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設備</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保全</a:t>
            </a:r>
          </a:p>
        </p:txBody>
      </p:sp>
      <p:sp>
        <p:nvSpPr>
          <p:cNvPr id="11" name="テキスト ボックス 10"/>
          <p:cNvSpPr txBox="1"/>
          <p:nvPr/>
        </p:nvSpPr>
        <p:spPr>
          <a:xfrm>
            <a:off x="3779912" y="4981282"/>
            <a:ext cx="1290738"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環境と安全衛生管理</a:t>
            </a:r>
          </a:p>
        </p:txBody>
      </p:sp>
      <p:sp>
        <p:nvSpPr>
          <p:cNvPr id="12" name="テキスト ボックス 11"/>
          <p:cNvSpPr txBox="1"/>
          <p:nvPr/>
        </p:nvSpPr>
        <p:spPr>
          <a:xfrm>
            <a:off x="3921700" y="4591045"/>
            <a:ext cx="1082348"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生産計画／管理</a:t>
            </a:r>
          </a:p>
        </p:txBody>
      </p:sp>
      <p:sp>
        <p:nvSpPr>
          <p:cNvPr id="13" name="テキスト ボックス 12"/>
          <p:cNvSpPr txBox="1"/>
          <p:nvPr/>
        </p:nvSpPr>
        <p:spPr>
          <a:xfrm>
            <a:off x="6476229" y="3006869"/>
            <a:ext cx="1624163"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プロダクト・ライフサイクル管理</a:t>
            </a:r>
          </a:p>
        </p:txBody>
      </p:sp>
      <p:sp>
        <p:nvSpPr>
          <p:cNvPr id="14" name="テキスト ボックス 13"/>
          <p:cNvSpPr txBox="1"/>
          <p:nvPr/>
        </p:nvSpPr>
        <p:spPr>
          <a:xfrm>
            <a:off x="7146285" y="3253090"/>
            <a:ext cx="954107"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在庫購買管理</a:t>
            </a:r>
          </a:p>
        </p:txBody>
      </p:sp>
      <p:sp>
        <p:nvSpPr>
          <p:cNvPr id="15" name="テキスト ボックス 14"/>
          <p:cNvSpPr txBox="1"/>
          <p:nvPr/>
        </p:nvSpPr>
        <p:spPr>
          <a:xfrm>
            <a:off x="7380312" y="3654941"/>
            <a:ext cx="697627"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品質管理</a:t>
            </a:r>
          </a:p>
        </p:txBody>
      </p:sp>
      <p:sp>
        <p:nvSpPr>
          <p:cNvPr id="16" name="テキスト ボックス 15"/>
          <p:cNvSpPr txBox="1"/>
          <p:nvPr/>
        </p:nvSpPr>
        <p:spPr>
          <a:xfrm>
            <a:off x="7133461" y="4045178"/>
            <a:ext cx="966931"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得意先サービス</a:t>
            </a:r>
          </a:p>
        </p:txBody>
      </p:sp>
      <p:sp>
        <p:nvSpPr>
          <p:cNvPr id="17" name="テキスト ボックス 16"/>
          <p:cNvSpPr txBox="1"/>
          <p:nvPr/>
        </p:nvSpPr>
        <p:spPr>
          <a:xfrm>
            <a:off x="6948264" y="4447029"/>
            <a:ext cx="1141659" cy="246221"/>
          </a:xfrm>
          <a:prstGeom prst="rect">
            <a:avLst/>
          </a:prstGeom>
          <a:noFill/>
          <a:ln>
            <a:noFill/>
          </a:ln>
          <a:effectLst/>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プロジェクトシステム</a:t>
            </a:r>
          </a:p>
        </p:txBody>
      </p:sp>
      <p:sp>
        <p:nvSpPr>
          <p:cNvPr id="18" name="テキスト ボックス 17"/>
          <p:cNvSpPr txBox="1"/>
          <p:nvPr/>
        </p:nvSpPr>
        <p:spPr>
          <a:xfrm>
            <a:off x="611560" y="694437"/>
            <a:ext cx="7695312" cy="646331"/>
          </a:xfrm>
          <a:prstGeom prst="rect">
            <a:avLst/>
          </a:prstGeom>
          <a:noFill/>
          <a:ln>
            <a:noFill/>
          </a:ln>
          <a:effectLst/>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SAP S/4HANA</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のデジタルコアに含まれるロジスティクス機能領域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これまで別システムであった</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SAP APO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MRP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所要量計算</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SNP</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需給連鎖計画など）の機能もデジタルコアには含まれている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SAP</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社公開資料より、フロンティアワンが日本語訳）</a:t>
            </a:r>
          </a:p>
        </p:txBody>
      </p:sp>
      <p:sp>
        <p:nvSpPr>
          <p:cNvPr id="19" name="テキスト ボックス 18"/>
          <p:cNvSpPr txBox="1"/>
          <p:nvPr/>
        </p:nvSpPr>
        <p:spPr>
          <a:xfrm>
            <a:off x="3103970" y="6062960"/>
            <a:ext cx="5716180" cy="461665"/>
          </a:xfrm>
          <a:prstGeom prst="rect">
            <a:avLst/>
          </a:prstGeom>
          <a:noFill/>
          <a:ln>
            <a:noFill/>
          </a:ln>
          <a:effectLst/>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News Center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公開記事より</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3"/>
              </a:rPr>
              <a:t>https://news.sap.com/germany/sap-s4hana-der-einfluss-auf-die-logistik/</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0360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基本コンセプト変更：</a:t>
            </a:r>
            <a:r>
              <a:rPr kumimoji="1" lang="en-US" altLang="ja-JP" dirty="0"/>
              <a:t>SAP HANA</a:t>
            </a:r>
            <a:r>
              <a:rPr kumimoji="1" lang="ja-JP" altLang="en-US" dirty="0"/>
              <a:t>で更新系と情報系を１つのシステムにする　</a:t>
            </a:r>
          </a:p>
        </p:txBody>
      </p:sp>
      <p:pic>
        <p:nvPicPr>
          <p:cNvPr id="2050" name="Picture 2" descr="https://www.sbbit.jp/article/image/35329/l_bit201808141706059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924771"/>
            <a:ext cx="8424614" cy="473647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112205" y="5805264"/>
            <a:ext cx="3707945" cy="707821"/>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ジャパン 提供資料より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（参考情報）</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Business+IT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記事より（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日掲載）</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https://www.sbbit.jp/article/cont1/35329</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4"/>
              </a:rPr>
              <a:t>https://www.sbbit.jp/article/cont1/34788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2280642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インテリジェント・エンタープライズ　：クラウドとの</a:t>
            </a:r>
            <a:r>
              <a:rPr kumimoji="1" lang="en-US" altLang="ja-JP" dirty="0"/>
              <a:t>API</a:t>
            </a:r>
            <a:r>
              <a:rPr kumimoji="1" lang="ja-JP" altLang="en-US" dirty="0"/>
              <a:t>連携で補完　　</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4744"/>
            <a:ext cx="9144000" cy="4792980"/>
          </a:xfrm>
          <a:prstGeom prst="rect">
            <a:avLst/>
          </a:prstGeom>
        </p:spPr>
      </p:pic>
      <p:sp>
        <p:nvSpPr>
          <p:cNvPr id="5" name="テキスト ボックス 4"/>
          <p:cNvSpPr txBox="1"/>
          <p:nvPr/>
        </p:nvSpPr>
        <p:spPr>
          <a:xfrm>
            <a:off x="2148252" y="5970692"/>
            <a:ext cx="6671898" cy="553933"/>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ASCII.jp x Tech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ホームページ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日記事より </a:t>
            </a: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3"/>
              </a:rPr>
              <a:t>http://ascii.jp/elem/000/001/695/1695983/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SAP SE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ホームページより（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SAPPHIRE NOW2018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で発表）</a:t>
            </a:r>
            <a:r>
              <a:rPr lang="en-US" altLang="ja-JP" sz="1000" dirty="0"/>
              <a:t>How SAP Cloud Platform Powers the Intelligent Enterprise</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https://news.sap.com/2018/06/sapphire-now-sap-cloud-platform-powers-intelligent-enterprise/</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87624" y="1887215"/>
            <a:ext cx="1080120" cy="461665"/>
          </a:xfrm>
          <a:prstGeom prst="rect">
            <a:avLst/>
          </a:prstGeom>
          <a:solidFill>
            <a:schemeClr val="bg1"/>
          </a:solidFill>
          <a:ln w="28575">
            <a:solidFill>
              <a:srgbClr val="FFC000"/>
            </a:solidFill>
          </a:ln>
          <a:effectLst/>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調達管理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クラウド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804248" y="1887215"/>
            <a:ext cx="1080120" cy="461665"/>
          </a:xfrm>
          <a:prstGeom prst="rect">
            <a:avLst/>
          </a:prstGeom>
          <a:solidFill>
            <a:schemeClr val="bg1"/>
          </a:solidFill>
          <a:ln w="28575">
            <a:solidFill>
              <a:srgbClr val="FFC000"/>
            </a:solidFill>
          </a:ln>
          <a:effectLst/>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旅費精算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クラウド</a:t>
            </a:r>
          </a:p>
        </p:txBody>
      </p:sp>
      <p:sp>
        <p:nvSpPr>
          <p:cNvPr id="8" name="テキスト ボックス 7"/>
          <p:cNvSpPr txBox="1"/>
          <p:nvPr/>
        </p:nvSpPr>
        <p:spPr>
          <a:xfrm>
            <a:off x="467544" y="5157192"/>
            <a:ext cx="1368152" cy="461665"/>
          </a:xfrm>
          <a:prstGeom prst="rect">
            <a:avLst/>
          </a:prstGeom>
          <a:solidFill>
            <a:schemeClr val="bg1"/>
          </a:solidFill>
          <a:ln w="28575">
            <a:solidFill>
              <a:srgbClr val="FFC000"/>
            </a:solidFill>
          </a:ln>
          <a:effectLst/>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HCM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・タレント管理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クラウド</a:t>
            </a:r>
          </a:p>
        </p:txBody>
      </p:sp>
      <p:sp>
        <p:nvSpPr>
          <p:cNvPr id="9" name="テキスト ボックス 8"/>
          <p:cNvSpPr txBox="1"/>
          <p:nvPr/>
        </p:nvSpPr>
        <p:spPr>
          <a:xfrm>
            <a:off x="7164288" y="5127575"/>
            <a:ext cx="1080120" cy="461665"/>
          </a:xfrm>
          <a:prstGeom prst="rect">
            <a:avLst/>
          </a:prstGeom>
          <a:solidFill>
            <a:schemeClr val="bg1"/>
          </a:solidFill>
          <a:ln w="28575">
            <a:solidFill>
              <a:srgbClr val="FFC000"/>
            </a:solidFill>
          </a:ln>
          <a:effectLst/>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人財シェア</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クラウド</a:t>
            </a:r>
          </a:p>
        </p:txBody>
      </p:sp>
      <p:sp>
        <p:nvSpPr>
          <p:cNvPr id="10" name="テキスト ボックス 9"/>
          <p:cNvSpPr txBox="1"/>
          <p:nvPr/>
        </p:nvSpPr>
        <p:spPr>
          <a:xfrm>
            <a:off x="4932040" y="1887215"/>
            <a:ext cx="1368152" cy="461665"/>
          </a:xfrm>
          <a:prstGeom prst="rect">
            <a:avLst/>
          </a:prstGeom>
          <a:solidFill>
            <a:schemeClr val="bg1"/>
          </a:solidFill>
          <a:ln w="28575">
            <a:solidFill>
              <a:srgbClr val="FFC000"/>
            </a:solidFill>
          </a:ln>
          <a:effectLst/>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CRM</a:t>
            </a: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オンプレミス</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クラウド</a:t>
            </a:r>
          </a:p>
        </p:txBody>
      </p:sp>
      <p:sp>
        <p:nvSpPr>
          <p:cNvPr id="6" name="テキスト ボックス 5"/>
          <p:cNvSpPr txBox="1"/>
          <p:nvPr/>
        </p:nvSpPr>
        <p:spPr>
          <a:xfrm>
            <a:off x="284381" y="692696"/>
            <a:ext cx="6539867"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SAP</a:t>
            </a:r>
            <a:r>
              <a:rPr kumimoji="1" lang="ja-JP" altLang="en-US" dirty="0">
                <a:latin typeface="Meiryo UI" panose="020B0604030504040204" pitchFamily="50" charset="-128"/>
                <a:ea typeface="Meiryo UI" panose="020B0604030504040204" pitchFamily="50" charset="-128"/>
              </a:rPr>
              <a:t>社のコンセプト（成熟した</a:t>
            </a:r>
            <a:r>
              <a:rPr kumimoji="1" lang="en-US" altLang="ja-JP" dirty="0">
                <a:latin typeface="Meiryo UI" panose="020B0604030504040204" pitchFamily="50" charset="-128"/>
                <a:ea typeface="Meiryo UI" panose="020B0604030504040204" pitchFamily="50" charset="-128"/>
              </a:rPr>
              <a:t>ERP</a:t>
            </a:r>
            <a:r>
              <a:rPr lang="ja-JP" altLang="en-US" dirty="0">
                <a:latin typeface="Meiryo UI" panose="020B0604030504040204" pitchFamily="50" charset="-128"/>
                <a:ea typeface="Meiryo UI" panose="020B0604030504040204" pitchFamily="50" charset="-128"/>
              </a:rPr>
              <a:t>と急成長しているクラウドサービス）</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5344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S/4HANA</a:t>
            </a:r>
            <a:r>
              <a:rPr kumimoji="1" lang="ja-JP" altLang="en-US" dirty="0" err="1"/>
              <a:t>への</a:t>
            </a:r>
            <a:r>
              <a:rPr kumimoji="1" lang="ja-JP" altLang="en-US" dirty="0"/>
              <a:t>３つの移行アプローチ</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3"/>
            <a:ext cx="8496622" cy="406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1188" y="5013176"/>
            <a:ext cx="6486648" cy="1200329"/>
          </a:xfrm>
          <a:prstGeom prst="rect">
            <a:avLst/>
          </a:prstGeom>
          <a:noFill/>
        </p:spPr>
        <p:txBody>
          <a:bodyPr wrap="none" rtlCol="0">
            <a:spAutoFit/>
          </a:bodyPr>
          <a:lstStyle/>
          <a:p>
            <a:r>
              <a:rPr lang="ja-JP" altLang="en-US" sz="1200" b="1" dirty="0">
                <a:solidFill>
                  <a:srgbClr val="00B050"/>
                </a:solidFill>
                <a:latin typeface="Meiryo UI" panose="020B0604030504040204" pitchFamily="50" charset="-128"/>
                <a:ea typeface="Meiryo UI" panose="020B0604030504040204" pitchFamily="50" charset="-128"/>
              </a:rPr>
              <a:t>■グリーンフィールド</a:t>
            </a:r>
            <a:endParaRPr lang="en-US" altLang="ja-JP" sz="1200" b="1" dirty="0">
              <a:solidFill>
                <a:srgbClr val="00B050"/>
              </a:solidFill>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S/4HANA</a:t>
            </a:r>
            <a:r>
              <a:rPr lang="ja-JP" altLang="en-US" sz="1200" dirty="0">
                <a:latin typeface="Meiryo UI" panose="020B0604030504040204" pitchFamily="50" charset="-128"/>
                <a:ea typeface="Meiryo UI" panose="020B0604030504040204" pitchFamily="50" charset="-128"/>
              </a:rPr>
              <a:t>を新規でスクラッチ導入し、そこに既存データをマイグレーションする方法。</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200" b="1" dirty="0">
                <a:solidFill>
                  <a:schemeClr val="accent1">
                    <a:lumMod val="75000"/>
                  </a:schemeClr>
                </a:solidFill>
                <a:latin typeface="Meiryo UI" panose="020B0604030504040204" pitchFamily="50" charset="-128"/>
                <a:ea typeface="Meiryo UI" panose="020B0604030504040204" pitchFamily="50" charset="-128"/>
              </a:rPr>
              <a:t>■ブラウンフィールド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複数</a:t>
            </a:r>
            <a:r>
              <a:rPr lang="en-US" altLang="ja-JP" sz="1200" b="1" dirty="0">
                <a:latin typeface="Meiryo UI" panose="020B0604030504040204" pitchFamily="50" charset="-128"/>
                <a:ea typeface="Meiryo UI" panose="020B0604030504040204" pitchFamily="50" charset="-128"/>
              </a:rPr>
              <a:t>SAP ERP</a:t>
            </a:r>
            <a:r>
              <a:rPr lang="ja-JP" altLang="en-US" sz="1200" b="1" dirty="0">
                <a:latin typeface="Meiryo UI" panose="020B0604030504040204" pitchFamily="50" charset="-128"/>
                <a:ea typeface="Meiryo UI" panose="020B0604030504040204" pitchFamily="50" charset="-128"/>
              </a:rPr>
              <a:t>の統合（</a:t>
            </a:r>
            <a:r>
              <a:rPr lang="en-US" altLang="ja-JP" sz="1200" b="1" dirty="0">
                <a:latin typeface="Meiryo UI" panose="020B0604030504040204" pitchFamily="50" charset="-128"/>
                <a:ea typeface="Meiryo UI" panose="020B0604030504040204" pitchFamily="50" charset="-128"/>
              </a:rPr>
              <a:t>SAP LT</a:t>
            </a:r>
            <a:r>
              <a:rPr lang="ja-JP" altLang="en-US" sz="1200" b="1" dirty="0">
                <a:latin typeface="Meiryo UI" panose="020B0604030504040204" pitchFamily="50" charset="-128"/>
                <a:ea typeface="Meiryo UI" panose="020B0604030504040204" pitchFamily="50" charset="-128"/>
              </a:rPr>
              <a:t>：ランドスケープトランスフォーメーション）</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既存</a:t>
            </a:r>
            <a:r>
              <a:rPr lang="en-US" altLang="ja-JP" sz="1200" dirty="0">
                <a:latin typeface="Meiryo UI" panose="020B0604030504040204" pitchFamily="50" charset="-128"/>
                <a:ea typeface="Meiryo UI" panose="020B0604030504040204" pitchFamily="50" charset="-128"/>
              </a:rPr>
              <a:t>ECC</a:t>
            </a:r>
            <a:r>
              <a:rPr lang="ja-JP" altLang="en-US" sz="1200" dirty="0">
                <a:latin typeface="Meiryo UI" panose="020B0604030504040204" pitchFamily="50" charset="-128"/>
                <a:ea typeface="Meiryo UI" panose="020B0604030504040204" pitchFamily="50" charset="-128"/>
              </a:rPr>
              <a:t>環境上にある全てのカスタマイズ及びデータを移行（</a:t>
            </a:r>
            <a:r>
              <a:rPr lang="en-US" altLang="ja-JP" sz="1200" dirty="0">
                <a:latin typeface="Meiryo UI" panose="020B0604030504040204" pitchFamily="50" charset="-128"/>
                <a:ea typeface="Meiryo UI" panose="020B0604030504040204" pitchFamily="50" charset="-128"/>
              </a:rPr>
              <a:t>Transition</a:t>
            </a:r>
            <a:r>
              <a:rPr lang="ja-JP" altLang="en-US" sz="1200" dirty="0">
                <a:latin typeface="Meiryo UI" panose="020B0604030504040204" pitchFamily="50" charset="-128"/>
                <a:ea typeface="Meiryo UI" panose="020B0604030504040204" pitchFamily="50" charset="-128"/>
              </a:rPr>
              <a:t>）する方法。</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（コンバージョンとも呼ぶ）</a:t>
            </a:r>
          </a:p>
        </p:txBody>
      </p:sp>
      <p:sp>
        <p:nvSpPr>
          <p:cNvPr id="4" name="テキスト ボックス 3"/>
          <p:cNvSpPr txBox="1"/>
          <p:nvPr/>
        </p:nvSpPr>
        <p:spPr>
          <a:xfrm>
            <a:off x="394657" y="3356992"/>
            <a:ext cx="1225015" cy="246221"/>
          </a:xfrm>
          <a:prstGeom prst="rect">
            <a:avLst/>
          </a:prstGeom>
          <a:solidFill>
            <a:schemeClr val="bg1"/>
          </a:solidFill>
        </p:spPr>
        <p:txBody>
          <a:bodyPr wrap="none" rtlCol="0">
            <a:spAutoFit/>
          </a:bodyPr>
          <a:lstStyle/>
          <a:p>
            <a:pPr lvl="0"/>
            <a:r>
              <a:rPr lang="ja-JP" altLang="en-US" sz="1000" b="1" dirty="0">
                <a:solidFill>
                  <a:srgbClr val="00B050"/>
                </a:solidFill>
                <a:latin typeface="Meiryo UI" panose="020B0604030504040204" pitchFamily="50" charset="-128"/>
                <a:ea typeface="Meiryo UI" panose="020B0604030504040204" pitchFamily="50" charset="-128"/>
              </a:rPr>
              <a:t>■グリーンフィールド</a:t>
            </a:r>
            <a:endParaRPr lang="en-US" altLang="ja-JP" sz="1000" b="1" dirty="0">
              <a:solidFill>
                <a:srgbClr val="00B05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5536" y="2246675"/>
            <a:ext cx="1229824" cy="246221"/>
          </a:xfrm>
          <a:prstGeom prst="rect">
            <a:avLst/>
          </a:prstGeom>
          <a:solidFill>
            <a:schemeClr val="bg1"/>
          </a:solidFill>
        </p:spPr>
        <p:txBody>
          <a:bodyPr wrap="none" rtlCol="0">
            <a:spAutoFit/>
          </a:bodyPr>
          <a:lstStyle/>
          <a:p>
            <a:r>
              <a:rPr lang="ja-JP" altLang="en-US" sz="1000" b="1" dirty="0">
                <a:solidFill>
                  <a:schemeClr val="accent1">
                    <a:lumMod val="75000"/>
                  </a:schemeClr>
                </a:solidFill>
                <a:latin typeface="Meiryo UI" panose="020B0604030504040204" pitchFamily="50" charset="-128"/>
                <a:ea typeface="Meiryo UI" panose="020B0604030504040204" pitchFamily="50" charset="-128"/>
              </a:rPr>
              <a:t>■ブラウンフィールド</a:t>
            </a:r>
            <a:endParaRPr lang="en-US" altLang="ja-JP" sz="10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301834" y="5199003"/>
            <a:ext cx="2518638" cy="246221"/>
          </a:xfrm>
          <a:prstGeom prst="rect">
            <a:avLst/>
          </a:prstGeom>
          <a:solidFill>
            <a:srgbClr val="FFFF00"/>
          </a:solidFill>
          <a:ln>
            <a:solidFill>
              <a:schemeClr val="tx1"/>
            </a:solidFill>
          </a:ln>
        </p:spPr>
        <p:txBody>
          <a:bodyPr wrap="none" rtlCol="0">
            <a:noAutofit/>
          </a:bodyPr>
          <a:lstStyle/>
          <a:p>
            <a:pPr algn="ctr"/>
            <a:r>
              <a:rPr lang="ja-JP" altLang="en-US" sz="1000" b="1" dirty="0">
                <a:latin typeface="Meiryo UI" panose="020B0604030504040204" pitchFamily="50" charset="-128"/>
                <a:ea typeface="Meiryo UI" panose="020B0604030504040204" pitchFamily="50" charset="-128"/>
              </a:rPr>
              <a:t>オンプレミス（</a:t>
            </a:r>
            <a:r>
              <a:rPr lang="en-US" altLang="ja-JP" sz="1000" b="1" dirty="0">
                <a:latin typeface="Meiryo UI" panose="020B0604030504040204" pitchFamily="50" charset="-128"/>
                <a:ea typeface="Meiryo UI" panose="020B0604030504040204" pitchFamily="50" charset="-128"/>
              </a:rPr>
              <a:t>IaaS</a:t>
            </a:r>
            <a:r>
              <a:rPr lang="ja-JP" altLang="en-US" sz="1000" b="1" dirty="0">
                <a:latin typeface="Meiryo UI" panose="020B0604030504040204" pitchFamily="50" charset="-128"/>
                <a:ea typeface="Meiryo UI" panose="020B0604030504040204" pitchFamily="50" charset="-128"/>
              </a:rPr>
              <a:t>）またはクラウド（</a:t>
            </a:r>
            <a:r>
              <a:rPr lang="en-US" altLang="ja-JP" sz="1000" b="1" dirty="0">
                <a:latin typeface="Meiryo UI" panose="020B0604030504040204" pitchFamily="50" charset="-128"/>
                <a:ea typeface="Meiryo UI" panose="020B0604030504040204" pitchFamily="50" charset="-128"/>
              </a:rPr>
              <a:t>SaaS</a:t>
            </a:r>
            <a:r>
              <a:rPr lang="ja-JP" altLang="en-US"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01834" y="5847075"/>
            <a:ext cx="2518638" cy="246221"/>
          </a:xfrm>
          <a:prstGeom prst="rect">
            <a:avLst/>
          </a:prstGeom>
          <a:solidFill>
            <a:srgbClr val="FFFF00"/>
          </a:solidFill>
          <a:ln>
            <a:solidFill>
              <a:schemeClr val="tx1"/>
            </a:solidFill>
          </a:ln>
        </p:spPr>
        <p:txBody>
          <a:bodyPr wrap="none" rtlCol="0">
            <a:noAutofit/>
          </a:bodyPr>
          <a:lstStyle/>
          <a:p>
            <a:pPr algn="ctr"/>
            <a:r>
              <a:rPr lang="ja-JP" altLang="en-US" sz="1000" b="1" dirty="0">
                <a:latin typeface="Meiryo UI" panose="020B0604030504040204" pitchFamily="50" charset="-128"/>
                <a:ea typeface="Meiryo UI" panose="020B0604030504040204" pitchFamily="50" charset="-128"/>
              </a:rPr>
              <a:t>オンプレミス（</a:t>
            </a:r>
            <a:r>
              <a:rPr lang="en-US" altLang="ja-JP" sz="1000" b="1" dirty="0">
                <a:latin typeface="Meiryo UI" panose="020B0604030504040204" pitchFamily="50" charset="-128"/>
                <a:ea typeface="Meiryo UI" panose="020B0604030504040204" pitchFamily="50" charset="-128"/>
              </a:rPr>
              <a:t>IaaS</a:t>
            </a:r>
            <a:r>
              <a:rPr lang="ja-JP" altLang="en-US"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05022" y="6237288"/>
            <a:ext cx="4915128" cy="261610"/>
          </a:xfrm>
          <a:prstGeom prst="rect">
            <a:avLst/>
          </a:prstGeom>
          <a:noFill/>
          <a:ln>
            <a:noFill/>
          </a:ln>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参考：</a:t>
            </a:r>
            <a:r>
              <a:rPr kumimoji="1" lang="en-US" altLang="ja-JP" sz="1100" dirty="0">
                <a:latin typeface="Meiryo UI" panose="020B0604030504040204" pitchFamily="50" charset="-128"/>
                <a:ea typeface="Meiryo UI" panose="020B0604030504040204" pitchFamily="50" charset="-128"/>
              </a:rPr>
              <a:t>SAP LT</a:t>
            </a:r>
            <a:r>
              <a:rPr kumimoji="1" lang="ja-JP" altLang="en-US" sz="1100" dirty="0">
                <a:latin typeface="Meiryo UI" panose="020B0604030504040204" pitchFamily="50" charset="-128"/>
                <a:ea typeface="Meiryo UI" panose="020B0604030504040204" pitchFamily="50" charset="-128"/>
              </a:rPr>
              <a:t>について、</a:t>
            </a:r>
            <a:r>
              <a:rPr lang="en-US" altLang="ja-JP" sz="1100" dirty="0">
                <a:latin typeface="Meiryo UI" panose="020B0604030504040204" pitchFamily="50" charset="-128"/>
                <a:ea typeface="Meiryo UI" panose="020B0604030504040204" pitchFamily="50" charset="-128"/>
                <a:hlinkClick r:id="rId3"/>
              </a:rPr>
              <a:t>https://www.sapjp.com/blog/archives/15360</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95536" y="4581128"/>
            <a:ext cx="1224136" cy="246221"/>
          </a:xfrm>
          <a:prstGeom prst="rect">
            <a:avLst/>
          </a:prstGeom>
          <a:solidFill>
            <a:schemeClr val="bg1"/>
          </a:solidFill>
        </p:spPr>
        <p:txBody>
          <a:bodyPr wrap="square" rtlCol="0">
            <a:spAutoFit/>
          </a:bodyPr>
          <a:lstStyle/>
          <a:p>
            <a:pPr lvl="0"/>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SAP LT</a:t>
            </a:r>
          </a:p>
        </p:txBody>
      </p:sp>
    </p:spTree>
    <p:extLst>
      <p:ext uri="{BB962C8B-B14F-4D97-AF65-F5344CB8AC3E}">
        <p14:creationId xmlns:p14="http://schemas.microsoft.com/office/powerpoint/2010/main" val="148293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グローバルの時価総額トップ</a:t>
            </a:r>
            <a:r>
              <a:rPr kumimoji="1" lang="en-US" altLang="ja-JP" sz="1800" dirty="0"/>
              <a:t>10</a:t>
            </a:r>
            <a:r>
              <a:rPr kumimoji="1" lang="ja-JP" altLang="en-US" sz="1800" dirty="0"/>
              <a:t>と日本の時価総額トップ</a:t>
            </a:r>
            <a:r>
              <a:rPr kumimoji="1" lang="en-US" altLang="ja-JP" sz="1800" dirty="0"/>
              <a:t>10</a:t>
            </a:r>
            <a:r>
              <a:rPr kumimoji="1" lang="ja-JP" altLang="en-US" sz="1800" dirty="0"/>
              <a:t>比較　　</a:t>
            </a:r>
          </a:p>
        </p:txBody>
      </p:sp>
      <p:sp>
        <p:nvSpPr>
          <p:cNvPr id="3" name="テキスト ボックス 2"/>
          <p:cNvSpPr txBox="1"/>
          <p:nvPr/>
        </p:nvSpPr>
        <p:spPr>
          <a:xfrm>
            <a:off x="5924927" y="6124580"/>
            <a:ext cx="2895223" cy="400045"/>
          </a:xfrm>
          <a:prstGeom prst="rect">
            <a:avLst/>
          </a:prstGeom>
          <a:noFill/>
          <a:ln>
            <a:noFill/>
          </a:ln>
          <a:effectLst/>
        </p:spPr>
        <p:txBody>
          <a:bodyPr wrap="none" lIns="91380" tIns="45688" rIns="91380" bIns="45688"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Business+IT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日記事より、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2"/>
              </a:rPr>
              <a:t>https://www.sbbit.jp/article/cont1/36695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テキスト ボックス 6"/>
          <p:cNvSpPr txBox="1"/>
          <p:nvPr/>
        </p:nvSpPr>
        <p:spPr>
          <a:xfrm>
            <a:off x="539502" y="692696"/>
            <a:ext cx="8280648"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時価総額の伸び率をグローバルと日本で比較すると、</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年で日本はわずか</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％しか伸びていないことがわかる。</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41" y="1772816"/>
            <a:ext cx="4080829" cy="28436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424" y="1845123"/>
            <a:ext cx="4114064" cy="28080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左右矢印 9"/>
          <p:cNvSpPr/>
          <p:nvPr/>
        </p:nvSpPr>
        <p:spPr bwMode="auto">
          <a:xfrm>
            <a:off x="4283968" y="3068960"/>
            <a:ext cx="648072" cy="504056"/>
          </a:xfrm>
          <a:prstGeom prst="leftRightArrow">
            <a:avLst/>
          </a:prstGeom>
          <a:solidFill>
            <a:srgbClr val="FFFF00"/>
          </a:solidFill>
          <a:ln w="28575" algn="ctr">
            <a:solidFill>
              <a:srgbClr val="FF9933"/>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vs</a:t>
            </a:r>
            <a:endPar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auto">
          <a:xfrm>
            <a:off x="1187624" y="5013176"/>
            <a:ext cx="2160240" cy="648072"/>
          </a:xfrm>
          <a:prstGeom prst="rect">
            <a:avLst/>
          </a:prstGeom>
          <a:solidFill>
            <a:srgbClr val="FFFF00"/>
          </a:solidFill>
          <a:ln w="28575" algn="ctr">
            <a:solidFill>
              <a:srgbClr val="FF9933"/>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時価総額　約</a:t>
            </a: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530</a:t>
            </a: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兆円</a:t>
            </a:r>
            <a:endParaRPr kumimoji="0"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年間の成長率：</a:t>
            </a:r>
            <a:r>
              <a:rPr kumimoji="0"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20" name="正方形/長方形 19"/>
          <p:cNvSpPr/>
          <p:nvPr/>
        </p:nvSpPr>
        <p:spPr bwMode="auto">
          <a:xfrm>
            <a:off x="5796136" y="5013176"/>
            <a:ext cx="2160240" cy="648072"/>
          </a:xfrm>
          <a:prstGeom prst="rect">
            <a:avLst/>
          </a:prstGeom>
          <a:solidFill>
            <a:srgbClr val="FFFF00"/>
          </a:solidFill>
          <a:ln w="28575" algn="ctr">
            <a:solidFill>
              <a:srgbClr val="FF9933"/>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時価総額　</a:t>
            </a: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94.1</a:t>
            </a: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兆円</a:t>
            </a:r>
            <a:endParaRPr kumimoji="0"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年間の成長率：</a:t>
            </a:r>
            <a:r>
              <a:rPr kumimoji="0"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4" name="正方形/長方形 3"/>
          <p:cNvSpPr/>
          <p:nvPr/>
        </p:nvSpPr>
        <p:spPr bwMode="auto">
          <a:xfrm>
            <a:off x="107504" y="1700808"/>
            <a:ext cx="4392488" cy="3024336"/>
          </a:xfrm>
          <a:prstGeom prst="rect">
            <a:avLst/>
          </a:prstGeom>
          <a:no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正方形/長方形 11"/>
          <p:cNvSpPr/>
          <p:nvPr/>
        </p:nvSpPr>
        <p:spPr bwMode="auto">
          <a:xfrm>
            <a:off x="4716016" y="1700808"/>
            <a:ext cx="4392488" cy="3024336"/>
          </a:xfrm>
          <a:prstGeom prst="rect">
            <a:avLst/>
          </a:prstGeom>
          <a:no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65719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ERP6.0</a:t>
            </a:r>
            <a:r>
              <a:rPr kumimoji="1" lang="ja-JP" altLang="en-US" dirty="0"/>
              <a:t>から</a:t>
            </a:r>
            <a:r>
              <a:rPr kumimoji="1" lang="en-US" altLang="ja-JP" dirty="0"/>
              <a:t>S/4HANA</a:t>
            </a:r>
            <a:r>
              <a:rPr kumimoji="1" lang="ja-JP" altLang="en-US" dirty="0" err="1"/>
              <a:t>への</a:t>
            </a:r>
            <a:r>
              <a:rPr kumimoji="1" lang="ja-JP" altLang="en-US" dirty="0"/>
              <a:t>移行方法とは？　</a:t>
            </a:r>
          </a:p>
        </p:txBody>
      </p:sp>
      <p:cxnSp>
        <p:nvCxnSpPr>
          <p:cNvPr id="22" name="直線矢印コネクタ 21"/>
          <p:cNvCxnSpPr>
            <a:stCxn id="27" idx="3"/>
            <a:endCxn id="28" idx="1"/>
          </p:cNvCxnSpPr>
          <p:nvPr/>
        </p:nvCxnSpPr>
        <p:spPr>
          <a:xfrm>
            <a:off x="2763068" y="1805939"/>
            <a:ext cx="3435997" cy="0"/>
          </a:xfrm>
          <a:prstGeom prst="straightConnector1">
            <a:avLst/>
          </a:prstGeom>
          <a:ln w="762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7" idx="2"/>
            <a:endCxn id="29" idx="1"/>
          </p:cNvCxnSpPr>
          <p:nvPr/>
        </p:nvCxnSpPr>
        <p:spPr>
          <a:xfrm>
            <a:off x="1605618" y="2271110"/>
            <a:ext cx="1862342" cy="1265902"/>
          </a:xfrm>
          <a:prstGeom prst="straightConnector1">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9" idx="3"/>
            <a:endCxn id="28" idx="2"/>
          </p:cNvCxnSpPr>
          <p:nvPr/>
        </p:nvCxnSpPr>
        <p:spPr>
          <a:xfrm flipV="1">
            <a:off x="5940152" y="2271110"/>
            <a:ext cx="1416364" cy="1265902"/>
          </a:xfrm>
          <a:prstGeom prst="straightConnector1">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22464" y="692696"/>
            <a:ext cx="7693952" cy="1008112"/>
          </a:xfrm>
          <a:prstGeom prst="rect">
            <a:avLst/>
          </a:prstGeom>
          <a:noFill/>
          <a:ln>
            <a:noFill/>
          </a:ln>
        </p:spPr>
        <p:txBody>
          <a:bodyPr wrap="square" rtlCol="0">
            <a:noAutofit/>
          </a:bodyPr>
          <a:lstStyle/>
          <a:p>
            <a:r>
              <a:rPr lang="en-US" altLang="ja-JP" sz="2000" b="1" dirty="0">
                <a:latin typeface="Meiryo UI" pitchFamily="50" charset="-128"/>
                <a:ea typeface="Meiryo UI" pitchFamily="50" charset="-128"/>
                <a:cs typeface="Meiryo UI" panose="020B0604030504040204" pitchFamily="50" charset="-128"/>
              </a:rPr>
              <a:t>SAP</a:t>
            </a:r>
            <a:r>
              <a:rPr lang="ja-JP" altLang="en-US" sz="2000" b="1" dirty="0">
                <a:latin typeface="Meiryo UI" pitchFamily="50" charset="-128"/>
                <a:ea typeface="Meiryo UI" pitchFamily="50" charset="-128"/>
                <a:cs typeface="Meiryo UI" panose="020B0604030504040204" pitchFamily="50" charset="-128"/>
              </a:rPr>
              <a:t> </a:t>
            </a:r>
            <a:r>
              <a:rPr lang="en-US" altLang="ja-JP" sz="2000" b="1" dirty="0">
                <a:latin typeface="Meiryo UI" pitchFamily="50" charset="-128"/>
                <a:ea typeface="Meiryo UI" pitchFamily="50" charset="-128"/>
                <a:cs typeface="Meiryo UI" panose="020B0604030504040204" pitchFamily="50" charset="-128"/>
              </a:rPr>
              <a:t>S/4HANA</a:t>
            </a:r>
            <a:r>
              <a:rPr lang="ja-JP" altLang="en-US" sz="2000" b="1" dirty="0">
                <a:latin typeface="Meiryo UI" pitchFamily="50" charset="-128"/>
                <a:ea typeface="Meiryo UI" pitchFamily="50" charset="-128"/>
                <a:cs typeface="Meiryo UI" panose="020B0604030504040204" pitchFamily="50" charset="-128"/>
              </a:rPr>
              <a:t>マイグレーションを実施するには</a:t>
            </a:r>
            <a:r>
              <a:rPr lang="en-US" altLang="ja-JP" sz="2000" b="1" dirty="0">
                <a:latin typeface="Meiryo UI" pitchFamily="50" charset="-128"/>
                <a:ea typeface="Meiryo UI" pitchFamily="50" charset="-128"/>
                <a:cs typeface="Meiryo UI" panose="020B0604030504040204" pitchFamily="50" charset="-128"/>
              </a:rPr>
              <a:t>Unicode</a:t>
            </a:r>
            <a:r>
              <a:rPr lang="ja-JP" altLang="en-US" sz="2000" b="1" dirty="0">
                <a:latin typeface="Meiryo UI" pitchFamily="50" charset="-128"/>
                <a:ea typeface="Meiryo UI" pitchFamily="50" charset="-128"/>
                <a:cs typeface="Meiryo UI" panose="020B0604030504040204" pitchFamily="50" charset="-128"/>
              </a:rPr>
              <a:t>対応は必須</a:t>
            </a:r>
            <a:endParaRPr lang="en-US" altLang="ja-JP" sz="2000" b="1" dirty="0">
              <a:latin typeface="Meiryo UI" pitchFamily="50" charset="-128"/>
              <a:ea typeface="Meiryo UI" pitchFamily="50" charset="-128"/>
              <a:cs typeface="Meiryo UI" panose="020B0604030504040204" pitchFamily="50" charset="-128"/>
            </a:endParaRPr>
          </a:p>
          <a:p>
            <a:endParaRPr lang="en-US" altLang="ja-JP" sz="2000" b="1" dirty="0">
              <a:latin typeface="Meiryo UI" pitchFamily="50" charset="-128"/>
              <a:ea typeface="Meiryo UI" pitchFamily="50" charset="-128"/>
              <a:cs typeface="Meiryo UI" panose="020B0604030504040204" pitchFamily="50" charset="-128"/>
            </a:endParaRPr>
          </a:p>
        </p:txBody>
      </p:sp>
      <p:sp>
        <p:nvSpPr>
          <p:cNvPr id="26" name="テキスト ボックス 25"/>
          <p:cNvSpPr txBox="1"/>
          <p:nvPr/>
        </p:nvSpPr>
        <p:spPr>
          <a:xfrm>
            <a:off x="213602" y="2996952"/>
            <a:ext cx="3206270" cy="864171"/>
          </a:xfrm>
          <a:prstGeom prst="rect">
            <a:avLst/>
          </a:prstGeom>
          <a:noFill/>
          <a:ln>
            <a:noFill/>
          </a:ln>
        </p:spPr>
        <p:txBody>
          <a:bodyPr wrap="square" rtlCol="0">
            <a:noAutofit/>
          </a:bodyPr>
          <a:lstStyle/>
          <a:p>
            <a:pPr algn="ctr"/>
            <a:r>
              <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HANA</a:t>
            </a:r>
            <a:r>
              <a:rPr lang="ja-JP" altLang="en-US"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マイグレーション</a:t>
            </a:r>
            <a:endPar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a:t>
            </a:r>
            <a:r>
              <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DMO</a:t>
            </a:r>
            <a:r>
              <a:rPr lang="ja-JP" altLang="en-US"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 </a:t>
            </a:r>
            <a:r>
              <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or SAP</a:t>
            </a:r>
            <a:r>
              <a:rPr lang="ja-JP" altLang="en-US"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マイグレーション）</a:t>
            </a:r>
            <a:endPar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endParaRPr>
          </a:p>
          <a:p>
            <a:pPr algn="ctr"/>
            <a:r>
              <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データベースのマイグレーション</a:t>
            </a:r>
            <a:endPar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7" name="角丸四角形 26"/>
          <p:cNvSpPr/>
          <p:nvPr/>
        </p:nvSpPr>
        <p:spPr>
          <a:xfrm>
            <a:off x="448167" y="1340768"/>
            <a:ext cx="2314901" cy="930342"/>
          </a:xfrm>
          <a:prstGeom prst="roundRect">
            <a:avLst/>
          </a:prstGeom>
          <a:solidFill>
            <a:srgbClr val="002060"/>
          </a:solidFill>
          <a:ln w="57150">
            <a:solidFill>
              <a:schemeClr val="bg1"/>
            </a:solidFill>
          </a:ln>
          <a:effectLst/>
        </p:spPr>
        <p:style>
          <a:lnRef idx="1">
            <a:schemeClr val="accent4"/>
          </a:lnRef>
          <a:fillRef idx="3">
            <a:schemeClr val="accent4"/>
          </a:fillRef>
          <a:effectRef idx="2">
            <a:schemeClr val="accent4"/>
          </a:effectRef>
          <a:fontRef idx="minor">
            <a:schemeClr val="lt1"/>
          </a:fontRef>
        </p:style>
        <p:txBody>
          <a:bodyPr wrap="none" rtlCol="0" anchor="ctr"/>
          <a:lstStyle/>
          <a:p>
            <a:pPr marL="0" indent="0" algn="ctr">
              <a:buFont typeface="Arial" panose="020B0604020202020204" pitchFamily="34" charset="0"/>
              <a:buNone/>
            </a:pPr>
            <a:r>
              <a:rPr lang="en-US" altLang="ja-JP" sz="2800" b="1" dirty="0">
                <a:solidFill>
                  <a:schemeClr val="bg1"/>
                </a:solidFill>
                <a:latin typeface="Meiryo UI" pitchFamily="50" charset="-128"/>
                <a:ea typeface="Meiryo UI" pitchFamily="50" charset="-128"/>
              </a:rPr>
              <a:t>SAP</a:t>
            </a:r>
          </a:p>
          <a:p>
            <a:pPr marL="0" indent="0" algn="ctr">
              <a:buFont typeface="Arial" panose="020B0604020202020204" pitchFamily="34" charset="0"/>
              <a:buNone/>
            </a:pPr>
            <a:r>
              <a:rPr lang="en-US" altLang="ja-JP" sz="2800" b="1" dirty="0">
                <a:solidFill>
                  <a:schemeClr val="bg1"/>
                </a:solidFill>
                <a:latin typeface="Meiryo UI" pitchFamily="50" charset="-128"/>
                <a:ea typeface="Meiryo UI" pitchFamily="50" charset="-128"/>
              </a:rPr>
              <a:t>ERP</a:t>
            </a:r>
            <a:r>
              <a:rPr lang="ja-JP" altLang="en-US" sz="2800" b="1" dirty="0">
                <a:solidFill>
                  <a:schemeClr val="bg1"/>
                </a:solidFill>
                <a:latin typeface="Meiryo UI" pitchFamily="50" charset="-128"/>
                <a:ea typeface="Meiryo UI" pitchFamily="50" charset="-128"/>
              </a:rPr>
              <a:t> </a:t>
            </a:r>
            <a:r>
              <a:rPr lang="en-US" altLang="ja-JP" sz="2800" b="1" dirty="0">
                <a:solidFill>
                  <a:schemeClr val="bg1"/>
                </a:solidFill>
                <a:latin typeface="Meiryo UI" pitchFamily="50" charset="-128"/>
                <a:ea typeface="Meiryo UI" pitchFamily="50" charset="-128"/>
              </a:rPr>
              <a:t>6.0</a:t>
            </a:r>
            <a:endParaRPr kumimoji="1" lang="en-US" altLang="ja-JP" sz="2800" b="1" dirty="0">
              <a:solidFill>
                <a:schemeClr val="bg1"/>
              </a:solidFill>
              <a:latin typeface="Meiryo UI" pitchFamily="50" charset="-128"/>
              <a:ea typeface="Meiryo UI" pitchFamily="50" charset="-128"/>
            </a:endParaRPr>
          </a:p>
        </p:txBody>
      </p:sp>
      <p:sp>
        <p:nvSpPr>
          <p:cNvPr id="28" name="角丸四角形 27"/>
          <p:cNvSpPr/>
          <p:nvPr/>
        </p:nvSpPr>
        <p:spPr>
          <a:xfrm>
            <a:off x="6199065" y="1340768"/>
            <a:ext cx="2314901" cy="930342"/>
          </a:xfrm>
          <a:prstGeom prst="roundRect">
            <a:avLst/>
          </a:prstGeom>
          <a:solidFill>
            <a:srgbClr val="00B0F0"/>
          </a:solidFill>
          <a:ln w="57150">
            <a:solidFill>
              <a:schemeClr val="bg1"/>
            </a:solidFill>
          </a:ln>
          <a:effectLst/>
        </p:spPr>
        <p:style>
          <a:lnRef idx="1">
            <a:schemeClr val="accent4"/>
          </a:lnRef>
          <a:fillRef idx="3">
            <a:schemeClr val="accent4"/>
          </a:fillRef>
          <a:effectRef idx="2">
            <a:schemeClr val="accent4"/>
          </a:effectRef>
          <a:fontRef idx="minor">
            <a:schemeClr val="lt1"/>
          </a:fontRef>
        </p:style>
        <p:txBody>
          <a:bodyPr wrap="none" rtlCol="0" anchor="ctr"/>
          <a:lstStyle/>
          <a:p>
            <a:pPr marL="0" indent="0" algn="ctr">
              <a:buFont typeface="Arial" panose="020B0604020202020204" pitchFamily="34" charset="0"/>
              <a:buNone/>
            </a:pPr>
            <a:r>
              <a:rPr lang="en-US" altLang="ja-JP" sz="2800" b="1" dirty="0">
                <a:solidFill>
                  <a:schemeClr val="bg1"/>
                </a:solidFill>
                <a:latin typeface="Meiryo UI" pitchFamily="50" charset="-128"/>
                <a:ea typeface="Meiryo UI" pitchFamily="50" charset="-128"/>
              </a:rPr>
              <a:t>SAP</a:t>
            </a:r>
          </a:p>
          <a:p>
            <a:pPr marL="0" indent="0" algn="ctr">
              <a:buFont typeface="Arial" panose="020B0604020202020204" pitchFamily="34" charset="0"/>
              <a:buNone/>
            </a:pPr>
            <a:r>
              <a:rPr lang="ja-JP" altLang="en-US" sz="2800" b="1" dirty="0">
                <a:solidFill>
                  <a:schemeClr val="bg1"/>
                </a:solidFill>
                <a:latin typeface="Meiryo UI" pitchFamily="50" charset="-128"/>
                <a:ea typeface="Meiryo UI" pitchFamily="50" charset="-128"/>
              </a:rPr>
              <a:t> </a:t>
            </a:r>
            <a:r>
              <a:rPr lang="en-US" altLang="ja-JP" sz="2800" b="1" dirty="0">
                <a:solidFill>
                  <a:schemeClr val="bg1"/>
                </a:solidFill>
                <a:latin typeface="Meiryo UI" pitchFamily="50" charset="-128"/>
                <a:ea typeface="Meiryo UI" pitchFamily="50" charset="-128"/>
              </a:rPr>
              <a:t>S/4HANA</a:t>
            </a:r>
            <a:endParaRPr kumimoji="1" lang="en-US" altLang="ja-JP" sz="2800" b="1" dirty="0">
              <a:solidFill>
                <a:schemeClr val="bg1"/>
              </a:solidFill>
              <a:latin typeface="Meiryo UI" pitchFamily="50" charset="-128"/>
              <a:ea typeface="Meiryo UI" pitchFamily="50" charset="-128"/>
            </a:endParaRPr>
          </a:p>
        </p:txBody>
      </p:sp>
      <p:sp>
        <p:nvSpPr>
          <p:cNvPr id="29" name="角丸四角形 28"/>
          <p:cNvSpPr/>
          <p:nvPr/>
        </p:nvSpPr>
        <p:spPr>
          <a:xfrm>
            <a:off x="3467960" y="3140968"/>
            <a:ext cx="2472192" cy="792088"/>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a:solidFill>
                  <a:schemeClr val="tx1"/>
                </a:solidFill>
                <a:latin typeface="Meiryo UI" pitchFamily="50" charset="-128"/>
                <a:ea typeface="Meiryo UI" pitchFamily="50" charset="-128"/>
              </a:rPr>
              <a:t>UNICODE</a:t>
            </a:r>
            <a:r>
              <a:rPr lang="ja-JP" altLang="en-US" sz="2000" b="1" dirty="0">
                <a:solidFill>
                  <a:schemeClr val="tx1"/>
                </a:solidFill>
                <a:latin typeface="Meiryo UI" pitchFamily="50" charset="-128"/>
                <a:ea typeface="Meiryo UI" pitchFamily="50" charset="-128"/>
              </a:rPr>
              <a:t>化</a:t>
            </a:r>
          </a:p>
          <a:p>
            <a:pPr algn="ctr"/>
            <a:r>
              <a:rPr lang="en-US" altLang="ja-JP" sz="2000" b="1" dirty="0">
                <a:solidFill>
                  <a:schemeClr val="tx1"/>
                </a:solidFill>
                <a:latin typeface="Meiryo UI" pitchFamily="50" charset="-128"/>
                <a:ea typeface="Meiryo UI" pitchFamily="50" charset="-128"/>
              </a:rPr>
              <a:t>DB</a:t>
            </a:r>
            <a:r>
              <a:rPr lang="ja-JP" altLang="en-US" sz="2000" b="1" dirty="0">
                <a:solidFill>
                  <a:schemeClr val="tx1"/>
                </a:solidFill>
                <a:latin typeface="Meiryo UI" pitchFamily="50" charset="-128"/>
                <a:ea typeface="Meiryo UI" pitchFamily="50" charset="-128"/>
              </a:rPr>
              <a:t>を</a:t>
            </a:r>
            <a:r>
              <a:rPr lang="en-US" altLang="ja-JP" sz="2000" b="1" dirty="0">
                <a:solidFill>
                  <a:schemeClr val="tx1"/>
                </a:solidFill>
                <a:latin typeface="Meiryo UI" pitchFamily="50" charset="-128"/>
                <a:ea typeface="Meiryo UI" pitchFamily="50" charset="-128"/>
              </a:rPr>
              <a:t>HANA</a:t>
            </a:r>
            <a:r>
              <a:rPr lang="ja-JP" altLang="en-US" sz="2000" b="1" dirty="0">
                <a:solidFill>
                  <a:schemeClr val="tx1"/>
                </a:solidFill>
                <a:latin typeface="Meiryo UI" pitchFamily="50" charset="-128"/>
                <a:ea typeface="Meiryo UI" pitchFamily="50" charset="-128"/>
              </a:rPr>
              <a:t>へ</a:t>
            </a:r>
          </a:p>
        </p:txBody>
      </p:sp>
      <p:sp>
        <p:nvSpPr>
          <p:cNvPr id="30" name="角丸四角形 29"/>
          <p:cNvSpPr/>
          <p:nvPr/>
        </p:nvSpPr>
        <p:spPr>
          <a:xfrm>
            <a:off x="1168959" y="2598124"/>
            <a:ext cx="1988719" cy="398828"/>
          </a:xfrm>
          <a:prstGeom prst="round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indent="0" algn="ctr">
              <a:buFont typeface="Arial" panose="020B0604020202020204" pitchFamily="34" charset="0"/>
              <a:buNone/>
            </a:pPr>
            <a:r>
              <a:rPr kumimoji="1" lang="en-US" altLang="ja-JP" sz="2400" b="1" baseline="0" dirty="0">
                <a:solidFill>
                  <a:schemeClr val="tx1"/>
                </a:solidFill>
                <a:latin typeface="Meiryo UI" pitchFamily="50" charset="-128"/>
                <a:ea typeface="Meiryo UI" pitchFamily="50" charset="-128"/>
              </a:rPr>
              <a:t>Step1</a:t>
            </a:r>
          </a:p>
        </p:txBody>
      </p:sp>
      <p:sp>
        <p:nvSpPr>
          <p:cNvPr id="31" name="角丸四角形 30"/>
          <p:cNvSpPr/>
          <p:nvPr/>
        </p:nvSpPr>
        <p:spPr>
          <a:xfrm>
            <a:off x="6186067" y="2598124"/>
            <a:ext cx="1988719" cy="398828"/>
          </a:xfrm>
          <a:prstGeom prst="round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indent="0" algn="ctr">
              <a:buFont typeface="Arial" panose="020B0604020202020204" pitchFamily="34" charset="0"/>
              <a:buNone/>
            </a:pPr>
            <a:r>
              <a:rPr kumimoji="1" lang="en-US" altLang="ja-JP" sz="2400" b="1" baseline="0" dirty="0">
                <a:solidFill>
                  <a:schemeClr val="tx1"/>
                </a:solidFill>
                <a:latin typeface="Meiryo UI" pitchFamily="50" charset="-128"/>
                <a:ea typeface="Meiryo UI" pitchFamily="50" charset="-128"/>
              </a:rPr>
              <a:t>Step</a:t>
            </a:r>
            <a:r>
              <a:rPr lang="en-US" altLang="ja-JP" sz="2400" b="1" dirty="0">
                <a:solidFill>
                  <a:schemeClr val="tx1"/>
                </a:solidFill>
                <a:latin typeface="Meiryo UI" pitchFamily="50" charset="-128"/>
                <a:ea typeface="Meiryo UI" pitchFamily="50" charset="-128"/>
              </a:rPr>
              <a:t>2</a:t>
            </a:r>
            <a:endParaRPr kumimoji="1" lang="en-US" altLang="ja-JP" sz="2400" b="1" baseline="0" dirty="0">
              <a:solidFill>
                <a:schemeClr val="tx1"/>
              </a:solidFill>
              <a:latin typeface="Meiryo UI" pitchFamily="50" charset="-128"/>
              <a:ea typeface="Meiryo UI" pitchFamily="50" charset="-128"/>
            </a:endParaRPr>
          </a:p>
        </p:txBody>
      </p:sp>
      <p:sp>
        <p:nvSpPr>
          <p:cNvPr id="32" name="角丸四角形 31"/>
          <p:cNvSpPr/>
          <p:nvPr/>
        </p:nvSpPr>
        <p:spPr>
          <a:xfrm>
            <a:off x="3275856" y="1484784"/>
            <a:ext cx="2376264" cy="648072"/>
          </a:xfrm>
          <a:prstGeom prst="roundRect">
            <a:avLst>
              <a:gd name="adj" fmla="val 252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indent="0" algn="ctr">
              <a:buFont typeface="Arial" panose="020B0604020202020204" pitchFamily="34" charset="0"/>
              <a:buNone/>
            </a:pPr>
            <a:r>
              <a:rPr lang="en-US" altLang="ja-JP" sz="1200" b="1" dirty="0">
                <a:solidFill>
                  <a:schemeClr val="tx1"/>
                </a:solidFill>
                <a:latin typeface="Meiryo UI" pitchFamily="50" charset="-128"/>
                <a:ea typeface="Meiryo UI" pitchFamily="50" charset="-128"/>
              </a:rPr>
              <a:t>Software Update Manager</a:t>
            </a:r>
            <a:r>
              <a:rPr lang="ja-JP" altLang="en-US" sz="1200" b="1" dirty="0">
                <a:solidFill>
                  <a:schemeClr val="tx1"/>
                </a:solidFill>
                <a:latin typeface="Meiryo UI" pitchFamily="50" charset="-128"/>
                <a:ea typeface="Meiryo UI" pitchFamily="50" charset="-128"/>
              </a:rPr>
              <a:t>の</a:t>
            </a:r>
            <a:endParaRPr lang="en-US" altLang="ja-JP" sz="2000" b="1" dirty="0">
              <a:solidFill>
                <a:schemeClr val="tx1"/>
              </a:solidFill>
              <a:latin typeface="Meiryo UI" pitchFamily="50" charset="-128"/>
              <a:ea typeface="Meiryo UI" pitchFamily="50" charset="-128"/>
            </a:endParaRPr>
          </a:p>
          <a:p>
            <a:pPr marL="0" indent="0" algn="ctr">
              <a:buFont typeface="Arial" panose="020B0604020202020204" pitchFamily="34" charset="0"/>
              <a:buNone/>
            </a:pPr>
            <a:r>
              <a:rPr lang="en-US" altLang="ja-JP" sz="2000" b="1" dirty="0">
                <a:solidFill>
                  <a:schemeClr val="tx1"/>
                </a:solidFill>
                <a:latin typeface="Meiryo UI" pitchFamily="50" charset="-128"/>
                <a:ea typeface="Meiryo UI" pitchFamily="50" charset="-128"/>
              </a:rPr>
              <a:t>DMO</a:t>
            </a:r>
            <a:endParaRPr kumimoji="1" lang="en-US" altLang="ja-JP" sz="2000" b="1" baseline="0" dirty="0">
              <a:solidFill>
                <a:schemeClr val="tx1"/>
              </a:solidFill>
              <a:latin typeface="Meiryo UI" pitchFamily="50" charset="-128"/>
              <a:ea typeface="Meiryo UI" pitchFamily="50" charset="-128"/>
            </a:endParaRPr>
          </a:p>
        </p:txBody>
      </p:sp>
      <p:sp>
        <p:nvSpPr>
          <p:cNvPr id="33" name="テキスト ボックス 32"/>
          <p:cNvSpPr txBox="1"/>
          <p:nvPr/>
        </p:nvSpPr>
        <p:spPr>
          <a:xfrm>
            <a:off x="2987824" y="2132857"/>
            <a:ext cx="2952328" cy="432047"/>
          </a:xfrm>
          <a:prstGeom prst="rect">
            <a:avLst/>
          </a:prstGeom>
          <a:noFill/>
          <a:ln>
            <a:noFill/>
          </a:ln>
        </p:spPr>
        <p:txBody>
          <a:bodyPr wrap="square" rtlCol="0">
            <a:noAutofit/>
          </a:bodyPr>
          <a:lstStyle/>
          <a:p>
            <a:pPr algn="ctr"/>
            <a:r>
              <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Unicode</a:t>
            </a:r>
            <a:r>
              <a:rPr lang="ja-JP" altLang="en-US"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対応済システムならば</a:t>
            </a:r>
            <a:endPar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データベースとアプリ一気に移行可能</a:t>
            </a:r>
            <a:endPar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4" name="テキスト ボックス 33"/>
          <p:cNvSpPr txBox="1"/>
          <p:nvPr/>
        </p:nvSpPr>
        <p:spPr>
          <a:xfrm>
            <a:off x="6012160" y="2996952"/>
            <a:ext cx="2660722" cy="936104"/>
          </a:xfrm>
          <a:prstGeom prst="rect">
            <a:avLst/>
          </a:prstGeom>
          <a:noFill/>
          <a:ln>
            <a:noFill/>
          </a:ln>
        </p:spPr>
        <p:txBody>
          <a:bodyPr wrap="square" rtlCol="0">
            <a:noAutofit/>
          </a:bodyPr>
          <a:lstStyle/>
          <a:p>
            <a:pPr algn="ctr"/>
            <a:r>
              <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S/4</a:t>
            </a:r>
            <a:r>
              <a:rPr lang="ja-JP" altLang="en-US"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コンバージョン</a:t>
            </a:r>
            <a:endPar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endParaRPr>
          </a:p>
          <a:p>
            <a:pPr algn="ctr"/>
            <a:r>
              <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(DMO or </a:t>
            </a:r>
            <a:r>
              <a:rPr lang="en-US" altLang="ja-JP" sz="1600" b="1" kern="0" dirty="0" err="1">
                <a:solidFill>
                  <a:srgbClr val="0066B3"/>
                </a:solidFill>
                <a:latin typeface="Meiryo UI" panose="020B0604030504040204" pitchFamily="50" charset="-128"/>
                <a:ea typeface="Meiryo UI" panose="020B0604030504040204" pitchFamily="50" charset="-128"/>
                <a:cs typeface="Arial" panose="020B0604020202020204" pitchFamily="34" charset="0"/>
              </a:rPr>
              <a:t>nZDM</a:t>
            </a:r>
            <a:r>
              <a:rPr lang="en-US" altLang="ja-JP" sz="1600" b="1" kern="0" dirty="0">
                <a:solidFill>
                  <a:srgbClr val="0066B3"/>
                </a:solidFill>
                <a:latin typeface="Meiryo UI" panose="020B0604030504040204" pitchFamily="50" charset="-128"/>
                <a:ea typeface="Meiryo UI" panose="020B0604030504040204" pitchFamily="50" charset="-128"/>
                <a:cs typeface="Arial" panose="020B0604020202020204" pitchFamily="34" charset="0"/>
              </a:rPr>
              <a:t>)</a:t>
            </a:r>
          </a:p>
          <a:p>
            <a:pPr algn="ctr"/>
            <a:r>
              <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アプリケーションのコンバージョン</a:t>
            </a:r>
            <a:endParaRPr lang="en-US" altLang="ja-JP" sz="14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5" name="角丸四角形 34"/>
          <p:cNvSpPr/>
          <p:nvPr/>
        </p:nvSpPr>
        <p:spPr>
          <a:xfrm>
            <a:off x="1985944" y="1124745"/>
            <a:ext cx="1055224" cy="378155"/>
          </a:xfrm>
          <a:prstGeom prst="roundRect">
            <a:avLst/>
          </a:prstGeom>
          <a:solidFill>
            <a:srgbClr val="002060"/>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非</a:t>
            </a:r>
            <a:r>
              <a:rPr kumimoji="1" lang="en-US" altLang="ja-JP" b="1" dirty="0" err="1">
                <a:solidFill>
                  <a:schemeClr val="bg1"/>
                </a:solidFill>
                <a:latin typeface="Meiryo UI" panose="020B0604030504040204" pitchFamily="50" charset="-128"/>
                <a:ea typeface="Meiryo UI" panose="020B0604030504040204" pitchFamily="50" charset="-128"/>
              </a:rPr>
              <a:t>Uni</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7749998" y="1124744"/>
            <a:ext cx="1142482" cy="360040"/>
          </a:xfrm>
          <a:prstGeom prst="roundRect">
            <a:avLst/>
          </a:prstGeom>
          <a:solidFill>
            <a:srgbClr val="00B0F0"/>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kumimoji="1" lang="en-US" altLang="ja-JP" b="1" dirty="0" err="1">
                <a:solidFill>
                  <a:schemeClr val="bg1"/>
                </a:solidFill>
              </a:rPr>
              <a:t>Uni</a:t>
            </a:r>
            <a:endParaRPr kumimoji="1" lang="ja-JP" altLang="en-US" b="1" dirty="0">
              <a:solidFill>
                <a:schemeClr val="bg1"/>
              </a:solidFill>
            </a:endParaRPr>
          </a:p>
        </p:txBody>
      </p:sp>
      <p:sp>
        <p:nvSpPr>
          <p:cNvPr id="3" name="テキスト ボックス 2"/>
          <p:cNvSpPr txBox="1"/>
          <p:nvPr/>
        </p:nvSpPr>
        <p:spPr>
          <a:xfrm>
            <a:off x="323528" y="4299480"/>
            <a:ext cx="8712968" cy="2369880"/>
          </a:xfrm>
          <a:prstGeom prst="rect">
            <a:avLst/>
          </a:prstGeom>
          <a:noFill/>
          <a:ln>
            <a:noFill/>
          </a:ln>
          <a:effectLst/>
        </p:spPr>
        <p:txBody>
          <a:bodyPr wrap="square" rtlCol="0">
            <a:spAutoFit/>
          </a:bodyPr>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S/4HANA</a:t>
            </a:r>
            <a:r>
              <a:rPr kumimoji="1" lang="ja-JP" altLang="en-US" b="1" dirty="0" err="1">
                <a:latin typeface="Meiryo UI" panose="020B0604030504040204" pitchFamily="50" charset="-128"/>
                <a:ea typeface="Meiryo UI" panose="020B0604030504040204" pitchFamily="50" charset="-128"/>
                <a:cs typeface="Meiryo UI" panose="020B0604030504040204" pitchFamily="50" charset="-128"/>
              </a:rPr>
              <a:t>への</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マイグレーションは、</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種類の標準ツールが用意されています</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Database Migration Option</a:t>
            </a: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HANA</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マイグレーション、</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Unicode</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変換、</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SoH</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S/4</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マイグレーションを実行するソフトウェアアップグレードマネージャーのオプション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S/4</a:t>
            </a:r>
            <a:r>
              <a:rPr kumimoji="1" lang="ja-JP" altLang="en-US" sz="1600" dirty="0" err="1">
                <a:latin typeface="Meiryo UI" panose="020B0604030504040204" pitchFamily="50" charset="-128"/>
                <a:ea typeface="Meiryo UI" panose="020B0604030504040204" pitchFamily="50" charset="-128"/>
                <a:cs typeface="Meiryo UI" panose="020B0604030504040204" pitchFamily="50" charset="-128"/>
              </a:rPr>
              <a:t>への</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直接マイグレーションは現時点では不可。</a:t>
            </a:r>
            <a:r>
              <a:rPr kumimoji="1" lang="en-US" altLang="ja-JP" sz="1600" dirty="0" err="1">
                <a:latin typeface="Meiryo UI" panose="020B0604030504040204" pitchFamily="50" charset="-128"/>
                <a:ea typeface="Meiryo UI" panose="020B0604030504040204" pitchFamily="50" charset="-128"/>
                <a:cs typeface="Meiryo UI" panose="020B0604030504040204" pitchFamily="50" charset="-128"/>
              </a:rPr>
              <a:t>SoH</a:t>
            </a:r>
            <a:r>
              <a:rPr kumimoji="1" lang="ja-JP" altLang="en-US" sz="1600" dirty="0" err="1">
                <a:latin typeface="Meiryo UI" panose="020B0604030504040204" pitchFamily="50" charset="-128"/>
                <a:ea typeface="Meiryo UI" panose="020B0604030504040204" pitchFamily="50" charset="-128"/>
                <a:cs typeface="Meiryo UI" panose="020B0604030504040204" pitchFamily="50" charset="-128"/>
              </a:rPr>
              <a:t>への</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直接マイグレーションでは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使用可能）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dirty="0" err="1">
                <a:latin typeface="Meiryo UI" panose="020B0604030504040204" pitchFamily="50" charset="-128"/>
                <a:ea typeface="Meiryo UI" panose="020B0604030504040204" pitchFamily="50" charset="-128"/>
                <a:cs typeface="Meiryo UI" panose="020B0604030504040204" pitchFamily="50" charset="-128"/>
              </a:rPr>
              <a:t>nZDM</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cs typeface="Meiryo UI" panose="020B0604030504040204" pitchFamily="50" charset="-128"/>
              </a:rPr>
              <a:t>near-Zero Downtime Maintenance</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コンバージョン等のテクニカルアップグレード部分のダウンタイム短縮化オプション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非</a:t>
            </a:r>
            <a:r>
              <a:rPr lang="en-US" altLang="ja-JP" b="1"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Uni</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SAP ERP</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からの移行は、</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併用できないため２</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の移行しかできない</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170784" y="4005064"/>
            <a:ext cx="5649688" cy="276999"/>
          </a:xfrm>
          <a:prstGeom prst="rect">
            <a:avLst/>
          </a:prstGeom>
          <a:noFill/>
          <a:ln>
            <a:noFill/>
          </a:ln>
          <a:effectLst/>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2"/>
              </a:rPr>
              <a:t>https://support.sap.com/ja/tools/software-logistics-tools.html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5437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S/4HANA</a:t>
            </a:r>
            <a:r>
              <a:rPr kumimoji="1" lang="ja-JP" altLang="en-US" dirty="0" err="1"/>
              <a:t>への</a:t>
            </a:r>
            <a:r>
              <a:rPr kumimoji="1" lang="ja-JP" altLang="en-US" dirty="0"/>
              <a:t>移行パス（１</a:t>
            </a:r>
            <a:r>
              <a:rPr kumimoji="1" lang="en-US" altLang="ja-JP" dirty="0"/>
              <a:t>Step</a:t>
            </a:r>
            <a:r>
              <a:rPr kumimoji="1" lang="ja-JP" altLang="en-US" dirty="0"/>
              <a:t>移行と２</a:t>
            </a:r>
            <a:r>
              <a:rPr kumimoji="1" lang="en-US" altLang="ja-JP" dirty="0"/>
              <a:t>Step</a:t>
            </a:r>
            <a:r>
              <a:rPr kumimoji="1" lang="ja-JP" altLang="en-US" dirty="0"/>
              <a:t>移行）　</a:t>
            </a:r>
          </a:p>
        </p:txBody>
      </p:sp>
      <p:sp>
        <p:nvSpPr>
          <p:cNvPr id="51" name="テキスト ボックス 50"/>
          <p:cNvSpPr txBox="1"/>
          <p:nvPr/>
        </p:nvSpPr>
        <p:spPr>
          <a:xfrm>
            <a:off x="8100392" y="5970766"/>
            <a:ext cx="697627" cy="338554"/>
          </a:xfrm>
          <a:prstGeom prst="rect">
            <a:avLst/>
          </a:prstGeom>
          <a:noFill/>
        </p:spPr>
        <p:txBody>
          <a:bodyPr wrap="none" rtlCol="0">
            <a:spAutoFit/>
          </a:bodyPr>
          <a:lstStyle/>
          <a:p>
            <a:r>
              <a:rPr kumimoji="1" lang="en-US" altLang="ja-JP" sz="1600" dirty="0"/>
              <a:t>2025</a:t>
            </a:r>
            <a:endParaRPr kumimoji="1" lang="ja-JP" altLang="en-US" sz="1600" dirty="0"/>
          </a:p>
        </p:txBody>
      </p:sp>
      <p:sp>
        <p:nvSpPr>
          <p:cNvPr id="3" name="ホームベース 2"/>
          <p:cNvSpPr/>
          <p:nvPr/>
        </p:nvSpPr>
        <p:spPr>
          <a:xfrm>
            <a:off x="3722010" y="1024290"/>
            <a:ext cx="5170470" cy="1595824"/>
          </a:xfrm>
          <a:prstGeom prst="homePlate">
            <a:avLst/>
          </a:prstGeom>
          <a:solidFill>
            <a:srgbClr val="3366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kumimoji="1" lang="en-US" altLang="ja-JP" sz="1200" dirty="0">
                <a:latin typeface="Meiryo UI" panose="020B0604030504040204" pitchFamily="50" charset="-128"/>
                <a:ea typeface="Meiryo UI" panose="020B0604030504040204" pitchFamily="50" charset="-128"/>
              </a:rPr>
              <a:t>SAP</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S/4HANA</a:t>
            </a:r>
            <a:endParaRPr kumimoji="1" lang="ja-JP" altLang="en-US" sz="1200" dirty="0">
              <a:latin typeface="Meiryo UI" panose="020B0604030504040204" pitchFamily="50" charset="-128"/>
              <a:ea typeface="Meiryo UI" panose="020B0604030504040204" pitchFamily="50" charset="-128"/>
            </a:endParaRPr>
          </a:p>
        </p:txBody>
      </p:sp>
      <p:sp>
        <p:nvSpPr>
          <p:cNvPr id="4" name="ホームベース 3"/>
          <p:cNvSpPr/>
          <p:nvPr/>
        </p:nvSpPr>
        <p:spPr>
          <a:xfrm>
            <a:off x="1018152" y="2671048"/>
            <a:ext cx="7304520" cy="1595824"/>
          </a:xfrm>
          <a:prstGeom prst="homePlate">
            <a:avLst/>
          </a:prstGeom>
          <a:gradFill flip="none" rotWithShape="1">
            <a:gsLst>
              <a:gs pos="0">
                <a:srgbClr val="3366CC"/>
              </a:gs>
              <a:gs pos="32000">
                <a:srgbClr val="CCECFF"/>
              </a:gs>
              <a:gs pos="100000">
                <a:schemeClr val="bg1"/>
              </a:gs>
            </a:gsLst>
            <a:lin ang="0" scaled="1"/>
            <a:tileRect/>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SAP</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Suite</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on</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HANA</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ECC6.0)</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ホームベース 4"/>
          <p:cNvSpPr/>
          <p:nvPr/>
        </p:nvSpPr>
        <p:spPr>
          <a:xfrm>
            <a:off x="406507" y="4353279"/>
            <a:ext cx="7117822" cy="1523993"/>
          </a:xfrm>
          <a:prstGeom prst="homePlate">
            <a:avLst/>
          </a:prstGeom>
          <a:gradFill flip="none" rotWithShape="1">
            <a:gsLst>
              <a:gs pos="0">
                <a:schemeClr val="bg1">
                  <a:lumMod val="75000"/>
                </a:schemeClr>
              </a:gs>
              <a:gs pos="29000">
                <a:schemeClr val="bg1">
                  <a:lumMod val="95000"/>
                </a:schemeClr>
              </a:gs>
              <a:gs pos="100000">
                <a:schemeClr val="bg1"/>
              </a:gs>
            </a:gsLst>
            <a:lin ang="0" scaled="1"/>
            <a:tileRect/>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SAP</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Suite</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on</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err="1">
                <a:solidFill>
                  <a:schemeClr val="tx1">
                    <a:lumMod val="75000"/>
                    <a:lumOff val="25000"/>
                  </a:schemeClr>
                </a:solidFill>
                <a:latin typeface="Meiryo UI" panose="020B0604030504040204" pitchFamily="50" charset="-128"/>
                <a:ea typeface="Meiryo UI" panose="020B0604030504040204" pitchFamily="50" charset="-128"/>
              </a:rPr>
              <a:t>AnyDB</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ECC6.0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2551353" y="4355211"/>
            <a:ext cx="1372409" cy="1252479"/>
          </a:xfrm>
          <a:prstGeom prst="roundRect">
            <a:avLst>
              <a:gd name="adj" fmla="val 8173"/>
            </a:avLst>
          </a:prstGeom>
          <a:solidFill>
            <a:srgbClr val="CCECFF"/>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l"/>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②</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9" name="Pentagon 305"/>
          <p:cNvSpPr/>
          <p:nvPr/>
        </p:nvSpPr>
        <p:spPr bwMode="gray">
          <a:xfrm rot="16200000">
            <a:off x="2940604" y="4272399"/>
            <a:ext cx="574497" cy="1053244"/>
          </a:xfrm>
          <a:prstGeom prst="homePlate">
            <a:avLst/>
          </a:prstGeom>
          <a:solidFill>
            <a:srgbClr val="CCECFF"/>
          </a:solidFill>
          <a:ln w="76200" cmpd="sng">
            <a:solidFill>
              <a:schemeClr val="bg1">
                <a:lumMod val="65000"/>
              </a:schemeClr>
            </a:solidFill>
            <a:prstDash val="solid"/>
          </a:ln>
        </p:spPr>
        <p:txBody>
          <a:bodyPr vert="horz" wrap="square" lIns="121948" tIns="60974" rIns="121948" bIns="60974" numCol="1" anchor="t" anchorCtr="0" compatLnSpc="1">
            <a:prstTxWarp prst="textNoShape">
              <a:avLst/>
            </a:prstTxWarp>
          </a:bodyPr>
          <a:lstStyle/>
          <a:p>
            <a:pPr defTabSz="853554"/>
            <a:endParaRPr lang="en-US" sz="1050" b="1"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0" name="TextBox 306"/>
          <p:cNvSpPr txBox="1"/>
          <p:nvPr/>
        </p:nvSpPr>
        <p:spPr>
          <a:xfrm>
            <a:off x="2657092" y="4788161"/>
            <a:ext cx="1212012" cy="258532"/>
          </a:xfrm>
          <a:prstGeom prst="rect">
            <a:avLst/>
          </a:prstGeom>
          <a:noFill/>
        </p:spPr>
        <p:txBody>
          <a:bodyPr wrap="square" lIns="0" tIns="0" rIns="0" bIns="0" rtlCol="0">
            <a:spAutoFit/>
          </a:bodyPr>
          <a:lstStyle/>
          <a:p>
            <a:pPr algn="ctr" defTabSz="478523">
              <a:lnSpc>
                <a:spcPct val="80000"/>
              </a:lnSpc>
              <a:spcBef>
                <a:spcPts val="629"/>
              </a:spcBef>
              <a:buClr>
                <a:srgbClr val="F0AB00"/>
              </a:buClr>
              <a:buSzPct val="80000"/>
            </a:pPr>
            <a:r>
              <a:rPr lang="en-US" sz="1050" kern="0" dirty="0">
                <a:latin typeface="Meiryo UI" panose="020B0604030504040204" pitchFamily="50" charset="-128"/>
                <a:ea typeface="Meiryo UI" panose="020B0604030504040204" pitchFamily="50" charset="-128"/>
                <a:cs typeface="Arial" panose="020B0604020202020204" pitchFamily="34" charset="0"/>
              </a:rPr>
              <a:t>SAP</a:t>
            </a:r>
            <a:r>
              <a:rPr lang="en-US" sz="1050" b="1" kern="0" dirty="0">
                <a:latin typeface="Meiryo UI" panose="020B0604030504040204" pitchFamily="50" charset="-128"/>
                <a:ea typeface="Meiryo UI" panose="020B0604030504040204" pitchFamily="50" charset="-128"/>
                <a:cs typeface="Arial" panose="020B0604020202020204" pitchFamily="34" charset="0"/>
              </a:rPr>
              <a:t> </a:t>
            </a:r>
            <a:r>
              <a:rPr lang="en-US" sz="1050" kern="0" dirty="0">
                <a:latin typeface="Meiryo UI" panose="020B0604030504040204" pitchFamily="50" charset="-128"/>
                <a:ea typeface="Meiryo UI" panose="020B0604030504040204" pitchFamily="50" charset="-128"/>
                <a:cs typeface="Arial" panose="020B0604020202020204" pitchFamily="34" charset="0"/>
              </a:rPr>
              <a:t>ERP 6.0</a:t>
            </a:r>
            <a:br>
              <a:rPr lang="en-US" sz="1050" kern="0" dirty="0">
                <a:latin typeface="Meiryo UI" panose="020B0604030504040204" pitchFamily="50" charset="-128"/>
                <a:ea typeface="Meiryo UI" panose="020B0604030504040204" pitchFamily="50" charset="-128"/>
                <a:cs typeface="Arial" panose="020B0604020202020204" pitchFamily="34" charset="0"/>
              </a:rPr>
            </a:br>
            <a:r>
              <a:rPr lang="en-US" sz="1050" b="1" kern="0" dirty="0" err="1">
                <a:latin typeface="Meiryo UI" panose="020B0604030504040204" pitchFamily="50" charset="-128"/>
                <a:ea typeface="Meiryo UI" panose="020B0604030504040204" pitchFamily="50" charset="-128"/>
                <a:cs typeface="Arial" panose="020B0604020202020204" pitchFamily="34" charset="0"/>
              </a:rPr>
              <a:t>EhP</a:t>
            </a:r>
            <a:r>
              <a:rPr lang="ja-JP" altLang="en-US" sz="1050" b="1" kern="0" dirty="0">
                <a:latin typeface="Meiryo UI" panose="020B0604030504040204" pitchFamily="50" charset="-128"/>
                <a:ea typeface="Meiryo UI" panose="020B0604030504040204" pitchFamily="50" charset="-128"/>
                <a:cs typeface="Arial" panose="020B0604020202020204" pitchFamily="34" charset="0"/>
              </a:rPr>
              <a:t>なし～</a:t>
            </a:r>
            <a:r>
              <a:rPr lang="en-US" altLang="ja-JP" sz="1050" b="1" kern="0" dirty="0">
                <a:latin typeface="Meiryo UI" panose="020B0604030504040204" pitchFamily="50" charset="-128"/>
                <a:ea typeface="Meiryo UI" panose="020B0604030504040204" pitchFamily="50" charset="-128"/>
                <a:cs typeface="Arial" panose="020B0604020202020204" pitchFamily="34" charset="0"/>
              </a:rPr>
              <a:t>8</a:t>
            </a:r>
            <a:endParaRPr lang="en-US" sz="1050" kern="0" dirty="0">
              <a:latin typeface="Meiryo UI" panose="020B0604030504040204" pitchFamily="50" charset="-128"/>
              <a:ea typeface="Meiryo UI" panose="020B0604030504040204" pitchFamily="50" charset="-128"/>
              <a:cs typeface="Arial" panose="020B0604020202020204" pitchFamily="34" charset="0"/>
            </a:endParaRPr>
          </a:p>
        </p:txBody>
      </p:sp>
      <p:sp>
        <p:nvSpPr>
          <p:cNvPr id="13" name="角丸四角形 12"/>
          <p:cNvSpPr/>
          <p:nvPr/>
        </p:nvSpPr>
        <p:spPr>
          <a:xfrm>
            <a:off x="3369894" y="4438144"/>
            <a:ext cx="438557" cy="252450"/>
          </a:xfrm>
          <a:prstGeom prst="roundRect">
            <a:avLst/>
          </a:prstGeom>
          <a:solidFill>
            <a:srgbClr val="CCECFF"/>
          </a:solid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kumimoji="1" lang="en-US" altLang="ja-JP" sz="1050" b="1" dirty="0" err="1">
                <a:solidFill>
                  <a:schemeClr val="bg2">
                    <a:lumMod val="25000"/>
                  </a:schemeClr>
                </a:solidFill>
                <a:latin typeface="Meiryo UI" panose="020B0604030504040204" pitchFamily="50" charset="-128"/>
                <a:ea typeface="Meiryo UI" panose="020B0604030504040204" pitchFamily="50" charset="-128"/>
              </a:rPr>
              <a:t>Uni</a:t>
            </a:r>
            <a:endParaRPr kumimoji="1" lang="ja-JP" altLang="en-US" sz="1050" b="1" dirty="0">
              <a:solidFill>
                <a:schemeClr val="bg2">
                  <a:lumMod val="25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6585686" y="1076004"/>
            <a:ext cx="1372409" cy="1252479"/>
          </a:xfrm>
          <a:prstGeom prst="roundRect">
            <a:avLst>
              <a:gd name="adj" fmla="val 8173"/>
            </a:avLst>
          </a:prstGeom>
          <a:solidFill>
            <a:srgbClr val="CCECFF"/>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l"/>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④</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2" name="Oval 52"/>
          <p:cNvSpPr/>
          <p:nvPr/>
        </p:nvSpPr>
        <p:spPr bwMode="ltGray">
          <a:xfrm>
            <a:off x="7107735" y="1824480"/>
            <a:ext cx="328313" cy="314085"/>
          </a:xfrm>
          <a:prstGeom prst="ellipse">
            <a:avLst/>
          </a:prstGeom>
          <a:solidFill>
            <a:srgbClr val="CCECFF"/>
          </a:solidFill>
          <a:ln w="6350" algn="ctr">
            <a:noFill/>
            <a:miter lim="800000"/>
            <a:headEnd/>
            <a:tailEnd/>
          </a:ln>
        </p:spPr>
        <p:txBody>
          <a:bodyPr lIns="90000" tIns="72000" rIns="90000" bIns="72000" rtlCol="0" anchor="ctr"/>
          <a:lstStyle/>
          <a:p>
            <a:pPr algn="ctr" defTabSz="804398" fontAlgn="base">
              <a:spcBef>
                <a:spcPct val="50000"/>
              </a:spcBef>
              <a:spcAft>
                <a:spcPct val="0"/>
              </a:spcAft>
              <a:buClr>
                <a:srgbClr val="F0AB00"/>
              </a:buClr>
              <a:buSzPct val="80000"/>
            </a:pPr>
            <a:r>
              <a:rPr lang="en-US" sz="1050" kern="0"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Unicode MS" pitchFamily="34" charset="-128"/>
              </a:rPr>
              <a:t>	</a:t>
            </a:r>
          </a:p>
        </p:txBody>
      </p:sp>
      <p:sp>
        <p:nvSpPr>
          <p:cNvPr id="24" name="Pentagon 305"/>
          <p:cNvSpPr/>
          <p:nvPr/>
        </p:nvSpPr>
        <p:spPr bwMode="gray">
          <a:xfrm rot="16200000">
            <a:off x="6994816" y="968484"/>
            <a:ext cx="574497" cy="1053244"/>
          </a:xfrm>
          <a:prstGeom prst="homePlate">
            <a:avLst/>
          </a:prstGeom>
          <a:solidFill>
            <a:srgbClr val="CCECFF"/>
          </a:solidFill>
          <a:ln w="76200" cmpd="sng">
            <a:solidFill>
              <a:srgbClr val="0070C0"/>
            </a:solidFill>
            <a:prstDash val="solid"/>
          </a:ln>
        </p:spPr>
        <p:txBody>
          <a:bodyPr vert="horz" wrap="square" lIns="121948" tIns="60974" rIns="121948" bIns="60974" numCol="1" anchor="t" anchorCtr="0" compatLnSpc="1">
            <a:prstTxWarp prst="textNoShape">
              <a:avLst/>
            </a:prstTxWarp>
          </a:bodyPr>
          <a:lstStyle/>
          <a:p>
            <a:pPr defTabSz="853554"/>
            <a:endParaRPr lang="en-US" sz="1050" b="1"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5" name="角丸四角形 24"/>
          <p:cNvSpPr/>
          <p:nvPr/>
        </p:nvSpPr>
        <p:spPr>
          <a:xfrm>
            <a:off x="7424106" y="1134229"/>
            <a:ext cx="438557" cy="252450"/>
          </a:xfrm>
          <a:prstGeom prst="roundRect">
            <a:avLst/>
          </a:prstGeom>
          <a:solidFill>
            <a:srgbClr val="CCECFF"/>
          </a:solid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kumimoji="1" lang="en-US" altLang="ja-JP" sz="1050" b="1" dirty="0" err="1">
                <a:solidFill>
                  <a:schemeClr val="bg2">
                    <a:lumMod val="25000"/>
                  </a:schemeClr>
                </a:solidFill>
                <a:latin typeface="Meiryo UI" panose="020B0604030504040204" pitchFamily="50" charset="-128"/>
                <a:ea typeface="Meiryo UI" panose="020B0604030504040204" pitchFamily="50" charset="-128"/>
              </a:rPr>
              <a:t>Uni</a:t>
            </a:r>
            <a:endParaRPr kumimoji="1" lang="ja-JP" altLang="en-US" sz="1050" b="1" dirty="0">
              <a:solidFill>
                <a:schemeClr val="bg2">
                  <a:lumMod val="25000"/>
                </a:schemeClr>
              </a:solidFill>
              <a:latin typeface="Meiryo UI" panose="020B0604030504040204" pitchFamily="50" charset="-128"/>
              <a:ea typeface="Meiryo UI" panose="020B0604030504040204" pitchFamily="50" charset="-128"/>
            </a:endParaRPr>
          </a:p>
        </p:txBody>
      </p:sp>
      <p:sp>
        <p:nvSpPr>
          <p:cNvPr id="26" name="TextBox 306"/>
          <p:cNvSpPr txBox="1"/>
          <p:nvPr/>
        </p:nvSpPr>
        <p:spPr>
          <a:xfrm>
            <a:off x="6676806" y="1484246"/>
            <a:ext cx="1212012" cy="240066"/>
          </a:xfrm>
          <a:prstGeom prst="rect">
            <a:avLst/>
          </a:prstGeom>
          <a:noFill/>
        </p:spPr>
        <p:txBody>
          <a:bodyPr wrap="square" lIns="0" tIns="0" rIns="0" bIns="0" rtlCol="0">
            <a:spAutoFit/>
          </a:bodyPr>
          <a:lstStyle/>
          <a:p>
            <a:pPr algn="ctr" defTabSz="478523">
              <a:lnSpc>
                <a:spcPct val="80000"/>
              </a:lnSpc>
              <a:spcBef>
                <a:spcPts val="629"/>
              </a:spcBef>
              <a:buClr>
                <a:srgbClr val="F0AB00"/>
              </a:buClr>
              <a:buSzPct val="80000"/>
            </a:pPr>
            <a:r>
              <a:rPr lang="en-US" sz="105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SAP</a:t>
            </a:r>
            <a:br>
              <a:rPr lang="en-US" sz="105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br>
            <a:r>
              <a:rPr lang="en-US" altLang="ja-JP" sz="9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S/4HANA</a:t>
            </a:r>
            <a:r>
              <a:rPr lang="ja-JP" altLang="en-US" sz="9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900" b="1" kern="0" dirty="0" err="1">
                <a:solidFill>
                  <a:srgbClr val="FF0000"/>
                </a:solidFill>
                <a:latin typeface="Meiryo UI" panose="020B0604030504040204" pitchFamily="50" charset="-128"/>
                <a:ea typeface="Meiryo UI" panose="020B0604030504040204" pitchFamily="50" charset="-128"/>
                <a:cs typeface="Arial" panose="020B0604020202020204" pitchFamily="34" charset="0"/>
              </a:rPr>
              <a:t>yymm</a:t>
            </a:r>
            <a:endParaRPr lang="en-US" sz="900" b="1" kern="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9" name="角丸四角形 28"/>
          <p:cNvSpPr/>
          <p:nvPr/>
        </p:nvSpPr>
        <p:spPr>
          <a:xfrm>
            <a:off x="4568520" y="2725631"/>
            <a:ext cx="1372409" cy="1252479"/>
          </a:xfrm>
          <a:prstGeom prst="roundRect">
            <a:avLst>
              <a:gd name="adj" fmla="val 8173"/>
            </a:avLst>
          </a:prstGeom>
          <a:solidFill>
            <a:srgbClr val="CCECFF"/>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l"/>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③</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1" name="Pentagon 305"/>
          <p:cNvSpPr/>
          <p:nvPr/>
        </p:nvSpPr>
        <p:spPr bwMode="gray">
          <a:xfrm rot="16200000">
            <a:off x="4977650" y="2647130"/>
            <a:ext cx="574497" cy="1053244"/>
          </a:xfrm>
          <a:prstGeom prst="homePlate">
            <a:avLst/>
          </a:prstGeom>
          <a:solidFill>
            <a:srgbClr val="CCECFF"/>
          </a:solidFill>
          <a:ln w="76200" cmpd="sng">
            <a:solidFill>
              <a:schemeClr val="bg1">
                <a:lumMod val="65000"/>
              </a:schemeClr>
            </a:solidFill>
            <a:prstDash val="solid"/>
          </a:ln>
        </p:spPr>
        <p:txBody>
          <a:bodyPr vert="horz" wrap="square" lIns="121948" tIns="60974" rIns="121948" bIns="60974" numCol="1" anchor="t" anchorCtr="0" compatLnSpc="1">
            <a:prstTxWarp prst="textNoShape">
              <a:avLst/>
            </a:prstTxWarp>
          </a:bodyPr>
          <a:lstStyle/>
          <a:p>
            <a:pPr defTabSz="853554"/>
            <a:endParaRPr lang="en-US" sz="1050" b="1"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4" name="角丸四角形 33"/>
          <p:cNvSpPr/>
          <p:nvPr/>
        </p:nvSpPr>
        <p:spPr>
          <a:xfrm>
            <a:off x="5406940" y="2812875"/>
            <a:ext cx="438557" cy="252450"/>
          </a:xfrm>
          <a:prstGeom prst="roundRect">
            <a:avLst/>
          </a:prstGeom>
          <a:solidFill>
            <a:srgbClr val="CCECFF"/>
          </a:solid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kumimoji="1" lang="en-US" altLang="ja-JP" sz="1050" b="1" dirty="0" err="1">
                <a:solidFill>
                  <a:schemeClr val="bg2">
                    <a:lumMod val="25000"/>
                  </a:schemeClr>
                </a:solidFill>
                <a:latin typeface="Meiryo UI" panose="020B0604030504040204" pitchFamily="50" charset="-128"/>
                <a:ea typeface="Meiryo UI" panose="020B0604030504040204" pitchFamily="50" charset="-128"/>
              </a:rPr>
              <a:t>Uni</a:t>
            </a:r>
            <a:endParaRPr kumimoji="1" lang="ja-JP" altLang="en-US" sz="1050" b="1" dirty="0">
              <a:solidFill>
                <a:schemeClr val="bg2">
                  <a:lumMod val="25000"/>
                </a:schemeClr>
              </a:solidFill>
              <a:latin typeface="Meiryo UI" panose="020B0604030504040204" pitchFamily="50" charset="-128"/>
              <a:ea typeface="Meiryo UI" panose="020B0604030504040204" pitchFamily="50" charset="-128"/>
            </a:endParaRPr>
          </a:p>
        </p:txBody>
      </p:sp>
      <p:sp>
        <p:nvSpPr>
          <p:cNvPr id="35" name="TextBox 306"/>
          <p:cNvSpPr txBox="1"/>
          <p:nvPr/>
        </p:nvSpPr>
        <p:spPr>
          <a:xfrm>
            <a:off x="4694138" y="3162892"/>
            <a:ext cx="1212012" cy="258532"/>
          </a:xfrm>
          <a:prstGeom prst="rect">
            <a:avLst/>
          </a:prstGeom>
          <a:noFill/>
        </p:spPr>
        <p:txBody>
          <a:bodyPr wrap="square" lIns="0" tIns="0" rIns="0" bIns="0" rtlCol="0">
            <a:spAutoFit/>
          </a:bodyPr>
          <a:lstStyle/>
          <a:p>
            <a:pPr algn="ctr" defTabSz="478523">
              <a:lnSpc>
                <a:spcPct val="80000"/>
              </a:lnSpc>
              <a:spcBef>
                <a:spcPts val="629"/>
              </a:spcBef>
              <a:buClr>
                <a:srgbClr val="F0AB00"/>
              </a:buClr>
              <a:buSzPct val="80000"/>
            </a:pPr>
            <a:r>
              <a:rPr lang="en-US" sz="1050" kern="0" dirty="0">
                <a:latin typeface="Meiryo UI" panose="020B0604030504040204" pitchFamily="50" charset="-128"/>
                <a:ea typeface="Meiryo UI" panose="020B0604030504040204" pitchFamily="50" charset="-128"/>
                <a:cs typeface="Arial" panose="020B0604020202020204" pitchFamily="34" charset="0"/>
              </a:rPr>
              <a:t>SAP</a:t>
            </a:r>
            <a:r>
              <a:rPr lang="en-US" sz="1050" b="1" kern="0" dirty="0">
                <a:latin typeface="Meiryo UI" panose="020B0604030504040204" pitchFamily="50" charset="-128"/>
                <a:ea typeface="Meiryo UI" panose="020B0604030504040204" pitchFamily="50" charset="-128"/>
                <a:cs typeface="Arial" panose="020B0604020202020204" pitchFamily="34" charset="0"/>
              </a:rPr>
              <a:t> </a:t>
            </a:r>
            <a:r>
              <a:rPr lang="en-US" sz="1050" kern="0" dirty="0">
                <a:latin typeface="Meiryo UI" panose="020B0604030504040204" pitchFamily="50" charset="-128"/>
                <a:ea typeface="Meiryo UI" panose="020B0604030504040204" pitchFamily="50" charset="-128"/>
                <a:cs typeface="Arial" panose="020B0604020202020204" pitchFamily="34" charset="0"/>
              </a:rPr>
              <a:t>ERP 6.0</a:t>
            </a:r>
            <a:br>
              <a:rPr lang="en-US" sz="1050" kern="0" dirty="0">
                <a:latin typeface="Meiryo UI" panose="020B0604030504040204" pitchFamily="50" charset="-128"/>
                <a:ea typeface="Meiryo UI" panose="020B0604030504040204" pitchFamily="50" charset="-128"/>
                <a:cs typeface="Arial" panose="020B0604020202020204" pitchFamily="34" charset="0"/>
              </a:rPr>
            </a:br>
            <a:r>
              <a:rPr lang="en-US" sz="1050" b="1" kern="0" dirty="0">
                <a:latin typeface="Meiryo UI" panose="020B0604030504040204" pitchFamily="50" charset="-128"/>
                <a:ea typeface="Meiryo UI" panose="020B0604030504040204" pitchFamily="50" charset="-128"/>
                <a:cs typeface="Arial" panose="020B0604020202020204" pitchFamily="34" charset="0"/>
              </a:rPr>
              <a:t>EhP</a:t>
            </a:r>
            <a:r>
              <a:rPr lang="en-US" altLang="ja-JP" sz="1050" b="1" kern="0" dirty="0">
                <a:latin typeface="Meiryo UI" panose="020B0604030504040204" pitchFamily="50" charset="-128"/>
                <a:ea typeface="Meiryo UI" panose="020B0604030504040204" pitchFamily="50" charset="-128"/>
                <a:cs typeface="Arial" panose="020B0604020202020204" pitchFamily="34" charset="0"/>
              </a:rPr>
              <a:t>7</a:t>
            </a:r>
            <a:r>
              <a:rPr lang="ja-JP" altLang="en-US" sz="1050" b="1" kern="0" dirty="0">
                <a:latin typeface="Meiryo UI" panose="020B0604030504040204" pitchFamily="50" charset="-128"/>
                <a:ea typeface="Meiryo UI" panose="020B0604030504040204" pitchFamily="50" charset="-128"/>
                <a:cs typeface="Arial" panose="020B0604020202020204" pitchFamily="34" charset="0"/>
              </a:rPr>
              <a:t>～</a:t>
            </a:r>
            <a:r>
              <a:rPr lang="en-US" altLang="ja-JP" sz="1050" b="1" kern="0" dirty="0">
                <a:latin typeface="Meiryo UI" panose="020B0604030504040204" pitchFamily="50" charset="-128"/>
                <a:ea typeface="Meiryo UI" panose="020B0604030504040204" pitchFamily="50" charset="-128"/>
                <a:cs typeface="Arial" panose="020B0604020202020204" pitchFamily="34" charset="0"/>
              </a:rPr>
              <a:t>8</a:t>
            </a:r>
            <a:endParaRPr lang="en-US" sz="1050" kern="0" dirty="0">
              <a:latin typeface="Meiryo UI" panose="020B0604030504040204" pitchFamily="50" charset="-128"/>
              <a:ea typeface="Meiryo UI" panose="020B0604030504040204" pitchFamily="50" charset="-128"/>
              <a:cs typeface="Arial" panose="020B0604020202020204" pitchFamily="34" charset="0"/>
            </a:endParaRPr>
          </a:p>
        </p:txBody>
      </p:sp>
      <p:sp>
        <p:nvSpPr>
          <p:cNvPr id="39" name="角丸四角形 38"/>
          <p:cNvSpPr/>
          <p:nvPr/>
        </p:nvSpPr>
        <p:spPr>
          <a:xfrm>
            <a:off x="534187" y="4355211"/>
            <a:ext cx="1372409" cy="1252479"/>
          </a:xfrm>
          <a:prstGeom prst="roundRect">
            <a:avLst>
              <a:gd name="adj" fmla="val 8173"/>
            </a:avLst>
          </a:prstGeom>
          <a:solidFill>
            <a:srgbClr val="CCECFF"/>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l"/>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①</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1" name="Pentagon 305"/>
          <p:cNvSpPr/>
          <p:nvPr/>
        </p:nvSpPr>
        <p:spPr bwMode="gray">
          <a:xfrm rot="16200000">
            <a:off x="938328" y="4272399"/>
            <a:ext cx="574497" cy="1053245"/>
          </a:xfrm>
          <a:prstGeom prst="homePlate">
            <a:avLst/>
          </a:prstGeom>
          <a:solidFill>
            <a:srgbClr val="CCECFF"/>
          </a:solidFill>
          <a:ln w="25400" cmpd="sng">
            <a:solidFill>
              <a:srgbClr val="FF0000"/>
            </a:solidFill>
            <a:prstDash val="sysDash"/>
          </a:ln>
        </p:spPr>
        <p:txBody>
          <a:bodyPr vert="horz" wrap="square" lIns="121948" tIns="60974" rIns="121948" bIns="60974" numCol="1" anchor="t" anchorCtr="0" compatLnSpc="1">
            <a:prstTxWarp prst="textNoShape">
              <a:avLst/>
            </a:prstTxWarp>
          </a:bodyPr>
          <a:lstStyle/>
          <a:p>
            <a:pPr defTabSz="853554"/>
            <a:endParaRPr lang="en-US" sz="1050" b="1"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sp>
        <p:nvSpPr>
          <p:cNvPr id="42" name="TextBox 306"/>
          <p:cNvSpPr txBox="1"/>
          <p:nvPr/>
        </p:nvSpPr>
        <p:spPr>
          <a:xfrm>
            <a:off x="654815" y="4788161"/>
            <a:ext cx="1212013" cy="258532"/>
          </a:xfrm>
          <a:prstGeom prst="rect">
            <a:avLst/>
          </a:prstGeom>
          <a:noFill/>
        </p:spPr>
        <p:txBody>
          <a:bodyPr wrap="square" lIns="0" tIns="0" rIns="0" bIns="0" rtlCol="0">
            <a:spAutoFit/>
          </a:bodyPr>
          <a:lstStyle/>
          <a:p>
            <a:pPr algn="ctr" defTabSz="478523">
              <a:lnSpc>
                <a:spcPct val="80000"/>
              </a:lnSpc>
              <a:spcBef>
                <a:spcPts val="629"/>
              </a:spcBef>
              <a:buClr>
                <a:srgbClr val="F0AB00"/>
              </a:buClr>
              <a:buSzPct val="80000"/>
            </a:pPr>
            <a:r>
              <a:rPr lang="en-US" sz="1050" kern="0" dirty="0">
                <a:latin typeface="Meiryo UI" panose="020B0604030504040204" pitchFamily="50" charset="-128"/>
                <a:ea typeface="Meiryo UI" panose="020B0604030504040204" pitchFamily="50" charset="-128"/>
                <a:cs typeface="Arial" panose="020B0604020202020204" pitchFamily="34" charset="0"/>
              </a:rPr>
              <a:t>SAP</a:t>
            </a:r>
            <a:r>
              <a:rPr lang="en-US" sz="1050" b="1" kern="0" dirty="0">
                <a:latin typeface="Meiryo UI" panose="020B0604030504040204" pitchFamily="50" charset="-128"/>
                <a:ea typeface="Meiryo UI" panose="020B0604030504040204" pitchFamily="50" charset="-128"/>
                <a:cs typeface="Arial" panose="020B0604020202020204" pitchFamily="34" charset="0"/>
              </a:rPr>
              <a:t> </a:t>
            </a:r>
            <a:r>
              <a:rPr lang="en-US" sz="1050" kern="0" dirty="0">
                <a:latin typeface="Meiryo UI" panose="020B0604030504040204" pitchFamily="50" charset="-128"/>
                <a:ea typeface="Meiryo UI" panose="020B0604030504040204" pitchFamily="50" charset="-128"/>
                <a:cs typeface="Arial" panose="020B0604020202020204" pitchFamily="34" charset="0"/>
              </a:rPr>
              <a:t>ERP 6.0</a:t>
            </a:r>
            <a:br>
              <a:rPr lang="en-US" sz="1050" kern="0" dirty="0">
                <a:latin typeface="Meiryo UI" panose="020B0604030504040204" pitchFamily="50" charset="-128"/>
                <a:ea typeface="Meiryo UI" panose="020B0604030504040204" pitchFamily="50" charset="-128"/>
                <a:cs typeface="Arial" panose="020B0604020202020204" pitchFamily="34" charset="0"/>
              </a:rPr>
            </a:br>
            <a:r>
              <a:rPr lang="en-US" sz="1050" kern="0" dirty="0" err="1">
                <a:latin typeface="Meiryo UI" panose="020B0604030504040204" pitchFamily="50" charset="-128"/>
                <a:ea typeface="Meiryo UI" panose="020B0604030504040204" pitchFamily="50" charset="-128"/>
                <a:cs typeface="Arial" panose="020B0604020202020204" pitchFamily="34" charset="0"/>
              </a:rPr>
              <a:t>EhP</a:t>
            </a:r>
            <a:r>
              <a:rPr lang="ja-JP" altLang="en-US" sz="1050" kern="0" dirty="0">
                <a:latin typeface="Meiryo UI" panose="020B0604030504040204" pitchFamily="50" charset="-128"/>
                <a:ea typeface="Meiryo UI" panose="020B0604030504040204" pitchFamily="50" charset="-128"/>
                <a:cs typeface="Arial" panose="020B0604020202020204" pitchFamily="34" charset="0"/>
              </a:rPr>
              <a:t>なし～</a:t>
            </a:r>
            <a:r>
              <a:rPr lang="en-US" altLang="ja-JP" sz="1050" kern="0" dirty="0">
                <a:latin typeface="Meiryo UI" panose="020B0604030504040204" pitchFamily="50" charset="-128"/>
                <a:ea typeface="Meiryo UI" panose="020B0604030504040204" pitchFamily="50" charset="-128"/>
                <a:cs typeface="Arial" panose="020B0604020202020204" pitchFamily="34" charset="0"/>
              </a:rPr>
              <a:t>7</a:t>
            </a:r>
            <a:endParaRPr lang="en-US" sz="1050" kern="0" dirty="0">
              <a:latin typeface="Meiryo UI" panose="020B0604030504040204" pitchFamily="50" charset="-128"/>
              <a:ea typeface="Meiryo UI" panose="020B0604030504040204" pitchFamily="50" charset="-128"/>
              <a:cs typeface="Arial" panose="020B0604020202020204" pitchFamily="34" charset="0"/>
            </a:endParaRPr>
          </a:p>
        </p:txBody>
      </p:sp>
      <p:sp>
        <p:nvSpPr>
          <p:cNvPr id="45" name="角丸四角形 44"/>
          <p:cNvSpPr/>
          <p:nvPr/>
        </p:nvSpPr>
        <p:spPr>
          <a:xfrm>
            <a:off x="1367618" y="4438144"/>
            <a:ext cx="438558" cy="252450"/>
          </a:xfrm>
          <a:prstGeom prst="roundRect">
            <a:avLst/>
          </a:prstGeom>
          <a:solidFill>
            <a:srgbClr val="CCECFF"/>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r>
              <a:rPr kumimoji="1" lang="ja-JP" altLang="en-US" sz="1050" dirty="0">
                <a:solidFill>
                  <a:schemeClr val="bg2">
                    <a:lumMod val="25000"/>
                  </a:schemeClr>
                </a:solidFill>
                <a:latin typeface="Meiryo UI" panose="020B0604030504040204" pitchFamily="50" charset="-128"/>
                <a:ea typeface="Meiryo UI" panose="020B0604030504040204" pitchFamily="50" charset="-128"/>
              </a:rPr>
              <a:t>非</a:t>
            </a:r>
            <a:r>
              <a:rPr kumimoji="1" lang="en-US" altLang="ja-JP" sz="1050" dirty="0" err="1">
                <a:solidFill>
                  <a:schemeClr val="bg2">
                    <a:lumMod val="25000"/>
                  </a:schemeClr>
                </a:solidFill>
                <a:latin typeface="Meiryo UI" panose="020B0604030504040204" pitchFamily="50" charset="-128"/>
                <a:ea typeface="Meiryo UI" panose="020B0604030504040204" pitchFamily="50" charset="-128"/>
              </a:rPr>
              <a:t>Uni</a:t>
            </a:r>
            <a:endParaRPr kumimoji="1" lang="ja-JP" altLang="en-US" sz="1050" dirty="0">
              <a:solidFill>
                <a:schemeClr val="bg2">
                  <a:lumMod val="25000"/>
                </a:schemeClr>
              </a:solidFill>
              <a:latin typeface="Meiryo UI" panose="020B0604030504040204" pitchFamily="50" charset="-128"/>
              <a:ea typeface="Meiryo UI" panose="020B0604030504040204" pitchFamily="50" charset="-128"/>
            </a:endParaRPr>
          </a:p>
        </p:txBody>
      </p:sp>
      <p:cxnSp>
        <p:nvCxnSpPr>
          <p:cNvPr id="52" name="直線矢印コネクタ 51"/>
          <p:cNvCxnSpPr/>
          <p:nvPr/>
        </p:nvCxnSpPr>
        <p:spPr>
          <a:xfrm flipV="1">
            <a:off x="406506" y="836712"/>
            <a:ext cx="0" cy="511256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395536" y="5940196"/>
            <a:ext cx="8362118"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曲線コネクタ 53"/>
          <p:cNvCxnSpPr>
            <a:stCxn id="39" idx="0"/>
            <a:endCxn id="29" idx="1"/>
          </p:cNvCxnSpPr>
          <p:nvPr/>
        </p:nvCxnSpPr>
        <p:spPr>
          <a:xfrm rot="5400000" flipH="1" flipV="1">
            <a:off x="2392785" y="2179476"/>
            <a:ext cx="1003341" cy="3348129"/>
          </a:xfrm>
          <a:prstGeom prst="curvedConnector2">
            <a:avLst/>
          </a:prstGeom>
          <a:ln w="57150">
            <a:solidFill>
              <a:srgbClr val="FFFF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曲線コネクタ 54"/>
          <p:cNvCxnSpPr>
            <a:endCxn id="20" idx="1"/>
          </p:cNvCxnSpPr>
          <p:nvPr/>
        </p:nvCxnSpPr>
        <p:spPr>
          <a:xfrm rot="5400000" flipH="1" flipV="1">
            <a:off x="5416867" y="1540101"/>
            <a:ext cx="1006676" cy="1330962"/>
          </a:xfrm>
          <a:prstGeom prst="curvedConnector2">
            <a:avLst/>
          </a:prstGeom>
          <a:ln w="57150">
            <a:solidFill>
              <a:srgbClr val="FFFF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曲線コネクタ 55"/>
          <p:cNvCxnSpPr>
            <a:stCxn id="7" idx="3"/>
            <a:endCxn id="20" idx="2"/>
          </p:cNvCxnSpPr>
          <p:nvPr/>
        </p:nvCxnSpPr>
        <p:spPr>
          <a:xfrm flipV="1">
            <a:off x="3923762" y="2328483"/>
            <a:ext cx="3348129" cy="2652968"/>
          </a:xfrm>
          <a:prstGeom prst="curvedConnector2">
            <a:avLst/>
          </a:prstGeom>
          <a:ln w="57150">
            <a:solidFill>
              <a:schemeClr val="accent6">
                <a:lumMod val="60000"/>
                <a:lumOff val="40000"/>
              </a:schemeClr>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Rounded Rectangle 8"/>
          <p:cNvSpPr/>
          <p:nvPr/>
        </p:nvSpPr>
        <p:spPr bwMode="gray">
          <a:xfrm>
            <a:off x="6924808" y="3861048"/>
            <a:ext cx="1852999" cy="1742825"/>
          </a:xfrm>
          <a:prstGeom prst="roundRect">
            <a:avLst>
              <a:gd name="adj" fmla="val 5565"/>
            </a:avLst>
          </a:prstGeom>
          <a:solidFill>
            <a:schemeClr val="bg1">
              <a:alpha val="80000"/>
            </a:schemeClr>
          </a:solidFill>
          <a:ln w="6350" algn="ctr">
            <a:solidFill>
              <a:schemeClr val="accent2"/>
            </a:solidFill>
            <a:miter lim="800000"/>
            <a:headEnd/>
            <a:tailEnd/>
          </a:ln>
        </p:spPr>
        <p:txBody>
          <a:bodyPr lIns="79200" tIns="0" rIns="79173" bIns="63338" rtlCol="0" anchor="t"/>
          <a:lstStyle/>
          <a:p>
            <a:pPr defTabSz="804398" fontAlgn="base">
              <a:spcBef>
                <a:spcPct val="50000"/>
              </a:spcBef>
              <a:spcAft>
                <a:spcPct val="0"/>
              </a:spcAft>
              <a:buClr>
                <a:srgbClr val="F0AB00"/>
              </a:buClr>
              <a:buSzPct val="80000"/>
            </a:pPr>
            <a:r>
              <a:rPr lang="ja-JP" altLang="en-US" sz="1400" b="1" kern="0" dirty="0">
                <a:latin typeface="Meiryo UI" panose="020B0604030504040204" pitchFamily="50" charset="-128"/>
                <a:ea typeface="Meiryo UI" panose="020B0604030504040204" pitchFamily="50" charset="-128"/>
                <a:cs typeface="Arial Unicode MS" pitchFamily="34" charset="-128"/>
              </a:rPr>
              <a:t>凡例</a:t>
            </a:r>
            <a:endParaRPr lang="en-US" altLang="ja-JP" sz="1400" b="1" kern="0" dirty="0">
              <a:latin typeface="Meiryo UI" panose="020B0604030504040204" pitchFamily="50" charset="-128"/>
              <a:ea typeface="Meiryo UI" panose="020B0604030504040204" pitchFamily="50" charset="-128"/>
              <a:cs typeface="Arial Unicode MS" pitchFamily="34" charset="-128"/>
            </a:endParaRPr>
          </a:p>
        </p:txBody>
      </p:sp>
      <p:grpSp>
        <p:nvGrpSpPr>
          <p:cNvPr id="58" name="Group 114"/>
          <p:cNvGrpSpPr/>
          <p:nvPr/>
        </p:nvGrpSpPr>
        <p:grpSpPr bwMode="gray">
          <a:xfrm>
            <a:off x="7064403" y="4515985"/>
            <a:ext cx="503903" cy="272702"/>
            <a:chOff x="1511222" y="3293711"/>
            <a:chExt cx="1092141" cy="546919"/>
          </a:xfrm>
        </p:grpSpPr>
        <p:grpSp>
          <p:nvGrpSpPr>
            <p:cNvPr id="59" name="Group 115"/>
            <p:cNvGrpSpPr/>
            <p:nvPr/>
          </p:nvGrpSpPr>
          <p:grpSpPr bwMode="gray">
            <a:xfrm>
              <a:off x="1689755" y="3293711"/>
              <a:ext cx="725013" cy="546919"/>
              <a:chOff x="5443004" y="4016108"/>
              <a:chExt cx="436563" cy="314680"/>
            </a:xfrm>
          </p:grpSpPr>
          <p:sp>
            <p:nvSpPr>
              <p:cNvPr id="61" name="Freeform 117"/>
              <p:cNvSpPr>
                <a:spLocks/>
              </p:cNvSpPr>
              <p:nvPr/>
            </p:nvSpPr>
            <p:spPr bwMode="gray">
              <a:xfrm>
                <a:off x="5443004" y="4055762"/>
                <a:ext cx="62616" cy="261804"/>
              </a:xfrm>
              <a:custGeom>
                <a:avLst/>
                <a:gdLst/>
                <a:ahLst/>
                <a:cxnLst>
                  <a:cxn ang="0">
                    <a:pos x="55" y="12"/>
                  </a:cxn>
                  <a:cxn ang="0">
                    <a:pos x="54" y="315"/>
                  </a:cxn>
                  <a:cxn ang="0">
                    <a:pos x="42" y="311"/>
                  </a:cxn>
                  <a:cxn ang="0">
                    <a:pos x="31" y="308"/>
                  </a:cxn>
                  <a:cxn ang="0">
                    <a:pos x="22" y="304"/>
                  </a:cxn>
                  <a:cxn ang="0">
                    <a:pos x="15" y="300"/>
                  </a:cxn>
                  <a:cxn ang="0">
                    <a:pos x="9" y="296"/>
                  </a:cxn>
                  <a:cxn ang="0">
                    <a:pos x="4" y="291"/>
                  </a:cxn>
                  <a:cxn ang="0">
                    <a:pos x="1" y="287"/>
                  </a:cxn>
                  <a:cxn ang="0">
                    <a:pos x="0" y="282"/>
                  </a:cxn>
                  <a:cxn ang="0">
                    <a:pos x="0" y="0"/>
                  </a:cxn>
                  <a:cxn ang="0">
                    <a:pos x="55" y="14"/>
                  </a:cxn>
                </a:cxnLst>
                <a:rect l="0" t="0" r="r" b="b"/>
                <a:pathLst>
                  <a:path w="56" h="316">
                    <a:moveTo>
                      <a:pt x="55" y="12"/>
                    </a:moveTo>
                    <a:lnTo>
                      <a:pt x="54" y="315"/>
                    </a:lnTo>
                    <a:lnTo>
                      <a:pt x="42" y="311"/>
                    </a:lnTo>
                    <a:lnTo>
                      <a:pt x="31" y="308"/>
                    </a:lnTo>
                    <a:lnTo>
                      <a:pt x="22" y="304"/>
                    </a:lnTo>
                    <a:lnTo>
                      <a:pt x="15" y="300"/>
                    </a:lnTo>
                    <a:lnTo>
                      <a:pt x="9" y="296"/>
                    </a:lnTo>
                    <a:lnTo>
                      <a:pt x="4" y="291"/>
                    </a:lnTo>
                    <a:lnTo>
                      <a:pt x="1" y="287"/>
                    </a:lnTo>
                    <a:lnTo>
                      <a:pt x="0" y="282"/>
                    </a:lnTo>
                    <a:lnTo>
                      <a:pt x="0" y="0"/>
                    </a:lnTo>
                    <a:lnTo>
                      <a:pt x="55" y="14"/>
                    </a:lnTo>
                  </a:path>
                </a:pathLst>
              </a:custGeom>
              <a:gradFill rotWithShape="0">
                <a:gsLst>
                  <a:gs pos="0">
                    <a:schemeClr val="accent2"/>
                  </a:gs>
                  <a:gs pos="100000">
                    <a:schemeClr val="bg1">
                      <a:lumMod val="95000"/>
                    </a:schemeClr>
                  </a:gs>
                </a:gsLst>
                <a:lin ang="0" scaled="1"/>
              </a:gradFill>
              <a:ln w="9525" cap="rnd">
                <a:noFill/>
                <a:round/>
                <a:headEnd type="none" w="sm" len="sm"/>
                <a:tailEnd type="none" w="sm" len="sm"/>
              </a:ln>
              <a:effectLst/>
            </p:spPr>
            <p:txBody>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dirty="0">
                  <a:latin typeface="Meiryo UI" panose="020B0604030504040204" pitchFamily="50" charset="-128"/>
                  <a:ea typeface="Meiryo UI" panose="020B0604030504040204" pitchFamily="50" charset="-128"/>
                </a:endParaRPr>
              </a:p>
            </p:txBody>
          </p:sp>
          <p:sp>
            <p:nvSpPr>
              <p:cNvPr id="62" name="Freeform 118"/>
              <p:cNvSpPr>
                <a:spLocks/>
              </p:cNvSpPr>
              <p:nvPr/>
            </p:nvSpPr>
            <p:spPr bwMode="gray">
              <a:xfrm>
                <a:off x="5501072" y="4054060"/>
                <a:ext cx="378495" cy="276728"/>
              </a:xfrm>
              <a:custGeom>
                <a:avLst/>
                <a:gdLst/>
                <a:ahLst/>
                <a:cxnLst>
                  <a:cxn ang="0">
                    <a:pos x="1" y="1"/>
                  </a:cxn>
                  <a:cxn ang="0">
                    <a:pos x="338" y="0"/>
                  </a:cxn>
                  <a:cxn ang="0">
                    <a:pos x="338" y="284"/>
                  </a:cxn>
                  <a:cxn ang="0">
                    <a:pos x="337" y="289"/>
                  </a:cxn>
                  <a:cxn ang="0">
                    <a:pos x="334" y="294"/>
                  </a:cxn>
                  <a:cxn ang="0">
                    <a:pos x="329" y="299"/>
                  </a:cxn>
                  <a:cxn ang="0">
                    <a:pos x="323" y="303"/>
                  </a:cxn>
                  <a:cxn ang="0">
                    <a:pos x="314" y="308"/>
                  </a:cxn>
                  <a:cxn ang="0">
                    <a:pos x="305" y="312"/>
                  </a:cxn>
                  <a:cxn ang="0">
                    <a:pos x="293" y="315"/>
                  </a:cxn>
                  <a:cxn ang="0">
                    <a:pos x="280" y="319"/>
                  </a:cxn>
                  <a:cxn ang="0">
                    <a:pos x="266" y="322"/>
                  </a:cxn>
                  <a:cxn ang="0">
                    <a:pos x="252" y="325"/>
                  </a:cxn>
                  <a:cxn ang="0">
                    <a:pos x="235" y="327"/>
                  </a:cxn>
                  <a:cxn ang="0">
                    <a:pos x="218" y="329"/>
                  </a:cxn>
                  <a:cxn ang="0">
                    <a:pos x="200" y="331"/>
                  </a:cxn>
                  <a:cxn ang="0">
                    <a:pos x="181" y="332"/>
                  </a:cxn>
                  <a:cxn ang="0">
                    <a:pos x="162" y="333"/>
                  </a:cxn>
                  <a:cxn ang="0">
                    <a:pos x="142" y="333"/>
                  </a:cxn>
                  <a:cxn ang="0">
                    <a:pos x="132" y="333"/>
                  </a:cxn>
                  <a:cxn ang="0">
                    <a:pos x="122" y="333"/>
                  </a:cxn>
                  <a:cxn ang="0">
                    <a:pos x="112" y="333"/>
                  </a:cxn>
                  <a:cxn ang="0">
                    <a:pos x="102" y="332"/>
                  </a:cxn>
                  <a:cxn ang="0">
                    <a:pos x="92" y="331"/>
                  </a:cxn>
                  <a:cxn ang="0">
                    <a:pos x="83" y="331"/>
                  </a:cxn>
                  <a:cxn ang="0">
                    <a:pos x="74" y="330"/>
                  </a:cxn>
                  <a:cxn ang="0">
                    <a:pos x="65" y="329"/>
                  </a:cxn>
                  <a:cxn ang="0">
                    <a:pos x="56" y="328"/>
                  </a:cxn>
                  <a:cxn ang="0">
                    <a:pos x="47" y="327"/>
                  </a:cxn>
                  <a:cxn ang="0">
                    <a:pos x="39" y="325"/>
                  </a:cxn>
                  <a:cxn ang="0">
                    <a:pos x="31" y="324"/>
                  </a:cxn>
                  <a:cxn ang="0">
                    <a:pos x="23" y="322"/>
                  </a:cxn>
                  <a:cxn ang="0">
                    <a:pos x="15" y="321"/>
                  </a:cxn>
                  <a:cxn ang="0">
                    <a:pos x="7" y="319"/>
                  </a:cxn>
                  <a:cxn ang="0">
                    <a:pos x="1" y="317"/>
                  </a:cxn>
                  <a:cxn ang="0">
                    <a:pos x="0" y="75"/>
                  </a:cxn>
                </a:cxnLst>
                <a:rect l="0" t="0" r="r" b="b"/>
                <a:pathLst>
                  <a:path w="339" h="334">
                    <a:moveTo>
                      <a:pt x="1" y="1"/>
                    </a:moveTo>
                    <a:lnTo>
                      <a:pt x="338" y="0"/>
                    </a:lnTo>
                    <a:lnTo>
                      <a:pt x="338" y="284"/>
                    </a:lnTo>
                    <a:lnTo>
                      <a:pt x="337" y="289"/>
                    </a:lnTo>
                    <a:lnTo>
                      <a:pt x="334" y="294"/>
                    </a:lnTo>
                    <a:lnTo>
                      <a:pt x="329" y="299"/>
                    </a:lnTo>
                    <a:lnTo>
                      <a:pt x="323" y="303"/>
                    </a:lnTo>
                    <a:lnTo>
                      <a:pt x="314" y="308"/>
                    </a:lnTo>
                    <a:lnTo>
                      <a:pt x="305" y="312"/>
                    </a:lnTo>
                    <a:lnTo>
                      <a:pt x="293" y="315"/>
                    </a:lnTo>
                    <a:lnTo>
                      <a:pt x="280" y="319"/>
                    </a:lnTo>
                    <a:lnTo>
                      <a:pt x="266" y="322"/>
                    </a:lnTo>
                    <a:lnTo>
                      <a:pt x="252" y="325"/>
                    </a:lnTo>
                    <a:lnTo>
                      <a:pt x="235" y="327"/>
                    </a:lnTo>
                    <a:lnTo>
                      <a:pt x="218" y="329"/>
                    </a:lnTo>
                    <a:lnTo>
                      <a:pt x="200" y="331"/>
                    </a:lnTo>
                    <a:lnTo>
                      <a:pt x="181" y="332"/>
                    </a:lnTo>
                    <a:lnTo>
                      <a:pt x="162" y="333"/>
                    </a:lnTo>
                    <a:lnTo>
                      <a:pt x="142" y="333"/>
                    </a:lnTo>
                    <a:lnTo>
                      <a:pt x="132" y="333"/>
                    </a:lnTo>
                    <a:lnTo>
                      <a:pt x="122" y="333"/>
                    </a:lnTo>
                    <a:lnTo>
                      <a:pt x="112" y="333"/>
                    </a:lnTo>
                    <a:lnTo>
                      <a:pt x="102" y="332"/>
                    </a:lnTo>
                    <a:lnTo>
                      <a:pt x="92" y="331"/>
                    </a:lnTo>
                    <a:lnTo>
                      <a:pt x="83" y="331"/>
                    </a:lnTo>
                    <a:lnTo>
                      <a:pt x="74" y="330"/>
                    </a:lnTo>
                    <a:lnTo>
                      <a:pt x="65" y="329"/>
                    </a:lnTo>
                    <a:lnTo>
                      <a:pt x="56" y="328"/>
                    </a:lnTo>
                    <a:lnTo>
                      <a:pt x="47" y="327"/>
                    </a:lnTo>
                    <a:lnTo>
                      <a:pt x="39" y="325"/>
                    </a:lnTo>
                    <a:lnTo>
                      <a:pt x="31" y="324"/>
                    </a:lnTo>
                    <a:lnTo>
                      <a:pt x="23" y="322"/>
                    </a:lnTo>
                    <a:lnTo>
                      <a:pt x="15" y="321"/>
                    </a:lnTo>
                    <a:lnTo>
                      <a:pt x="7" y="319"/>
                    </a:lnTo>
                    <a:lnTo>
                      <a:pt x="1" y="317"/>
                    </a:lnTo>
                    <a:lnTo>
                      <a:pt x="0" y="75"/>
                    </a:lnTo>
                  </a:path>
                </a:pathLst>
              </a:custGeom>
              <a:gradFill rotWithShape="1">
                <a:gsLst>
                  <a:gs pos="0">
                    <a:schemeClr val="bg1">
                      <a:lumMod val="95000"/>
                    </a:schemeClr>
                  </a:gs>
                  <a:gs pos="100000">
                    <a:schemeClr val="tx1">
                      <a:lumMod val="50000"/>
                      <a:lumOff val="50000"/>
                    </a:schemeClr>
                  </a:gs>
                </a:gsLst>
                <a:lin ang="0" scaled="1"/>
              </a:gradFill>
              <a:ln w="9525" cap="rnd">
                <a:noFill/>
                <a:round/>
                <a:headEnd type="none" w="sm" len="sm"/>
                <a:tailEnd type="none" w="sm" len="sm"/>
              </a:ln>
              <a:effectLst/>
            </p:spPr>
            <p:txBody>
              <a:bodyPr lIns="0" rIns="0"/>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l"/>
                <a:endParaRPr lang="en-US" sz="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63" name="Oval 119"/>
              <p:cNvSpPr>
                <a:spLocks noChangeArrowheads="1"/>
              </p:cNvSpPr>
              <p:nvPr/>
            </p:nvSpPr>
            <p:spPr bwMode="gray">
              <a:xfrm>
                <a:off x="5445088" y="4016108"/>
                <a:ext cx="431313" cy="78669"/>
              </a:xfrm>
              <a:prstGeom prst="ellipse">
                <a:avLst/>
              </a:prstGeom>
              <a:solidFill>
                <a:schemeClr val="bg1">
                  <a:lumMod val="85000"/>
                </a:schemeClr>
              </a:solidFill>
              <a:ln w="9525">
                <a:noFill/>
                <a:round/>
                <a:headEnd/>
                <a:tailEnd/>
              </a:ln>
              <a:effectLst/>
            </p:spPr>
            <p:txBody>
              <a:bodyPr wrap="none"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b="1" dirty="0">
                  <a:latin typeface="Meiryo UI" panose="020B0604030504040204" pitchFamily="50" charset="-128"/>
                  <a:ea typeface="Meiryo UI" panose="020B0604030504040204" pitchFamily="50" charset="-128"/>
                </a:endParaRPr>
              </a:p>
            </p:txBody>
          </p:sp>
          <p:sp>
            <p:nvSpPr>
              <p:cNvPr id="64" name="Oval 120"/>
              <p:cNvSpPr>
                <a:spLocks noChangeArrowheads="1"/>
              </p:cNvSpPr>
              <p:nvPr/>
            </p:nvSpPr>
            <p:spPr bwMode="gray">
              <a:xfrm>
                <a:off x="5552145" y="4039133"/>
                <a:ext cx="215833" cy="39868"/>
              </a:xfrm>
              <a:prstGeom prst="ellipse">
                <a:avLst/>
              </a:prstGeom>
              <a:gradFill rotWithShape="0">
                <a:gsLst>
                  <a:gs pos="0">
                    <a:schemeClr val="bg1">
                      <a:lumMod val="95000"/>
                    </a:schemeClr>
                  </a:gs>
                  <a:gs pos="100000">
                    <a:schemeClr val="tx1">
                      <a:lumMod val="50000"/>
                      <a:lumOff val="50000"/>
                    </a:schemeClr>
                  </a:gs>
                </a:gsLst>
                <a:lin ang="0" scaled="1"/>
              </a:gradFill>
              <a:ln w="9525">
                <a:noFill/>
                <a:round/>
                <a:headEnd/>
                <a:tailEnd/>
              </a:ln>
              <a:effectLst/>
            </p:spPr>
            <p:txBody>
              <a:bodyPr wrap="none"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b="1" dirty="0">
                  <a:latin typeface="Meiryo UI" panose="020B0604030504040204" pitchFamily="50" charset="-128"/>
                  <a:ea typeface="Meiryo UI" panose="020B0604030504040204" pitchFamily="50" charset="-128"/>
                </a:endParaRPr>
              </a:p>
            </p:txBody>
          </p:sp>
          <p:sp>
            <p:nvSpPr>
              <p:cNvPr id="65" name="Freeform 121"/>
              <p:cNvSpPr>
                <a:spLocks/>
              </p:cNvSpPr>
              <p:nvPr/>
            </p:nvSpPr>
            <p:spPr bwMode="gray">
              <a:xfrm>
                <a:off x="5552145" y="4036788"/>
                <a:ext cx="216882" cy="23878"/>
              </a:xfrm>
              <a:custGeom>
                <a:avLst/>
                <a:gdLst/>
                <a:ahLst/>
                <a:cxnLst>
                  <a:cxn ang="0">
                    <a:pos x="191" y="28"/>
                  </a:cxn>
                  <a:cxn ang="0">
                    <a:pos x="186" y="24"/>
                  </a:cxn>
                  <a:cxn ang="0">
                    <a:pos x="178" y="20"/>
                  </a:cxn>
                  <a:cxn ang="0">
                    <a:pos x="168" y="17"/>
                  </a:cxn>
                  <a:cxn ang="0">
                    <a:pos x="157" y="15"/>
                  </a:cxn>
                  <a:cxn ang="0">
                    <a:pos x="144" y="12"/>
                  </a:cxn>
                  <a:cxn ang="0">
                    <a:pos x="130" y="11"/>
                  </a:cxn>
                  <a:cxn ang="0">
                    <a:pos x="114" y="10"/>
                  </a:cxn>
                  <a:cxn ang="0">
                    <a:pos x="97" y="9"/>
                  </a:cxn>
                  <a:cxn ang="0">
                    <a:pos x="79" y="10"/>
                  </a:cxn>
                  <a:cxn ang="0">
                    <a:pos x="64" y="11"/>
                  </a:cxn>
                  <a:cxn ang="0">
                    <a:pos x="49" y="12"/>
                  </a:cxn>
                  <a:cxn ang="0">
                    <a:pos x="36" y="15"/>
                  </a:cxn>
                  <a:cxn ang="0">
                    <a:pos x="24" y="18"/>
                  </a:cxn>
                  <a:cxn ang="0">
                    <a:pos x="15" y="21"/>
                  </a:cxn>
                  <a:cxn ang="0">
                    <a:pos x="7" y="24"/>
                  </a:cxn>
                  <a:cxn ang="0">
                    <a:pos x="3" y="28"/>
                  </a:cxn>
                  <a:cxn ang="0">
                    <a:pos x="1" y="25"/>
                  </a:cxn>
                  <a:cxn ang="0">
                    <a:pos x="0" y="23"/>
                  </a:cxn>
                  <a:cxn ang="0">
                    <a:pos x="2" y="18"/>
                  </a:cxn>
                  <a:cxn ang="0">
                    <a:pos x="7" y="14"/>
                  </a:cxn>
                  <a:cxn ang="0">
                    <a:pos x="16" y="10"/>
                  </a:cxn>
                  <a:cxn ang="0">
                    <a:pos x="28" y="6"/>
                  </a:cxn>
                  <a:cxn ang="0">
                    <a:pos x="42" y="3"/>
                  </a:cxn>
                  <a:cxn ang="0">
                    <a:pos x="59" y="2"/>
                  </a:cxn>
                  <a:cxn ang="0">
                    <a:pos x="77" y="0"/>
                  </a:cxn>
                  <a:cxn ang="0">
                    <a:pos x="97" y="0"/>
                  </a:cxn>
                  <a:cxn ang="0">
                    <a:pos x="116" y="0"/>
                  </a:cxn>
                  <a:cxn ang="0">
                    <a:pos x="134" y="1"/>
                  </a:cxn>
                  <a:cxn ang="0">
                    <a:pos x="150" y="3"/>
                  </a:cxn>
                  <a:cxn ang="0">
                    <a:pos x="165" y="6"/>
                  </a:cxn>
                  <a:cxn ang="0">
                    <a:pos x="176" y="9"/>
                  </a:cxn>
                  <a:cxn ang="0">
                    <a:pos x="186" y="13"/>
                  </a:cxn>
                  <a:cxn ang="0">
                    <a:pos x="191" y="18"/>
                  </a:cxn>
                  <a:cxn ang="0">
                    <a:pos x="193" y="23"/>
                  </a:cxn>
                  <a:cxn ang="0">
                    <a:pos x="193" y="25"/>
                  </a:cxn>
                  <a:cxn ang="0">
                    <a:pos x="191" y="28"/>
                  </a:cxn>
                </a:cxnLst>
                <a:rect l="0" t="0" r="r" b="b"/>
                <a:pathLst>
                  <a:path w="194" h="29">
                    <a:moveTo>
                      <a:pt x="191" y="28"/>
                    </a:moveTo>
                    <a:lnTo>
                      <a:pt x="191" y="28"/>
                    </a:lnTo>
                    <a:lnTo>
                      <a:pt x="188" y="25"/>
                    </a:lnTo>
                    <a:lnTo>
                      <a:pt x="186" y="24"/>
                    </a:lnTo>
                    <a:lnTo>
                      <a:pt x="182" y="22"/>
                    </a:lnTo>
                    <a:lnTo>
                      <a:pt x="178" y="20"/>
                    </a:lnTo>
                    <a:lnTo>
                      <a:pt x="174" y="19"/>
                    </a:lnTo>
                    <a:lnTo>
                      <a:pt x="168" y="17"/>
                    </a:lnTo>
                    <a:lnTo>
                      <a:pt x="163" y="16"/>
                    </a:lnTo>
                    <a:lnTo>
                      <a:pt x="157" y="15"/>
                    </a:lnTo>
                    <a:lnTo>
                      <a:pt x="150" y="13"/>
                    </a:lnTo>
                    <a:lnTo>
                      <a:pt x="144" y="12"/>
                    </a:lnTo>
                    <a:lnTo>
                      <a:pt x="136" y="12"/>
                    </a:lnTo>
                    <a:lnTo>
                      <a:pt x="130" y="11"/>
                    </a:lnTo>
                    <a:lnTo>
                      <a:pt x="121" y="10"/>
                    </a:lnTo>
                    <a:lnTo>
                      <a:pt x="114" y="10"/>
                    </a:lnTo>
                    <a:lnTo>
                      <a:pt x="105" y="9"/>
                    </a:lnTo>
                    <a:lnTo>
                      <a:pt x="97" y="9"/>
                    </a:lnTo>
                    <a:lnTo>
                      <a:pt x="88" y="9"/>
                    </a:lnTo>
                    <a:lnTo>
                      <a:pt x="79" y="10"/>
                    </a:lnTo>
                    <a:lnTo>
                      <a:pt x="71" y="10"/>
                    </a:lnTo>
                    <a:lnTo>
                      <a:pt x="64" y="11"/>
                    </a:lnTo>
                    <a:lnTo>
                      <a:pt x="56" y="12"/>
                    </a:lnTo>
                    <a:lnTo>
                      <a:pt x="49" y="12"/>
                    </a:lnTo>
                    <a:lnTo>
                      <a:pt x="42" y="14"/>
                    </a:lnTo>
                    <a:lnTo>
                      <a:pt x="36" y="15"/>
                    </a:lnTo>
                    <a:lnTo>
                      <a:pt x="29" y="16"/>
                    </a:lnTo>
                    <a:lnTo>
                      <a:pt x="24" y="18"/>
                    </a:lnTo>
                    <a:lnTo>
                      <a:pt x="19" y="19"/>
                    </a:lnTo>
                    <a:lnTo>
                      <a:pt x="15" y="21"/>
                    </a:lnTo>
                    <a:lnTo>
                      <a:pt x="11" y="22"/>
                    </a:lnTo>
                    <a:lnTo>
                      <a:pt x="7" y="24"/>
                    </a:lnTo>
                    <a:lnTo>
                      <a:pt x="5" y="26"/>
                    </a:lnTo>
                    <a:lnTo>
                      <a:pt x="3" y="28"/>
                    </a:lnTo>
                    <a:lnTo>
                      <a:pt x="1" y="27"/>
                    </a:lnTo>
                    <a:lnTo>
                      <a:pt x="1" y="25"/>
                    </a:lnTo>
                    <a:lnTo>
                      <a:pt x="1" y="24"/>
                    </a:lnTo>
                    <a:lnTo>
                      <a:pt x="0" y="23"/>
                    </a:lnTo>
                    <a:lnTo>
                      <a:pt x="1" y="20"/>
                    </a:lnTo>
                    <a:lnTo>
                      <a:pt x="2" y="18"/>
                    </a:lnTo>
                    <a:lnTo>
                      <a:pt x="4" y="16"/>
                    </a:lnTo>
                    <a:lnTo>
                      <a:pt x="7" y="14"/>
                    </a:lnTo>
                    <a:lnTo>
                      <a:pt x="11" y="12"/>
                    </a:lnTo>
                    <a:lnTo>
                      <a:pt x="16" y="10"/>
                    </a:lnTo>
                    <a:lnTo>
                      <a:pt x="22" y="8"/>
                    </a:lnTo>
                    <a:lnTo>
                      <a:pt x="28" y="6"/>
                    </a:lnTo>
                    <a:lnTo>
                      <a:pt x="35" y="5"/>
                    </a:lnTo>
                    <a:lnTo>
                      <a:pt x="42" y="3"/>
                    </a:lnTo>
                    <a:lnTo>
                      <a:pt x="50" y="3"/>
                    </a:lnTo>
                    <a:lnTo>
                      <a:pt x="59" y="2"/>
                    </a:lnTo>
                    <a:lnTo>
                      <a:pt x="67" y="1"/>
                    </a:lnTo>
                    <a:lnTo>
                      <a:pt x="77" y="0"/>
                    </a:lnTo>
                    <a:lnTo>
                      <a:pt x="87" y="0"/>
                    </a:lnTo>
                    <a:lnTo>
                      <a:pt x="97" y="0"/>
                    </a:lnTo>
                    <a:lnTo>
                      <a:pt x="107" y="0"/>
                    </a:lnTo>
                    <a:lnTo>
                      <a:pt x="116" y="0"/>
                    </a:lnTo>
                    <a:lnTo>
                      <a:pt x="125" y="1"/>
                    </a:lnTo>
                    <a:lnTo>
                      <a:pt x="134" y="1"/>
                    </a:lnTo>
                    <a:lnTo>
                      <a:pt x="143" y="2"/>
                    </a:lnTo>
                    <a:lnTo>
                      <a:pt x="150" y="3"/>
                    </a:lnTo>
                    <a:lnTo>
                      <a:pt x="158" y="5"/>
                    </a:lnTo>
                    <a:lnTo>
                      <a:pt x="165" y="6"/>
                    </a:lnTo>
                    <a:lnTo>
                      <a:pt x="171" y="8"/>
                    </a:lnTo>
                    <a:lnTo>
                      <a:pt x="176" y="9"/>
                    </a:lnTo>
                    <a:lnTo>
                      <a:pt x="182" y="11"/>
                    </a:lnTo>
                    <a:lnTo>
                      <a:pt x="186" y="13"/>
                    </a:lnTo>
                    <a:lnTo>
                      <a:pt x="189" y="16"/>
                    </a:lnTo>
                    <a:lnTo>
                      <a:pt x="191" y="18"/>
                    </a:lnTo>
                    <a:lnTo>
                      <a:pt x="193" y="20"/>
                    </a:lnTo>
                    <a:lnTo>
                      <a:pt x="193" y="23"/>
                    </a:lnTo>
                    <a:lnTo>
                      <a:pt x="193" y="24"/>
                    </a:lnTo>
                    <a:lnTo>
                      <a:pt x="193" y="25"/>
                    </a:lnTo>
                    <a:lnTo>
                      <a:pt x="192" y="26"/>
                    </a:lnTo>
                    <a:lnTo>
                      <a:pt x="191" y="28"/>
                    </a:lnTo>
                  </a:path>
                </a:pathLst>
              </a:custGeom>
              <a:gradFill rotWithShape="0">
                <a:gsLst>
                  <a:gs pos="0">
                    <a:schemeClr val="tx1">
                      <a:lumMod val="50000"/>
                      <a:lumOff val="50000"/>
                    </a:schemeClr>
                  </a:gs>
                  <a:gs pos="100000">
                    <a:schemeClr val="bg1">
                      <a:lumMod val="95000"/>
                    </a:schemeClr>
                  </a:gs>
                </a:gsLst>
                <a:lin ang="0" scaled="1"/>
              </a:gradFill>
              <a:ln w="9525" cap="rnd">
                <a:noFill/>
                <a:round/>
                <a:headEnd/>
                <a:tailEnd/>
              </a:ln>
              <a:effectLst/>
            </p:spPr>
            <p:txBody>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dirty="0">
                  <a:latin typeface="Meiryo UI" panose="020B0604030504040204" pitchFamily="50" charset="-128"/>
                  <a:ea typeface="Meiryo UI" panose="020B0604030504040204" pitchFamily="50" charset="-128"/>
                </a:endParaRPr>
              </a:p>
            </p:txBody>
          </p:sp>
        </p:grpSp>
        <p:sp>
          <p:nvSpPr>
            <p:cNvPr id="60" name="TextBox 3"/>
            <p:cNvSpPr txBox="1"/>
            <p:nvPr/>
          </p:nvSpPr>
          <p:spPr bwMode="gray">
            <a:xfrm>
              <a:off x="1511222" y="3447503"/>
              <a:ext cx="1092141" cy="308631"/>
            </a:xfrm>
            <a:prstGeom prst="rect">
              <a:avLst/>
            </a:prstGeom>
            <a:noFill/>
          </p:spPr>
          <p:txBody>
            <a:bodyPr wrap="square" lIns="0" tIns="0" rIns="0" bIns="0" rtlCol="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000" b="1" kern="0" dirty="0">
                  <a:latin typeface="Meiryo UI" panose="020B0604030504040204" pitchFamily="50" charset="-128"/>
                  <a:ea typeface="Meiryo UI" panose="020B0604030504040204" pitchFamily="50" charset="-128"/>
                  <a:cs typeface="Arial Unicode MS" pitchFamily="34" charset="-128"/>
                </a:rPr>
                <a:t>AnyDB</a:t>
              </a:r>
            </a:p>
          </p:txBody>
        </p:sp>
      </p:grpSp>
      <p:sp>
        <p:nvSpPr>
          <p:cNvPr id="66" name="TextBox 7"/>
          <p:cNvSpPr txBox="1"/>
          <p:nvPr/>
        </p:nvSpPr>
        <p:spPr>
          <a:xfrm>
            <a:off x="7725522" y="4290162"/>
            <a:ext cx="923330" cy="161583"/>
          </a:xfrm>
          <a:prstGeom prst="rect">
            <a:avLst/>
          </a:prstGeom>
          <a:noFill/>
        </p:spPr>
        <p:txBody>
          <a:bodyPr wrap="none" lIns="0" tIns="0" rIns="0" bIns="0" rtlCol="0">
            <a:spAutoFit/>
          </a:bodyPr>
          <a:lstStyle/>
          <a:p>
            <a:pPr fontAlgn="base">
              <a:spcBef>
                <a:spcPts val="528"/>
              </a:spcBef>
              <a:spcAft>
                <a:spcPct val="0"/>
              </a:spcAft>
              <a:buClr>
                <a:srgbClr val="F0AB00"/>
              </a:buClr>
              <a:buSzPct val="80000"/>
            </a:pPr>
            <a:r>
              <a:rPr lang="en-US" sz="1050" kern="0" dirty="0">
                <a:latin typeface="Meiryo UI" panose="020B0604030504040204" pitchFamily="50" charset="-128"/>
                <a:ea typeface="Meiryo UI" panose="020B0604030504040204" pitchFamily="50" charset="-128"/>
                <a:cs typeface="Arial Unicode MS" pitchFamily="34" charset="-128"/>
              </a:rPr>
              <a:t>SAP HANA DB</a:t>
            </a:r>
          </a:p>
        </p:txBody>
      </p:sp>
      <p:sp>
        <p:nvSpPr>
          <p:cNvPr id="67" name="TextBox 131"/>
          <p:cNvSpPr txBox="1"/>
          <p:nvPr/>
        </p:nvSpPr>
        <p:spPr>
          <a:xfrm>
            <a:off x="7725522" y="4578194"/>
            <a:ext cx="926536" cy="161583"/>
          </a:xfrm>
          <a:prstGeom prst="rect">
            <a:avLst/>
          </a:prstGeom>
          <a:noFill/>
        </p:spPr>
        <p:txBody>
          <a:bodyPr wrap="none" lIns="0" tIns="0" rIns="0" bIns="0" rtlCol="0">
            <a:spAutoFit/>
          </a:bodyPr>
          <a:lstStyle/>
          <a:p>
            <a:pPr fontAlgn="base">
              <a:spcBef>
                <a:spcPts val="528"/>
              </a:spcBef>
              <a:spcAft>
                <a:spcPct val="0"/>
              </a:spcAft>
              <a:buClr>
                <a:srgbClr val="F0AB00"/>
              </a:buClr>
              <a:buSzPct val="80000"/>
            </a:pPr>
            <a:r>
              <a:rPr lang="en-US" sz="1050" kern="0" dirty="0">
                <a:latin typeface="Meiryo UI" panose="020B0604030504040204" pitchFamily="50" charset="-128"/>
                <a:ea typeface="Meiryo UI" panose="020B0604030504040204" pitchFamily="50" charset="-128"/>
                <a:cs typeface="Arial Unicode MS" pitchFamily="34" charset="-128"/>
              </a:rPr>
              <a:t>non-HANA DB</a:t>
            </a:r>
          </a:p>
        </p:txBody>
      </p:sp>
      <p:sp>
        <p:nvSpPr>
          <p:cNvPr id="68" name="TextBox 131"/>
          <p:cNvSpPr txBox="1"/>
          <p:nvPr/>
        </p:nvSpPr>
        <p:spPr>
          <a:xfrm>
            <a:off x="7725522" y="4895185"/>
            <a:ext cx="613951" cy="161583"/>
          </a:xfrm>
          <a:prstGeom prst="rect">
            <a:avLst/>
          </a:prstGeom>
          <a:noFill/>
        </p:spPr>
        <p:txBody>
          <a:bodyPr wrap="none" lIns="0" tIns="0" rIns="0" bIns="0" rtlCol="0">
            <a:spAutoFit/>
          </a:bodyPr>
          <a:lstStyle/>
          <a:p>
            <a:pPr fontAlgn="base">
              <a:spcBef>
                <a:spcPts val="528"/>
              </a:spcBef>
              <a:spcAft>
                <a:spcPct val="0"/>
              </a:spcAft>
              <a:buClr>
                <a:srgbClr val="F0AB00"/>
              </a:buClr>
              <a:buSzPct val="80000"/>
            </a:pPr>
            <a:r>
              <a:rPr lang="en-US" sz="1050" kern="0" dirty="0">
                <a:latin typeface="Meiryo UI" panose="020B0604030504040204" pitchFamily="50" charset="-128"/>
                <a:ea typeface="Meiryo UI" panose="020B0604030504040204" pitchFamily="50" charset="-128"/>
                <a:cs typeface="Arial Unicode MS" pitchFamily="34" charset="-128"/>
              </a:rPr>
              <a:t>UC</a:t>
            </a:r>
            <a:r>
              <a:rPr lang="ja-JP" altLang="en-US" sz="1050" kern="0" dirty="0">
                <a:latin typeface="Meiryo UI" panose="020B0604030504040204" pitchFamily="50" charset="-128"/>
                <a:ea typeface="Meiryo UI" panose="020B0604030504040204" pitchFamily="50" charset="-128"/>
                <a:cs typeface="Arial Unicode MS" pitchFamily="34" charset="-128"/>
              </a:rPr>
              <a:t>システム</a:t>
            </a:r>
            <a:endParaRPr lang="en-US" sz="1050" kern="0" dirty="0">
              <a:latin typeface="Meiryo UI" panose="020B0604030504040204" pitchFamily="50" charset="-128"/>
              <a:ea typeface="Meiryo UI" panose="020B0604030504040204" pitchFamily="50" charset="-128"/>
              <a:cs typeface="Arial Unicode MS" pitchFamily="34" charset="-128"/>
            </a:endParaRPr>
          </a:p>
        </p:txBody>
      </p:sp>
      <p:grpSp>
        <p:nvGrpSpPr>
          <p:cNvPr id="72" name="グループ化 71"/>
          <p:cNvGrpSpPr/>
          <p:nvPr/>
        </p:nvGrpSpPr>
        <p:grpSpPr>
          <a:xfrm>
            <a:off x="7152148" y="4828955"/>
            <a:ext cx="504646" cy="275714"/>
            <a:chOff x="381420" y="2060848"/>
            <a:chExt cx="569212" cy="310990"/>
          </a:xfrm>
        </p:grpSpPr>
        <p:sp>
          <p:nvSpPr>
            <p:cNvPr id="73" name="Pentagon 75"/>
            <p:cNvSpPr/>
            <p:nvPr/>
          </p:nvSpPr>
          <p:spPr bwMode="gray">
            <a:xfrm rot="16200000">
              <a:off x="426793" y="2066302"/>
              <a:ext cx="260163" cy="350909"/>
            </a:xfrm>
            <a:prstGeom prst="homePlate">
              <a:avLst/>
            </a:prstGeom>
            <a:solidFill>
              <a:schemeClr val="bg1"/>
            </a:solidFill>
            <a:ln w="76200" cmpd="sng">
              <a:solidFill>
                <a:schemeClr val="bg1">
                  <a:lumMod val="65000"/>
                </a:schemeClr>
              </a:solidFill>
            </a:ln>
          </p:spPr>
          <p:txBody>
            <a:bodyPr vert="horz" wrap="square" lIns="107278" tIns="53639" rIns="107278" bIns="53639" numCol="1" anchor="t" anchorCtr="0" compatLnSpc="1">
              <a:prstTxWarp prst="textNoShape">
                <a:avLst/>
              </a:prstTxWarp>
            </a:bodyPr>
            <a:lstStyle/>
            <a:p>
              <a:pPr defTabSz="853554"/>
              <a:endParaRPr lang="en-US" sz="1200" b="1"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4" name="角丸四角形 73"/>
            <p:cNvSpPr/>
            <p:nvPr/>
          </p:nvSpPr>
          <p:spPr>
            <a:xfrm>
              <a:off x="582206" y="2060848"/>
              <a:ext cx="368426" cy="136208"/>
            </a:xfrm>
            <a:prstGeom prst="roundRect">
              <a:avLst/>
            </a:prstGeom>
            <a:solidFill>
              <a:schemeClr val="bg1"/>
            </a:solid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p>
              <a:pPr algn="ctr"/>
              <a:r>
                <a:rPr kumimoji="1" lang="en-US" altLang="ja-JP" sz="800" b="1" dirty="0" err="1">
                  <a:solidFill>
                    <a:schemeClr val="bg2">
                      <a:lumMod val="25000"/>
                    </a:schemeClr>
                  </a:solidFill>
                  <a:latin typeface="Meiryo UI" panose="020B0604030504040204" pitchFamily="50" charset="-128"/>
                  <a:ea typeface="Meiryo UI" panose="020B0604030504040204" pitchFamily="50" charset="-128"/>
                </a:rPr>
                <a:t>Uni</a:t>
              </a:r>
              <a:endParaRPr kumimoji="1" lang="ja-JP" altLang="en-US" sz="800" b="1" dirty="0">
                <a:solidFill>
                  <a:schemeClr val="bg2">
                    <a:lumMod val="25000"/>
                  </a:schemeClr>
                </a:solidFill>
                <a:latin typeface="Meiryo UI" panose="020B0604030504040204" pitchFamily="50" charset="-128"/>
                <a:ea typeface="Meiryo UI" panose="020B0604030504040204" pitchFamily="50" charset="-128"/>
              </a:endParaRPr>
            </a:p>
          </p:txBody>
        </p:sp>
      </p:grpSp>
      <p:sp>
        <p:nvSpPr>
          <p:cNvPr id="75" name="TextBox 131"/>
          <p:cNvSpPr txBox="1"/>
          <p:nvPr/>
        </p:nvSpPr>
        <p:spPr>
          <a:xfrm>
            <a:off x="7725522" y="5250373"/>
            <a:ext cx="748603" cy="161583"/>
          </a:xfrm>
          <a:prstGeom prst="rect">
            <a:avLst/>
          </a:prstGeom>
          <a:noFill/>
        </p:spPr>
        <p:txBody>
          <a:bodyPr wrap="none" lIns="0" tIns="0" rIns="0" bIns="0" rtlCol="0">
            <a:spAutoFit/>
          </a:bodyPr>
          <a:lstStyle/>
          <a:p>
            <a:pPr fontAlgn="base">
              <a:spcBef>
                <a:spcPts val="528"/>
              </a:spcBef>
              <a:spcAft>
                <a:spcPct val="0"/>
              </a:spcAft>
              <a:buClr>
                <a:srgbClr val="F0AB00"/>
              </a:buClr>
              <a:buSzPct val="80000"/>
            </a:pPr>
            <a:r>
              <a:rPr lang="ja-JP" altLang="en-US" sz="1050" kern="0" dirty="0">
                <a:latin typeface="Meiryo UI" panose="020B0604030504040204" pitchFamily="50" charset="-128"/>
                <a:ea typeface="Meiryo UI" panose="020B0604030504040204" pitchFamily="50" charset="-128"/>
                <a:cs typeface="Arial Unicode MS" pitchFamily="34" charset="-128"/>
              </a:rPr>
              <a:t>非</a:t>
            </a:r>
            <a:r>
              <a:rPr lang="en-US" sz="1050" kern="0" dirty="0">
                <a:latin typeface="Meiryo UI" panose="020B0604030504040204" pitchFamily="50" charset="-128"/>
                <a:ea typeface="Meiryo UI" panose="020B0604030504040204" pitchFamily="50" charset="-128"/>
                <a:cs typeface="Arial Unicode MS" pitchFamily="34" charset="-128"/>
              </a:rPr>
              <a:t>UC</a:t>
            </a:r>
            <a:r>
              <a:rPr lang="ja-JP" altLang="en-US" sz="1050" kern="0" dirty="0">
                <a:latin typeface="Meiryo UI" panose="020B0604030504040204" pitchFamily="50" charset="-128"/>
                <a:ea typeface="Meiryo UI" panose="020B0604030504040204" pitchFamily="50" charset="-128"/>
                <a:cs typeface="Arial Unicode MS" pitchFamily="34" charset="-128"/>
              </a:rPr>
              <a:t>システム</a:t>
            </a:r>
            <a:endParaRPr lang="en-US" sz="1050" kern="0" dirty="0">
              <a:latin typeface="Meiryo UI" panose="020B0604030504040204" pitchFamily="50" charset="-128"/>
              <a:ea typeface="Meiryo UI" panose="020B0604030504040204" pitchFamily="50" charset="-128"/>
              <a:cs typeface="Arial Unicode MS" pitchFamily="34" charset="-128"/>
            </a:endParaRPr>
          </a:p>
        </p:txBody>
      </p:sp>
      <p:grpSp>
        <p:nvGrpSpPr>
          <p:cNvPr id="76" name="グループ化 75"/>
          <p:cNvGrpSpPr/>
          <p:nvPr/>
        </p:nvGrpSpPr>
        <p:grpSpPr>
          <a:xfrm>
            <a:off x="7152148" y="5184143"/>
            <a:ext cx="504646" cy="275714"/>
            <a:chOff x="344488" y="2521114"/>
            <a:chExt cx="569212" cy="310990"/>
          </a:xfrm>
        </p:grpSpPr>
        <p:sp>
          <p:nvSpPr>
            <p:cNvPr id="77" name="Pentagon 75"/>
            <p:cNvSpPr/>
            <p:nvPr/>
          </p:nvSpPr>
          <p:spPr bwMode="gray">
            <a:xfrm rot="16200000">
              <a:off x="389861" y="2526568"/>
              <a:ext cx="260163" cy="350909"/>
            </a:xfrm>
            <a:prstGeom prst="homePlate">
              <a:avLst/>
            </a:prstGeom>
            <a:solidFill>
              <a:schemeClr val="bg1"/>
            </a:solidFill>
            <a:ln w="25400" cmpd="sng">
              <a:solidFill>
                <a:srgbClr val="FF0000"/>
              </a:solidFill>
              <a:prstDash val="sysDash"/>
            </a:ln>
          </p:spPr>
          <p:txBody>
            <a:bodyPr vert="horz" wrap="square" lIns="107278" tIns="53639" rIns="107278" bIns="53639" numCol="1" anchor="t" anchorCtr="0" compatLnSpc="1">
              <a:prstTxWarp prst="textNoShape">
                <a:avLst/>
              </a:prstTxWarp>
            </a:bodyPr>
            <a:lstStyle/>
            <a:p>
              <a:pPr defTabSz="853554"/>
              <a:endParaRPr lang="en-US" sz="1200" b="1"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8" name="角丸四角形 77"/>
            <p:cNvSpPr/>
            <p:nvPr/>
          </p:nvSpPr>
          <p:spPr>
            <a:xfrm>
              <a:off x="545274" y="2521114"/>
              <a:ext cx="368426" cy="136208"/>
            </a:xfrm>
            <a:prstGeom prst="roundRect">
              <a:avLst/>
            </a:prstGeom>
            <a:solidFill>
              <a:schemeClr val="bg1"/>
            </a:solidFill>
            <a:ln>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p>
              <a:pPr algn="ctr"/>
              <a:r>
                <a:rPr kumimoji="1" lang="ja-JP" altLang="en-US" sz="800" b="1" dirty="0">
                  <a:solidFill>
                    <a:schemeClr val="bg2">
                      <a:lumMod val="25000"/>
                    </a:schemeClr>
                  </a:solidFill>
                  <a:latin typeface="Meiryo UI" panose="020B0604030504040204" pitchFamily="50" charset="-128"/>
                  <a:ea typeface="Meiryo UI" panose="020B0604030504040204" pitchFamily="50" charset="-128"/>
                </a:rPr>
                <a:t>非</a:t>
              </a:r>
              <a:r>
                <a:rPr kumimoji="1" lang="en-US" altLang="ja-JP" sz="800" b="1" dirty="0" err="1">
                  <a:solidFill>
                    <a:schemeClr val="bg2">
                      <a:lumMod val="25000"/>
                    </a:schemeClr>
                  </a:solidFill>
                  <a:latin typeface="Meiryo UI" panose="020B0604030504040204" pitchFamily="50" charset="-128"/>
                  <a:ea typeface="Meiryo UI" panose="020B0604030504040204" pitchFamily="50" charset="-128"/>
                </a:rPr>
                <a:t>Uni</a:t>
              </a:r>
              <a:endParaRPr kumimoji="1" lang="ja-JP" altLang="en-US" sz="800" b="1" dirty="0">
                <a:solidFill>
                  <a:schemeClr val="bg2">
                    <a:lumMod val="25000"/>
                  </a:schemeClr>
                </a:solidFill>
                <a:latin typeface="Meiryo UI" panose="020B0604030504040204" pitchFamily="50" charset="-128"/>
                <a:ea typeface="Meiryo UI" panose="020B0604030504040204" pitchFamily="50" charset="-128"/>
              </a:endParaRPr>
            </a:p>
          </p:txBody>
        </p:sp>
      </p:grpSp>
      <p:sp>
        <p:nvSpPr>
          <p:cNvPr id="79" name="テキスト ボックス 78"/>
          <p:cNvSpPr txBox="1"/>
          <p:nvPr/>
        </p:nvSpPr>
        <p:spPr>
          <a:xfrm>
            <a:off x="2345582" y="3168808"/>
            <a:ext cx="1486304" cy="338554"/>
          </a:xfrm>
          <a:prstGeom prst="rect">
            <a:avLst/>
          </a:prstGeom>
          <a:solidFill>
            <a:schemeClr val="bg1"/>
          </a:solid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マイグレーション</a:t>
            </a:r>
            <a:endParaRPr lang="en-US" altLang="ja-JP" sz="16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255130" y="2161479"/>
            <a:ext cx="1322798" cy="338554"/>
          </a:xfrm>
          <a:prstGeom prst="rect">
            <a:avLst/>
          </a:prstGeom>
          <a:solidFill>
            <a:schemeClr val="bg1"/>
          </a:solid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コンバージョン</a:t>
            </a:r>
            <a:endParaRPr lang="en-US" altLang="ja-JP" sz="16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5140336" y="4578272"/>
            <a:ext cx="1486304" cy="338554"/>
          </a:xfrm>
          <a:prstGeom prst="rect">
            <a:avLst/>
          </a:prstGeom>
          <a:solidFill>
            <a:schemeClr val="bg1"/>
          </a:solidFill>
        </p:spPr>
        <p:txBody>
          <a:bodyPr wrap="non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マイグレーション</a:t>
            </a:r>
            <a:endParaRPr lang="en-US" altLang="ja-JP" sz="1600" b="1" dirty="0">
              <a:solidFill>
                <a:srgbClr val="FF0000"/>
              </a:solidFill>
              <a:latin typeface="Meiryo UI" panose="020B0604030504040204" pitchFamily="50" charset="-128"/>
              <a:ea typeface="Meiryo UI" panose="020B0604030504040204" pitchFamily="50" charset="-128"/>
            </a:endParaRPr>
          </a:p>
        </p:txBody>
      </p:sp>
      <p:grpSp>
        <p:nvGrpSpPr>
          <p:cNvPr id="85" name="Group 114"/>
          <p:cNvGrpSpPr/>
          <p:nvPr/>
        </p:nvGrpSpPr>
        <p:grpSpPr bwMode="gray">
          <a:xfrm>
            <a:off x="611713" y="5157192"/>
            <a:ext cx="1223983" cy="272702"/>
            <a:chOff x="1511222" y="3293711"/>
            <a:chExt cx="1092141" cy="546919"/>
          </a:xfrm>
        </p:grpSpPr>
        <p:grpSp>
          <p:nvGrpSpPr>
            <p:cNvPr id="86" name="Group 115"/>
            <p:cNvGrpSpPr/>
            <p:nvPr/>
          </p:nvGrpSpPr>
          <p:grpSpPr bwMode="gray">
            <a:xfrm>
              <a:off x="1689755" y="3293711"/>
              <a:ext cx="725013" cy="546919"/>
              <a:chOff x="5443004" y="4016108"/>
              <a:chExt cx="436563" cy="314680"/>
            </a:xfrm>
          </p:grpSpPr>
          <p:sp>
            <p:nvSpPr>
              <p:cNvPr id="88" name="Freeform 117"/>
              <p:cNvSpPr>
                <a:spLocks/>
              </p:cNvSpPr>
              <p:nvPr/>
            </p:nvSpPr>
            <p:spPr bwMode="gray">
              <a:xfrm>
                <a:off x="5443004" y="4055762"/>
                <a:ext cx="62616" cy="261804"/>
              </a:xfrm>
              <a:custGeom>
                <a:avLst/>
                <a:gdLst/>
                <a:ahLst/>
                <a:cxnLst>
                  <a:cxn ang="0">
                    <a:pos x="55" y="12"/>
                  </a:cxn>
                  <a:cxn ang="0">
                    <a:pos x="54" y="315"/>
                  </a:cxn>
                  <a:cxn ang="0">
                    <a:pos x="42" y="311"/>
                  </a:cxn>
                  <a:cxn ang="0">
                    <a:pos x="31" y="308"/>
                  </a:cxn>
                  <a:cxn ang="0">
                    <a:pos x="22" y="304"/>
                  </a:cxn>
                  <a:cxn ang="0">
                    <a:pos x="15" y="300"/>
                  </a:cxn>
                  <a:cxn ang="0">
                    <a:pos x="9" y="296"/>
                  </a:cxn>
                  <a:cxn ang="0">
                    <a:pos x="4" y="291"/>
                  </a:cxn>
                  <a:cxn ang="0">
                    <a:pos x="1" y="287"/>
                  </a:cxn>
                  <a:cxn ang="0">
                    <a:pos x="0" y="282"/>
                  </a:cxn>
                  <a:cxn ang="0">
                    <a:pos x="0" y="0"/>
                  </a:cxn>
                  <a:cxn ang="0">
                    <a:pos x="55" y="14"/>
                  </a:cxn>
                </a:cxnLst>
                <a:rect l="0" t="0" r="r" b="b"/>
                <a:pathLst>
                  <a:path w="56" h="316">
                    <a:moveTo>
                      <a:pt x="55" y="12"/>
                    </a:moveTo>
                    <a:lnTo>
                      <a:pt x="54" y="315"/>
                    </a:lnTo>
                    <a:lnTo>
                      <a:pt x="42" y="311"/>
                    </a:lnTo>
                    <a:lnTo>
                      <a:pt x="31" y="308"/>
                    </a:lnTo>
                    <a:lnTo>
                      <a:pt x="22" y="304"/>
                    </a:lnTo>
                    <a:lnTo>
                      <a:pt x="15" y="300"/>
                    </a:lnTo>
                    <a:lnTo>
                      <a:pt x="9" y="296"/>
                    </a:lnTo>
                    <a:lnTo>
                      <a:pt x="4" y="291"/>
                    </a:lnTo>
                    <a:lnTo>
                      <a:pt x="1" y="287"/>
                    </a:lnTo>
                    <a:lnTo>
                      <a:pt x="0" y="282"/>
                    </a:lnTo>
                    <a:lnTo>
                      <a:pt x="0" y="0"/>
                    </a:lnTo>
                    <a:lnTo>
                      <a:pt x="55" y="14"/>
                    </a:lnTo>
                  </a:path>
                </a:pathLst>
              </a:custGeom>
              <a:gradFill rotWithShape="0">
                <a:gsLst>
                  <a:gs pos="0">
                    <a:schemeClr val="accent2"/>
                  </a:gs>
                  <a:gs pos="100000">
                    <a:schemeClr val="bg1">
                      <a:lumMod val="95000"/>
                    </a:schemeClr>
                  </a:gs>
                </a:gsLst>
                <a:lin ang="0" scaled="1"/>
              </a:gradFill>
              <a:ln w="9525" cap="rnd">
                <a:noFill/>
                <a:round/>
                <a:headEnd type="none" w="sm" len="sm"/>
                <a:tailEnd type="none" w="sm" len="sm"/>
              </a:ln>
              <a:effectLst/>
            </p:spPr>
            <p:txBody>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dirty="0">
                  <a:latin typeface="Meiryo UI" panose="020B0604030504040204" pitchFamily="50" charset="-128"/>
                  <a:ea typeface="Meiryo UI" panose="020B0604030504040204" pitchFamily="50" charset="-128"/>
                </a:endParaRPr>
              </a:p>
            </p:txBody>
          </p:sp>
          <p:sp>
            <p:nvSpPr>
              <p:cNvPr id="89" name="Freeform 118"/>
              <p:cNvSpPr>
                <a:spLocks/>
              </p:cNvSpPr>
              <p:nvPr/>
            </p:nvSpPr>
            <p:spPr bwMode="gray">
              <a:xfrm>
                <a:off x="5501072" y="4054060"/>
                <a:ext cx="378495" cy="276728"/>
              </a:xfrm>
              <a:custGeom>
                <a:avLst/>
                <a:gdLst/>
                <a:ahLst/>
                <a:cxnLst>
                  <a:cxn ang="0">
                    <a:pos x="1" y="1"/>
                  </a:cxn>
                  <a:cxn ang="0">
                    <a:pos x="338" y="0"/>
                  </a:cxn>
                  <a:cxn ang="0">
                    <a:pos x="338" y="284"/>
                  </a:cxn>
                  <a:cxn ang="0">
                    <a:pos x="337" y="289"/>
                  </a:cxn>
                  <a:cxn ang="0">
                    <a:pos x="334" y="294"/>
                  </a:cxn>
                  <a:cxn ang="0">
                    <a:pos x="329" y="299"/>
                  </a:cxn>
                  <a:cxn ang="0">
                    <a:pos x="323" y="303"/>
                  </a:cxn>
                  <a:cxn ang="0">
                    <a:pos x="314" y="308"/>
                  </a:cxn>
                  <a:cxn ang="0">
                    <a:pos x="305" y="312"/>
                  </a:cxn>
                  <a:cxn ang="0">
                    <a:pos x="293" y="315"/>
                  </a:cxn>
                  <a:cxn ang="0">
                    <a:pos x="280" y="319"/>
                  </a:cxn>
                  <a:cxn ang="0">
                    <a:pos x="266" y="322"/>
                  </a:cxn>
                  <a:cxn ang="0">
                    <a:pos x="252" y="325"/>
                  </a:cxn>
                  <a:cxn ang="0">
                    <a:pos x="235" y="327"/>
                  </a:cxn>
                  <a:cxn ang="0">
                    <a:pos x="218" y="329"/>
                  </a:cxn>
                  <a:cxn ang="0">
                    <a:pos x="200" y="331"/>
                  </a:cxn>
                  <a:cxn ang="0">
                    <a:pos x="181" y="332"/>
                  </a:cxn>
                  <a:cxn ang="0">
                    <a:pos x="162" y="333"/>
                  </a:cxn>
                  <a:cxn ang="0">
                    <a:pos x="142" y="333"/>
                  </a:cxn>
                  <a:cxn ang="0">
                    <a:pos x="132" y="333"/>
                  </a:cxn>
                  <a:cxn ang="0">
                    <a:pos x="122" y="333"/>
                  </a:cxn>
                  <a:cxn ang="0">
                    <a:pos x="112" y="333"/>
                  </a:cxn>
                  <a:cxn ang="0">
                    <a:pos x="102" y="332"/>
                  </a:cxn>
                  <a:cxn ang="0">
                    <a:pos x="92" y="331"/>
                  </a:cxn>
                  <a:cxn ang="0">
                    <a:pos x="83" y="331"/>
                  </a:cxn>
                  <a:cxn ang="0">
                    <a:pos x="74" y="330"/>
                  </a:cxn>
                  <a:cxn ang="0">
                    <a:pos x="65" y="329"/>
                  </a:cxn>
                  <a:cxn ang="0">
                    <a:pos x="56" y="328"/>
                  </a:cxn>
                  <a:cxn ang="0">
                    <a:pos x="47" y="327"/>
                  </a:cxn>
                  <a:cxn ang="0">
                    <a:pos x="39" y="325"/>
                  </a:cxn>
                  <a:cxn ang="0">
                    <a:pos x="31" y="324"/>
                  </a:cxn>
                  <a:cxn ang="0">
                    <a:pos x="23" y="322"/>
                  </a:cxn>
                  <a:cxn ang="0">
                    <a:pos x="15" y="321"/>
                  </a:cxn>
                  <a:cxn ang="0">
                    <a:pos x="7" y="319"/>
                  </a:cxn>
                  <a:cxn ang="0">
                    <a:pos x="1" y="317"/>
                  </a:cxn>
                  <a:cxn ang="0">
                    <a:pos x="0" y="75"/>
                  </a:cxn>
                </a:cxnLst>
                <a:rect l="0" t="0" r="r" b="b"/>
                <a:pathLst>
                  <a:path w="339" h="334">
                    <a:moveTo>
                      <a:pt x="1" y="1"/>
                    </a:moveTo>
                    <a:lnTo>
                      <a:pt x="338" y="0"/>
                    </a:lnTo>
                    <a:lnTo>
                      <a:pt x="338" y="284"/>
                    </a:lnTo>
                    <a:lnTo>
                      <a:pt x="337" y="289"/>
                    </a:lnTo>
                    <a:lnTo>
                      <a:pt x="334" y="294"/>
                    </a:lnTo>
                    <a:lnTo>
                      <a:pt x="329" y="299"/>
                    </a:lnTo>
                    <a:lnTo>
                      <a:pt x="323" y="303"/>
                    </a:lnTo>
                    <a:lnTo>
                      <a:pt x="314" y="308"/>
                    </a:lnTo>
                    <a:lnTo>
                      <a:pt x="305" y="312"/>
                    </a:lnTo>
                    <a:lnTo>
                      <a:pt x="293" y="315"/>
                    </a:lnTo>
                    <a:lnTo>
                      <a:pt x="280" y="319"/>
                    </a:lnTo>
                    <a:lnTo>
                      <a:pt x="266" y="322"/>
                    </a:lnTo>
                    <a:lnTo>
                      <a:pt x="252" y="325"/>
                    </a:lnTo>
                    <a:lnTo>
                      <a:pt x="235" y="327"/>
                    </a:lnTo>
                    <a:lnTo>
                      <a:pt x="218" y="329"/>
                    </a:lnTo>
                    <a:lnTo>
                      <a:pt x="200" y="331"/>
                    </a:lnTo>
                    <a:lnTo>
                      <a:pt x="181" y="332"/>
                    </a:lnTo>
                    <a:lnTo>
                      <a:pt x="162" y="333"/>
                    </a:lnTo>
                    <a:lnTo>
                      <a:pt x="142" y="333"/>
                    </a:lnTo>
                    <a:lnTo>
                      <a:pt x="132" y="333"/>
                    </a:lnTo>
                    <a:lnTo>
                      <a:pt x="122" y="333"/>
                    </a:lnTo>
                    <a:lnTo>
                      <a:pt x="112" y="333"/>
                    </a:lnTo>
                    <a:lnTo>
                      <a:pt x="102" y="332"/>
                    </a:lnTo>
                    <a:lnTo>
                      <a:pt x="92" y="331"/>
                    </a:lnTo>
                    <a:lnTo>
                      <a:pt x="83" y="331"/>
                    </a:lnTo>
                    <a:lnTo>
                      <a:pt x="74" y="330"/>
                    </a:lnTo>
                    <a:lnTo>
                      <a:pt x="65" y="329"/>
                    </a:lnTo>
                    <a:lnTo>
                      <a:pt x="56" y="328"/>
                    </a:lnTo>
                    <a:lnTo>
                      <a:pt x="47" y="327"/>
                    </a:lnTo>
                    <a:lnTo>
                      <a:pt x="39" y="325"/>
                    </a:lnTo>
                    <a:lnTo>
                      <a:pt x="31" y="324"/>
                    </a:lnTo>
                    <a:lnTo>
                      <a:pt x="23" y="322"/>
                    </a:lnTo>
                    <a:lnTo>
                      <a:pt x="15" y="321"/>
                    </a:lnTo>
                    <a:lnTo>
                      <a:pt x="7" y="319"/>
                    </a:lnTo>
                    <a:lnTo>
                      <a:pt x="1" y="317"/>
                    </a:lnTo>
                    <a:lnTo>
                      <a:pt x="0" y="75"/>
                    </a:lnTo>
                  </a:path>
                </a:pathLst>
              </a:custGeom>
              <a:gradFill rotWithShape="1">
                <a:gsLst>
                  <a:gs pos="0">
                    <a:schemeClr val="bg1">
                      <a:lumMod val="95000"/>
                    </a:schemeClr>
                  </a:gs>
                  <a:gs pos="100000">
                    <a:schemeClr val="tx1">
                      <a:lumMod val="50000"/>
                      <a:lumOff val="50000"/>
                    </a:schemeClr>
                  </a:gs>
                </a:gsLst>
                <a:lin ang="0" scaled="1"/>
              </a:gradFill>
              <a:ln w="9525" cap="rnd">
                <a:noFill/>
                <a:round/>
                <a:headEnd type="none" w="sm" len="sm"/>
                <a:tailEnd type="none" w="sm" len="sm"/>
              </a:ln>
              <a:effectLst/>
            </p:spPr>
            <p:txBody>
              <a:bodyPr lIns="0" rIns="0"/>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l"/>
                <a:endParaRPr lang="en-US" sz="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0" name="Oval 119"/>
              <p:cNvSpPr>
                <a:spLocks noChangeArrowheads="1"/>
              </p:cNvSpPr>
              <p:nvPr/>
            </p:nvSpPr>
            <p:spPr bwMode="gray">
              <a:xfrm>
                <a:off x="5445088" y="4016108"/>
                <a:ext cx="431313" cy="78669"/>
              </a:xfrm>
              <a:prstGeom prst="ellipse">
                <a:avLst/>
              </a:prstGeom>
              <a:solidFill>
                <a:schemeClr val="bg1">
                  <a:lumMod val="85000"/>
                </a:schemeClr>
              </a:solidFill>
              <a:ln w="9525">
                <a:noFill/>
                <a:round/>
                <a:headEnd/>
                <a:tailEnd/>
              </a:ln>
              <a:effectLst/>
            </p:spPr>
            <p:txBody>
              <a:bodyPr wrap="none"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b="1" dirty="0">
                  <a:latin typeface="Meiryo UI" panose="020B0604030504040204" pitchFamily="50" charset="-128"/>
                  <a:ea typeface="Meiryo UI" panose="020B0604030504040204" pitchFamily="50" charset="-128"/>
                </a:endParaRPr>
              </a:p>
            </p:txBody>
          </p:sp>
          <p:sp>
            <p:nvSpPr>
              <p:cNvPr id="91" name="Oval 120"/>
              <p:cNvSpPr>
                <a:spLocks noChangeArrowheads="1"/>
              </p:cNvSpPr>
              <p:nvPr/>
            </p:nvSpPr>
            <p:spPr bwMode="gray">
              <a:xfrm>
                <a:off x="5552145" y="4039133"/>
                <a:ext cx="215833" cy="39868"/>
              </a:xfrm>
              <a:prstGeom prst="ellipse">
                <a:avLst/>
              </a:prstGeom>
              <a:gradFill rotWithShape="0">
                <a:gsLst>
                  <a:gs pos="0">
                    <a:schemeClr val="bg1">
                      <a:lumMod val="95000"/>
                    </a:schemeClr>
                  </a:gs>
                  <a:gs pos="100000">
                    <a:schemeClr val="tx1">
                      <a:lumMod val="50000"/>
                      <a:lumOff val="50000"/>
                    </a:schemeClr>
                  </a:gs>
                </a:gsLst>
                <a:lin ang="0" scaled="1"/>
              </a:gradFill>
              <a:ln w="9525">
                <a:noFill/>
                <a:round/>
                <a:headEnd/>
                <a:tailEnd/>
              </a:ln>
              <a:effectLst/>
            </p:spPr>
            <p:txBody>
              <a:bodyPr wrap="none"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b="1" dirty="0">
                  <a:latin typeface="Meiryo UI" panose="020B0604030504040204" pitchFamily="50" charset="-128"/>
                  <a:ea typeface="Meiryo UI" panose="020B0604030504040204" pitchFamily="50" charset="-128"/>
                </a:endParaRPr>
              </a:p>
            </p:txBody>
          </p:sp>
          <p:sp>
            <p:nvSpPr>
              <p:cNvPr id="92" name="Freeform 121"/>
              <p:cNvSpPr>
                <a:spLocks/>
              </p:cNvSpPr>
              <p:nvPr/>
            </p:nvSpPr>
            <p:spPr bwMode="gray">
              <a:xfrm>
                <a:off x="5552145" y="4036788"/>
                <a:ext cx="216882" cy="23878"/>
              </a:xfrm>
              <a:custGeom>
                <a:avLst/>
                <a:gdLst/>
                <a:ahLst/>
                <a:cxnLst>
                  <a:cxn ang="0">
                    <a:pos x="191" y="28"/>
                  </a:cxn>
                  <a:cxn ang="0">
                    <a:pos x="186" y="24"/>
                  </a:cxn>
                  <a:cxn ang="0">
                    <a:pos x="178" y="20"/>
                  </a:cxn>
                  <a:cxn ang="0">
                    <a:pos x="168" y="17"/>
                  </a:cxn>
                  <a:cxn ang="0">
                    <a:pos x="157" y="15"/>
                  </a:cxn>
                  <a:cxn ang="0">
                    <a:pos x="144" y="12"/>
                  </a:cxn>
                  <a:cxn ang="0">
                    <a:pos x="130" y="11"/>
                  </a:cxn>
                  <a:cxn ang="0">
                    <a:pos x="114" y="10"/>
                  </a:cxn>
                  <a:cxn ang="0">
                    <a:pos x="97" y="9"/>
                  </a:cxn>
                  <a:cxn ang="0">
                    <a:pos x="79" y="10"/>
                  </a:cxn>
                  <a:cxn ang="0">
                    <a:pos x="64" y="11"/>
                  </a:cxn>
                  <a:cxn ang="0">
                    <a:pos x="49" y="12"/>
                  </a:cxn>
                  <a:cxn ang="0">
                    <a:pos x="36" y="15"/>
                  </a:cxn>
                  <a:cxn ang="0">
                    <a:pos x="24" y="18"/>
                  </a:cxn>
                  <a:cxn ang="0">
                    <a:pos x="15" y="21"/>
                  </a:cxn>
                  <a:cxn ang="0">
                    <a:pos x="7" y="24"/>
                  </a:cxn>
                  <a:cxn ang="0">
                    <a:pos x="3" y="28"/>
                  </a:cxn>
                  <a:cxn ang="0">
                    <a:pos x="1" y="25"/>
                  </a:cxn>
                  <a:cxn ang="0">
                    <a:pos x="0" y="23"/>
                  </a:cxn>
                  <a:cxn ang="0">
                    <a:pos x="2" y="18"/>
                  </a:cxn>
                  <a:cxn ang="0">
                    <a:pos x="7" y="14"/>
                  </a:cxn>
                  <a:cxn ang="0">
                    <a:pos x="16" y="10"/>
                  </a:cxn>
                  <a:cxn ang="0">
                    <a:pos x="28" y="6"/>
                  </a:cxn>
                  <a:cxn ang="0">
                    <a:pos x="42" y="3"/>
                  </a:cxn>
                  <a:cxn ang="0">
                    <a:pos x="59" y="2"/>
                  </a:cxn>
                  <a:cxn ang="0">
                    <a:pos x="77" y="0"/>
                  </a:cxn>
                  <a:cxn ang="0">
                    <a:pos x="97" y="0"/>
                  </a:cxn>
                  <a:cxn ang="0">
                    <a:pos x="116" y="0"/>
                  </a:cxn>
                  <a:cxn ang="0">
                    <a:pos x="134" y="1"/>
                  </a:cxn>
                  <a:cxn ang="0">
                    <a:pos x="150" y="3"/>
                  </a:cxn>
                  <a:cxn ang="0">
                    <a:pos x="165" y="6"/>
                  </a:cxn>
                  <a:cxn ang="0">
                    <a:pos x="176" y="9"/>
                  </a:cxn>
                  <a:cxn ang="0">
                    <a:pos x="186" y="13"/>
                  </a:cxn>
                  <a:cxn ang="0">
                    <a:pos x="191" y="18"/>
                  </a:cxn>
                  <a:cxn ang="0">
                    <a:pos x="193" y="23"/>
                  </a:cxn>
                  <a:cxn ang="0">
                    <a:pos x="193" y="25"/>
                  </a:cxn>
                  <a:cxn ang="0">
                    <a:pos x="191" y="28"/>
                  </a:cxn>
                </a:cxnLst>
                <a:rect l="0" t="0" r="r" b="b"/>
                <a:pathLst>
                  <a:path w="194" h="29">
                    <a:moveTo>
                      <a:pt x="191" y="28"/>
                    </a:moveTo>
                    <a:lnTo>
                      <a:pt x="191" y="28"/>
                    </a:lnTo>
                    <a:lnTo>
                      <a:pt x="188" y="25"/>
                    </a:lnTo>
                    <a:lnTo>
                      <a:pt x="186" y="24"/>
                    </a:lnTo>
                    <a:lnTo>
                      <a:pt x="182" y="22"/>
                    </a:lnTo>
                    <a:lnTo>
                      <a:pt x="178" y="20"/>
                    </a:lnTo>
                    <a:lnTo>
                      <a:pt x="174" y="19"/>
                    </a:lnTo>
                    <a:lnTo>
                      <a:pt x="168" y="17"/>
                    </a:lnTo>
                    <a:lnTo>
                      <a:pt x="163" y="16"/>
                    </a:lnTo>
                    <a:lnTo>
                      <a:pt x="157" y="15"/>
                    </a:lnTo>
                    <a:lnTo>
                      <a:pt x="150" y="13"/>
                    </a:lnTo>
                    <a:lnTo>
                      <a:pt x="144" y="12"/>
                    </a:lnTo>
                    <a:lnTo>
                      <a:pt x="136" y="12"/>
                    </a:lnTo>
                    <a:lnTo>
                      <a:pt x="130" y="11"/>
                    </a:lnTo>
                    <a:lnTo>
                      <a:pt x="121" y="10"/>
                    </a:lnTo>
                    <a:lnTo>
                      <a:pt x="114" y="10"/>
                    </a:lnTo>
                    <a:lnTo>
                      <a:pt x="105" y="9"/>
                    </a:lnTo>
                    <a:lnTo>
                      <a:pt x="97" y="9"/>
                    </a:lnTo>
                    <a:lnTo>
                      <a:pt x="88" y="9"/>
                    </a:lnTo>
                    <a:lnTo>
                      <a:pt x="79" y="10"/>
                    </a:lnTo>
                    <a:lnTo>
                      <a:pt x="71" y="10"/>
                    </a:lnTo>
                    <a:lnTo>
                      <a:pt x="64" y="11"/>
                    </a:lnTo>
                    <a:lnTo>
                      <a:pt x="56" y="12"/>
                    </a:lnTo>
                    <a:lnTo>
                      <a:pt x="49" y="12"/>
                    </a:lnTo>
                    <a:lnTo>
                      <a:pt x="42" y="14"/>
                    </a:lnTo>
                    <a:lnTo>
                      <a:pt x="36" y="15"/>
                    </a:lnTo>
                    <a:lnTo>
                      <a:pt x="29" y="16"/>
                    </a:lnTo>
                    <a:lnTo>
                      <a:pt x="24" y="18"/>
                    </a:lnTo>
                    <a:lnTo>
                      <a:pt x="19" y="19"/>
                    </a:lnTo>
                    <a:lnTo>
                      <a:pt x="15" y="21"/>
                    </a:lnTo>
                    <a:lnTo>
                      <a:pt x="11" y="22"/>
                    </a:lnTo>
                    <a:lnTo>
                      <a:pt x="7" y="24"/>
                    </a:lnTo>
                    <a:lnTo>
                      <a:pt x="5" y="26"/>
                    </a:lnTo>
                    <a:lnTo>
                      <a:pt x="3" y="28"/>
                    </a:lnTo>
                    <a:lnTo>
                      <a:pt x="1" y="27"/>
                    </a:lnTo>
                    <a:lnTo>
                      <a:pt x="1" y="25"/>
                    </a:lnTo>
                    <a:lnTo>
                      <a:pt x="1" y="24"/>
                    </a:lnTo>
                    <a:lnTo>
                      <a:pt x="0" y="23"/>
                    </a:lnTo>
                    <a:lnTo>
                      <a:pt x="1" y="20"/>
                    </a:lnTo>
                    <a:lnTo>
                      <a:pt x="2" y="18"/>
                    </a:lnTo>
                    <a:lnTo>
                      <a:pt x="4" y="16"/>
                    </a:lnTo>
                    <a:lnTo>
                      <a:pt x="7" y="14"/>
                    </a:lnTo>
                    <a:lnTo>
                      <a:pt x="11" y="12"/>
                    </a:lnTo>
                    <a:lnTo>
                      <a:pt x="16" y="10"/>
                    </a:lnTo>
                    <a:lnTo>
                      <a:pt x="22" y="8"/>
                    </a:lnTo>
                    <a:lnTo>
                      <a:pt x="28" y="6"/>
                    </a:lnTo>
                    <a:lnTo>
                      <a:pt x="35" y="5"/>
                    </a:lnTo>
                    <a:lnTo>
                      <a:pt x="42" y="3"/>
                    </a:lnTo>
                    <a:lnTo>
                      <a:pt x="50" y="3"/>
                    </a:lnTo>
                    <a:lnTo>
                      <a:pt x="59" y="2"/>
                    </a:lnTo>
                    <a:lnTo>
                      <a:pt x="67" y="1"/>
                    </a:lnTo>
                    <a:lnTo>
                      <a:pt x="77" y="0"/>
                    </a:lnTo>
                    <a:lnTo>
                      <a:pt x="87" y="0"/>
                    </a:lnTo>
                    <a:lnTo>
                      <a:pt x="97" y="0"/>
                    </a:lnTo>
                    <a:lnTo>
                      <a:pt x="107" y="0"/>
                    </a:lnTo>
                    <a:lnTo>
                      <a:pt x="116" y="0"/>
                    </a:lnTo>
                    <a:lnTo>
                      <a:pt x="125" y="1"/>
                    </a:lnTo>
                    <a:lnTo>
                      <a:pt x="134" y="1"/>
                    </a:lnTo>
                    <a:lnTo>
                      <a:pt x="143" y="2"/>
                    </a:lnTo>
                    <a:lnTo>
                      <a:pt x="150" y="3"/>
                    </a:lnTo>
                    <a:lnTo>
                      <a:pt x="158" y="5"/>
                    </a:lnTo>
                    <a:lnTo>
                      <a:pt x="165" y="6"/>
                    </a:lnTo>
                    <a:lnTo>
                      <a:pt x="171" y="8"/>
                    </a:lnTo>
                    <a:lnTo>
                      <a:pt x="176" y="9"/>
                    </a:lnTo>
                    <a:lnTo>
                      <a:pt x="182" y="11"/>
                    </a:lnTo>
                    <a:lnTo>
                      <a:pt x="186" y="13"/>
                    </a:lnTo>
                    <a:lnTo>
                      <a:pt x="189" y="16"/>
                    </a:lnTo>
                    <a:lnTo>
                      <a:pt x="191" y="18"/>
                    </a:lnTo>
                    <a:lnTo>
                      <a:pt x="193" y="20"/>
                    </a:lnTo>
                    <a:lnTo>
                      <a:pt x="193" y="23"/>
                    </a:lnTo>
                    <a:lnTo>
                      <a:pt x="193" y="24"/>
                    </a:lnTo>
                    <a:lnTo>
                      <a:pt x="193" y="25"/>
                    </a:lnTo>
                    <a:lnTo>
                      <a:pt x="192" y="26"/>
                    </a:lnTo>
                    <a:lnTo>
                      <a:pt x="191" y="28"/>
                    </a:lnTo>
                  </a:path>
                </a:pathLst>
              </a:custGeom>
              <a:gradFill rotWithShape="0">
                <a:gsLst>
                  <a:gs pos="0">
                    <a:schemeClr val="tx1">
                      <a:lumMod val="50000"/>
                      <a:lumOff val="50000"/>
                    </a:schemeClr>
                  </a:gs>
                  <a:gs pos="100000">
                    <a:schemeClr val="bg1">
                      <a:lumMod val="95000"/>
                    </a:schemeClr>
                  </a:gs>
                </a:gsLst>
                <a:lin ang="0" scaled="1"/>
              </a:gradFill>
              <a:ln w="9525" cap="rnd">
                <a:noFill/>
                <a:round/>
                <a:headEnd/>
                <a:tailEnd/>
              </a:ln>
              <a:effectLst/>
            </p:spPr>
            <p:txBody>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dirty="0">
                  <a:latin typeface="Meiryo UI" panose="020B0604030504040204" pitchFamily="50" charset="-128"/>
                  <a:ea typeface="Meiryo UI" panose="020B0604030504040204" pitchFamily="50" charset="-128"/>
                </a:endParaRPr>
              </a:p>
            </p:txBody>
          </p:sp>
        </p:grpSp>
        <p:sp>
          <p:nvSpPr>
            <p:cNvPr id="87" name="TextBox 3"/>
            <p:cNvSpPr txBox="1"/>
            <p:nvPr/>
          </p:nvSpPr>
          <p:spPr bwMode="gray">
            <a:xfrm>
              <a:off x="1511222" y="3447503"/>
              <a:ext cx="1092141" cy="308631"/>
            </a:xfrm>
            <a:prstGeom prst="rect">
              <a:avLst/>
            </a:prstGeom>
            <a:noFill/>
          </p:spPr>
          <p:txBody>
            <a:bodyPr wrap="square" lIns="0" tIns="0" rIns="0" bIns="0" rtlCol="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000" b="1" kern="0" dirty="0">
                  <a:latin typeface="Meiryo UI" panose="020B0604030504040204" pitchFamily="50" charset="-128"/>
                  <a:ea typeface="Meiryo UI" panose="020B0604030504040204" pitchFamily="50" charset="-128"/>
                  <a:cs typeface="Arial Unicode MS" pitchFamily="34" charset="-128"/>
                </a:rPr>
                <a:t>AnyDB</a:t>
              </a:r>
            </a:p>
          </p:txBody>
        </p:sp>
      </p:grpSp>
      <p:grpSp>
        <p:nvGrpSpPr>
          <p:cNvPr id="93" name="Group 114"/>
          <p:cNvGrpSpPr/>
          <p:nvPr/>
        </p:nvGrpSpPr>
        <p:grpSpPr bwMode="gray">
          <a:xfrm>
            <a:off x="2627784" y="5172522"/>
            <a:ext cx="1223983" cy="272702"/>
            <a:chOff x="1511222" y="3293711"/>
            <a:chExt cx="1092141" cy="546919"/>
          </a:xfrm>
        </p:grpSpPr>
        <p:grpSp>
          <p:nvGrpSpPr>
            <p:cNvPr id="94" name="Group 115"/>
            <p:cNvGrpSpPr/>
            <p:nvPr/>
          </p:nvGrpSpPr>
          <p:grpSpPr bwMode="gray">
            <a:xfrm>
              <a:off x="1689755" y="3293711"/>
              <a:ext cx="725013" cy="546919"/>
              <a:chOff x="5443004" y="4016108"/>
              <a:chExt cx="436563" cy="314680"/>
            </a:xfrm>
          </p:grpSpPr>
          <p:sp>
            <p:nvSpPr>
              <p:cNvPr id="96" name="Freeform 117"/>
              <p:cNvSpPr>
                <a:spLocks/>
              </p:cNvSpPr>
              <p:nvPr/>
            </p:nvSpPr>
            <p:spPr bwMode="gray">
              <a:xfrm>
                <a:off x="5443004" y="4055762"/>
                <a:ext cx="62616" cy="261804"/>
              </a:xfrm>
              <a:custGeom>
                <a:avLst/>
                <a:gdLst/>
                <a:ahLst/>
                <a:cxnLst>
                  <a:cxn ang="0">
                    <a:pos x="55" y="12"/>
                  </a:cxn>
                  <a:cxn ang="0">
                    <a:pos x="54" y="315"/>
                  </a:cxn>
                  <a:cxn ang="0">
                    <a:pos x="42" y="311"/>
                  </a:cxn>
                  <a:cxn ang="0">
                    <a:pos x="31" y="308"/>
                  </a:cxn>
                  <a:cxn ang="0">
                    <a:pos x="22" y="304"/>
                  </a:cxn>
                  <a:cxn ang="0">
                    <a:pos x="15" y="300"/>
                  </a:cxn>
                  <a:cxn ang="0">
                    <a:pos x="9" y="296"/>
                  </a:cxn>
                  <a:cxn ang="0">
                    <a:pos x="4" y="291"/>
                  </a:cxn>
                  <a:cxn ang="0">
                    <a:pos x="1" y="287"/>
                  </a:cxn>
                  <a:cxn ang="0">
                    <a:pos x="0" y="282"/>
                  </a:cxn>
                  <a:cxn ang="0">
                    <a:pos x="0" y="0"/>
                  </a:cxn>
                  <a:cxn ang="0">
                    <a:pos x="55" y="14"/>
                  </a:cxn>
                </a:cxnLst>
                <a:rect l="0" t="0" r="r" b="b"/>
                <a:pathLst>
                  <a:path w="56" h="316">
                    <a:moveTo>
                      <a:pt x="55" y="12"/>
                    </a:moveTo>
                    <a:lnTo>
                      <a:pt x="54" y="315"/>
                    </a:lnTo>
                    <a:lnTo>
                      <a:pt x="42" y="311"/>
                    </a:lnTo>
                    <a:lnTo>
                      <a:pt x="31" y="308"/>
                    </a:lnTo>
                    <a:lnTo>
                      <a:pt x="22" y="304"/>
                    </a:lnTo>
                    <a:lnTo>
                      <a:pt x="15" y="300"/>
                    </a:lnTo>
                    <a:lnTo>
                      <a:pt x="9" y="296"/>
                    </a:lnTo>
                    <a:lnTo>
                      <a:pt x="4" y="291"/>
                    </a:lnTo>
                    <a:lnTo>
                      <a:pt x="1" y="287"/>
                    </a:lnTo>
                    <a:lnTo>
                      <a:pt x="0" y="282"/>
                    </a:lnTo>
                    <a:lnTo>
                      <a:pt x="0" y="0"/>
                    </a:lnTo>
                    <a:lnTo>
                      <a:pt x="55" y="14"/>
                    </a:lnTo>
                  </a:path>
                </a:pathLst>
              </a:custGeom>
              <a:gradFill rotWithShape="0">
                <a:gsLst>
                  <a:gs pos="0">
                    <a:schemeClr val="accent2"/>
                  </a:gs>
                  <a:gs pos="100000">
                    <a:schemeClr val="bg1">
                      <a:lumMod val="95000"/>
                    </a:schemeClr>
                  </a:gs>
                </a:gsLst>
                <a:lin ang="0" scaled="1"/>
              </a:gradFill>
              <a:ln w="9525" cap="rnd">
                <a:noFill/>
                <a:round/>
                <a:headEnd type="none" w="sm" len="sm"/>
                <a:tailEnd type="none" w="sm" len="sm"/>
              </a:ln>
              <a:effectLst/>
            </p:spPr>
            <p:txBody>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dirty="0">
                  <a:latin typeface="Meiryo UI" panose="020B0604030504040204" pitchFamily="50" charset="-128"/>
                  <a:ea typeface="Meiryo UI" panose="020B0604030504040204" pitchFamily="50" charset="-128"/>
                </a:endParaRPr>
              </a:p>
            </p:txBody>
          </p:sp>
          <p:sp>
            <p:nvSpPr>
              <p:cNvPr id="97" name="Freeform 118"/>
              <p:cNvSpPr>
                <a:spLocks/>
              </p:cNvSpPr>
              <p:nvPr/>
            </p:nvSpPr>
            <p:spPr bwMode="gray">
              <a:xfrm>
                <a:off x="5501072" y="4054060"/>
                <a:ext cx="378495" cy="276728"/>
              </a:xfrm>
              <a:custGeom>
                <a:avLst/>
                <a:gdLst/>
                <a:ahLst/>
                <a:cxnLst>
                  <a:cxn ang="0">
                    <a:pos x="1" y="1"/>
                  </a:cxn>
                  <a:cxn ang="0">
                    <a:pos x="338" y="0"/>
                  </a:cxn>
                  <a:cxn ang="0">
                    <a:pos x="338" y="284"/>
                  </a:cxn>
                  <a:cxn ang="0">
                    <a:pos x="337" y="289"/>
                  </a:cxn>
                  <a:cxn ang="0">
                    <a:pos x="334" y="294"/>
                  </a:cxn>
                  <a:cxn ang="0">
                    <a:pos x="329" y="299"/>
                  </a:cxn>
                  <a:cxn ang="0">
                    <a:pos x="323" y="303"/>
                  </a:cxn>
                  <a:cxn ang="0">
                    <a:pos x="314" y="308"/>
                  </a:cxn>
                  <a:cxn ang="0">
                    <a:pos x="305" y="312"/>
                  </a:cxn>
                  <a:cxn ang="0">
                    <a:pos x="293" y="315"/>
                  </a:cxn>
                  <a:cxn ang="0">
                    <a:pos x="280" y="319"/>
                  </a:cxn>
                  <a:cxn ang="0">
                    <a:pos x="266" y="322"/>
                  </a:cxn>
                  <a:cxn ang="0">
                    <a:pos x="252" y="325"/>
                  </a:cxn>
                  <a:cxn ang="0">
                    <a:pos x="235" y="327"/>
                  </a:cxn>
                  <a:cxn ang="0">
                    <a:pos x="218" y="329"/>
                  </a:cxn>
                  <a:cxn ang="0">
                    <a:pos x="200" y="331"/>
                  </a:cxn>
                  <a:cxn ang="0">
                    <a:pos x="181" y="332"/>
                  </a:cxn>
                  <a:cxn ang="0">
                    <a:pos x="162" y="333"/>
                  </a:cxn>
                  <a:cxn ang="0">
                    <a:pos x="142" y="333"/>
                  </a:cxn>
                  <a:cxn ang="0">
                    <a:pos x="132" y="333"/>
                  </a:cxn>
                  <a:cxn ang="0">
                    <a:pos x="122" y="333"/>
                  </a:cxn>
                  <a:cxn ang="0">
                    <a:pos x="112" y="333"/>
                  </a:cxn>
                  <a:cxn ang="0">
                    <a:pos x="102" y="332"/>
                  </a:cxn>
                  <a:cxn ang="0">
                    <a:pos x="92" y="331"/>
                  </a:cxn>
                  <a:cxn ang="0">
                    <a:pos x="83" y="331"/>
                  </a:cxn>
                  <a:cxn ang="0">
                    <a:pos x="74" y="330"/>
                  </a:cxn>
                  <a:cxn ang="0">
                    <a:pos x="65" y="329"/>
                  </a:cxn>
                  <a:cxn ang="0">
                    <a:pos x="56" y="328"/>
                  </a:cxn>
                  <a:cxn ang="0">
                    <a:pos x="47" y="327"/>
                  </a:cxn>
                  <a:cxn ang="0">
                    <a:pos x="39" y="325"/>
                  </a:cxn>
                  <a:cxn ang="0">
                    <a:pos x="31" y="324"/>
                  </a:cxn>
                  <a:cxn ang="0">
                    <a:pos x="23" y="322"/>
                  </a:cxn>
                  <a:cxn ang="0">
                    <a:pos x="15" y="321"/>
                  </a:cxn>
                  <a:cxn ang="0">
                    <a:pos x="7" y="319"/>
                  </a:cxn>
                  <a:cxn ang="0">
                    <a:pos x="1" y="317"/>
                  </a:cxn>
                  <a:cxn ang="0">
                    <a:pos x="0" y="75"/>
                  </a:cxn>
                </a:cxnLst>
                <a:rect l="0" t="0" r="r" b="b"/>
                <a:pathLst>
                  <a:path w="339" h="334">
                    <a:moveTo>
                      <a:pt x="1" y="1"/>
                    </a:moveTo>
                    <a:lnTo>
                      <a:pt x="338" y="0"/>
                    </a:lnTo>
                    <a:lnTo>
                      <a:pt x="338" y="284"/>
                    </a:lnTo>
                    <a:lnTo>
                      <a:pt x="337" y="289"/>
                    </a:lnTo>
                    <a:lnTo>
                      <a:pt x="334" y="294"/>
                    </a:lnTo>
                    <a:lnTo>
                      <a:pt x="329" y="299"/>
                    </a:lnTo>
                    <a:lnTo>
                      <a:pt x="323" y="303"/>
                    </a:lnTo>
                    <a:lnTo>
                      <a:pt x="314" y="308"/>
                    </a:lnTo>
                    <a:lnTo>
                      <a:pt x="305" y="312"/>
                    </a:lnTo>
                    <a:lnTo>
                      <a:pt x="293" y="315"/>
                    </a:lnTo>
                    <a:lnTo>
                      <a:pt x="280" y="319"/>
                    </a:lnTo>
                    <a:lnTo>
                      <a:pt x="266" y="322"/>
                    </a:lnTo>
                    <a:lnTo>
                      <a:pt x="252" y="325"/>
                    </a:lnTo>
                    <a:lnTo>
                      <a:pt x="235" y="327"/>
                    </a:lnTo>
                    <a:lnTo>
                      <a:pt x="218" y="329"/>
                    </a:lnTo>
                    <a:lnTo>
                      <a:pt x="200" y="331"/>
                    </a:lnTo>
                    <a:lnTo>
                      <a:pt x="181" y="332"/>
                    </a:lnTo>
                    <a:lnTo>
                      <a:pt x="162" y="333"/>
                    </a:lnTo>
                    <a:lnTo>
                      <a:pt x="142" y="333"/>
                    </a:lnTo>
                    <a:lnTo>
                      <a:pt x="132" y="333"/>
                    </a:lnTo>
                    <a:lnTo>
                      <a:pt x="122" y="333"/>
                    </a:lnTo>
                    <a:lnTo>
                      <a:pt x="112" y="333"/>
                    </a:lnTo>
                    <a:lnTo>
                      <a:pt x="102" y="332"/>
                    </a:lnTo>
                    <a:lnTo>
                      <a:pt x="92" y="331"/>
                    </a:lnTo>
                    <a:lnTo>
                      <a:pt x="83" y="331"/>
                    </a:lnTo>
                    <a:lnTo>
                      <a:pt x="74" y="330"/>
                    </a:lnTo>
                    <a:lnTo>
                      <a:pt x="65" y="329"/>
                    </a:lnTo>
                    <a:lnTo>
                      <a:pt x="56" y="328"/>
                    </a:lnTo>
                    <a:lnTo>
                      <a:pt x="47" y="327"/>
                    </a:lnTo>
                    <a:lnTo>
                      <a:pt x="39" y="325"/>
                    </a:lnTo>
                    <a:lnTo>
                      <a:pt x="31" y="324"/>
                    </a:lnTo>
                    <a:lnTo>
                      <a:pt x="23" y="322"/>
                    </a:lnTo>
                    <a:lnTo>
                      <a:pt x="15" y="321"/>
                    </a:lnTo>
                    <a:lnTo>
                      <a:pt x="7" y="319"/>
                    </a:lnTo>
                    <a:lnTo>
                      <a:pt x="1" y="317"/>
                    </a:lnTo>
                    <a:lnTo>
                      <a:pt x="0" y="75"/>
                    </a:lnTo>
                  </a:path>
                </a:pathLst>
              </a:custGeom>
              <a:gradFill rotWithShape="1">
                <a:gsLst>
                  <a:gs pos="0">
                    <a:schemeClr val="bg1">
                      <a:lumMod val="95000"/>
                    </a:schemeClr>
                  </a:gs>
                  <a:gs pos="100000">
                    <a:schemeClr val="tx1">
                      <a:lumMod val="50000"/>
                      <a:lumOff val="50000"/>
                    </a:schemeClr>
                  </a:gs>
                </a:gsLst>
                <a:lin ang="0" scaled="1"/>
              </a:gradFill>
              <a:ln w="9525" cap="rnd">
                <a:noFill/>
                <a:round/>
                <a:headEnd type="none" w="sm" len="sm"/>
                <a:tailEnd type="none" w="sm" len="sm"/>
              </a:ln>
              <a:effectLst/>
            </p:spPr>
            <p:txBody>
              <a:bodyPr lIns="0" rIns="0"/>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l"/>
                <a:endParaRPr lang="en-US" sz="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8" name="Oval 119"/>
              <p:cNvSpPr>
                <a:spLocks noChangeArrowheads="1"/>
              </p:cNvSpPr>
              <p:nvPr/>
            </p:nvSpPr>
            <p:spPr bwMode="gray">
              <a:xfrm>
                <a:off x="5445088" y="4016108"/>
                <a:ext cx="431313" cy="78669"/>
              </a:xfrm>
              <a:prstGeom prst="ellipse">
                <a:avLst/>
              </a:prstGeom>
              <a:solidFill>
                <a:schemeClr val="bg1">
                  <a:lumMod val="85000"/>
                </a:schemeClr>
              </a:solidFill>
              <a:ln w="9525">
                <a:noFill/>
                <a:round/>
                <a:headEnd/>
                <a:tailEnd/>
              </a:ln>
              <a:effectLst/>
            </p:spPr>
            <p:txBody>
              <a:bodyPr wrap="none"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b="1" dirty="0">
                  <a:latin typeface="Meiryo UI" panose="020B0604030504040204" pitchFamily="50" charset="-128"/>
                  <a:ea typeface="Meiryo UI" panose="020B0604030504040204" pitchFamily="50" charset="-128"/>
                </a:endParaRPr>
              </a:p>
            </p:txBody>
          </p:sp>
          <p:sp>
            <p:nvSpPr>
              <p:cNvPr id="99" name="Oval 120"/>
              <p:cNvSpPr>
                <a:spLocks noChangeArrowheads="1"/>
              </p:cNvSpPr>
              <p:nvPr/>
            </p:nvSpPr>
            <p:spPr bwMode="gray">
              <a:xfrm>
                <a:off x="5552145" y="4039133"/>
                <a:ext cx="215833" cy="39868"/>
              </a:xfrm>
              <a:prstGeom prst="ellipse">
                <a:avLst/>
              </a:prstGeom>
              <a:gradFill rotWithShape="0">
                <a:gsLst>
                  <a:gs pos="0">
                    <a:schemeClr val="bg1">
                      <a:lumMod val="95000"/>
                    </a:schemeClr>
                  </a:gs>
                  <a:gs pos="100000">
                    <a:schemeClr val="tx1">
                      <a:lumMod val="50000"/>
                      <a:lumOff val="50000"/>
                    </a:schemeClr>
                  </a:gs>
                </a:gsLst>
                <a:lin ang="0" scaled="1"/>
              </a:gradFill>
              <a:ln w="9525">
                <a:noFill/>
                <a:round/>
                <a:headEnd/>
                <a:tailEnd/>
              </a:ln>
              <a:effectLst/>
            </p:spPr>
            <p:txBody>
              <a:bodyPr wrap="none"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b="1" dirty="0">
                  <a:latin typeface="Meiryo UI" panose="020B0604030504040204" pitchFamily="50" charset="-128"/>
                  <a:ea typeface="Meiryo UI" panose="020B0604030504040204" pitchFamily="50" charset="-128"/>
                </a:endParaRPr>
              </a:p>
            </p:txBody>
          </p:sp>
          <p:sp>
            <p:nvSpPr>
              <p:cNvPr id="100" name="Freeform 121"/>
              <p:cNvSpPr>
                <a:spLocks/>
              </p:cNvSpPr>
              <p:nvPr/>
            </p:nvSpPr>
            <p:spPr bwMode="gray">
              <a:xfrm>
                <a:off x="5552145" y="4036788"/>
                <a:ext cx="216882" cy="23878"/>
              </a:xfrm>
              <a:custGeom>
                <a:avLst/>
                <a:gdLst/>
                <a:ahLst/>
                <a:cxnLst>
                  <a:cxn ang="0">
                    <a:pos x="191" y="28"/>
                  </a:cxn>
                  <a:cxn ang="0">
                    <a:pos x="186" y="24"/>
                  </a:cxn>
                  <a:cxn ang="0">
                    <a:pos x="178" y="20"/>
                  </a:cxn>
                  <a:cxn ang="0">
                    <a:pos x="168" y="17"/>
                  </a:cxn>
                  <a:cxn ang="0">
                    <a:pos x="157" y="15"/>
                  </a:cxn>
                  <a:cxn ang="0">
                    <a:pos x="144" y="12"/>
                  </a:cxn>
                  <a:cxn ang="0">
                    <a:pos x="130" y="11"/>
                  </a:cxn>
                  <a:cxn ang="0">
                    <a:pos x="114" y="10"/>
                  </a:cxn>
                  <a:cxn ang="0">
                    <a:pos x="97" y="9"/>
                  </a:cxn>
                  <a:cxn ang="0">
                    <a:pos x="79" y="10"/>
                  </a:cxn>
                  <a:cxn ang="0">
                    <a:pos x="64" y="11"/>
                  </a:cxn>
                  <a:cxn ang="0">
                    <a:pos x="49" y="12"/>
                  </a:cxn>
                  <a:cxn ang="0">
                    <a:pos x="36" y="15"/>
                  </a:cxn>
                  <a:cxn ang="0">
                    <a:pos x="24" y="18"/>
                  </a:cxn>
                  <a:cxn ang="0">
                    <a:pos x="15" y="21"/>
                  </a:cxn>
                  <a:cxn ang="0">
                    <a:pos x="7" y="24"/>
                  </a:cxn>
                  <a:cxn ang="0">
                    <a:pos x="3" y="28"/>
                  </a:cxn>
                  <a:cxn ang="0">
                    <a:pos x="1" y="25"/>
                  </a:cxn>
                  <a:cxn ang="0">
                    <a:pos x="0" y="23"/>
                  </a:cxn>
                  <a:cxn ang="0">
                    <a:pos x="2" y="18"/>
                  </a:cxn>
                  <a:cxn ang="0">
                    <a:pos x="7" y="14"/>
                  </a:cxn>
                  <a:cxn ang="0">
                    <a:pos x="16" y="10"/>
                  </a:cxn>
                  <a:cxn ang="0">
                    <a:pos x="28" y="6"/>
                  </a:cxn>
                  <a:cxn ang="0">
                    <a:pos x="42" y="3"/>
                  </a:cxn>
                  <a:cxn ang="0">
                    <a:pos x="59" y="2"/>
                  </a:cxn>
                  <a:cxn ang="0">
                    <a:pos x="77" y="0"/>
                  </a:cxn>
                  <a:cxn ang="0">
                    <a:pos x="97" y="0"/>
                  </a:cxn>
                  <a:cxn ang="0">
                    <a:pos x="116" y="0"/>
                  </a:cxn>
                  <a:cxn ang="0">
                    <a:pos x="134" y="1"/>
                  </a:cxn>
                  <a:cxn ang="0">
                    <a:pos x="150" y="3"/>
                  </a:cxn>
                  <a:cxn ang="0">
                    <a:pos x="165" y="6"/>
                  </a:cxn>
                  <a:cxn ang="0">
                    <a:pos x="176" y="9"/>
                  </a:cxn>
                  <a:cxn ang="0">
                    <a:pos x="186" y="13"/>
                  </a:cxn>
                  <a:cxn ang="0">
                    <a:pos x="191" y="18"/>
                  </a:cxn>
                  <a:cxn ang="0">
                    <a:pos x="193" y="23"/>
                  </a:cxn>
                  <a:cxn ang="0">
                    <a:pos x="193" y="25"/>
                  </a:cxn>
                  <a:cxn ang="0">
                    <a:pos x="191" y="28"/>
                  </a:cxn>
                </a:cxnLst>
                <a:rect l="0" t="0" r="r" b="b"/>
                <a:pathLst>
                  <a:path w="194" h="29">
                    <a:moveTo>
                      <a:pt x="191" y="28"/>
                    </a:moveTo>
                    <a:lnTo>
                      <a:pt x="191" y="28"/>
                    </a:lnTo>
                    <a:lnTo>
                      <a:pt x="188" y="25"/>
                    </a:lnTo>
                    <a:lnTo>
                      <a:pt x="186" y="24"/>
                    </a:lnTo>
                    <a:lnTo>
                      <a:pt x="182" y="22"/>
                    </a:lnTo>
                    <a:lnTo>
                      <a:pt x="178" y="20"/>
                    </a:lnTo>
                    <a:lnTo>
                      <a:pt x="174" y="19"/>
                    </a:lnTo>
                    <a:lnTo>
                      <a:pt x="168" y="17"/>
                    </a:lnTo>
                    <a:lnTo>
                      <a:pt x="163" y="16"/>
                    </a:lnTo>
                    <a:lnTo>
                      <a:pt x="157" y="15"/>
                    </a:lnTo>
                    <a:lnTo>
                      <a:pt x="150" y="13"/>
                    </a:lnTo>
                    <a:lnTo>
                      <a:pt x="144" y="12"/>
                    </a:lnTo>
                    <a:lnTo>
                      <a:pt x="136" y="12"/>
                    </a:lnTo>
                    <a:lnTo>
                      <a:pt x="130" y="11"/>
                    </a:lnTo>
                    <a:lnTo>
                      <a:pt x="121" y="10"/>
                    </a:lnTo>
                    <a:lnTo>
                      <a:pt x="114" y="10"/>
                    </a:lnTo>
                    <a:lnTo>
                      <a:pt x="105" y="9"/>
                    </a:lnTo>
                    <a:lnTo>
                      <a:pt x="97" y="9"/>
                    </a:lnTo>
                    <a:lnTo>
                      <a:pt x="88" y="9"/>
                    </a:lnTo>
                    <a:lnTo>
                      <a:pt x="79" y="10"/>
                    </a:lnTo>
                    <a:lnTo>
                      <a:pt x="71" y="10"/>
                    </a:lnTo>
                    <a:lnTo>
                      <a:pt x="64" y="11"/>
                    </a:lnTo>
                    <a:lnTo>
                      <a:pt x="56" y="12"/>
                    </a:lnTo>
                    <a:lnTo>
                      <a:pt x="49" y="12"/>
                    </a:lnTo>
                    <a:lnTo>
                      <a:pt x="42" y="14"/>
                    </a:lnTo>
                    <a:lnTo>
                      <a:pt x="36" y="15"/>
                    </a:lnTo>
                    <a:lnTo>
                      <a:pt x="29" y="16"/>
                    </a:lnTo>
                    <a:lnTo>
                      <a:pt x="24" y="18"/>
                    </a:lnTo>
                    <a:lnTo>
                      <a:pt x="19" y="19"/>
                    </a:lnTo>
                    <a:lnTo>
                      <a:pt x="15" y="21"/>
                    </a:lnTo>
                    <a:lnTo>
                      <a:pt x="11" y="22"/>
                    </a:lnTo>
                    <a:lnTo>
                      <a:pt x="7" y="24"/>
                    </a:lnTo>
                    <a:lnTo>
                      <a:pt x="5" y="26"/>
                    </a:lnTo>
                    <a:lnTo>
                      <a:pt x="3" y="28"/>
                    </a:lnTo>
                    <a:lnTo>
                      <a:pt x="1" y="27"/>
                    </a:lnTo>
                    <a:lnTo>
                      <a:pt x="1" y="25"/>
                    </a:lnTo>
                    <a:lnTo>
                      <a:pt x="1" y="24"/>
                    </a:lnTo>
                    <a:lnTo>
                      <a:pt x="0" y="23"/>
                    </a:lnTo>
                    <a:lnTo>
                      <a:pt x="1" y="20"/>
                    </a:lnTo>
                    <a:lnTo>
                      <a:pt x="2" y="18"/>
                    </a:lnTo>
                    <a:lnTo>
                      <a:pt x="4" y="16"/>
                    </a:lnTo>
                    <a:lnTo>
                      <a:pt x="7" y="14"/>
                    </a:lnTo>
                    <a:lnTo>
                      <a:pt x="11" y="12"/>
                    </a:lnTo>
                    <a:lnTo>
                      <a:pt x="16" y="10"/>
                    </a:lnTo>
                    <a:lnTo>
                      <a:pt x="22" y="8"/>
                    </a:lnTo>
                    <a:lnTo>
                      <a:pt x="28" y="6"/>
                    </a:lnTo>
                    <a:lnTo>
                      <a:pt x="35" y="5"/>
                    </a:lnTo>
                    <a:lnTo>
                      <a:pt x="42" y="3"/>
                    </a:lnTo>
                    <a:lnTo>
                      <a:pt x="50" y="3"/>
                    </a:lnTo>
                    <a:lnTo>
                      <a:pt x="59" y="2"/>
                    </a:lnTo>
                    <a:lnTo>
                      <a:pt x="67" y="1"/>
                    </a:lnTo>
                    <a:lnTo>
                      <a:pt x="77" y="0"/>
                    </a:lnTo>
                    <a:lnTo>
                      <a:pt x="87" y="0"/>
                    </a:lnTo>
                    <a:lnTo>
                      <a:pt x="97" y="0"/>
                    </a:lnTo>
                    <a:lnTo>
                      <a:pt x="107" y="0"/>
                    </a:lnTo>
                    <a:lnTo>
                      <a:pt x="116" y="0"/>
                    </a:lnTo>
                    <a:lnTo>
                      <a:pt x="125" y="1"/>
                    </a:lnTo>
                    <a:lnTo>
                      <a:pt x="134" y="1"/>
                    </a:lnTo>
                    <a:lnTo>
                      <a:pt x="143" y="2"/>
                    </a:lnTo>
                    <a:lnTo>
                      <a:pt x="150" y="3"/>
                    </a:lnTo>
                    <a:lnTo>
                      <a:pt x="158" y="5"/>
                    </a:lnTo>
                    <a:lnTo>
                      <a:pt x="165" y="6"/>
                    </a:lnTo>
                    <a:lnTo>
                      <a:pt x="171" y="8"/>
                    </a:lnTo>
                    <a:lnTo>
                      <a:pt x="176" y="9"/>
                    </a:lnTo>
                    <a:lnTo>
                      <a:pt x="182" y="11"/>
                    </a:lnTo>
                    <a:lnTo>
                      <a:pt x="186" y="13"/>
                    </a:lnTo>
                    <a:lnTo>
                      <a:pt x="189" y="16"/>
                    </a:lnTo>
                    <a:lnTo>
                      <a:pt x="191" y="18"/>
                    </a:lnTo>
                    <a:lnTo>
                      <a:pt x="193" y="20"/>
                    </a:lnTo>
                    <a:lnTo>
                      <a:pt x="193" y="23"/>
                    </a:lnTo>
                    <a:lnTo>
                      <a:pt x="193" y="24"/>
                    </a:lnTo>
                    <a:lnTo>
                      <a:pt x="193" y="25"/>
                    </a:lnTo>
                    <a:lnTo>
                      <a:pt x="192" y="26"/>
                    </a:lnTo>
                    <a:lnTo>
                      <a:pt x="191" y="28"/>
                    </a:lnTo>
                  </a:path>
                </a:pathLst>
              </a:custGeom>
              <a:gradFill rotWithShape="0">
                <a:gsLst>
                  <a:gs pos="0">
                    <a:schemeClr val="tx1">
                      <a:lumMod val="50000"/>
                      <a:lumOff val="50000"/>
                    </a:schemeClr>
                  </a:gs>
                  <a:gs pos="100000">
                    <a:schemeClr val="bg1">
                      <a:lumMod val="95000"/>
                    </a:schemeClr>
                  </a:gs>
                </a:gsLst>
                <a:lin ang="0" scaled="1"/>
              </a:gradFill>
              <a:ln w="9525" cap="rnd">
                <a:noFill/>
                <a:round/>
                <a:headEnd/>
                <a:tailEnd/>
              </a:ln>
              <a:effectLst/>
            </p:spPr>
            <p:txBody>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endParaRPr lang="en-US" sz="1800" dirty="0">
                  <a:latin typeface="Meiryo UI" panose="020B0604030504040204" pitchFamily="50" charset="-128"/>
                  <a:ea typeface="Meiryo UI" panose="020B0604030504040204" pitchFamily="50" charset="-128"/>
                </a:endParaRPr>
              </a:p>
            </p:txBody>
          </p:sp>
        </p:grpSp>
        <p:sp>
          <p:nvSpPr>
            <p:cNvPr id="95" name="TextBox 3"/>
            <p:cNvSpPr txBox="1"/>
            <p:nvPr/>
          </p:nvSpPr>
          <p:spPr bwMode="gray">
            <a:xfrm>
              <a:off x="1511222" y="3447503"/>
              <a:ext cx="1092141" cy="308631"/>
            </a:xfrm>
            <a:prstGeom prst="rect">
              <a:avLst/>
            </a:prstGeom>
            <a:noFill/>
          </p:spPr>
          <p:txBody>
            <a:bodyPr wrap="square" lIns="0" tIns="0" rIns="0" bIns="0" rtlCol="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000" b="1" kern="0" dirty="0">
                  <a:latin typeface="Meiryo UI" panose="020B0604030504040204" pitchFamily="50" charset="-128"/>
                  <a:ea typeface="Meiryo UI" panose="020B0604030504040204" pitchFamily="50" charset="-128"/>
                  <a:cs typeface="Arial Unicode MS" pitchFamily="34" charset="-128"/>
                </a:rPr>
                <a:t>AnyDB</a:t>
              </a:r>
            </a:p>
          </p:txBody>
        </p:sp>
      </p:grpSp>
      <p:grpSp>
        <p:nvGrpSpPr>
          <p:cNvPr id="84" name="グループ化 83"/>
          <p:cNvGrpSpPr/>
          <p:nvPr/>
        </p:nvGrpSpPr>
        <p:grpSpPr>
          <a:xfrm>
            <a:off x="4730266" y="3521173"/>
            <a:ext cx="1065870" cy="483891"/>
            <a:chOff x="2483768" y="2060848"/>
            <a:chExt cx="1065870" cy="483891"/>
          </a:xfrm>
        </p:grpSpPr>
        <p:pic>
          <p:nvPicPr>
            <p:cNvPr id="9218" name="Picture 2" descr="é¢é£ç»å"/>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060848"/>
              <a:ext cx="990711" cy="48389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7"/>
            <p:cNvSpPr txBox="1"/>
            <p:nvPr/>
          </p:nvSpPr>
          <p:spPr>
            <a:xfrm>
              <a:off x="2555776" y="2060848"/>
              <a:ext cx="993862" cy="161583"/>
            </a:xfrm>
            <a:prstGeom prst="rect">
              <a:avLst/>
            </a:prstGeom>
            <a:noFill/>
          </p:spPr>
          <p:txBody>
            <a:bodyPr wrap="none" lIns="0" tIns="0" rIns="0" bIns="0" rtlCol="0">
              <a:spAutoFit/>
            </a:bodyPr>
            <a:lstStyle/>
            <a:p>
              <a:pPr fontAlgn="base">
                <a:spcBef>
                  <a:spcPts val="528"/>
                </a:spcBef>
                <a:spcAft>
                  <a:spcPct val="0"/>
                </a:spcAft>
                <a:buClr>
                  <a:srgbClr val="F0AB00"/>
                </a:buClr>
                <a:buSzPct val="80000"/>
              </a:pPr>
              <a:r>
                <a:rPr lang="en-US" sz="1050" b="1" kern="0" dirty="0">
                  <a:latin typeface="Meiryo UI" panose="020B0604030504040204" pitchFamily="50" charset="-128"/>
                  <a:ea typeface="Meiryo UI" panose="020B0604030504040204" pitchFamily="50" charset="-128"/>
                  <a:cs typeface="Arial Unicode MS" pitchFamily="34" charset="-128"/>
                </a:rPr>
                <a:t>SAP HANA DB</a:t>
              </a:r>
            </a:p>
          </p:txBody>
        </p:sp>
      </p:grpSp>
      <p:grpSp>
        <p:nvGrpSpPr>
          <p:cNvPr id="102" name="グループ化 101"/>
          <p:cNvGrpSpPr/>
          <p:nvPr/>
        </p:nvGrpSpPr>
        <p:grpSpPr>
          <a:xfrm>
            <a:off x="6732240" y="1828113"/>
            <a:ext cx="1065870" cy="483891"/>
            <a:chOff x="2483768" y="2060848"/>
            <a:chExt cx="1065870" cy="483891"/>
          </a:xfrm>
        </p:grpSpPr>
        <p:pic>
          <p:nvPicPr>
            <p:cNvPr id="103" name="Picture 2" descr="é¢é£ç»å"/>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060848"/>
              <a:ext cx="990711" cy="483891"/>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7"/>
            <p:cNvSpPr txBox="1"/>
            <p:nvPr/>
          </p:nvSpPr>
          <p:spPr>
            <a:xfrm>
              <a:off x="2555776" y="2060848"/>
              <a:ext cx="993862" cy="161583"/>
            </a:xfrm>
            <a:prstGeom prst="rect">
              <a:avLst/>
            </a:prstGeom>
            <a:noFill/>
          </p:spPr>
          <p:txBody>
            <a:bodyPr wrap="none" lIns="0" tIns="0" rIns="0" bIns="0" rtlCol="0">
              <a:spAutoFit/>
            </a:bodyPr>
            <a:lstStyle/>
            <a:p>
              <a:pPr fontAlgn="base">
                <a:spcBef>
                  <a:spcPts val="528"/>
                </a:spcBef>
                <a:spcAft>
                  <a:spcPct val="0"/>
                </a:spcAft>
                <a:buClr>
                  <a:srgbClr val="F0AB00"/>
                </a:buClr>
                <a:buSzPct val="80000"/>
              </a:pPr>
              <a:r>
                <a:rPr lang="en-US" sz="1050" b="1" kern="0" dirty="0">
                  <a:latin typeface="Meiryo UI" panose="020B0604030504040204" pitchFamily="50" charset="-128"/>
                  <a:ea typeface="Meiryo UI" panose="020B0604030504040204" pitchFamily="50" charset="-128"/>
                  <a:cs typeface="Arial Unicode MS" pitchFamily="34" charset="-128"/>
                </a:rPr>
                <a:t>SAP HANA DB</a:t>
              </a:r>
            </a:p>
          </p:txBody>
        </p:sp>
      </p:grpSp>
      <p:grpSp>
        <p:nvGrpSpPr>
          <p:cNvPr id="105" name="グループ化 104"/>
          <p:cNvGrpSpPr/>
          <p:nvPr/>
        </p:nvGrpSpPr>
        <p:grpSpPr>
          <a:xfrm>
            <a:off x="6876256" y="4170625"/>
            <a:ext cx="792088" cy="353128"/>
            <a:chOff x="2483768" y="2060848"/>
            <a:chExt cx="1085397" cy="483891"/>
          </a:xfrm>
        </p:grpSpPr>
        <p:pic>
          <p:nvPicPr>
            <p:cNvPr id="106" name="Picture 2" descr="é¢é£ç»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060848"/>
              <a:ext cx="990711" cy="48389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7"/>
            <p:cNvSpPr txBox="1"/>
            <p:nvPr/>
          </p:nvSpPr>
          <p:spPr>
            <a:xfrm>
              <a:off x="2555776" y="2060848"/>
              <a:ext cx="1013389" cy="421747"/>
            </a:xfrm>
            <a:prstGeom prst="rect">
              <a:avLst/>
            </a:prstGeom>
            <a:noFill/>
          </p:spPr>
          <p:txBody>
            <a:bodyPr wrap="square" lIns="0" tIns="0" rIns="0" bIns="0" rtlCol="0">
              <a:spAutoFit/>
            </a:bodyPr>
            <a:lstStyle/>
            <a:p>
              <a:pPr algn="ctr" fontAlgn="base">
                <a:spcBef>
                  <a:spcPts val="528"/>
                </a:spcBef>
                <a:spcAft>
                  <a:spcPct val="0"/>
                </a:spcAft>
                <a:buClr>
                  <a:srgbClr val="F0AB00"/>
                </a:buClr>
                <a:buSzPct val="80000"/>
              </a:pPr>
              <a:r>
                <a:rPr lang="en-US" sz="1000" b="1" kern="0" dirty="0">
                  <a:latin typeface="Meiryo UI" panose="020B0604030504040204" pitchFamily="50" charset="-128"/>
                  <a:ea typeface="Meiryo UI" panose="020B0604030504040204" pitchFamily="50" charset="-128"/>
                  <a:cs typeface="Arial Unicode MS" pitchFamily="34" charset="-128"/>
                </a:rPr>
                <a:t>SAP HANA DB</a:t>
              </a:r>
            </a:p>
          </p:txBody>
        </p:sp>
      </p:grpSp>
      <p:sp>
        <p:nvSpPr>
          <p:cNvPr id="9220" name="テキスト ボックス 9219"/>
          <p:cNvSpPr txBox="1"/>
          <p:nvPr/>
        </p:nvSpPr>
        <p:spPr>
          <a:xfrm>
            <a:off x="683568" y="1052736"/>
            <a:ext cx="2758384" cy="1169551"/>
          </a:xfrm>
          <a:prstGeom prst="rect">
            <a:avLst/>
          </a:prstGeom>
          <a:noFill/>
          <a:ln>
            <a:noFill/>
          </a:ln>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移行（非</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ユニコード）</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①→③→④の２ステップ移行</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移行（ユニコード対応済）</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②→④の１ステップ移行が可能</a:t>
            </a:r>
          </a:p>
        </p:txBody>
      </p:sp>
    </p:spTree>
    <p:extLst>
      <p:ext uri="{BB962C8B-B14F-4D97-AF65-F5344CB8AC3E}">
        <p14:creationId xmlns:p14="http://schemas.microsoft.com/office/powerpoint/2010/main" val="1122289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ERP</a:t>
            </a:r>
            <a:r>
              <a:rPr kumimoji="1" lang="ja-JP" altLang="en-US" dirty="0"/>
              <a:t>から</a:t>
            </a:r>
            <a:r>
              <a:rPr kumimoji="1" lang="en-US" altLang="ja-JP" dirty="0"/>
              <a:t>SAP S/4HANA</a:t>
            </a:r>
            <a:r>
              <a:rPr kumimoji="1" lang="ja-JP" altLang="en-US" dirty="0" err="1"/>
              <a:t>への</a:t>
            </a:r>
            <a:r>
              <a:rPr kumimoji="1" lang="ja-JP" altLang="en-US" dirty="0"/>
              <a:t>移行を決めかねている理由　</a:t>
            </a:r>
          </a:p>
        </p:txBody>
      </p:sp>
      <p:sp>
        <p:nvSpPr>
          <p:cNvPr id="4" name="テキスト ボックス 3"/>
          <p:cNvSpPr txBox="1"/>
          <p:nvPr/>
        </p:nvSpPr>
        <p:spPr>
          <a:xfrm>
            <a:off x="609216" y="692696"/>
            <a:ext cx="8345554" cy="5755422"/>
          </a:xfrm>
          <a:prstGeom prst="rect">
            <a:avLst/>
          </a:prstGeom>
          <a:noFill/>
        </p:spPr>
        <p:txBody>
          <a:bodyPr wrap="none" rtlCol="0">
            <a:spAutoFit/>
          </a:bodyPr>
          <a:lstStyle/>
          <a:p>
            <a:r>
              <a:rPr lang="ja-JP" altLang="en-US" sz="1600" dirty="0">
                <a:solidFill>
                  <a:srgbClr val="FF0000"/>
                </a:solidFill>
                <a:latin typeface="Meiryo UI" panose="020B0604030504040204" pitchFamily="50" charset="-128"/>
                <a:ea typeface="Meiryo UI" panose="020B0604030504040204" pitchFamily="50" charset="-128"/>
              </a:rPr>
              <a:t>課題</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rPr>
              <a:t>	SAP ERP</a:t>
            </a:r>
            <a:r>
              <a:rPr lang="ja-JP" altLang="en-US" sz="1600" dirty="0">
                <a:solidFill>
                  <a:srgbClr val="FF0000"/>
                </a:solidFill>
                <a:latin typeface="Meiryo UI" panose="020B0604030504040204" pitchFamily="50" charset="-128"/>
                <a:ea typeface="Meiryo UI" panose="020B0604030504040204" pitchFamily="50" charset="-128"/>
              </a:rPr>
              <a:t>から</a:t>
            </a:r>
            <a:r>
              <a:rPr lang="en-US" altLang="ja-JP" sz="1600" dirty="0">
                <a:solidFill>
                  <a:srgbClr val="FF0000"/>
                </a:solidFill>
                <a:latin typeface="Meiryo UI" panose="020B0604030504040204" pitchFamily="50" charset="-128"/>
                <a:ea typeface="Meiryo UI" panose="020B0604030504040204" pitchFamily="50" charset="-128"/>
              </a:rPr>
              <a:t>SAP S/4HANA</a:t>
            </a:r>
            <a:r>
              <a:rPr lang="ja-JP" altLang="en-US" sz="1600" dirty="0">
                <a:solidFill>
                  <a:srgbClr val="FF0000"/>
                </a:solidFill>
                <a:latin typeface="Meiryo UI" panose="020B0604030504040204" pitchFamily="50" charset="-128"/>
                <a:ea typeface="Meiryo UI" panose="020B0604030504040204" pitchFamily="50" charset="-128"/>
              </a:rPr>
              <a:t>へ、移⾏すべき理由（ストーリー）が無い</a:t>
            </a:r>
            <a:endParaRPr lang="en-US" altLang="ja-JP" sz="1600" dirty="0">
              <a:solidFill>
                <a:srgbClr val="FF0000"/>
              </a:solidFill>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SAP</a:t>
            </a:r>
            <a:r>
              <a:rPr lang="ja-JP" altLang="en-US" sz="1600" dirty="0">
                <a:latin typeface="Meiryo UI" panose="020B0604030504040204" pitchFamily="50" charset="-128"/>
                <a:ea typeface="Meiryo UI" panose="020B0604030504040204" pitchFamily="50" charset="-128"/>
              </a:rPr>
              <a:t>は安定稼働で全く問題ない。</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社内（経営者、事業部門など）への説明が難しい。</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説得できる情報が足りない（導入して</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年以上経つ、現状把握出来ていない）</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セキュリティ対策、</a:t>
            </a:r>
            <a:r>
              <a:rPr lang="en-US" altLang="ja-JP" sz="1600" dirty="0">
                <a:latin typeface="Meiryo UI" panose="020B0604030504040204" pitchFamily="50" charset="-128"/>
                <a:ea typeface="Meiryo UI" panose="020B0604030504040204" pitchFamily="50" charset="-128"/>
              </a:rPr>
              <a:t>RPA,</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AI, IoT</a:t>
            </a:r>
            <a:r>
              <a:rPr lang="ja-JP" altLang="en-US" sz="1600" dirty="0">
                <a:latin typeface="Meiryo UI" panose="020B0604030504040204" pitchFamily="50" charset="-128"/>
                <a:ea typeface="Meiryo UI" panose="020B0604030504040204" pitchFamily="50" charset="-128"/>
              </a:rPr>
              <a:t>など他に優先度が高い要件が多くリソースが足りない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課題</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rPr>
              <a:t>既存システムの機能をそのまま移⾏するのか、機能を拡充して刷新するのか</a:t>
            </a: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リニューアルするならば全面的に刷新したいが、起案から計画、実行、評価までやりきれない</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リソース（要員と費用と時間）が足りないので、正直あまりやりたくない</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最新の</a:t>
            </a:r>
            <a:r>
              <a:rPr lang="en-US" altLang="ja-JP" sz="1600" dirty="0">
                <a:latin typeface="Meiryo UI" panose="020B0604030504040204" pitchFamily="50" charset="-128"/>
                <a:ea typeface="Meiryo UI" panose="020B0604030504040204" pitchFamily="50" charset="-128"/>
              </a:rPr>
              <a:t>SAP S/4HANA</a:t>
            </a:r>
            <a:r>
              <a:rPr lang="ja-JP" altLang="en-US" sz="1600" dirty="0">
                <a:latin typeface="Meiryo UI" panose="020B0604030504040204" pitchFamily="50" charset="-128"/>
                <a:ea typeface="Meiryo UI" panose="020B0604030504040204" pitchFamily="50" charset="-128"/>
              </a:rPr>
              <a:t>および</a:t>
            </a:r>
            <a:r>
              <a:rPr lang="en-US" altLang="ja-JP" sz="1600" dirty="0">
                <a:latin typeface="Meiryo UI" panose="020B0604030504040204" pitchFamily="50" charset="-128"/>
                <a:ea typeface="Meiryo UI" panose="020B0604030504040204" pitchFamily="50" charset="-128"/>
              </a:rPr>
              <a:t>SAP Leonardo</a:t>
            </a:r>
            <a:r>
              <a:rPr lang="ja-JP" altLang="en-US"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SAP </a:t>
            </a:r>
            <a:r>
              <a:rPr lang="en-US" altLang="ja-JP" sz="1600" dirty="0" err="1">
                <a:latin typeface="Meiryo UI" panose="020B0604030504040204" pitchFamily="50" charset="-128"/>
                <a:ea typeface="Meiryo UI" panose="020B0604030504040204" pitchFamily="50" charset="-128"/>
              </a:rPr>
              <a:t>Ariba</a:t>
            </a:r>
            <a:r>
              <a:rPr lang="ja-JP" altLang="en-US" sz="1600" dirty="0">
                <a:latin typeface="Meiryo UI" panose="020B0604030504040204" pitchFamily="50" charset="-128"/>
                <a:ea typeface="Meiryo UI" panose="020B0604030504040204" pitchFamily="50" charset="-128"/>
              </a:rPr>
              <a:t>など周辺システムを知らない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課題</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rPr>
              <a:t>	IT</a:t>
            </a:r>
            <a:r>
              <a:rPr lang="ja-JP" altLang="en-US" sz="1600" dirty="0">
                <a:solidFill>
                  <a:srgbClr val="FF0000"/>
                </a:solidFill>
                <a:latin typeface="Meiryo UI" panose="020B0604030504040204" pitchFamily="50" charset="-128"/>
                <a:ea typeface="Meiryo UI" panose="020B0604030504040204" pitchFamily="50" charset="-128"/>
              </a:rPr>
              <a:t>部⾨に</a:t>
            </a:r>
            <a:r>
              <a:rPr lang="en-US" altLang="ja-JP" sz="1600" dirty="0">
                <a:solidFill>
                  <a:srgbClr val="FF0000"/>
                </a:solidFill>
                <a:latin typeface="Meiryo UI" panose="020B0604030504040204" pitchFamily="50" charset="-128"/>
                <a:ea typeface="Meiryo UI" panose="020B0604030504040204" pitchFamily="50" charset="-128"/>
              </a:rPr>
              <a:t>SAP</a:t>
            </a:r>
            <a:r>
              <a:rPr lang="ja-JP" altLang="en-US" sz="1600" dirty="0">
                <a:solidFill>
                  <a:srgbClr val="FF0000"/>
                </a:solidFill>
                <a:latin typeface="Meiryo UI" panose="020B0604030504040204" pitchFamily="50" charset="-128"/>
                <a:ea typeface="Meiryo UI" panose="020B0604030504040204" pitchFamily="50" charset="-128"/>
              </a:rPr>
              <a:t>の移⾏体制を組める余裕がない、</a:t>
            </a:r>
            <a:r>
              <a:rPr lang="en-US" altLang="ja-JP" sz="1600" dirty="0">
                <a:solidFill>
                  <a:srgbClr val="FF0000"/>
                </a:solidFill>
                <a:latin typeface="Meiryo UI" panose="020B0604030504040204" pitchFamily="50" charset="-128"/>
                <a:ea typeface="Meiryo UI" panose="020B0604030504040204" pitchFamily="50" charset="-128"/>
              </a:rPr>
              <a:t>DX</a:t>
            </a:r>
            <a:r>
              <a:rPr lang="ja-JP" altLang="en-US" sz="1600" dirty="0">
                <a:solidFill>
                  <a:srgbClr val="FF0000"/>
                </a:solidFill>
                <a:latin typeface="Meiryo UI" panose="020B0604030504040204" pitchFamily="50" charset="-128"/>
                <a:ea typeface="Meiryo UI" panose="020B0604030504040204" pitchFamily="50" charset="-128"/>
              </a:rPr>
              <a:t>や</a:t>
            </a:r>
            <a:r>
              <a:rPr lang="en-US" altLang="ja-JP" sz="1600" dirty="0">
                <a:solidFill>
                  <a:srgbClr val="FF0000"/>
                </a:solidFill>
                <a:latin typeface="Meiryo UI" panose="020B0604030504040204" pitchFamily="50" charset="-128"/>
                <a:ea typeface="Meiryo UI" panose="020B0604030504040204" pitchFamily="50" charset="-128"/>
              </a:rPr>
              <a:t>RPA/AI</a:t>
            </a:r>
            <a:r>
              <a:rPr lang="ja-JP" altLang="en-US" sz="1600" dirty="0">
                <a:solidFill>
                  <a:srgbClr val="FF0000"/>
                </a:solidFill>
                <a:latin typeface="Meiryo UI" panose="020B0604030504040204" pitchFamily="50" charset="-128"/>
                <a:ea typeface="Meiryo UI" panose="020B0604030504040204" pitchFamily="50" charset="-128"/>
              </a:rPr>
              <a:t>など⼿⼀杯</a:t>
            </a:r>
            <a:endParaRPr lang="en-US" altLang="ja-JP" sz="1600" dirty="0">
              <a:solidFill>
                <a:srgbClr val="FF0000"/>
              </a:solidFill>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とにかく人が足りない（社内：</a:t>
            </a:r>
            <a:r>
              <a:rPr lang="en-US" altLang="ja-JP" sz="1600" dirty="0">
                <a:latin typeface="Meiryo UI" panose="020B0604030504040204" pitchFamily="50" charset="-128"/>
                <a:ea typeface="Meiryo UI" panose="020B0604030504040204" pitchFamily="50" charset="-128"/>
              </a:rPr>
              <a:t>IT</a:t>
            </a:r>
            <a:r>
              <a:rPr lang="ja-JP" altLang="en-US" sz="1600" dirty="0">
                <a:latin typeface="Meiryo UI" panose="020B0604030504040204" pitchFamily="50" charset="-128"/>
                <a:ea typeface="Meiryo UI" panose="020B0604030504040204" pitchFamily="50" charset="-128"/>
              </a:rPr>
              <a:t>要員、事業部担当者、社外：ベンダ技術者など）</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守りの</a:t>
            </a:r>
            <a:r>
              <a:rPr lang="en-US" altLang="ja-JP" sz="1600" dirty="0">
                <a:latin typeface="Meiryo UI" panose="020B0604030504040204" pitchFamily="50" charset="-128"/>
                <a:ea typeface="Meiryo UI" panose="020B0604030504040204" pitchFamily="50" charset="-128"/>
              </a:rPr>
              <a:t>IT</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SoR</a:t>
            </a:r>
            <a:r>
              <a:rPr lang="ja-JP" altLang="en-US" sz="1600" dirty="0">
                <a:latin typeface="Meiryo UI" panose="020B0604030504040204" pitchFamily="50" charset="-128"/>
                <a:ea typeface="Meiryo UI" panose="020B0604030504040204" pitchFamily="50" charset="-128"/>
              </a:rPr>
              <a:t>：バックオフィス系）と攻めの</a:t>
            </a:r>
            <a:r>
              <a:rPr lang="en-US" altLang="ja-JP" sz="1600" dirty="0">
                <a:latin typeface="Meiryo UI" panose="020B0604030504040204" pitchFamily="50" charset="-128"/>
                <a:ea typeface="Meiryo UI" panose="020B0604030504040204" pitchFamily="50" charset="-128"/>
              </a:rPr>
              <a:t>IT</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SoE</a:t>
            </a:r>
            <a:r>
              <a:rPr lang="ja-JP" altLang="en-US" sz="1600" dirty="0">
                <a:latin typeface="Meiryo UI" panose="020B0604030504040204" pitchFamily="50" charset="-128"/>
                <a:ea typeface="Meiryo UI" panose="020B0604030504040204" pitchFamily="50" charset="-128"/>
              </a:rPr>
              <a:t>：競争力強化）両方は無理</a:t>
            </a: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どちらか選択するというケースもある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課題</a:t>
            </a:r>
            <a:r>
              <a:rPr lang="en-US" altLang="ja-JP" sz="1600" dirty="0">
                <a:solidFill>
                  <a:srgbClr val="FF0000"/>
                </a:solidFill>
                <a:latin typeface="Meiryo UI" panose="020B0604030504040204" pitchFamily="50" charset="-128"/>
                <a:ea typeface="Meiryo UI" panose="020B0604030504040204" pitchFamily="50" charset="-128"/>
              </a:rPr>
              <a:t>4.</a:t>
            </a:r>
            <a:r>
              <a:rPr lang="ja-JP" altLang="en-US" sz="1600" dirty="0">
                <a:solidFill>
                  <a:srgbClr val="FF0000"/>
                </a:solidFill>
                <a:latin typeface="Meiryo UI" panose="020B0604030504040204" pitchFamily="50" charset="-128"/>
                <a:ea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rPr>
              <a:t>移⾏に必要な</a:t>
            </a:r>
            <a:r>
              <a:rPr lang="en-US" altLang="ja-JP" sz="1600" dirty="0">
                <a:solidFill>
                  <a:srgbClr val="FF0000"/>
                </a:solidFill>
                <a:latin typeface="Meiryo UI" panose="020B0604030504040204" pitchFamily="50" charset="-128"/>
                <a:ea typeface="Meiryo UI" panose="020B0604030504040204" pitchFamily="50" charset="-128"/>
              </a:rPr>
              <a:t>SAP</a:t>
            </a:r>
            <a:r>
              <a:rPr lang="ja-JP" altLang="en-US" sz="1600" dirty="0">
                <a:solidFill>
                  <a:srgbClr val="FF0000"/>
                </a:solidFill>
                <a:latin typeface="Meiryo UI" panose="020B0604030504040204" pitchFamily="50" charset="-128"/>
                <a:ea typeface="Meiryo UI" panose="020B0604030504040204" pitchFamily="50" charset="-128"/>
              </a:rPr>
              <a:t>コンサルタントを確保できそうにない</a:t>
            </a:r>
            <a:endParaRPr lang="en-US" altLang="ja-JP" sz="1600" dirty="0">
              <a:solidFill>
                <a:srgbClr val="FF0000"/>
              </a:solidFill>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SAP</a:t>
            </a:r>
            <a:r>
              <a:rPr lang="ja-JP" altLang="en-US" sz="1600" dirty="0">
                <a:latin typeface="Meiryo UI" panose="020B0604030504040204" pitchFamily="50" charset="-128"/>
                <a:ea typeface="Meiryo UI" panose="020B0604030504040204" pitchFamily="50" charset="-128"/>
              </a:rPr>
              <a:t>のコンサルタントが確保できない（社内、ベンダいずれも）</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SAP</a:t>
            </a:r>
            <a:r>
              <a:rPr lang="ja-JP" altLang="en-US" sz="1600" dirty="0">
                <a:latin typeface="Meiryo UI" panose="020B0604030504040204" pitchFamily="50" charset="-128"/>
                <a:ea typeface="Meiryo UI" panose="020B0604030504040204" pitchFamily="50" charset="-128"/>
              </a:rPr>
              <a:t>のコンサルタントの単価が高騰している</a:t>
            </a:r>
          </a:p>
          <a:p>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課題</a:t>
            </a:r>
            <a:r>
              <a:rPr lang="en-US" altLang="ja-JP" sz="1600" dirty="0">
                <a:solidFill>
                  <a:srgbClr val="FF0000"/>
                </a:solidFill>
                <a:latin typeface="Meiryo UI" panose="020B0604030504040204" pitchFamily="50" charset="-128"/>
                <a:ea typeface="Meiryo UI" panose="020B0604030504040204" pitchFamily="50" charset="-128"/>
              </a:rPr>
              <a:t>5.</a:t>
            </a:r>
            <a:r>
              <a:rPr lang="ja-JP" altLang="en-US" sz="1600" dirty="0">
                <a:solidFill>
                  <a:srgbClr val="FF0000"/>
                </a:solidFill>
                <a:latin typeface="Meiryo UI" panose="020B0604030504040204" pitchFamily="50" charset="-128"/>
                <a:ea typeface="Meiryo UI" panose="020B0604030504040204" pitchFamily="50" charset="-128"/>
              </a:rPr>
              <a:t>　</a:t>
            </a:r>
            <a:r>
              <a:rPr lang="en-US" altLang="ja-JP" sz="1600" dirty="0">
                <a:solidFill>
                  <a:srgbClr val="FF0000"/>
                </a:solidFill>
                <a:latin typeface="Meiryo UI" panose="020B0604030504040204" pitchFamily="50" charset="-128"/>
                <a:ea typeface="Meiryo UI" panose="020B0604030504040204" pitchFamily="50" charset="-128"/>
              </a:rPr>
              <a:t>	SAP</a:t>
            </a:r>
            <a:r>
              <a:rPr lang="ja-JP" altLang="en-US" sz="1600" dirty="0">
                <a:solidFill>
                  <a:srgbClr val="FF0000"/>
                </a:solidFill>
                <a:latin typeface="Meiryo UI" panose="020B0604030504040204" pitchFamily="50" charset="-128"/>
                <a:ea typeface="Meiryo UI" panose="020B0604030504040204" pitchFamily="50" charset="-128"/>
              </a:rPr>
              <a:t>を導⼊した経験を持つ⼈材が居ない（少ない）経験がほとんど無い</a:t>
            </a:r>
            <a:endParaRPr lang="en-US" altLang="ja-JP" sz="1600" dirty="0">
              <a:solidFill>
                <a:srgbClr val="FF0000"/>
              </a:solidFill>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10</a:t>
            </a:r>
            <a:r>
              <a:rPr kumimoji="1" lang="ja-JP" altLang="en-US" sz="1600" dirty="0">
                <a:latin typeface="Meiryo UI" panose="020B0604030504040204" pitchFamily="50" charset="-128"/>
                <a:ea typeface="Meiryo UI" panose="020B0604030504040204" pitchFamily="50" charset="-128"/>
              </a:rPr>
              <a:t>年以上前なので導入した</a:t>
            </a:r>
            <a:r>
              <a:rPr kumimoji="1" lang="en-US" altLang="ja-JP" sz="1600" dirty="0">
                <a:latin typeface="Meiryo UI" panose="020B0604030504040204" pitchFamily="50" charset="-128"/>
                <a:ea typeface="Meiryo UI" panose="020B0604030504040204" pitchFamily="50" charset="-128"/>
              </a:rPr>
              <a:t>IT</a:t>
            </a:r>
            <a:r>
              <a:rPr kumimoji="1" lang="ja-JP" altLang="en-US" sz="1600" dirty="0">
                <a:latin typeface="Meiryo UI" panose="020B0604030504040204" pitchFamily="50" charset="-128"/>
                <a:ea typeface="Meiryo UI" panose="020B0604030504040204" pitchFamily="50" charset="-128"/>
              </a:rPr>
              <a:t>要員が居ない。ベンダにお任せなので</a:t>
            </a:r>
            <a:r>
              <a:rPr kumimoji="1" lang="en-US" altLang="ja-JP" sz="1600" dirty="0">
                <a:latin typeface="Meiryo UI" panose="020B0604030504040204" pitchFamily="50" charset="-128"/>
                <a:ea typeface="Meiryo UI" panose="020B0604030504040204" pitchFamily="50" charset="-128"/>
              </a:rPr>
              <a:t>SAP</a:t>
            </a:r>
            <a:r>
              <a:rPr kumimoji="1" lang="ja-JP" altLang="en-US" sz="1600" dirty="0">
                <a:latin typeface="Meiryo UI" panose="020B0604030504040204" pitchFamily="50" charset="-128"/>
                <a:ea typeface="Meiryo UI" panose="020B0604030504040204" pitchFamily="50" charset="-128"/>
              </a:rPr>
              <a:t>が分からない。</a:t>
            </a:r>
            <a:endParaRPr kumimoji="1"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7163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S/4HANA</a:t>
            </a:r>
            <a:r>
              <a:rPr kumimoji="1" lang="ja-JP" altLang="en-US" dirty="0" err="1"/>
              <a:t>への</a:t>
            </a:r>
            <a:r>
              <a:rPr kumimoji="1" lang="ja-JP" altLang="en-US" dirty="0"/>
              <a:t>移行アプローチ　</a:t>
            </a:r>
          </a:p>
        </p:txBody>
      </p:sp>
      <p:pic>
        <p:nvPicPr>
          <p:cNvPr id="10242" name="Picture 2" descr="https://pages.business-on-it.com/rs/277-TSU-614/images/2001-sap-s4hana-lama-2.png?_ga=2.6563058.1307904438.1563873190-1905493339.1562736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8208962" cy="34837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515000" y="4653386"/>
            <a:ext cx="7420558" cy="1569660"/>
          </a:xfrm>
          <a:prstGeom prst="rect">
            <a:avLst/>
          </a:prstGeom>
          <a:solidFill>
            <a:srgbClr val="FFFFCC"/>
          </a:solidFill>
          <a:ln>
            <a:solidFill>
              <a:srgbClr val="FFC000"/>
            </a:solidFill>
          </a:ln>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JSUG</a:t>
            </a:r>
            <a:r>
              <a:rPr kumimoji="1" lang="ja-JP" altLang="en-US" sz="1600" dirty="0">
                <a:latin typeface="Meiryo UI" panose="020B0604030504040204" pitchFamily="50" charset="-128"/>
                <a:ea typeface="Meiryo UI" panose="020B0604030504040204" pitchFamily="50" charset="-128"/>
              </a:rPr>
              <a:t>の調査結果（テクニカル部会</a:t>
            </a:r>
            <a:r>
              <a:rPr kumimoji="1" lang="en-US" altLang="ja-JP" sz="1600" dirty="0">
                <a:latin typeface="Meiryo UI" panose="020B0604030504040204" pitchFamily="50" charset="-128"/>
                <a:ea typeface="Meiryo UI" panose="020B0604030504040204" pitchFamily="50" charset="-128"/>
              </a:rPr>
              <a:t>2019/7/19 JSUG FOCUS2019</a:t>
            </a:r>
            <a:r>
              <a:rPr kumimoji="1" lang="ja-JP" altLang="en-US" sz="1600" dirty="0">
                <a:latin typeface="Meiryo UI" panose="020B0604030504040204" pitchFamily="50" charset="-128"/>
                <a:ea typeface="Meiryo UI" panose="020B0604030504040204" pitchFamily="50" charset="-128"/>
              </a:rPr>
              <a:t>より）</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・約半数は</a:t>
            </a:r>
            <a:r>
              <a:rPr lang="en-US" altLang="ja-JP" sz="1600" dirty="0">
                <a:latin typeface="Meiryo UI" panose="020B0604030504040204" pitchFamily="50" charset="-128"/>
                <a:ea typeface="Meiryo UI" panose="020B0604030504040204" pitchFamily="50" charset="-128"/>
              </a:rPr>
              <a:t>S/4HANA</a:t>
            </a:r>
            <a:r>
              <a:rPr lang="ja-JP" altLang="en-US" sz="1600" dirty="0">
                <a:latin typeface="Meiryo UI" panose="020B0604030504040204" pitchFamily="50" charset="-128"/>
                <a:ea typeface="Meiryo UI" panose="020B0604030504040204" pitchFamily="50" charset="-128"/>
              </a:rPr>
              <a:t>へ移行する予定（約</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割は未定）</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％は新規構築（リビルド）、</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％はシステムコンバージョンを予定</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・移行の課題としてあげた理由で多いのは「コスト」と「現状で満足」</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ASUG</a:t>
            </a:r>
            <a:r>
              <a:rPr kumimoji="1" lang="ja-JP" altLang="en-US" sz="1600" dirty="0">
                <a:latin typeface="Meiryo UI" panose="020B0604030504040204" pitchFamily="50" charset="-128"/>
                <a:ea typeface="Meiryo UI" panose="020B0604030504040204" pitchFamily="50" charset="-128"/>
              </a:rPr>
              <a:t>は</a:t>
            </a: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割が</a:t>
            </a:r>
            <a:r>
              <a:rPr kumimoji="1" lang="en-US" altLang="ja-JP" sz="1600" dirty="0">
                <a:latin typeface="Meiryo UI" panose="020B0604030504040204" pitchFamily="50" charset="-128"/>
                <a:ea typeface="Meiryo UI" panose="020B0604030504040204" pitchFamily="50" charset="-128"/>
              </a:rPr>
              <a:t>S/4HANA</a:t>
            </a:r>
            <a:r>
              <a:rPr kumimoji="1" lang="ja-JP" altLang="en-US" sz="1600" dirty="0">
                <a:latin typeface="Meiryo UI" panose="020B0604030504040204" pitchFamily="50" charset="-128"/>
                <a:ea typeface="Meiryo UI" panose="020B0604030504040204" pitchFamily="50" charset="-128"/>
              </a:rPr>
              <a:t>へ移行予定、</a:t>
            </a:r>
            <a:r>
              <a:rPr kumimoji="1" lang="en-US" altLang="ja-JP" sz="1600" dirty="0">
                <a:latin typeface="Meiryo UI" panose="020B0604030504040204" pitchFamily="50" charset="-128"/>
                <a:ea typeface="Meiryo UI" panose="020B0604030504040204" pitchFamily="50" charset="-128"/>
              </a:rPr>
              <a:t>16</a:t>
            </a:r>
            <a:r>
              <a:rPr kumimoji="1" lang="ja-JP" altLang="en-US" sz="1600" dirty="0">
                <a:latin typeface="Meiryo UI" panose="020B0604030504040204" pitchFamily="50" charset="-128"/>
                <a:ea typeface="Meiryo UI" panose="020B0604030504040204" pitchFamily="50" charset="-128"/>
              </a:rPr>
              <a:t>％移行済、</a:t>
            </a:r>
            <a:r>
              <a:rPr kumimoji="1" lang="en-US" altLang="ja-JP" sz="1600" dirty="0">
                <a:latin typeface="Meiryo UI" panose="020B0604030504040204" pitchFamily="50" charset="-128"/>
                <a:ea typeface="Meiryo UI" panose="020B0604030504040204" pitchFamily="50" charset="-128"/>
              </a:rPr>
              <a:t>16</a:t>
            </a:r>
            <a:r>
              <a:rPr kumimoji="1" lang="ja-JP" altLang="en-US" sz="1600" dirty="0">
                <a:latin typeface="Meiryo UI" panose="020B0604030504040204" pitchFamily="50" charset="-128"/>
                <a:ea typeface="Meiryo UI" panose="020B0604030504040204" pitchFamily="50" charset="-128"/>
              </a:rPr>
              <a:t>％が移行中で</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％が未定となっている。（</a:t>
            </a:r>
            <a:r>
              <a:rPr lang="en-US" altLang="ja-JP" sz="1600" dirty="0">
                <a:latin typeface="Meiryo UI" panose="020B0604030504040204" pitchFamily="50" charset="-128"/>
                <a:ea typeface="Meiryo UI" panose="020B0604030504040204" pitchFamily="50" charset="-128"/>
              </a:rPr>
              <a:t>ASUG</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The State of the Community 2019</a:t>
            </a:r>
            <a:r>
              <a:rPr lang="ja-JP" altLang="en-US" sz="1600" dirty="0">
                <a:latin typeface="Meiryo UI" panose="020B0604030504040204" pitchFamily="50" charset="-128"/>
                <a:ea typeface="Meiryo UI" panose="020B0604030504040204" pitchFamily="50" charset="-128"/>
              </a:rPr>
              <a:t>”より）</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0512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S/4HANA</a:t>
            </a:r>
            <a:r>
              <a:rPr kumimoji="1" lang="ja-JP" altLang="en-US" dirty="0"/>
              <a:t>のデプロイメント（システムの展開）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92" y="836713"/>
            <a:ext cx="8503684"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204709" y="5229200"/>
            <a:ext cx="114967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パブリッククラウド</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SaaS</a:t>
            </a:r>
            <a:r>
              <a:rPr kumimoji="1" lang="ja-JP" altLang="en-US" sz="1200" dirty="0">
                <a:latin typeface="Meiryo UI" panose="020B0604030504040204" pitchFamily="50" charset="-128"/>
                <a:ea typeface="Meiryo UI" panose="020B0604030504040204" pitchFamily="50" charset="-128"/>
              </a:rPr>
              <a:t>型</a:t>
            </a:r>
          </a:p>
        </p:txBody>
      </p:sp>
      <p:sp>
        <p:nvSpPr>
          <p:cNvPr id="6" name="テキスト ボックス 5"/>
          <p:cNvSpPr txBox="1"/>
          <p:nvPr/>
        </p:nvSpPr>
        <p:spPr>
          <a:xfrm>
            <a:off x="3131840" y="5229200"/>
            <a:ext cx="130997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プライベートクラウド</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SaaS</a:t>
            </a:r>
            <a:r>
              <a:rPr lang="ja-JP" altLang="en-US" sz="1200" dirty="0">
                <a:latin typeface="Meiryo UI" panose="020B0604030504040204" pitchFamily="50" charset="-128"/>
                <a:ea typeface="Meiryo UI" panose="020B0604030504040204" pitchFamily="50" charset="-128"/>
              </a:rPr>
              <a:t>型</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963171" y="5229200"/>
            <a:ext cx="2129109"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クラウド</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パブリック＆プライベート</a:t>
            </a:r>
            <a:r>
              <a:rPr kumimoji="1" lang="en-US" altLang="ja-JP" sz="1200" dirty="0">
                <a:latin typeface="Meiryo UI" panose="020B0604030504040204" pitchFamily="50" charset="-128"/>
                <a:ea typeface="Meiryo UI" panose="020B0604030504040204" pitchFamily="50" charset="-128"/>
              </a:rPr>
              <a:t>)</a:t>
            </a:r>
          </a:p>
          <a:p>
            <a:r>
              <a:rPr kumimoji="1" lang="en-US" altLang="ja-JP" sz="1200" dirty="0">
                <a:latin typeface="Meiryo UI" panose="020B0604030504040204" pitchFamily="50" charset="-128"/>
                <a:ea typeface="Meiryo UI" panose="020B0604030504040204" pitchFamily="50" charset="-128"/>
              </a:rPr>
              <a:t>IaaS</a:t>
            </a:r>
            <a:r>
              <a:rPr kumimoji="1" lang="ja-JP" altLang="en-US" sz="1200" dirty="0">
                <a:latin typeface="Meiryo UI" panose="020B0604030504040204" pitchFamily="50" charset="-128"/>
                <a:ea typeface="Meiryo UI" panose="020B0604030504040204" pitchFamily="50" charset="-128"/>
              </a:rPr>
              <a:t>型</a:t>
            </a:r>
          </a:p>
        </p:txBody>
      </p:sp>
      <p:sp>
        <p:nvSpPr>
          <p:cNvPr id="9" name="テキスト ボックス 8"/>
          <p:cNvSpPr txBox="1"/>
          <p:nvPr/>
        </p:nvSpPr>
        <p:spPr>
          <a:xfrm>
            <a:off x="7312869" y="5229200"/>
            <a:ext cx="8595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オンプレミス</a:t>
            </a:r>
          </a:p>
        </p:txBody>
      </p:sp>
    </p:spTree>
    <p:extLst>
      <p:ext uri="{BB962C8B-B14F-4D97-AF65-F5344CB8AC3E}">
        <p14:creationId xmlns:p14="http://schemas.microsoft.com/office/powerpoint/2010/main" val="3775578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bwMode="auto">
          <a:xfrm>
            <a:off x="251520" y="692696"/>
            <a:ext cx="4824536" cy="1800200"/>
          </a:xfrm>
          <a:prstGeom prst="rect">
            <a:avLst/>
          </a:prstGeom>
          <a:solidFill>
            <a:srgbClr val="FFFFCC">
              <a:alpha val="50000"/>
            </a:srgbClr>
          </a:solid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9" name="正方形/長方形 58"/>
          <p:cNvSpPr/>
          <p:nvPr/>
        </p:nvSpPr>
        <p:spPr bwMode="auto">
          <a:xfrm>
            <a:off x="251520" y="4149080"/>
            <a:ext cx="5976664" cy="1080120"/>
          </a:xfrm>
          <a:prstGeom prst="rect">
            <a:avLst/>
          </a:prstGeom>
          <a:solidFill>
            <a:srgbClr val="FFFFCC">
              <a:alpha val="50000"/>
            </a:srgbClr>
          </a:solid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正方形/長方形 57"/>
          <p:cNvSpPr/>
          <p:nvPr/>
        </p:nvSpPr>
        <p:spPr bwMode="auto">
          <a:xfrm>
            <a:off x="323528" y="2564904"/>
            <a:ext cx="5976664" cy="1008112"/>
          </a:xfrm>
          <a:prstGeom prst="rect">
            <a:avLst/>
          </a:prstGeom>
          <a:solidFill>
            <a:srgbClr val="FFFFCC">
              <a:alpha val="50000"/>
            </a:srgbClr>
          </a:solid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r>
              <a:rPr kumimoji="1" lang="en-US" altLang="ja-JP" dirty="0"/>
              <a:t>『2025</a:t>
            </a:r>
            <a:r>
              <a:rPr kumimoji="1" lang="ja-JP" altLang="en-US" dirty="0"/>
              <a:t>年の崖</a:t>
            </a:r>
            <a:r>
              <a:rPr kumimoji="1" lang="en-US" altLang="ja-JP" dirty="0"/>
              <a:t>』</a:t>
            </a:r>
            <a:r>
              <a:rPr kumimoji="1" lang="ja-JP" altLang="en-US" dirty="0"/>
              <a:t>を越えるために　：考えるべき検討ポイント　</a:t>
            </a:r>
          </a:p>
        </p:txBody>
      </p:sp>
      <p:sp>
        <p:nvSpPr>
          <p:cNvPr id="3" name="正方形/長方形 2"/>
          <p:cNvSpPr/>
          <p:nvPr/>
        </p:nvSpPr>
        <p:spPr bwMode="auto">
          <a:xfrm>
            <a:off x="395536" y="443711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現行</a:t>
            </a: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に</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不満は無いが</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dirty="0">
                <a:latin typeface="Meiryo UI" panose="020B0604030504040204" pitchFamily="50" charset="-128"/>
                <a:ea typeface="Meiryo UI" panose="020B0604030504040204" pitchFamily="50" charset="-128"/>
                <a:cs typeface="メイリオ" panose="020B0604030504040204" pitchFamily="50" charset="-128"/>
              </a:rPr>
              <a:t>内容がわからない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 name="正方形/長方形 3"/>
          <p:cNvSpPr/>
          <p:nvPr/>
        </p:nvSpPr>
        <p:spPr bwMode="auto">
          <a:xfrm>
            <a:off x="395536" y="3068960"/>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へ</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移行したい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正方形/長方形 4"/>
          <p:cNvSpPr/>
          <p:nvPr/>
        </p:nvSpPr>
        <p:spPr bwMode="auto">
          <a:xfrm>
            <a:off x="4360612" y="443711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現行</a:t>
            </a: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に</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大いに不満がある</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dirty="0">
                <a:latin typeface="Meiryo UI" panose="020B0604030504040204" pitchFamily="50" charset="-128"/>
                <a:ea typeface="Meiryo UI" panose="020B0604030504040204" pitchFamily="50" charset="-128"/>
                <a:cs typeface="メイリオ" panose="020B0604030504040204" pitchFamily="50" charset="-128"/>
              </a:rPr>
              <a:t>出来れば入れ替えたい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正方形/長方形 5"/>
          <p:cNvSpPr/>
          <p:nvPr/>
        </p:nvSpPr>
        <p:spPr bwMode="auto">
          <a:xfrm>
            <a:off x="4356348" y="306876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へ</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移行しなくても良い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正方形/長方形 6"/>
          <p:cNvSpPr/>
          <p:nvPr/>
        </p:nvSpPr>
        <p:spPr bwMode="auto">
          <a:xfrm>
            <a:off x="2339752" y="1700808"/>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で現行の</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システムが動けば良い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正方形/長方形 7"/>
          <p:cNvSpPr/>
          <p:nvPr/>
        </p:nvSpPr>
        <p:spPr bwMode="auto">
          <a:xfrm>
            <a:off x="395288" y="908655"/>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の機能を</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最大限利用したい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正方形/長方形 8"/>
          <p:cNvSpPr/>
          <p:nvPr/>
        </p:nvSpPr>
        <p:spPr bwMode="auto">
          <a:xfrm>
            <a:off x="6948264" y="4437211"/>
            <a:ext cx="1872530" cy="719981"/>
          </a:xfrm>
          <a:prstGeom prst="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以外の</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へ乗り換える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正方形/長方形 9"/>
          <p:cNvSpPr/>
          <p:nvPr/>
        </p:nvSpPr>
        <p:spPr bwMode="auto">
          <a:xfrm>
            <a:off x="2340124" y="443711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現行</a:t>
            </a: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は</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カスタマイズが多く</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dirty="0">
                <a:latin typeface="Meiryo UI" panose="020B0604030504040204" pitchFamily="50" charset="-128"/>
                <a:ea typeface="Meiryo UI" panose="020B0604030504040204" pitchFamily="50" charset="-128"/>
                <a:cs typeface="メイリオ" panose="020B0604030504040204" pitchFamily="50" charset="-128"/>
              </a:rPr>
              <a:t>内容に問題がある</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正方形/長方形 10"/>
          <p:cNvSpPr/>
          <p:nvPr/>
        </p:nvSpPr>
        <p:spPr bwMode="auto">
          <a:xfrm>
            <a:off x="6948264" y="911003"/>
            <a:ext cx="1872530" cy="719981"/>
          </a:xfrm>
          <a:prstGeom prst="rect">
            <a:avLst/>
          </a:prstGeom>
          <a:solidFill>
            <a:srgbClr val="00B05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を</a:t>
            </a:r>
            <a:endPar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新規実装</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で導入する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オンプレミス</a:t>
            </a: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/IaaS/SaaS</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正方形/長方形 11"/>
          <p:cNvSpPr/>
          <p:nvPr/>
        </p:nvSpPr>
        <p:spPr bwMode="auto">
          <a:xfrm>
            <a:off x="6948264" y="1700808"/>
            <a:ext cx="1872530" cy="719981"/>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を</a:t>
            </a:r>
            <a:endPar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コンバージョンする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オンプレミス</a:t>
            </a: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/IaaS</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正方形/長方形 12"/>
          <p:cNvSpPr/>
          <p:nvPr/>
        </p:nvSpPr>
        <p:spPr bwMode="auto">
          <a:xfrm>
            <a:off x="6948264" y="3068762"/>
            <a:ext cx="1872530" cy="719981"/>
          </a:xfrm>
          <a:prstGeom prst="rect">
            <a:avLst/>
          </a:prstGeom>
          <a:solidFill>
            <a:srgbClr val="FF9933"/>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を使い続ける</a:t>
            </a:r>
            <a:endPar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オンプレミス</a:t>
            </a: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/IaaS)</a:t>
            </a:r>
          </a:p>
        </p:txBody>
      </p:sp>
      <p:sp>
        <p:nvSpPr>
          <p:cNvPr id="14" name="正方形/長方形 13"/>
          <p:cNvSpPr/>
          <p:nvPr/>
        </p:nvSpPr>
        <p:spPr bwMode="auto">
          <a:xfrm>
            <a:off x="395536" y="5796216"/>
            <a:ext cx="1728192" cy="719981"/>
          </a:xfrm>
          <a:prstGeom prst="rect">
            <a:avLst/>
          </a:prstGeom>
          <a:solidFill>
            <a:schemeClr val="tx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SAP ERP(ECC6.0)</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が稼働している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20" name="直線矢印コネクタ 19"/>
          <p:cNvCxnSpPr>
            <a:stCxn id="3" idx="0"/>
            <a:endCxn id="4" idx="2"/>
          </p:cNvCxnSpPr>
          <p:nvPr/>
        </p:nvCxnSpPr>
        <p:spPr bwMode="auto">
          <a:xfrm flipV="1">
            <a:off x="1259632" y="3788941"/>
            <a:ext cx="0" cy="648171"/>
          </a:xfrm>
          <a:prstGeom prst="straightConnector1">
            <a:avLst/>
          </a:prstGeom>
          <a:noFill/>
          <a:ln w="28575" cap="flat" cmpd="sng" algn="ctr">
            <a:solidFill>
              <a:srgbClr val="0000FF"/>
            </a:solidFill>
            <a:prstDash val="solid"/>
            <a:round/>
            <a:headEnd type="none" w="med" len="med"/>
            <a:tailEnd type="arrow"/>
          </a:ln>
          <a:effectLst/>
        </p:spPr>
      </p:cxnSp>
      <p:cxnSp>
        <p:nvCxnSpPr>
          <p:cNvPr id="26" name="カギ線コネクタ 25"/>
          <p:cNvCxnSpPr>
            <a:stCxn id="4" idx="0"/>
            <a:endCxn id="7" idx="1"/>
          </p:cNvCxnSpPr>
          <p:nvPr/>
        </p:nvCxnSpPr>
        <p:spPr bwMode="auto">
          <a:xfrm rot="5400000" flipH="1" flipV="1">
            <a:off x="1295612" y="2024820"/>
            <a:ext cx="1008161" cy="1080120"/>
          </a:xfrm>
          <a:prstGeom prst="bentConnector2">
            <a:avLst/>
          </a:prstGeom>
          <a:noFill/>
          <a:ln w="28575" cap="flat" cmpd="sng" algn="ctr">
            <a:solidFill>
              <a:srgbClr val="00B0F0"/>
            </a:solidFill>
            <a:prstDash val="solid"/>
            <a:round/>
            <a:headEnd type="none" w="med" len="med"/>
            <a:tailEnd type="arrow"/>
          </a:ln>
          <a:effectLst/>
        </p:spPr>
      </p:cxnSp>
      <p:cxnSp>
        <p:nvCxnSpPr>
          <p:cNvPr id="30" name="直線矢印コネクタ 29"/>
          <p:cNvCxnSpPr>
            <a:stCxn id="10" idx="0"/>
            <a:endCxn id="4" idx="2"/>
          </p:cNvCxnSpPr>
          <p:nvPr/>
        </p:nvCxnSpPr>
        <p:spPr bwMode="auto">
          <a:xfrm flipH="1" flipV="1">
            <a:off x="1259632" y="3788941"/>
            <a:ext cx="1944588" cy="648171"/>
          </a:xfrm>
          <a:prstGeom prst="straightConnector1">
            <a:avLst/>
          </a:prstGeom>
          <a:noFill/>
          <a:ln w="28575" cap="flat" cmpd="sng" algn="ctr">
            <a:solidFill>
              <a:srgbClr val="00B0F0"/>
            </a:solidFill>
            <a:prstDash val="solid"/>
            <a:round/>
            <a:headEnd type="none" w="med" len="med"/>
            <a:tailEnd type="arrow"/>
          </a:ln>
          <a:effectLst/>
        </p:spPr>
      </p:cxnSp>
      <p:cxnSp>
        <p:nvCxnSpPr>
          <p:cNvPr id="31" name="直線矢印コネクタ 30"/>
          <p:cNvCxnSpPr>
            <a:stCxn id="10" idx="0"/>
            <a:endCxn id="6" idx="2"/>
          </p:cNvCxnSpPr>
          <p:nvPr/>
        </p:nvCxnSpPr>
        <p:spPr bwMode="auto">
          <a:xfrm flipV="1">
            <a:off x="3204220" y="3788743"/>
            <a:ext cx="2016224" cy="648369"/>
          </a:xfrm>
          <a:prstGeom prst="straightConnector1">
            <a:avLst/>
          </a:prstGeom>
          <a:noFill/>
          <a:ln w="28575" cap="flat" cmpd="sng" algn="ctr">
            <a:solidFill>
              <a:schemeClr val="tx1"/>
            </a:solidFill>
            <a:prstDash val="dash"/>
            <a:round/>
            <a:headEnd type="none" w="med" len="med"/>
            <a:tailEnd type="arrow"/>
          </a:ln>
          <a:effectLst/>
        </p:spPr>
      </p:cxnSp>
      <p:cxnSp>
        <p:nvCxnSpPr>
          <p:cNvPr id="34" name="直線矢印コネクタ 33"/>
          <p:cNvCxnSpPr>
            <a:stCxn id="5" idx="3"/>
            <a:endCxn id="9" idx="1"/>
          </p:cNvCxnSpPr>
          <p:nvPr/>
        </p:nvCxnSpPr>
        <p:spPr bwMode="auto">
          <a:xfrm>
            <a:off x="6088804" y="4797103"/>
            <a:ext cx="859460" cy="99"/>
          </a:xfrm>
          <a:prstGeom prst="straightConnector1">
            <a:avLst/>
          </a:prstGeom>
          <a:noFill/>
          <a:ln w="28575" cap="flat" cmpd="sng" algn="ctr">
            <a:solidFill>
              <a:schemeClr val="tx1"/>
            </a:solidFill>
            <a:prstDash val="dash"/>
            <a:round/>
            <a:headEnd type="none" w="med" len="med"/>
            <a:tailEnd type="arrow"/>
          </a:ln>
          <a:effectLst/>
        </p:spPr>
      </p:cxnSp>
      <p:cxnSp>
        <p:nvCxnSpPr>
          <p:cNvPr id="35" name="カギ線コネクタ 34"/>
          <p:cNvCxnSpPr>
            <a:stCxn id="14" idx="0"/>
            <a:endCxn id="5" idx="2"/>
          </p:cNvCxnSpPr>
          <p:nvPr/>
        </p:nvCxnSpPr>
        <p:spPr bwMode="auto">
          <a:xfrm rot="5400000" flipH="1" flipV="1">
            <a:off x="2922609" y="3494117"/>
            <a:ext cx="639123" cy="3965076"/>
          </a:xfrm>
          <a:prstGeom prst="bentConnector3">
            <a:avLst>
              <a:gd name="adj1" fmla="val 50000"/>
            </a:avLst>
          </a:prstGeom>
          <a:noFill/>
          <a:ln w="28575" cap="flat" cmpd="sng" algn="ctr">
            <a:solidFill>
              <a:schemeClr val="tx1"/>
            </a:solidFill>
            <a:prstDash val="solid"/>
            <a:round/>
            <a:headEnd type="none" w="med" len="med"/>
            <a:tailEnd type="arrow"/>
          </a:ln>
          <a:effectLst/>
        </p:spPr>
      </p:cxnSp>
      <p:cxnSp>
        <p:nvCxnSpPr>
          <p:cNvPr id="40" name="直線矢印コネクタ 39"/>
          <p:cNvCxnSpPr>
            <a:stCxn id="5" idx="0"/>
            <a:endCxn id="6" idx="2"/>
          </p:cNvCxnSpPr>
          <p:nvPr/>
        </p:nvCxnSpPr>
        <p:spPr bwMode="auto">
          <a:xfrm flipH="1" flipV="1">
            <a:off x="5220444" y="3788743"/>
            <a:ext cx="4264" cy="648369"/>
          </a:xfrm>
          <a:prstGeom prst="straightConnector1">
            <a:avLst/>
          </a:prstGeom>
          <a:noFill/>
          <a:ln w="28575" cap="flat" cmpd="sng" algn="ctr">
            <a:solidFill>
              <a:schemeClr val="tx1"/>
            </a:solidFill>
            <a:prstDash val="solid"/>
            <a:round/>
            <a:headEnd type="none" w="med" len="med"/>
            <a:tailEnd type="arrow"/>
          </a:ln>
          <a:effectLst/>
        </p:spPr>
      </p:cxnSp>
      <p:cxnSp>
        <p:nvCxnSpPr>
          <p:cNvPr id="46" name="直線矢印コネクタ 45"/>
          <p:cNvCxnSpPr>
            <a:stCxn id="8" idx="3"/>
            <a:endCxn id="11" idx="1"/>
          </p:cNvCxnSpPr>
          <p:nvPr/>
        </p:nvCxnSpPr>
        <p:spPr bwMode="auto">
          <a:xfrm>
            <a:off x="2123480" y="1268646"/>
            <a:ext cx="4824784" cy="2348"/>
          </a:xfrm>
          <a:prstGeom prst="straightConnector1">
            <a:avLst/>
          </a:prstGeom>
          <a:noFill/>
          <a:ln w="28575" cap="flat" cmpd="sng" algn="ctr">
            <a:solidFill>
              <a:srgbClr val="0000FF"/>
            </a:solidFill>
            <a:prstDash val="solid"/>
            <a:round/>
            <a:headEnd type="none" w="med" len="med"/>
            <a:tailEnd type="arrow"/>
          </a:ln>
          <a:effectLst/>
        </p:spPr>
      </p:cxnSp>
      <p:cxnSp>
        <p:nvCxnSpPr>
          <p:cNvPr id="49" name="直線矢印コネクタ 48"/>
          <p:cNvCxnSpPr>
            <a:stCxn id="7" idx="3"/>
            <a:endCxn id="12" idx="1"/>
          </p:cNvCxnSpPr>
          <p:nvPr/>
        </p:nvCxnSpPr>
        <p:spPr bwMode="auto">
          <a:xfrm>
            <a:off x="4067944" y="2060799"/>
            <a:ext cx="2880320" cy="0"/>
          </a:xfrm>
          <a:prstGeom prst="straightConnector1">
            <a:avLst/>
          </a:prstGeom>
          <a:noFill/>
          <a:ln w="28575" cap="flat" cmpd="sng" algn="ctr">
            <a:solidFill>
              <a:srgbClr val="00B0F0"/>
            </a:solidFill>
            <a:prstDash val="solid"/>
            <a:round/>
            <a:headEnd type="none" w="med" len="med"/>
            <a:tailEnd type="arrow"/>
          </a:ln>
          <a:effectLst/>
        </p:spPr>
      </p:cxnSp>
      <p:cxnSp>
        <p:nvCxnSpPr>
          <p:cNvPr id="52" name="直線矢印コネクタ 51"/>
          <p:cNvCxnSpPr>
            <a:stCxn id="6" idx="3"/>
            <a:endCxn id="13" idx="1"/>
          </p:cNvCxnSpPr>
          <p:nvPr/>
        </p:nvCxnSpPr>
        <p:spPr bwMode="auto">
          <a:xfrm>
            <a:off x="6084540" y="3428753"/>
            <a:ext cx="863724" cy="0"/>
          </a:xfrm>
          <a:prstGeom prst="straightConnector1">
            <a:avLst/>
          </a:prstGeom>
          <a:noFill/>
          <a:ln w="28575" cap="flat" cmpd="sng" algn="ctr">
            <a:solidFill>
              <a:schemeClr val="tx1"/>
            </a:solidFill>
            <a:prstDash val="solid"/>
            <a:round/>
            <a:headEnd type="none" w="med" len="med"/>
            <a:tailEnd type="arrow"/>
          </a:ln>
          <a:effectLst/>
        </p:spPr>
      </p:cxnSp>
      <p:cxnSp>
        <p:nvCxnSpPr>
          <p:cNvPr id="55" name="直線矢印コネクタ 54"/>
          <p:cNvCxnSpPr>
            <a:stCxn id="5" idx="3"/>
            <a:endCxn id="11" idx="1"/>
          </p:cNvCxnSpPr>
          <p:nvPr/>
        </p:nvCxnSpPr>
        <p:spPr bwMode="auto">
          <a:xfrm flipV="1">
            <a:off x="6088804" y="1270994"/>
            <a:ext cx="859460" cy="3526109"/>
          </a:xfrm>
          <a:prstGeom prst="straightConnector1">
            <a:avLst/>
          </a:prstGeom>
          <a:noFill/>
          <a:ln w="28575" cap="flat" cmpd="sng" algn="ctr">
            <a:solidFill>
              <a:schemeClr val="tx1"/>
            </a:solidFill>
            <a:prstDash val="solid"/>
            <a:round/>
            <a:headEnd type="none" w="med" len="med"/>
            <a:tailEnd type="arrow"/>
          </a:ln>
          <a:effectLst/>
        </p:spPr>
      </p:cxnSp>
      <p:sp>
        <p:nvSpPr>
          <p:cNvPr id="73" name="テキスト ボックス 72"/>
          <p:cNvSpPr txBox="1"/>
          <p:nvPr/>
        </p:nvSpPr>
        <p:spPr>
          <a:xfrm>
            <a:off x="251520" y="4175502"/>
            <a:ext cx="1944216" cy="261610"/>
          </a:xfrm>
          <a:prstGeom prst="rect">
            <a:avLst/>
          </a:prstGeom>
          <a:noFill/>
        </p:spPr>
        <p:txBody>
          <a:bodyPr wrap="square" rtlCol="0">
            <a:spAutoFit/>
          </a:bodyPr>
          <a:lstStyle/>
          <a:p>
            <a:r>
              <a:rPr kumimoji="1" lang="ja-JP" altLang="en-US" sz="1100" dirty="0">
                <a:solidFill>
                  <a:srgbClr val="0000FF"/>
                </a:solidFill>
                <a:latin typeface="Meiryo UI" panose="020B0604030504040204" pitchFamily="50" charset="-128"/>
                <a:ea typeface="Meiryo UI" panose="020B0604030504040204" pitchFamily="50" charset="-128"/>
              </a:rPr>
              <a:t>現行</a:t>
            </a:r>
            <a:r>
              <a:rPr kumimoji="1" lang="en-US" altLang="ja-JP" sz="1100" dirty="0">
                <a:solidFill>
                  <a:srgbClr val="0000FF"/>
                </a:solidFill>
                <a:latin typeface="Meiryo UI" panose="020B0604030504040204" pitchFamily="50" charset="-128"/>
                <a:ea typeface="Meiryo UI" panose="020B0604030504040204" pitchFamily="50" charset="-128"/>
              </a:rPr>
              <a:t>SAP ERP</a:t>
            </a:r>
            <a:r>
              <a:rPr kumimoji="1" lang="ja-JP" altLang="en-US" sz="1100" dirty="0">
                <a:solidFill>
                  <a:srgbClr val="0000FF"/>
                </a:solidFill>
                <a:latin typeface="Meiryo UI" panose="020B0604030504040204" pitchFamily="50" charset="-128"/>
                <a:ea typeface="Meiryo UI" panose="020B0604030504040204" pitchFamily="50" charset="-128"/>
              </a:rPr>
              <a:t>の調査が必要</a:t>
            </a:r>
          </a:p>
        </p:txBody>
      </p:sp>
      <p:sp>
        <p:nvSpPr>
          <p:cNvPr id="74" name="テキスト ボックス 73"/>
          <p:cNvSpPr txBox="1"/>
          <p:nvPr/>
        </p:nvSpPr>
        <p:spPr>
          <a:xfrm>
            <a:off x="251520" y="2852936"/>
            <a:ext cx="2160240" cy="261610"/>
          </a:xfrm>
          <a:prstGeom prst="rect">
            <a:avLst/>
          </a:prstGeom>
          <a:noFill/>
        </p:spPr>
        <p:txBody>
          <a:bodyPr wrap="square" rtlCol="0">
            <a:spAutoFit/>
          </a:bodyPr>
          <a:lstStyle/>
          <a:p>
            <a:r>
              <a:rPr kumimoji="1" lang="en-US" altLang="ja-JP" sz="1100" dirty="0">
                <a:solidFill>
                  <a:srgbClr val="0000FF"/>
                </a:solidFill>
                <a:latin typeface="Meiryo UI" panose="020B0604030504040204" pitchFamily="50" charset="-128"/>
                <a:ea typeface="Meiryo UI" panose="020B0604030504040204" pitchFamily="50" charset="-128"/>
              </a:rPr>
              <a:t>S/4HANA</a:t>
            </a:r>
            <a:r>
              <a:rPr kumimoji="1" lang="ja-JP" altLang="en-US" sz="1100" dirty="0">
                <a:solidFill>
                  <a:srgbClr val="0000FF"/>
                </a:solidFill>
                <a:latin typeface="Meiryo UI" panose="020B0604030504040204" pitchFamily="50" charset="-128"/>
                <a:ea typeface="Meiryo UI" panose="020B0604030504040204" pitchFamily="50" charset="-128"/>
              </a:rPr>
              <a:t>へ、移行する</a:t>
            </a:r>
            <a:r>
              <a:rPr kumimoji="1" lang="en-US" altLang="ja-JP" sz="1100" dirty="0">
                <a:solidFill>
                  <a:srgbClr val="0000FF"/>
                </a:solidFill>
                <a:latin typeface="Meiryo UI" panose="020B0604030504040204" pitchFamily="50" charset="-128"/>
                <a:ea typeface="Meiryo UI" panose="020B0604030504040204" pitchFamily="50" charset="-128"/>
              </a:rPr>
              <a:t>or</a:t>
            </a:r>
            <a:r>
              <a:rPr kumimoji="1" lang="ja-JP" altLang="en-US" sz="1100" dirty="0">
                <a:solidFill>
                  <a:srgbClr val="0000FF"/>
                </a:solidFill>
                <a:latin typeface="Meiryo UI" panose="020B0604030504040204" pitchFamily="50" charset="-128"/>
                <a:ea typeface="Meiryo UI" panose="020B0604030504040204" pitchFamily="50" charset="-128"/>
              </a:rPr>
              <a:t>しない？</a:t>
            </a:r>
          </a:p>
        </p:txBody>
      </p:sp>
      <p:sp>
        <p:nvSpPr>
          <p:cNvPr id="75" name="テキスト ボックス 74"/>
          <p:cNvSpPr txBox="1"/>
          <p:nvPr/>
        </p:nvSpPr>
        <p:spPr>
          <a:xfrm>
            <a:off x="259904" y="692696"/>
            <a:ext cx="2871936" cy="261610"/>
          </a:xfrm>
          <a:prstGeom prst="rect">
            <a:avLst/>
          </a:prstGeom>
          <a:noFill/>
        </p:spPr>
        <p:txBody>
          <a:bodyPr wrap="square" rtlCol="0">
            <a:spAutoFit/>
          </a:bodyPr>
          <a:lstStyle/>
          <a:p>
            <a:r>
              <a:rPr kumimoji="1" lang="en-US" altLang="ja-JP" sz="1100" dirty="0">
                <a:solidFill>
                  <a:srgbClr val="0000FF"/>
                </a:solidFill>
                <a:latin typeface="Meiryo UI" panose="020B0604030504040204" pitchFamily="50" charset="-128"/>
                <a:ea typeface="Meiryo UI" panose="020B0604030504040204" pitchFamily="50" charset="-128"/>
              </a:rPr>
              <a:t>S/4HANA</a:t>
            </a:r>
            <a:r>
              <a:rPr lang="ja-JP" altLang="en-US" sz="1100" dirty="0">
                <a:solidFill>
                  <a:srgbClr val="0000FF"/>
                </a:solidFill>
                <a:latin typeface="Meiryo UI" panose="020B0604030504040204" pitchFamily="50" charset="-128"/>
                <a:ea typeface="Meiryo UI" panose="020B0604030504040204" pitchFamily="50" charset="-128"/>
              </a:rPr>
              <a:t>を最大活用、する</a:t>
            </a:r>
            <a:r>
              <a:rPr lang="en-US" altLang="ja-JP" sz="1100" dirty="0">
                <a:solidFill>
                  <a:srgbClr val="0000FF"/>
                </a:solidFill>
                <a:latin typeface="Meiryo UI" panose="020B0604030504040204" pitchFamily="50" charset="-128"/>
                <a:ea typeface="Meiryo UI" panose="020B0604030504040204" pitchFamily="50" charset="-128"/>
              </a:rPr>
              <a:t>or</a:t>
            </a:r>
            <a:r>
              <a:rPr lang="ja-JP" altLang="en-US" sz="1100" dirty="0">
                <a:solidFill>
                  <a:srgbClr val="0000FF"/>
                </a:solidFill>
                <a:latin typeface="Meiryo UI" panose="020B0604030504040204" pitchFamily="50" charset="-128"/>
                <a:ea typeface="Meiryo UI" panose="020B0604030504040204" pitchFamily="50" charset="-128"/>
              </a:rPr>
              <a:t>しない？</a:t>
            </a:r>
            <a:endParaRPr kumimoji="1" lang="ja-JP" altLang="en-US" sz="1100" dirty="0">
              <a:solidFill>
                <a:srgbClr val="0000FF"/>
              </a:solidFill>
              <a:latin typeface="Meiryo UI" panose="020B0604030504040204" pitchFamily="50" charset="-128"/>
              <a:ea typeface="Meiryo UI" panose="020B0604030504040204" pitchFamily="50" charset="-128"/>
            </a:endParaRPr>
          </a:p>
        </p:txBody>
      </p:sp>
      <p:cxnSp>
        <p:nvCxnSpPr>
          <p:cNvPr id="23" name="カギ線コネクタ 22"/>
          <p:cNvCxnSpPr>
            <a:stCxn id="4" idx="0"/>
            <a:endCxn id="8" idx="2"/>
          </p:cNvCxnSpPr>
          <p:nvPr/>
        </p:nvCxnSpPr>
        <p:spPr bwMode="auto">
          <a:xfrm rot="16200000" flipV="1">
            <a:off x="539346" y="2348674"/>
            <a:ext cx="1440324" cy="248"/>
          </a:xfrm>
          <a:prstGeom prst="bentConnector3">
            <a:avLst>
              <a:gd name="adj1" fmla="val 50000"/>
            </a:avLst>
          </a:prstGeom>
          <a:noFill/>
          <a:ln w="28575" cap="flat" cmpd="sng" algn="ctr">
            <a:solidFill>
              <a:srgbClr val="0000FF"/>
            </a:solidFill>
            <a:prstDash val="solid"/>
            <a:round/>
            <a:headEnd type="none" w="med" len="med"/>
            <a:tailEnd type="arrow"/>
          </a:ln>
          <a:effectLst/>
        </p:spPr>
      </p:cxnSp>
      <p:cxnSp>
        <p:nvCxnSpPr>
          <p:cNvPr id="16" name="カギ線コネクタ 15"/>
          <p:cNvCxnSpPr>
            <a:stCxn id="14" idx="0"/>
            <a:endCxn id="10" idx="2"/>
          </p:cNvCxnSpPr>
          <p:nvPr/>
        </p:nvCxnSpPr>
        <p:spPr bwMode="auto">
          <a:xfrm rot="5400000" flipH="1" flipV="1">
            <a:off x="1912365" y="4504361"/>
            <a:ext cx="639123" cy="1944588"/>
          </a:xfrm>
          <a:prstGeom prst="bentConnector3">
            <a:avLst/>
          </a:prstGeom>
          <a:noFill/>
          <a:ln w="28575" cap="flat" cmpd="sng" algn="ctr">
            <a:solidFill>
              <a:srgbClr val="00B0F0"/>
            </a:solidFill>
            <a:prstDash val="solid"/>
            <a:round/>
            <a:headEnd type="none" w="med" len="med"/>
            <a:tailEnd type="arrow"/>
          </a:ln>
          <a:effectLst/>
        </p:spPr>
      </p:cxnSp>
      <p:cxnSp>
        <p:nvCxnSpPr>
          <p:cNvPr id="19" name="直線矢印コネクタ 18"/>
          <p:cNvCxnSpPr>
            <a:stCxn id="14" idx="0"/>
            <a:endCxn id="3" idx="2"/>
          </p:cNvCxnSpPr>
          <p:nvPr/>
        </p:nvCxnSpPr>
        <p:spPr bwMode="auto">
          <a:xfrm flipV="1">
            <a:off x="1259632" y="5157093"/>
            <a:ext cx="0" cy="639123"/>
          </a:xfrm>
          <a:prstGeom prst="straightConnector1">
            <a:avLst/>
          </a:prstGeom>
          <a:noFill/>
          <a:ln w="28575" cap="flat" cmpd="sng" algn="ctr">
            <a:solidFill>
              <a:srgbClr val="0000FF"/>
            </a:solidFill>
            <a:prstDash val="solid"/>
            <a:round/>
            <a:headEnd type="none" w="med" len="med"/>
            <a:tailEnd type="arrow"/>
          </a:ln>
          <a:effectLst/>
        </p:spPr>
      </p:cxnSp>
      <p:cxnSp>
        <p:nvCxnSpPr>
          <p:cNvPr id="76" name="直線矢印コネクタ 75"/>
          <p:cNvCxnSpPr/>
          <p:nvPr/>
        </p:nvCxnSpPr>
        <p:spPr bwMode="auto">
          <a:xfrm>
            <a:off x="5775297" y="5877272"/>
            <a:ext cx="648072" cy="0"/>
          </a:xfrm>
          <a:prstGeom prst="straightConnector1">
            <a:avLst/>
          </a:prstGeom>
          <a:noFill/>
          <a:ln w="28575" cap="flat" cmpd="sng" algn="ctr">
            <a:solidFill>
              <a:srgbClr val="0000FF"/>
            </a:solidFill>
            <a:prstDash val="solid"/>
            <a:round/>
            <a:headEnd type="none" w="med" len="med"/>
            <a:tailEnd type="arrow"/>
          </a:ln>
          <a:effectLst/>
        </p:spPr>
      </p:cxnSp>
      <p:sp>
        <p:nvSpPr>
          <p:cNvPr id="80" name="テキスト ボックス 79"/>
          <p:cNvSpPr txBox="1"/>
          <p:nvPr/>
        </p:nvSpPr>
        <p:spPr>
          <a:xfrm>
            <a:off x="6401350" y="5805264"/>
            <a:ext cx="2542299" cy="307777"/>
          </a:xfrm>
          <a:prstGeom prst="rect">
            <a:avLst/>
          </a:prstGeom>
          <a:noFill/>
        </p:spPr>
        <p:txBody>
          <a:bodyPr wrap="none" rtlCol="0">
            <a:spAutoFit/>
          </a:bodyPr>
          <a:lstStyle/>
          <a:p>
            <a:r>
              <a:rPr kumimoji="1" lang="en-US" altLang="ja-JP" sz="1400" b="1" dirty="0">
                <a:solidFill>
                  <a:srgbClr val="0000FF"/>
                </a:solidFill>
                <a:latin typeface="Meiryo UI" panose="020B0604030504040204" pitchFamily="50" charset="-128"/>
                <a:ea typeface="Meiryo UI" panose="020B0604030504040204" pitchFamily="50" charset="-128"/>
              </a:rPr>
              <a:t>S/4HANA</a:t>
            </a:r>
            <a:r>
              <a:rPr kumimoji="1" lang="ja-JP" altLang="en-US" sz="1400" b="1" dirty="0" err="1">
                <a:solidFill>
                  <a:srgbClr val="0000FF"/>
                </a:solidFill>
                <a:latin typeface="Meiryo UI" panose="020B0604030504040204" pitchFamily="50" charset="-128"/>
                <a:ea typeface="Meiryo UI" panose="020B0604030504040204" pitchFamily="50" charset="-128"/>
              </a:rPr>
              <a:t>への</a:t>
            </a:r>
            <a:r>
              <a:rPr kumimoji="1" lang="ja-JP" altLang="en-US" sz="1400" b="1" dirty="0">
                <a:solidFill>
                  <a:srgbClr val="0000FF"/>
                </a:solidFill>
                <a:latin typeface="Meiryo UI" panose="020B0604030504040204" pitchFamily="50" charset="-128"/>
                <a:ea typeface="Meiryo UI" panose="020B0604030504040204" pitchFamily="50" charset="-128"/>
              </a:rPr>
              <a:t>メインストリーム</a:t>
            </a:r>
          </a:p>
        </p:txBody>
      </p:sp>
      <p:cxnSp>
        <p:nvCxnSpPr>
          <p:cNvPr id="81" name="直線矢印コネクタ 80"/>
          <p:cNvCxnSpPr/>
          <p:nvPr/>
        </p:nvCxnSpPr>
        <p:spPr bwMode="auto">
          <a:xfrm>
            <a:off x="5775297" y="6021288"/>
            <a:ext cx="648072" cy="0"/>
          </a:xfrm>
          <a:prstGeom prst="straightConnector1">
            <a:avLst/>
          </a:prstGeom>
          <a:noFill/>
          <a:ln w="28575" cap="flat" cmpd="sng" algn="ctr">
            <a:solidFill>
              <a:srgbClr val="00B0F0"/>
            </a:solidFill>
            <a:prstDash val="solid"/>
            <a:round/>
            <a:headEnd type="none" w="med" len="med"/>
            <a:tailEnd type="arrow"/>
          </a:ln>
          <a:effectLst/>
        </p:spPr>
      </p:cxnSp>
      <p:cxnSp>
        <p:nvCxnSpPr>
          <p:cNvPr id="83" name="直線矢印コネクタ 82"/>
          <p:cNvCxnSpPr/>
          <p:nvPr/>
        </p:nvCxnSpPr>
        <p:spPr bwMode="auto">
          <a:xfrm>
            <a:off x="5775297" y="6289575"/>
            <a:ext cx="648072" cy="0"/>
          </a:xfrm>
          <a:prstGeom prst="straightConnector1">
            <a:avLst/>
          </a:prstGeom>
          <a:noFill/>
          <a:ln w="28575" cap="flat" cmpd="sng" algn="ctr">
            <a:solidFill>
              <a:schemeClr val="tx1"/>
            </a:solidFill>
            <a:prstDash val="solid"/>
            <a:round/>
            <a:headEnd type="none" w="med" len="med"/>
            <a:tailEnd type="arrow"/>
          </a:ln>
          <a:effectLst/>
        </p:spPr>
      </p:cxnSp>
      <p:sp>
        <p:nvSpPr>
          <p:cNvPr id="84" name="テキスト ボックス 83"/>
          <p:cNvSpPr txBox="1"/>
          <p:nvPr/>
        </p:nvSpPr>
        <p:spPr>
          <a:xfrm>
            <a:off x="6401350" y="6217567"/>
            <a:ext cx="2563138"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S/4HANA</a:t>
            </a:r>
            <a:r>
              <a:rPr lang="ja-JP" altLang="en-US" sz="1400" b="1" dirty="0">
                <a:latin typeface="Meiryo UI" panose="020B0604030504040204" pitchFamily="50" charset="-128"/>
                <a:ea typeface="Meiryo UI" panose="020B0604030504040204" pitchFamily="50" charset="-128"/>
              </a:rPr>
              <a:t>にこだわらないルート</a:t>
            </a:r>
            <a:endParaRPr kumimoji="1" lang="ja-JP" altLang="en-US" sz="1400" b="1" dirty="0">
              <a:latin typeface="Meiryo UI" panose="020B0604030504040204" pitchFamily="50" charset="-128"/>
              <a:ea typeface="Meiryo UI" panose="020B0604030504040204" pitchFamily="50" charset="-128"/>
            </a:endParaRPr>
          </a:p>
        </p:txBody>
      </p:sp>
      <p:cxnSp>
        <p:nvCxnSpPr>
          <p:cNvPr id="85" name="直線矢印コネクタ 84"/>
          <p:cNvCxnSpPr/>
          <p:nvPr/>
        </p:nvCxnSpPr>
        <p:spPr bwMode="auto">
          <a:xfrm>
            <a:off x="5775297" y="6433591"/>
            <a:ext cx="648072" cy="0"/>
          </a:xfrm>
          <a:prstGeom prst="straightConnector1">
            <a:avLst/>
          </a:prstGeom>
          <a:noFill/>
          <a:ln w="28575" cap="flat" cmpd="sng" algn="ctr">
            <a:solidFill>
              <a:schemeClr val="tx1"/>
            </a:solidFill>
            <a:prstDash val="dash"/>
            <a:round/>
            <a:headEnd type="none" w="med" len="med"/>
            <a:tailEnd type="arrow"/>
          </a:ln>
          <a:effectLst/>
        </p:spPr>
      </p:cxnSp>
      <p:sp>
        <p:nvSpPr>
          <p:cNvPr id="86" name="テキスト ボックス 85"/>
          <p:cNvSpPr txBox="1"/>
          <p:nvPr/>
        </p:nvSpPr>
        <p:spPr>
          <a:xfrm>
            <a:off x="2195736" y="5520134"/>
            <a:ext cx="3384376" cy="1077218"/>
          </a:xfrm>
          <a:prstGeom prst="rect">
            <a:avLst/>
          </a:prstGeom>
          <a:noFill/>
        </p:spPr>
        <p:txBody>
          <a:bodyPr wrap="square" rtlCol="0">
            <a:spAutoFit/>
          </a:bodyPr>
          <a:lstStyle/>
          <a:p>
            <a:r>
              <a:rPr kumimoji="1" lang="en-US" altLang="ja-JP" sz="1600" dirty="0">
                <a:solidFill>
                  <a:srgbClr val="0000FF"/>
                </a:solidFill>
                <a:latin typeface="Meiryo UI" panose="020B0604030504040204" pitchFamily="50" charset="-128"/>
                <a:ea typeface="Meiryo UI" panose="020B0604030504040204" pitchFamily="50" charset="-128"/>
              </a:rPr>
              <a:t>S/4HANA</a:t>
            </a:r>
            <a:r>
              <a:rPr kumimoji="1" lang="ja-JP" altLang="en-US" sz="1600" dirty="0" err="1">
                <a:solidFill>
                  <a:srgbClr val="0000FF"/>
                </a:solidFill>
                <a:latin typeface="Meiryo UI" panose="020B0604030504040204" pitchFamily="50" charset="-128"/>
                <a:ea typeface="Meiryo UI" panose="020B0604030504040204" pitchFamily="50" charset="-128"/>
              </a:rPr>
              <a:t>への</a:t>
            </a:r>
            <a:r>
              <a:rPr kumimoji="1" lang="ja-JP" altLang="en-US" sz="1600" dirty="0">
                <a:solidFill>
                  <a:srgbClr val="0000FF"/>
                </a:solidFill>
                <a:latin typeface="Meiryo UI" panose="020B0604030504040204" pitchFamily="50" charset="-128"/>
                <a:ea typeface="Meiryo UI" panose="020B0604030504040204" pitchFamily="50" charset="-128"/>
              </a:rPr>
              <a:t>メインストリーム</a:t>
            </a:r>
            <a:endParaRPr kumimoji="1" lang="en-US" altLang="ja-JP" sz="1600" dirty="0">
              <a:solidFill>
                <a:srgbClr val="0000FF"/>
              </a:solidFill>
              <a:latin typeface="Meiryo UI" panose="020B0604030504040204" pitchFamily="50" charset="-128"/>
              <a:ea typeface="Meiryo UI" panose="020B0604030504040204" pitchFamily="50" charset="-128"/>
            </a:endParaRPr>
          </a:p>
          <a:p>
            <a:r>
              <a:rPr kumimoji="1" lang="ja-JP" altLang="en-US" sz="1600" dirty="0">
                <a:solidFill>
                  <a:srgbClr val="0000FF"/>
                </a:solidFill>
                <a:latin typeface="Meiryo UI" panose="020B0604030504040204" pitchFamily="50" charset="-128"/>
                <a:ea typeface="Meiryo UI" panose="020B0604030504040204" pitchFamily="50" charset="-128"/>
              </a:rPr>
              <a:t>①現行</a:t>
            </a:r>
            <a:r>
              <a:rPr kumimoji="1" lang="en-US" altLang="ja-JP" sz="1600" dirty="0">
                <a:solidFill>
                  <a:srgbClr val="0000FF"/>
                </a:solidFill>
                <a:latin typeface="Meiryo UI" panose="020B0604030504040204" pitchFamily="50" charset="-128"/>
                <a:ea typeface="Meiryo UI" panose="020B0604030504040204" pitchFamily="50" charset="-128"/>
              </a:rPr>
              <a:t>SAP ERP</a:t>
            </a:r>
            <a:r>
              <a:rPr kumimoji="1" lang="ja-JP" altLang="en-US" sz="1600" dirty="0">
                <a:solidFill>
                  <a:srgbClr val="0000FF"/>
                </a:solidFill>
                <a:latin typeface="Meiryo UI" panose="020B0604030504040204" pitchFamily="50" charset="-128"/>
                <a:ea typeface="Meiryo UI" panose="020B0604030504040204" pitchFamily="50" charset="-128"/>
              </a:rPr>
              <a:t>の調査を行う</a:t>
            </a:r>
            <a:endParaRPr kumimoji="1" lang="en-US" altLang="ja-JP" sz="1600" dirty="0">
              <a:solidFill>
                <a:srgbClr val="0000FF"/>
              </a:solidFill>
              <a:latin typeface="Meiryo UI" panose="020B0604030504040204" pitchFamily="50" charset="-128"/>
              <a:ea typeface="Meiryo UI" panose="020B0604030504040204" pitchFamily="50" charset="-128"/>
            </a:endParaRPr>
          </a:p>
          <a:p>
            <a:r>
              <a:rPr lang="ja-JP" altLang="en-US" sz="1600" dirty="0">
                <a:solidFill>
                  <a:srgbClr val="0000FF"/>
                </a:solidFill>
                <a:latin typeface="Meiryo UI" panose="020B0604030504040204" pitchFamily="50" charset="-128"/>
                <a:ea typeface="Meiryo UI" panose="020B0604030504040204" pitchFamily="50" charset="-128"/>
              </a:rPr>
              <a:t>②</a:t>
            </a:r>
            <a:r>
              <a:rPr lang="en-US" altLang="ja-JP" sz="1600" dirty="0">
                <a:solidFill>
                  <a:srgbClr val="0000FF"/>
                </a:solidFill>
                <a:latin typeface="Meiryo UI" panose="020B0604030504040204" pitchFamily="50" charset="-128"/>
                <a:ea typeface="Meiryo UI" panose="020B0604030504040204" pitchFamily="50" charset="-128"/>
              </a:rPr>
              <a:t>S/4HANA</a:t>
            </a:r>
            <a:r>
              <a:rPr lang="ja-JP" altLang="en-US" sz="1600" dirty="0" err="1">
                <a:solidFill>
                  <a:srgbClr val="0000FF"/>
                </a:solidFill>
                <a:latin typeface="Meiryo UI" panose="020B0604030504040204" pitchFamily="50" charset="-128"/>
                <a:ea typeface="Meiryo UI" panose="020B0604030504040204" pitchFamily="50" charset="-128"/>
              </a:rPr>
              <a:t>への</a:t>
            </a:r>
            <a:r>
              <a:rPr lang="ja-JP" altLang="en-US" sz="1600" dirty="0">
                <a:solidFill>
                  <a:srgbClr val="0000FF"/>
                </a:solidFill>
                <a:latin typeface="Meiryo UI" panose="020B0604030504040204" pitchFamily="50" charset="-128"/>
                <a:ea typeface="Meiryo UI" panose="020B0604030504040204" pitchFamily="50" charset="-128"/>
              </a:rPr>
              <a:t>移行を決める</a:t>
            </a:r>
            <a:endParaRPr lang="en-US" altLang="ja-JP" sz="1600" dirty="0">
              <a:solidFill>
                <a:srgbClr val="0000FF"/>
              </a:solidFill>
              <a:latin typeface="Meiryo UI" panose="020B0604030504040204" pitchFamily="50" charset="-128"/>
              <a:ea typeface="Meiryo UI" panose="020B0604030504040204" pitchFamily="50" charset="-128"/>
            </a:endParaRPr>
          </a:p>
          <a:p>
            <a:r>
              <a:rPr kumimoji="1" lang="ja-JP" altLang="en-US" sz="1600" dirty="0">
                <a:solidFill>
                  <a:srgbClr val="0000FF"/>
                </a:solidFill>
                <a:latin typeface="Meiryo UI" panose="020B0604030504040204" pitchFamily="50" charset="-128"/>
                <a:ea typeface="Meiryo UI" panose="020B0604030504040204" pitchFamily="50" charset="-128"/>
              </a:rPr>
              <a:t>③</a:t>
            </a:r>
            <a:r>
              <a:rPr kumimoji="1" lang="en-US" altLang="ja-JP" sz="1600" dirty="0">
                <a:solidFill>
                  <a:srgbClr val="0000FF"/>
                </a:solidFill>
                <a:latin typeface="Meiryo UI" panose="020B0604030504040204" pitchFamily="50" charset="-128"/>
                <a:ea typeface="Meiryo UI" panose="020B0604030504040204" pitchFamily="50" charset="-128"/>
              </a:rPr>
              <a:t>S/4HANA</a:t>
            </a:r>
            <a:r>
              <a:rPr kumimoji="1" lang="ja-JP" altLang="en-US" sz="1600" dirty="0" err="1">
                <a:solidFill>
                  <a:srgbClr val="0000FF"/>
                </a:solidFill>
                <a:latin typeface="Meiryo UI" panose="020B0604030504040204" pitchFamily="50" charset="-128"/>
                <a:ea typeface="Meiryo UI" panose="020B0604030504040204" pitchFamily="50" charset="-128"/>
              </a:rPr>
              <a:t>への</a:t>
            </a:r>
            <a:r>
              <a:rPr kumimoji="1" lang="ja-JP" altLang="en-US" sz="1600" dirty="0">
                <a:solidFill>
                  <a:srgbClr val="0000FF"/>
                </a:solidFill>
                <a:latin typeface="Meiryo UI" panose="020B0604030504040204" pitchFamily="50" charset="-128"/>
                <a:ea typeface="Meiryo UI" panose="020B0604030504040204" pitchFamily="50" charset="-128"/>
              </a:rPr>
              <a:t>移行手段を決める</a:t>
            </a:r>
          </a:p>
        </p:txBody>
      </p:sp>
      <p:sp>
        <p:nvSpPr>
          <p:cNvPr id="17" name="角丸四角形吹き出し 16"/>
          <p:cNvSpPr/>
          <p:nvPr/>
        </p:nvSpPr>
        <p:spPr bwMode="auto">
          <a:xfrm>
            <a:off x="2633480" y="764705"/>
            <a:ext cx="3450688" cy="720079"/>
          </a:xfrm>
          <a:prstGeom prst="wedgeRoundRectCallout">
            <a:avLst>
              <a:gd name="adj1" fmla="val -65702"/>
              <a:gd name="adj2" fmla="val 39988"/>
              <a:gd name="adj3" fmla="val 16667"/>
            </a:avLst>
          </a:prstGeom>
          <a:solidFill>
            <a:srgbClr val="CCEC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計画策定、トップ承認、体制構築、リソース確保</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dirty="0">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200" dirty="0">
                <a:latin typeface="Meiryo UI" panose="020B0604030504040204" pitchFamily="50" charset="-128"/>
                <a:ea typeface="Meiryo UI" panose="020B0604030504040204" pitchFamily="50" charset="-128"/>
                <a:cs typeface="メイリオ" panose="020B0604030504040204" pitchFamily="50" charset="-128"/>
              </a:rPr>
              <a:t>SAP</a:t>
            </a:r>
            <a:r>
              <a:rPr kumimoji="0" lang="ja-JP" altLang="en-US" sz="1200" dirty="0">
                <a:latin typeface="Meiryo UI" panose="020B0604030504040204" pitchFamily="50" charset="-128"/>
                <a:ea typeface="Meiryo UI" panose="020B0604030504040204" pitchFamily="50" charset="-128"/>
                <a:cs typeface="メイリオ" panose="020B0604030504040204" pitchFamily="50" charset="-128"/>
              </a:rPr>
              <a:t>技術者、費用、期間・タイミングなど）</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2025</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年に間に合うのか？クラウドを利用するか？</a:t>
            </a:r>
          </a:p>
        </p:txBody>
      </p:sp>
      <p:sp>
        <p:nvSpPr>
          <p:cNvPr id="44" name="角丸四角形吹き出し 43"/>
          <p:cNvSpPr/>
          <p:nvPr/>
        </p:nvSpPr>
        <p:spPr bwMode="auto">
          <a:xfrm>
            <a:off x="4505688" y="1844825"/>
            <a:ext cx="2082536" cy="720079"/>
          </a:xfrm>
          <a:prstGeom prst="wedgeRoundRectCallout">
            <a:avLst>
              <a:gd name="adj1" fmla="val -69439"/>
              <a:gd name="adj2" fmla="val 22426"/>
              <a:gd name="adj3" fmla="val 16667"/>
            </a:avLst>
          </a:prstGeom>
          <a:solidFill>
            <a:srgbClr val="CCEC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移行計画、ベンダ手配</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dirty="0">
                <a:latin typeface="Meiryo UI" panose="020B0604030504040204" pitchFamily="50" charset="-128"/>
                <a:ea typeface="Meiryo UI" panose="020B0604030504040204" pitchFamily="50" charset="-128"/>
                <a:cs typeface="メイリオ" panose="020B0604030504040204" pitchFamily="50" charset="-128"/>
              </a:rPr>
              <a:t>（費用、期間・タイミングなど）</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2025</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年に間に合うのか？</a:t>
            </a:r>
          </a:p>
        </p:txBody>
      </p:sp>
      <p:sp>
        <p:nvSpPr>
          <p:cNvPr id="45" name="角丸四角形吹き出し 44"/>
          <p:cNvSpPr/>
          <p:nvPr/>
        </p:nvSpPr>
        <p:spPr bwMode="auto">
          <a:xfrm>
            <a:off x="2339752" y="3429001"/>
            <a:ext cx="1800200" cy="720079"/>
          </a:xfrm>
          <a:prstGeom prst="wedgeRoundRectCallout">
            <a:avLst>
              <a:gd name="adj1" fmla="val -63283"/>
              <a:gd name="adj2" fmla="val -37111"/>
              <a:gd name="adj3" fmla="val 16667"/>
            </a:avLst>
          </a:prstGeom>
          <a:solidFill>
            <a:srgbClr val="CCFF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移行判断の</a:t>
            </a:r>
            <a:r>
              <a:rPr kumimoji="0" lang="ja-JP" altLang="en-US" sz="1200" dirty="0">
                <a:latin typeface="Meiryo UI" panose="020B0604030504040204" pitchFamily="50" charset="-128"/>
                <a:ea typeface="Meiryo UI" panose="020B0604030504040204" pitchFamily="50" charset="-128"/>
                <a:cs typeface="メイリオ" panose="020B0604030504040204" pitchFamily="50" charset="-128"/>
              </a:rPr>
              <a:t>調査結果から</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・移行理由を明確にする</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・移行方法を選択する　</a:t>
            </a:r>
            <a:r>
              <a:rPr kumimoji="0" lang="ja-JP" altLang="en-US" sz="1200"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 </a:t>
            </a:r>
            <a:endPar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7" name="角丸四角形吹き出し 46"/>
          <p:cNvSpPr/>
          <p:nvPr/>
        </p:nvSpPr>
        <p:spPr bwMode="auto">
          <a:xfrm>
            <a:off x="6300514" y="3861049"/>
            <a:ext cx="2519636" cy="504055"/>
          </a:xfrm>
          <a:prstGeom prst="wedgeRoundRectCallout">
            <a:avLst>
              <a:gd name="adj1" fmla="val -61085"/>
              <a:gd name="adj2" fmla="val -52310"/>
              <a:gd name="adj3" fmla="val 16667"/>
            </a:avLst>
          </a:prstGeom>
          <a:solidFill>
            <a:srgbClr val="FFE4C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を使い続けるリスクを認識する</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その次を考えておく必要がある（暫定）</a:t>
            </a:r>
          </a:p>
        </p:txBody>
      </p:sp>
      <p:sp>
        <p:nvSpPr>
          <p:cNvPr id="48" name="角丸四角形吹き出し 47"/>
          <p:cNvSpPr/>
          <p:nvPr/>
        </p:nvSpPr>
        <p:spPr bwMode="auto">
          <a:xfrm>
            <a:off x="6300192" y="5229201"/>
            <a:ext cx="2519636" cy="504055"/>
          </a:xfrm>
          <a:prstGeom prst="wedgeRoundRectCallout">
            <a:avLst>
              <a:gd name="adj1" fmla="val -61085"/>
              <a:gd name="adj2" fmla="val -52310"/>
              <a:gd name="adj3" fmla="val 16667"/>
            </a:avLst>
          </a:prstGeom>
          <a:solidFill>
            <a:srgbClr val="FFE4C9"/>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の乗り換えプロジェクト</a:t>
            </a:r>
            <a:endPar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ROI</a:t>
            </a:r>
            <a:r>
              <a:rPr kumimoji="0" lang="ja-JP" altLang="en-US" sz="1200" dirty="0">
                <a:latin typeface="Meiryo UI" panose="020B0604030504040204" pitchFamily="50" charset="-128"/>
                <a:ea typeface="Meiryo UI" panose="020B0604030504040204" pitchFamily="50" charset="-128"/>
                <a:cs typeface="メイリオ" panose="020B0604030504040204" pitchFamily="50" charset="-128"/>
              </a:rPr>
              <a:t>や目的で選んで、次の</a:t>
            </a:r>
            <a:r>
              <a:rPr kumimoji="0" lang="en-US" altLang="ja-JP" sz="1200" dirty="0">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200" dirty="0">
                <a:latin typeface="Meiryo UI" panose="020B0604030504040204" pitchFamily="50" charset="-128"/>
                <a:ea typeface="Meiryo UI" panose="020B0604030504040204" pitchFamily="50" charset="-128"/>
                <a:cs typeface="メイリオ" panose="020B0604030504040204" pitchFamily="50" charset="-128"/>
              </a:rPr>
              <a:t>を導入</a:t>
            </a:r>
            <a:endPar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21" name="グループ化 20"/>
          <p:cNvGrpSpPr/>
          <p:nvPr/>
        </p:nvGrpSpPr>
        <p:grpSpPr>
          <a:xfrm>
            <a:off x="3995936" y="1412776"/>
            <a:ext cx="2875600" cy="432048"/>
            <a:chOff x="3995936" y="1412776"/>
            <a:chExt cx="2875600" cy="432048"/>
          </a:xfrm>
        </p:grpSpPr>
        <p:sp>
          <p:nvSpPr>
            <p:cNvPr id="51" name="星 5 50"/>
            <p:cNvSpPr/>
            <p:nvPr/>
          </p:nvSpPr>
          <p:spPr bwMode="auto">
            <a:xfrm>
              <a:off x="3995936" y="1412776"/>
              <a:ext cx="359668" cy="360040"/>
            </a:xfrm>
            <a:prstGeom prst="star5">
              <a:avLst/>
            </a:prstGeom>
            <a:solidFill>
              <a:srgbClr val="FF0000"/>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2</a:t>
              </a:r>
              <a:endParaRPr kumimoji="0" lang="ja-JP"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テキスト ボックス 52"/>
            <p:cNvSpPr txBox="1"/>
            <p:nvPr/>
          </p:nvSpPr>
          <p:spPr>
            <a:xfrm>
              <a:off x="4283968" y="1506270"/>
              <a:ext cx="2587568" cy="338554"/>
            </a:xfrm>
            <a:prstGeom prst="rect">
              <a:avLst/>
            </a:prstGeom>
            <a:no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じっくり計画して確実に進める</a:t>
              </a:r>
            </a:p>
          </p:txBody>
        </p:sp>
      </p:grpSp>
      <p:grpSp>
        <p:nvGrpSpPr>
          <p:cNvPr id="15" name="グループ化 14"/>
          <p:cNvGrpSpPr/>
          <p:nvPr/>
        </p:nvGrpSpPr>
        <p:grpSpPr>
          <a:xfrm>
            <a:off x="2195736" y="3068960"/>
            <a:ext cx="2091731" cy="385103"/>
            <a:chOff x="2195736" y="3068960"/>
            <a:chExt cx="2091731" cy="385103"/>
          </a:xfrm>
        </p:grpSpPr>
        <p:sp>
          <p:nvSpPr>
            <p:cNvPr id="54" name="星 5 53"/>
            <p:cNvSpPr/>
            <p:nvPr/>
          </p:nvSpPr>
          <p:spPr bwMode="auto">
            <a:xfrm>
              <a:off x="2195736" y="3068960"/>
              <a:ext cx="359668" cy="360040"/>
            </a:xfrm>
            <a:prstGeom prst="star5">
              <a:avLst/>
            </a:prstGeom>
            <a:solidFill>
              <a:srgbClr val="FF0000"/>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1</a:t>
              </a:r>
              <a:endParaRPr kumimoji="0" lang="ja-JP"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6" name="テキスト ボックス 55"/>
            <p:cNvSpPr txBox="1"/>
            <p:nvPr/>
          </p:nvSpPr>
          <p:spPr>
            <a:xfrm>
              <a:off x="2483768" y="3115509"/>
              <a:ext cx="1803699" cy="338554"/>
            </a:xfrm>
            <a:prstGeom prst="rect">
              <a:avLst/>
            </a:prstGeom>
            <a:no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前向き＆素早く動く</a:t>
              </a:r>
            </a:p>
          </p:txBody>
        </p:sp>
      </p:grpSp>
    </p:spTree>
    <p:extLst>
      <p:ext uri="{BB962C8B-B14F-4D97-AF65-F5344CB8AC3E}">
        <p14:creationId xmlns:p14="http://schemas.microsoft.com/office/powerpoint/2010/main" val="13158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4" grpId="0" animBg="1"/>
      <p:bldP spid="4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bwMode="auto">
          <a:xfrm>
            <a:off x="251520" y="692696"/>
            <a:ext cx="5976664" cy="1800200"/>
          </a:xfrm>
          <a:prstGeom prst="rect">
            <a:avLst/>
          </a:prstGeom>
          <a:solidFill>
            <a:srgbClr val="FFFFCC">
              <a:alpha val="50000"/>
            </a:srgbClr>
          </a:solid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9" name="正方形/長方形 58"/>
          <p:cNvSpPr/>
          <p:nvPr/>
        </p:nvSpPr>
        <p:spPr bwMode="auto">
          <a:xfrm>
            <a:off x="251520" y="4149080"/>
            <a:ext cx="5976664" cy="1080120"/>
          </a:xfrm>
          <a:prstGeom prst="rect">
            <a:avLst/>
          </a:prstGeom>
          <a:solidFill>
            <a:srgbClr val="FFFFCC">
              <a:alpha val="50000"/>
            </a:srgbClr>
          </a:solid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8" name="正方形/長方形 57"/>
          <p:cNvSpPr/>
          <p:nvPr/>
        </p:nvSpPr>
        <p:spPr bwMode="auto">
          <a:xfrm>
            <a:off x="251520" y="2852936"/>
            <a:ext cx="5976664" cy="1008112"/>
          </a:xfrm>
          <a:prstGeom prst="rect">
            <a:avLst/>
          </a:prstGeom>
          <a:solidFill>
            <a:srgbClr val="FFFFCC">
              <a:alpha val="50000"/>
            </a:srgbClr>
          </a:solidFill>
          <a:ln w="127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r>
              <a:rPr kumimoji="1" lang="en-US" altLang="ja-JP" dirty="0"/>
              <a:t>『2025</a:t>
            </a:r>
            <a:r>
              <a:rPr kumimoji="1" lang="ja-JP" altLang="en-US" dirty="0"/>
              <a:t>年の崖</a:t>
            </a:r>
            <a:r>
              <a:rPr kumimoji="1" lang="en-US" altLang="ja-JP" dirty="0"/>
              <a:t>』</a:t>
            </a:r>
            <a:r>
              <a:rPr kumimoji="1" lang="ja-JP" altLang="en-US" dirty="0"/>
              <a:t>を越えるために　：リフト＆シフト戦略　　</a:t>
            </a:r>
          </a:p>
        </p:txBody>
      </p:sp>
      <p:sp>
        <p:nvSpPr>
          <p:cNvPr id="3" name="正方形/長方形 2"/>
          <p:cNvSpPr/>
          <p:nvPr/>
        </p:nvSpPr>
        <p:spPr bwMode="auto">
          <a:xfrm>
            <a:off x="395536" y="443711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現行</a:t>
            </a: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に</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不満は無いが</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dirty="0">
                <a:latin typeface="Meiryo UI" panose="020B0604030504040204" pitchFamily="50" charset="-128"/>
                <a:ea typeface="Meiryo UI" panose="020B0604030504040204" pitchFamily="50" charset="-128"/>
                <a:cs typeface="メイリオ" panose="020B0604030504040204" pitchFamily="50" charset="-128"/>
              </a:rPr>
              <a:t>内容がわからない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4" name="正方形/長方形 3"/>
          <p:cNvSpPr/>
          <p:nvPr/>
        </p:nvSpPr>
        <p:spPr bwMode="auto">
          <a:xfrm>
            <a:off x="395536" y="3068960"/>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へ</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移行したい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正方形/長方形 4"/>
          <p:cNvSpPr/>
          <p:nvPr/>
        </p:nvSpPr>
        <p:spPr bwMode="auto">
          <a:xfrm>
            <a:off x="4360612" y="443711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現行</a:t>
            </a: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に</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大いに不満がある</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dirty="0">
                <a:latin typeface="Meiryo UI" panose="020B0604030504040204" pitchFamily="50" charset="-128"/>
                <a:ea typeface="Meiryo UI" panose="020B0604030504040204" pitchFamily="50" charset="-128"/>
                <a:cs typeface="メイリオ" panose="020B0604030504040204" pitchFamily="50" charset="-128"/>
              </a:rPr>
              <a:t>出来れば入れ替えたい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正方形/長方形 5"/>
          <p:cNvSpPr/>
          <p:nvPr/>
        </p:nvSpPr>
        <p:spPr bwMode="auto">
          <a:xfrm>
            <a:off x="4356348" y="306876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へ</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移行しなくても良い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正方形/長方形 6"/>
          <p:cNvSpPr/>
          <p:nvPr/>
        </p:nvSpPr>
        <p:spPr bwMode="auto">
          <a:xfrm>
            <a:off x="2339752" y="1700808"/>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で現行の</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システムが動けば良い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正方形/長方形 7"/>
          <p:cNvSpPr/>
          <p:nvPr/>
        </p:nvSpPr>
        <p:spPr bwMode="auto">
          <a:xfrm>
            <a:off x="395288" y="908655"/>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の機能を</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最大限利用したい</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正方形/長方形 8"/>
          <p:cNvSpPr/>
          <p:nvPr/>
        </p:nvSpPr>
        <p:spPr bwMode="auto">
          <a:xfrm>
            <a:off x="6948264" y="4437211"/>
            <a:ext cx="1872530" cy="719981"/>
          </a:xfrm>
          <a:prstGeom prst="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以外の</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へ乗り換える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正方形/長方形 9"/>
          <p:cNvSpPr/>
          <p:nvPr/>
        </p:nvSpPr>
        <p:spPr bwMode="auto">
          <a:xfrm>
            <a:off x="2340124" y="4437112"/>
            <a:ext cx="1728192" cy="71998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現行</a:t>
            </a:r>
            <a:r>
              <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は</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カスタマイズが多く</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dirty="0">
                <a:latin typeface="Meiryo UI" panose="020B0604030504040204" pitchFamily="50" charset="-128"/>
                <a:ea typeface="Meiryo UI" panose="020B0604030504040204" pitchFamily="50" charset="-128"/>
                <a:cs typeface="メイリオ" panose="020B0604030504040204" pitchFamily="50" charset="-128"/>
              </a:rPr>
              <a:t>内容に問題がある</a:t>
            </a:r>
            <a:endParaRPr kumimoji="0"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正方形/長方形 10"/>
          <p:cNvSpPr/>
          <p:nvPr/>
        </p:nvSpPr>
        <p:spPr bwMode="auto">
          <a:xfrm>
            <a:off x="6948264" y="911003"/>
            <a:ext cx="1872530" cy="719981"/>
          </a:xfrm>
          <a:prstGeom prst="rect">
            <a:avLst/>
          </a:prstGeom>
          <a:solidFill>
            <a:srgbClr val="00B05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を</a:t>
            </a:r>
            <a:endPar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新規実装</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で導入する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オンプレミス</a:t>
            </a: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/IaaS/SaaS</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正方形/長方形 11"/>
          <p:cNvSpPr/>
          <p:nvPr/>
        </p:nvSpPr>
        <p:spPr bwMode="auto">
          <a:xfrm>
            <a:off x="6948264" y="1700808"/>
            <a:ext cx="1872530" cy="719981"/>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を</a:t>
            </a:r>
            <a:endPar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コンバージョンする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オンプレミス</a:t>
            </a: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/IaaS</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正方形/長方形 12"/>
          <p:cNvSpPr/>
          <p:nvPr/>
        </p:nvSpPr>
        <p:spPr bwMode="auto">
          <a:xfrm>
            <a:off x="6948264" y="3068762"/>
            <a:ext cx="1872530" cy="719981"/>
          </a:xfrm>
          <a:prstGeom prst="rect">
            <a:avLst/>
          </a:prstGeom>
          <a:solidFill>
            <a:srgbClr val="FF9933"/>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SAP ERP</a:t>
            </a: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を使い続ける</a:t>
            </a:r>
            <a:endPar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オンプレミス</a:t>
            </a:r>
            <a:r>
              <a:rPr kumimoji="0"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/IaaS)</a:t>
            </a:r>
          </a:p>
        </p:txBody>
      </p:sp>
      <p:sp>
        <p:nvSpPr>
          <p:cNvPr id="14" name="正方形/長方形 13"/>
          <p:cNvSpPr/>
          <p:nvPr/>
        </p:nvSpPr>
        <p:spPr bwMode="auto">
          <a:xfrm>
            <a:off x="395536" y="5796216"/>
            <a:ext cx="1728192" cy="719981"/>
          </a:xfrm>
          <a:prstGeom prst="rect">
            <a:avLst/>
          </a:prstGeom>
          <a:solidFill>
            <a:schemeClr val="tx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SAP ERP(ECC6.0)</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が稼働している</a:t>
            </a:r>
            <a:endPar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20" name="直線矢印コネクタ 19"/>
          <p:cNvCxnSpPr>
            <a:stCxn id="3" idx="0"/>
            <a:endCxn id="4" idx="2"/>
          </p:cNvCxnSpPr>
          <p:nvPr/>
        </p:nvCxnSpPr>
        <p:spPr bwMode="auto">
          <a:xfrm flipV="1">
            <a:off x="1259632" y="3788941"/>
            <a:ext cx="0" cy="648171"/>
          </a:xfrm>
          <a:prstGeom prst="straightConnector1">
            <a:avLst/>
          </a:prstGeom>
          <a:noFill/>
          <a:ln w="28575" cap="flat" cmpd="sng" algn="ctr">
            <a:solidFill>
              <a:srgbClr val="0000FF"/>
            </a:solidFill>
            <a:prstDash val="solid"/>
            <a:round/>
            <a:headEnd type="none" w="med" len="med"/>
            <a:tailEnd type="arrow"/>
          </a:ln>
          <a:effectLst/>
        </p:spPr>
      </p:cxnSp>
      <p:cxnSp>
        <p:nvCxnSpPr>
          <p:cNvPr id="26" name="カギ線コネクタ 25"/>
          <p:cNvCxnSpPr>
            <a:stCxn id="4" idx="0"/>
            <a:endCxn id="7" idx="1"/>
          </p:cNvCxnSpPr>
          <p:nvPr/>
        </p:nvCxnSpPr>
        <p:spPr bwMode="auto">
          <a:xfrm rot="5400000" flipH="1" flipV="1">
            <a:off x="1295612" y="2024820"/>
            <a:ext cx="1008161" cy="1080120"/>
          </a:xfrm>
          <a:prstGeom prst="bentConnector2">
            <a:avLst/>
          </a:prstGeom>
          <a:noFill/>
          <a:ln w="28575" cap="flat" cmpd="sng" algn="ctr">
            <a:solidFill>
              <a:srgbClr val="00B0F0"/>
            </a:solidFill>
            <a:prstDash val="solid"/>
            <a:round/>
            <a:headEnd type="none" w="med" len="med"/>
            <a:tailEnd type="arrow"/>
          </a:ln>
          <a:effectLst/>
        </p:spPr>
      </p:cxnSp>
      <p:cxnSp>
        <p:nvCxnSpPr>
          <p:cNvPr id="30" name="直線矢印コネクタ 29"/>
          <p:cNvCxnSpPr>
            <a:stCxn id="10" idx="0"/>
            <a:endCxn id="4" idx="2"/>
          </p:cNvCxnSpPr>
          <p:nvPr/>
        </p:nvCxnSpPr>
        <p:spPr bwMode="auto">
          <a:xfrm flipH="1" flipV="1">
            <a:off x="1259632" y="3788941"/>
            <a:ext cx="1944588" cy="648171"/>
          </a:xfrm>
          <a:prstGeom prst="straightConnector1">
            <a:avLst/>
          </a:prstGeom>
          <a:noFill/>
          <a:ln w="28575" cap="flat" cmpd="sng" algn="ctr">
            <a:solidFill>
              <a:srgbClr val="00B0F0"/>
            </a:solidFill>
            <a:prstDash val="solid"/>
            <a:round/>
            <a:headEnd type="none" w="med" len="med"/>
            <a:tailEnd type="arrow"/>
          </a:ln>
          <a:effectLst/>
        </p:spPr>
      </p:cxnSp>
      <p:cxnSp>
        <p:nvCxnSpPr>
          <p:cNvPr id="31" name="直線矢印コネクタ 30"/>
          <p:cNvCxnSpPr>
            <a:stCxn id="10" idx="0"/>
            <a:endCxn id="6" idx="2"/>
          </p:cNvCxnSpPr>
          <p:nvPr/>
        </p:nvCxnSpPr>
        <p:spPr bwMode="auto">
          <a:xfrm flipV="1">
            <a:off x="3204220" y="3788743"/>
            <a:ext cx="2016224" cy="648369"/>
          </a:xfrm>
          <a:prstGeom prst="straightConnector1">
            <a:avLst/>
          </a:prstGeom>
          <a:noFill/>
          <a:ln w="28575" cap="flat" cmpd="sng" algn="ctr">
            <a:solidFill>
              <a:schemeClr val="tx1"/>
            </a:solidFill>
            <a:prstDash val="dash"/>
            <a:round/>
            <a:headEnd type="none" w="med" len="med"/>
            <a:tailEnd type="arrow"/>
          </a:ln>
          <a:effectLst/>
        </p:spPr>
      </p:cxnSp>
      <p:cxnSp>
        <p:nvCxnSpPr>
          <p:cNvPr id="34" name="直線矢印コネクタ 33"/>
          <p:cNvCxnSpPr>
            <a:stCxn id="5" idx="3"/>
            <a:endCxn id="9" idx="1"/>
          </p:cNvCxnSpPr>
          <p:nvPr/>
        </p:nvCxnSpPr>
        <p:spPr bwMode="auto">
          <a:xfrm>
            <a:off x="6088804" y="4797103"/>
            <a:ext cx="859460" cy="99"/>
          </a:xfrm>
          <a:prstGeom prst="straightConnector1">
            <a:avLst/>
          </a:prstGeom>
          <a:noFill/>
          <a:ln w="28575" cap="flat" cmpd="sng" algn="ctr">
            <a:solidFill>
              <a:schemeClr val="tx1"/>
            </a:solidFill>
            <a:prstDash val="dash"/>
            <a:round/>
            <a:headEnd type="none" w="med" len="med"/>
            <a:tailEnd type="arrow"/>
          </a:ln>
          <a:effectLst/>
        </p:spPr>
      </p:cxnSp>
      <p:cxnSp>
        <p:nvCxnSpPr>
          <p:cNvPr id="35" name="カギ線コネクタ 34"/>
          <p:cNvCxnSpPr>
            <a:stCxn id="14" idx="0"/>
            <a:endCxn id="5" idx="2"/>
          </p:cNvCxnSpPr>
          <p:nvPr/>
        </p:nvCxnSpPr>
        <p:spPr bwMode="auto">
          <a:xfrm rot="5400000" flipH="1" flipV="1">
            <a:off x="2922609" y="3494117"/>
            <a:ext cx="639123" cy="3965076"/>
          </a:xfrm>
          <a:prstGeom prst="bentConnector3">
            <a:avLst>
              <a:gd name="adj1" fmla="val 50000"/>
            </a:avLst>
          </a:prstGeom>
          <a:noFill/>
          <a:ln w="28575" cap="flat" cmpd="sng" algn="ctr">
            <a:solidFill>
              <a:schemeClr val="tx1"/>
            </a:solidFill>
            <a:prstDash val="solid"/>
            <a:round/>
            <a:headEnd type="none" w="med" len="med"/>
            <a:tailEnd type="arrow"/>
          </a:ln>
          <a:effectLst/>
        </p:spPr>
      </p:cxnSp>
      <p:cxnSp>
        <p:nvCxnSpPr>
          <p:cNvPr id="40" name="直線矢印コネクタ 39"/>
          <p:cNvCxnSpPr>
            <a:stCxn id="5" idx="0"/>
            <a:endCxn id="6" idx="2"/>
          </p:cNvCxnSpPr>
          <p:nvPr/>
        </p:nvCxnSpPr>
        <p:spPr bwMode="auto">
          <a:xfrm flipH="1" flipV="1">
            <a:off x="5220444" y="3788743"/>
            <a:ext cx="4264" cy="648369"/>
          </a:xfrm>
          <a:prstGeom prst="straightConnector1">
            <a:avLst/>
          </a:prstGeom>
          <a:noFill/>
          <a:ln w="28575" cap="flat" cmpd="sng" algn="ctr">
            <a:solidFill>
              <a:schemeClr val="tx1"/>
            </a:solidFill>
            <a:prstDash val="solid"/>
            <a:round/>
            <a:headEnd type="none" w="med" len="med"/>
            <a:tailEnd type="arrow"/>
          </a:ln>
          <a:effectLst/>
        </p:spPr>
      </p:cxnSp>
      <p:cxnSp>
        <p:nvCxnSpPr>
          <p:cNvPr id="46" name="直線矢印コネクタ 45"/>
          <p:cNvCxnSpPr>
            <a:stCxn id="8" idx="3"/>
            <a:endCxn id="11" idx="1"/>
          </p:cNvCxnSpPr>
          <p:nvPr/>
        </p:nvCxnSpPr>
        <p:spPr bwMode="auto">
          <a:xfrm>
            <a:off x="2123480" y="1268646"/>
            <a:ext cx="4824784" cy="2348"/>
          </a:xfrm>
          <a:prstGeom prst="straightConnector1">
            <a:avLst/>
          </a:prstGeom>
          <a:noFill/>
          <a:ln w="28575" cap="flat" cmpd="sng" algn="ctr">
            <a:solidFill>
              <a:srgbClr val="0000FF"/>
            </a:solidFill>
            <a:prstDash val="solid"/>
            <a:round/>
            <a:headEnd type="none" w="med" len="med"/>
            <a:tailEnd type="arrow"/>
          </a:ln>
          <a:effectLst/>
        </p:spPr>
      </p:cxnSp>
      <p:cxnSp>
        <p:nvCxnSpPr>
          <p:cNvPr id="49" name="直線矢印コネクタ 48"/>
          <p:cNvCxnSpPr>
            <a:stCxn id="7" idx="3"/>
            <a:endCxn id="12" idx="1"/>
          </p:cNvCxnSpPr>
          <p:nvPr/>
        </p:nvCxnSpPr>
        <p:spPr bwMode="auto">
          <a:xfrm>
            <a:off x="4067944" y="2060799"/>
            <a:ext cx="2880320" cy="0"/>
          </a:xfrm>
          <a:prstGeom prst="straightConnector1">
            <a:avLst/>
          </a:prstGeom>
          <a:noFill/>
          <a:ln w="28575" cap="flat" cmpd="sng" algn="ctr">
            <a:solidFill>
              <a:srgbClr val="00B0F0"/>
            </a:solidFill>
            <a:prstDash val="solid"/>
            <a:round/>
            <a:headEnd type="none" w="med" len="med"/>
            <a:tailEnd type="arrow"/>
          </a:ln>
          <a:effectLst/>
        </p:spPr>
      </p:cxnSp>
      <p:cxnSp>
        <p:nvCxnSpPr>
          <p:cNvPr id="52" name="直線矢印コネクタ 51"/>
          <p:cNvCxnSpPr>
            <a:stCxn id="6" idx="3"/>
            <a:endCxn id="13" idx="1"/>
          </p:cNvCxnSpPr>
          <p:nvPr/>
        </p:nvCxnSpPr>
        <p:spPr bwMode="auto">
          <a:xfrm>
            <a:off x="6084540" y="3428753"/>
            <a:ext cx="863724" cy="0"/>
          </a:xfrm>
          <a:prstGeom prst="straightConnector1">
            <a:avLst/>
          </a:prstGeom>
          <a:noFill/>
          <a:ln w="28575" cap="flat" cmpd="sng" algn="ctr">
            <a:solidFill>
              <a:schemeClr val="tx1"/>
            </a:solidFill>
            <a:prstDash val="solid"/>
            <a:round/>
            <a:headEnd type="none" w="med" len="med"/>
            <a:tailEnd type="arrow"/>
          </a:ln>
          <a:effectLst/>
        </p:spPr>
      </p:cxnSp>
      <p:cxnSp>
        <p:nvCxnSpPr>
          <p:cNvPr id="55" name="直線矢印コネクタ 54"/>
          <p:cNvCxnSpPr>
            <a:stCxn id="5" idx="3"/>
            <a:endCxn id="11" idx="1"/>
          </p:cNvCxnSpPr>
          <p:nvPr/>
        </p:nvCxnSpPr>
        <p:spPr bwMode="auto">
          <a:xfrm flipV="1">
            <a:off x="6088804" y="1270994"/>
            <a:ext cx="859460" cy="3526109"/>
          </a:xfrm>
          <a:prstGeom prst="straightConnector1">
            <a:avLst/>
          </a:prstGeom>
          <a:noFill/>
          <a:ln w="28575" cap="flat" cmpd="sng" algn="ctr">
            <a:solidFill>
              <a:schemeClr val="tx1"/>
            </a:solidFill>
            <a:prstDash val="solid"/>
            <a:round/>
            <a:headEnd type="none" w="med" len="med"/>
            <a:tailEnd type="arrow"/>
          </a:ln>
          <a:effectLst/>
        </p:spPr>
      </p:cxnSp>
      <p:sp>
        <p:nvSpPr>
          <p:cNvPr id="73" name="テキスト ボックス 72"/>
          <p:cNvSpPr txBox="1"/>
          <p:nvPr/>
        </p:nvSpPr>
        <p:spPr>
          <a:xfrm>
            <a:off x="251520" y="4175502"/>
            <a:ext cx="1944216" cy="261610"/>
          </a:xfrm>
          <a:prstGeom prst="rect">
            <a:avLst/>
          </a:prstGeom>
          <a:noFill/>
        </p:spPr>
        <p:txBody>
          <a:bodyPr wrap="square" rtlCol="0">
            <a:spAutoFit/>
          </a:bodyPr>
          <a:lstStyle/>
          <a:p>
            <a:r>
              <a:rPr kumimoji="1" lang="ja-JP" altLang="en-US" sz="1100" dirty="0">
                <a:solidFill>
                  <a:srgbClr val="0000FF"/>
                </a:solidFill>
                <a:latin typeface="Meiryo UI" panose="020B0604030504040204" pitchFamily="50" charset="-128"/>
                <a:ea typeface="Meiryo UI" panose="020B0604030504040204" pitchFamily="50" charset="-128"/>
              </a:rPr>
              <a:t>現行</a:t>
            </a:r>
            <a:r>
              <a:rPr kumimoji="1" lang="en-US" altLang="ja-JP" sz="1100" dirty="0">
                <a:solidFill>
                  <a:srgbClr val="0000FF"/>
                </a:solidFill>
                <a:latin typeface="Meiryo UI" panose="020B0604030504040204" pitchFamily="50" charset="-128"/>
                <a:ea typeface="Meiryo UI" panose="020B0604030504040204" pitchFamily="50" charset="-128"/>
              </a:rPr>
              <a:t>SAP ERP</a:t>
            </a:r>
            <a:r>
              <a:rPr kumimoji="1" lang="ja-JP" altLang="en-US" sz="1100" dirty="0">
                <a:solidFill>
                  <a:srgbClr val="0000FF"/>
                </a:solidFill>
                <a:latin typeface="Meiryo UI" panose="020B0604030504040204" pitchFamily="50" charset="-128"/>
                <a:ea typeface="Meiryo UI" panose="020B0604030504040204" pitchFamily="50" charset="-128"/>
              </a:rPr>
              <a:t>の調査が必要</a:t>
            </a:r>
          </a:p>
        </p:txBody>
      </p:sp>
      <p:sp>
        <p:nvSpPr>
          <p:cNvPr id="74" name="テキスト ボックス 73"/>
          <p:cNvSpPr txBox="1"/>
          <p:nvPr/>
        </p:nvSpPr>
        <p:spPr>
          <a:xfrm>
            <a:off x="251520" y="2852936"/>
            <a:ext cx="2160240" cy="261610"/>
          </a:xfrm>
          <a:prstGeom prst="rect">
            <a:avLst/>
          </a:prstGeom>
          <a:noFill/>
        </p:spPr>
        <p:txBody>
          <a:bodyPr wrap="square" rtlCol="0">
            <a:spAutoFit/>
          </a:bodyPr>
          <a:lstStyle/>
          <a:p>
            <a:r>
              <a:rPr kumimoji="1" lang="en-US" altLang="ja-JP" sz="1100" dirty="0">
                <a:solidFill>
                  <a:srgbClr val="0000FF"/>
                </a:solidFill>
                <a:latin typeface="Meiryo UI" panose="020B0604030504040204" pitchFamily="50" charset="-128"/>
                <a:ea typeface="Meiryo UI" panose="020B0604030504040204" pitchFamily="50" charset="-128"/>
              </a:rPr>
              <a:t>S/4HANA</a:t>
            </a:r>
            <a:r>
              <a:rPr kumimoji="1" lang="ja-JP" altLang="en-US" sz="1100" dirty="0">
                <a:solidFill>
                  <a:srgbClr val="0000FF"/>
                </a:solidFill>
                <a:latin typeface="Meiryo UI" panose="020B0604030504040204" pitchFamily="50" charset="-128"/>
                <a:ea typeface="Meiryo UI" panose="020B0604030504040204" pitchFamily="50" charset="-128"/>
              </a:rPr>
              <a:t>へ、移行する</a:t>
            </a:r>
            <a:r>
              <a:rPr kumimoji="1" lang="en-US" altLang="ja-JP" sz="1100" dirty="0">
                <a:solidFill>
                  <a:srgbClr val="0000FF"/>
                </a:solidFill>
                <a:latin typeface="Meiryo UI" panose="020B0604030504040204" pitchFamily="50" charset="-128"/>
                <a:ea typeface="Meiryo UI" panose="020B0604030504040204" pitchFamily="50" charset="-128"/>
              </a:rPr>
              <a:t>or</a:t>
            </a:r>
            <a:r>
              <a:rPr kumimoji="1" lang="ja-JP" altLang="en-US" sz="1100" dirty="0">
                <a:solidFill>
                  <a:srgbClr val="0000FF"/>
                </a:solidFill>
                <a:latin typeface="Meiryo UI" panose="020B0604030504040204" pitchFamily="50" charset="-128"/>
                <a:ea typeface="Meiryo UI" panose="020B0604030504040204" pitchFamily="50" charset="-128"/>
              </a:rPr>
              <a:t>しない？</a:t>
            </a:r>
          </a:p>
        </p:txBody>
      </p:sp>
      <p:sp>
        <p:nvSpPr>
          <p:cNvPr id="75" name="テキスト ボックス 74"/>
          <p:cNvSpPr txBox="1"/>
          <p:nvPr/>
        </p:nvSpPr>
        <p:spPr>
          <a:xfrm>
            <a:off x="259904" y="692696"/>
            <a:ext cx="2871936" cy="261610"/>
          </a:xfrm>
          <a:prstGeom prst="rect">
            <a:avLst/>
          </a:prstGeom>
          <a:noFill/>
        </p:spPr>
        <p:txBody>
          <a:bodyPr wrap="square" rtlCol="0">
            <a:spAutoFit/>
          </a:bodyPr>
          <a:lstStyle/>
          <a:p>
            <a:r>
              <a:rPr kumimoji="1" lang="en-US" altLang="ja-JP" sz="1100" dirty="0">
                <a:solidFill>
                  <a:srgbClr val="0000FF"/>
                </a:solidFill>
                <a:latin typeface="Meiryo UI" panose="020B0604030504040204" pitchFamily="50" charset="-128"/>
                <a:ea typeface="Meiryo UI" panose="020B0604030504040204" pitchFamily="50" charset="-128"/>
              </a:rPr>
              <a:t>S/4HANA</a:t>
            </a:r>
            <a:r>
              <a:rPr lang="ja-JP" altLang="en-US" sz="1100" dirty="0">
                <a:solidFill>
                  <a:srgbClr val="0000FF"/>
                </a:solidFill>
                <a:latin typeface="Meiryo UI" panose="020B0604030504040204" pitchFamily="50" charset="-128"/>
                <a:ea typeface="Meiryo UI" panose="020B0604030504040204" pitchFamily="50" charset="-128"/>
              </a:rPr>
              <a:t>を最大活用、する</a:t>
            </a:r>
            <a:r>
              <a:rPr lang="en-US" altLang="ja-JP" sz="1100" dirty="0">
                <a:solidFill>
                  <a:srgbClr val="0000FF"/>
                </a:solidFill>
                <a:latin typeface="Meiryo UI" panose="020B0604030504040204" pitchFamily="50" charset="-128"/>
                <a:ea typeface="Meiryo UI" panose="020B0604030504040204" pitchFamily="50" charset="-128"/>
              </a:rPr>
              <a:t>or</a:t>
            </a:r>
            <a:r>
              <a:rPr lang="ja-JP" altLang="en-US" sz="1100" dirty="0">
                <a:solidFill>
                  <a:srgbClr val="0000FF"/>
                </a:solidFill>
                <a:latin typeface="Meiryo UI" panose="020B0604030504040204" pitchFamily="50" charset="-128"/>
                <a:ea typeface="Meiryo UI" panose="020B0604030504040204" pitchFamily="50" charset="-128"/>
              </a:rPr>
              <a:t>しない？</a:t>
            </a:r>
            <a:endParaRPr kumimoji="1" lang="ja-JP" altLang="en-US" sz="1100" dirty="0">
              <a:solidFill>
                <a:srgbClr val="0000FF"/>
              </a:solidFill>
              <a:latin typeface="Meiryo UI" panose="020B0604030504040204" pitchFamily="50" charset="-128"/>
              <a:ea typeface="Meiryo UI" panose="020B0604030504040204" pitchFamily="50" charset="-128"/>
            </a:endParaRPr>
          </a:p>
        </p:txBody>
      </p:sp>
      <p:cxnSp>
        <p:nvCxnSpPr>
          <p:cNvPr id="23" name="カギ線コネクタ 22"/>
          <p:cNvCxnSpPr>
            <a:stCxn id="4" idx="0"/>
            <a:endCxn id="8" idx="2"/>
          </p:cNvCxnSpPr>
          <p:nvPr/>
        </p:nvCxnSpPr>
        <p:spPr bwMode="auto">
          <a:xfrm rot="16200000" flipV="1">
            <a:off x="539346" y="2348674"/>
            <a:ext cx="1440324" cy="248"/>
          </a:xfrm>
          <a:prstGeom prst="bentConnector3">
            <a:avLst>
              <a:gd name="adj1" fmla="val 50000"/>
            </a:avLst>
          </a:prstGeom>
          <a:noFill/>
          <a:ln w="28575" cap="flat" cmpd="sng" algn="ctr">
            <a:solidFill>
              <a:srgbClr val="0000FF"/>
            </a:solidFill>
            <a:prstDash val="solid"/>
            <a:round/>
            <a:headEnd type="none" w="med" len="med"/>
            <a:tailEnd type="arrow"/>
          </a:ln>
          <a:effectLst/>
        </p:spPr>
      </p:cxnSp>
      <p:cxnSp>
        <p:nvCxnSpPr>
          <p:cNvPr id="16" name="カギ線コネクタ 15"/>
          <p:cNvCxnSpPr>
            <a:stCxn id="14" idx="0"/>
            <a:endCxn id="10" idx="2"/>
          </p:cNvCxnSpPr>
          <p:nvPr/>
        </p:nvCxnSpPr>
        <p:spPr bwMode="auto">
          <a:xfrm rot="5400000" flipH="1" flipV="1">
            <a:off x="1912365" y="4504361"/>
            <a:ext cx="639123" cy="1944588"/>
          </a:xfrm>
          <a:prstGeom prst="bentConnector3">
            <a:avLst/>
          </a:prstGeom>
          <a:noFill/>
          <a:ln w="28575" cap="flat" cmpd="sng" algn="ctr">
            <a:solidFill>
              <a:srgbClr val="00B0F0"/>
            </a:solidFill>
            <a:prstDash val="solid"/>
            <a:round/>
            <a:headEnd type="none" w="med" len="med"/>
            <a:tailEnd type="arrow"/>
          </a:ln>
          <a:effectLst/>
        </p:spPr>
      </p:cxnSp>
      <p:cxnSp>
        <p:nvCxnSpPr>
          <p:cNvPr id="19" name="直線矢印コネクタ 18"/>
          <p:cNvCxnSpPr>
            <a:stCxn id="14" idx="0"/>
            <a:endCxn id="3" idx="2"/>
          </p:cNvCxnSpPr>
          <p:nvPr/>
        </p:nvCxnSpPr>
        <p:spPr bwMode="auto">
          <a:xfrm flipV="1">
            <a:off x="1259632" y="5157093"/>
            <a:ext cx="0" cy="639123"/>
          </a:xfrm>
          <a:prstGeom prst="straightConnector1">
            <a:avLst/>
          </a:prstGeom>
          <a:noFill/>
          <a:ln w="28575" cap="flat" cmpd="sng" algn="ctr">
            <a:solidFill>
              <a:srgbClr val="0000FF"/>
            </a:solidFill>
            <a:prstDash val="solid"/>
            <a:round/>
            <a:headEnd type="none" w="med" len="med"/>
            <a:tailEnd type="arrow"/>
          </a:ln>
          <a:effectLst/>
        </p:spPr>
      </p:cxnSp>
      <p:cxnSp>
        <p:nvCxnSpPr>
          <p:cNvPr id="76" name="直線矢印コネクタ 75"/>
          <p:cNvCxnSpPr/>
          <p:nvPr/>
        </p:nvCxnSpPr>
        <p:spPr bwMode="auto">
          <a:xfrm>
            <a:off x="5775297" y="5877272"/>
            <a:ext cx="648072" cy="0"/>
          </a:xfrm>
          <a:prstGeom prst="straightConnector1">
            <a:avLst/>
          </a:prstGeom>
          <a:noFill/>
          <a:ln w="28575" cap="flat" cmpd="sng" algn="ctr">
            <a:solidFill>
              <a:srgbClr val="0000FF"/>
            </a:solidFill>
            <a:prstDash val="solid"/>
            <a:round/>
            <a:headEnd type="none" w="med" len="med"/>
            <a:tailEnd type="arrow"/>
          </a:ln>
          <a:effectLst/>
        </p:spPr>
      </p:cxnSp>
      <p:sp>
        <p:nvSpPr>
          <p:cNvPr id="80" name="テキスト ボックス 79"/>
          <p:cNvSpPr txBox="1"/>
          <p:nvPr/>
        </p:nvSpPr>
        <p:spPr>
          <a:xfrm>
            <a:off x="6401350" y="5805264"/>
            <a:ext cx="2542299" cy="307777"/>
          </a:xfrm>
          <a:prstGeom prst="rect">
            <a:avLst/>
          </a:prstGeom>
          <a:noFill/>
        </p:spPr>
        <p:txBody>
          <a:bodyPr wrap="none" rtlCol="0">
            <a:spAutoFit/>
          </a:bodyPr>
          <a:lstStyle/>
          <a:p>
            <a:r>
              <a:rPr kumimoji="1" lang="en-US" altLang="ja-JP" sz="1400" b="1" dirty="0">
                <a:solidFill>
                  <a:srgbClr val="0000FF"/>
                </a:solidFill>
                <a:latin typeface="Meiryo UI" panose="020B0604030504040204" pitchFamily="50" charset="-128"/>
                <a:ea typeface="Meiryo UI" panose="020B0604030504040204" pitchFamily="50" charset="-128"/>
              </a:rPr>
              <a:t>S/4HANA</a:t>
            </a:r>
            <a:r>
              <a:rPr kumimoji="1" lang="ja-JP" altLang="en-US" sz="1400" b="1" dirty="0" err="1">
                <a:solidFill>
                  <a:srgbClr val="0000FF"/>
                </a:solidFill>
                <a:latin typeface="Meiryo UI" panose="020B0604030504040204" pitchFamily="50" charset="-128"/>
                <a:ea typeface="Meiryo UI" panose="020B0604030504040204" pitchFamily="50" charset="-128"/>
              </a:rPr>
              <a:t>への</a:t>
            </a:r>
            <a:r>
              <a:rPr kumimoji="1" lang="ja-JP" altLang="en-US" sz="1400" b="1" dirty="0">
                <a:solidFill>
                  <a:srgbClr val="0000FF"/>
                </a:solidFill>
                <a:latin typeface="Meiryo UI" panose="020B0604030504040204" pitchFamily="50" charset="-128"/>
                <a:ea typeface="Meiryo UI" panose="020B0604030504040204" pitchFamily="50" charset="-128"/>
              </a:rPr>
              <a:t>メインストリーム</a:t>
            </a:r>
          </a:p>
        </p:txBody>
      </p:sp>
      <p:cxnSp>
        <p:nvCxnSpPr>
          <p:cNvPr id="81" name="直線矢印コネクタ 80"/>
          <p:cNvCxnSpPr/>
          <p:nvPr/>
        </p:nvCxnSpPr>
        <p:spPr bwMode="auto">
          <a:xfrm>
            <a:off x="5775297" y="6021288"/>
            <a:ext cx="648072" cy="0"/>
          </a:xfrm>
          <a:prstGeom prst="straightConnector1">
            <a:avLst/>
          </a:prstGeom>
          <a:noFill/>
          <a:ln w="28575" cap="flat" cmpd="sng" algn="ctr">
            <a:solidFill>
              <a:srgbClr val="00B0F0"/>
            </a:solidFill>
            <a:prstDash val="solid"/>
            <a:round/>
            <a:headEnd type="none" w="med" len="med"/>
            <a:tailEnd type="arrow"/>
          </a:ln>
          <a:effectLst/>
        </p:spPr>
      </p:cxnSp>
      <p:cxnSp>
        <p:nvCxnSpPr>
          <p:cNvPr id="83" name="直線矢印コネクタ 82"/>
          <p:cNvCxnSpPr/>
          <p:nvPr/>
        </p:nvCxnSpPr>
        <p:spPr bwMode="auto">
          <a:xfrm>
            <a:off x="5775297" y="6289575"/>
            <a:ext cx="648072" cy="0"/>
          </a:xfrm>
          <a:prstGeom prst="straightConnector1">
            <a:avLst/>
          </a:prstGeom>
          <a:noFill/>
          <a:ln w="28575" cap="flat" cmpd="sng" algn="ctr">
            <a:solidFill>
              <a:schemeClr val="tx1"/>
            </a:solidFill>
            <a:prstDash val="solid"/>
            <a:round/>
            <a:headEnd type="none" w="med" len="med"/>
            <a:tailEnd type="arrow"/>
          </a:ln>
          <a:effectLst/>
        </p:spPr>
      </p:cxnSp>
      <p:sp>
        <p:nvSpPr>
          <p:cNvPr id="84" name="テキスト ボックス 83"/>
          <p:cNvSpPr txBox="1"/>
          <p:nvPr/>
        </p:nvSpPr>
        <p:spPr>
          <a:xfrm>
            <a:off x="6401350" y="6217567"/>
            <a:ext cx="2563138"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S/4HANA</a:t>
            </a:r>
            <a:r>
              <a:rPr lang="ja-JP" altLang="en-US" sz="1400" b="1" dirty="0">
                <a:latin typeface="Meiryo UI" panose="020B0604030504040204" pitchFamily="50" charset="-128"/>
                <a:ea typeface="Meiryo UI" panose="020B0604030504040204" pitchFamily="50" charset="-128"/>
              </a:rPr>
              <a:t>にこだわらないルート</a:t>
            </a:r>
            <a:endParaRPr kumimoji="1" lang="ja-JP" altLang="en-US" sz="1400" b="1" dirty="0">
              <a:latin typeface="Meiryo UI" panose="020B0604030504040204" pitchFamily="50" charset="-128"/>
              <a:ea typeface="Meiryo UI" panose="020B0604030504040204" pitchFamily="50" charset="-128"/>
            </a:endParaRPr>
          </a:p>
        </p:txBody>
      </p:sp>
      <p:cxnSp>
        <p:nvCxnSpPr>
          <p:cNvPr id="85" name="直線矢印コネクタ 84"/>
          <p:cNvCxnSpPr/>
          <p:nvPr/>
        </p:nvCxnSpPr>
        <p:spPr bwMode="auto">
          <a:xfrm>
            <a:off x="5775297" y="6433591"/>
            <a:ext cx="648072" cy="0"/>
          </a:xfrm>
          <a:prstGeom prst="straightConnector1">
            <a:avLst/>
          </a:prstGeom>
          <a:noFill/>
          <a:ln w="28575" cap="flat" cmpd="sng" algn="ctr">
            <a:solidFill>
              <a:schemeClr val="tx1"/>
            </a:solidFill>
            <a:prstDash val="dash"/>
            <a:round/>
            <a:headEnd type="none" w="med" len="med"/>
            <a:tailEnd type="arrow"/>
          </a:ln>
          <a:effectLst/>
        </p:spPr>
      </p:cxnSp>
      <p:sp>
        <p:nvSpPr>
          <p:cNvPr id="86" name="テキスト ボックス 85"/>
          <p:cNvSpPr txBox="1"/>
          <p:nvPr/>
        </p:nvSpPr>
        <p:spPr>
          <a:xfrm>
            <a:off x="2195736" y="5517232"/>
            <a:ext cx="3384376" cy="1077218"/>
          </a:xfrm>
          <a:prstGeom prst="rect">
            <a:avLst/>
          </a:prstGeom>
          <a:noFill/>
        </p:spPr>
        <p:txBody>
          <a:bodyPr wrap="square" rtlCol="0">
            <a:spAutoFit/>
          </a:bodyPr>
          <a:lstStyle/>
          <a:p>
            <a:r>
              <a:rPr kumimoji="1" lang="en-US" altLang="ja-JP" sz="1600" dirty="0">
                <a:solidFill>
                  <a:srgbClr val="0000FF"/>
                </a:solidFill>
                <a:latin typeface="Meiryo UI" panose="020B0604030504040204" pitchFamily="50" charset="-128"/>
                <a:ea typeface="Meiryo UI" panose="020B0604030504040204" pitchFamily="50" charset="-128"/>
              </a:rPr>
              <a:t>S/4HANA</a:t>
            </a:r>
            <a:r>
              <a:rPr kumimoji="1" lang="ja-JP" altLang="en-US" sz="1600" dirty="0" err="1">
                <a:solidFill>
                  <a:srgbClr val="0000FF"/>
                </a:solidFill>
                <a:latin typeface="Meiryo UI" panose="020B0604030504040204" pitchFamily="50" charset="-128"/>
                <a:ea typeface="Meiryo UI" panose="020B0604030504040204" pitchFamily="50" charset="-128"/>
              </a:rPr>
              <a:t>への</a:t>
            </a:r>
            <a:r>
              <a:rPr kumimoji="1" lang="ja-JP" altLang="en-US" sz="1600" dirty="0">
                <a:solidFill>
                  <a:srgbClr val="0000FF"/>
                </a:solidFill>
                <a:latin typeface="Meiryo UI" panose="020B0604030504040204" pitchFamily="50" charset="-128"/>
                <a:ea typeface="Meiryo UI" panose="020B0604030504040204" pitchFamily="50" charset="-128"/>
              </a:rPr>
              <a:t>メインストリーム</a:t>
            </a:r>
            <a:endParaRPr kumimoji="1" lang="en-US" altLang="ja-JP" sz="1600" dirty="0">
              <a:solidFill>
                <a:srgbClr val="0000FF"/>
              </a:solidFill>
              <a:latin typeface="Meiryo UI" panose="020B0604030504040204" pitchFamily="50" charset="-128"/>
              <a:ea typeface="Meiryo UI" panose="020B0604030504040204" pitchFamily="50" charset="-128"/>
            </a:endParaRPr>
          </a:p>
          <a:p>
            <a:r>
              <a:rPr kumimoji="1" lang="ja-JP" altLang="en-US" sz="1600" dirty="0">
                <a:solidFill>
                  <a:srgbClr val="0000FF"/>
                </a:solidFill>
                <a:latin typeface="Meiryo UI" panose="020B0604030504040204" pitchFamily="50" charset="-128"/>
                <a:ea typeface="Meiryo UI" panose="020B0604030504040204" pitchFamily="50" charset="-128"/>
              </a:rPr>
              <a:t>①現行</a:t>
            </a:r>
            <a:r>
              <a:rPr kumimoji="1" lang="en-US" altLang="ja-JP" sz="1600" dirty="0">
                <a:solidFill>
                  <a:srgbClr val="0000FF"/>
                </a:solidFill>
                <a:latin typeface="Meiryo UI" panose="020B0604030504040204" pitchFamily="50" charset="-128"/>
                <a:ea typeface="Meiryo UI" panose="020B0604030504040204" pitchFamily="50" charset="-128"/>
              </a:rPr>
              <a:t>SAP ERP</a:t>
            </a:r>
            <a:r>
              <a:rPr kumimoji="1" lang="ja-JP" altLang="en-US" sz="1600" dirty="0">
                <a:solidFill>
                  <a:srgbClr val="0000FF"/>
                </a:solidFill>
                <a:latin typeface="Meiryo UI" panose="020B0604030504040204" pitchFamily="50" charset="-128"/>
                <a:ea typeface="Meiryo UI" panose="020B0604030504040204" pitchFamily="50" charset="-128"/>
              </a:rPr>
              <a:t>の調査を行う</a:t>
            </a:r>
            <a:endParaRPr kumimoji="1" lang="en-US" altLang="ja-JP" sz="1600" dirty="0">
              <a:solidFill>
                <a:srgbClr val="0000FF"/>
              </a:solidFill>
              <a:latin typeface="Meiryo UI" panose="020B0604030504040204" pitchFamily="50" charset="-128"/>
              <a:ea typeface="Meiryo UI" panose="020B0604030504040204" pitchFamily="50" charset="-128"/>
            </a:endParaRPr>
          </a:p>
          <a:p>
            <a:r>
              <a:rPr lang="ja-JP" altLang="en-US" sz="1600" dirty="0">
                <a:solidFill>
                  <a:srgbClr val="0000FF"/>
                </a:solidFill>
                <a:latin typeface="Meiryo UI" panose="020B0604030504040204" pitchFamily="50" charset="-128"/>
                <a:ea typeface="Meiryo UI" panose="020B0604030504040204" pitchFamily="50" charset="-128"/>
              </a:rPr>
              <a:t>②</a:t>
            </a:r>
            <a:r>
              <a:rPr lang="en-US" altLang="ja-JP" sz="1600" dirty="0">
                <a:solidFill>
                  <a:srgbClr val="0000FF"/>
                </a:solidFill>
                <a:latin typeface="Meiryo UI" panose="020B0604030504040204" pitchFamily="50" charset="-128"/>
                <a:ea typeface="Meiryo UI" panose="020B0604030504040204" pitchFamily="50" charset="-128"/>
              </a:rPr>
              <a:t>S/4HANA</a:t>
            </a:r>
            <a:r>
              <a:rPr lang="ja-JP" altLang="en-US" sz="1600" dirty="0" err="1">
                <a:solidFill>
                  <a:srgbClr val="0000FF"/>
                </a:solidFill>
                <a:latin typeface="Meiryo UI" panose="020B0604030504040204" pitchFamily="50" charset="-128"/>
                <a:ea typeface="Meiryo UI" panose="020B0604030504040204" pitchFamily="50" charset="-128"/>
              </a:rPr>
              <a:t>への</a:t>
            </a:r>
            <a:r>
              <a:rPr lang="ja-JP" altLang="en-US" sz="1600" dirty="0">
                <a:solidFill>
                  <a:srgbClr val="0000FF"/>
                </a:solidFill>
                <a:latin typeface="Meiryo UI" panose="020B0604030504040204" pitchFamily="50" charset="-128"/>
                <a:ea typeface="Meiryo UI" panose="020B0604030504040204" pitchFamily="50" charset="-128"/>
              </a:rPr>
              <a:t>移行を決める</a:t>
            </a:r>
            <a:endParaRPr lang="en-US" altLang="ja-JP" sz="1600" dirty="0">
              <a:solidFill>
                <a:srgbClr val="0000FF"/>
              </a:solidFill>
              <a:latin typeface="Meiryo UI" panose="020B0604030504040204" pitchFamily="50" charset="-128"/>
              <a:ea typeface="Meiryo UI" panose="020B0604030504040204" pitchFamily="50" charset="-128"/>
            </a:endParaRPr>
          </a:p>
          <a:p>
            <a:r>
              <a:rPr kumimoji="1" lang="ja-JP" altLang="en-US" sz="1600" dirty="0">
                <a:solidFill>
                  <a:srgbClr val="0000FF"/>
                </a:solidFill>
                <a:latin typeface="Meiryo UI" panose="020B0604030504040204" pitchFamily="50" charset="-128"/>
                <a:ea typeface="Meiryo UI" panose="020B0604030504040204" pitchFamily="50" charset="-128"/>
              </a:rPr>
              <a:t>③</a:t>
            </a:r>
            <a:r>
              <a:rPr kumimoji="1" lang="en-US" altLang="ja-JP" sz="1600" dirty="0">
                <a:solidFill>
                  <a:srgbClr val="0000FF"/>
                </a:solidFill>
                <a:latin typeface="Meiryo UI" panose="020B0604030504040204" pitchFamily="50" charset="-128"/>
                <a:ea typeface="Meiryo UI" panose="020B0604030504040204" pitchFamily="50" charset="-128"/>
              </a:rPr>
              <a:t>S/4HANA</a:t>
            </a:r>
            <a:r>
              <a:rPr kumimoji="1" lang="ja-JP" altLang="en-US" sz="1600" dirty="0" err="1">
                <a:solidFill>
                  <a:srgbClr val="0000FF"/>
                </a:solidFill>
                <a:latin typeface="Meiryo UI" panose="020B0604030504040204" pitchFamily="50" charset="-128"/>
                <a:ea typeface="Meiryo UI" panose="020B0604030504040204" pitchFamily="50" charset="-128"/>
              </a:rPr>
              <a:t>への</a:t>
            </a:r>
            <a:r>
              <a:rPr kumimoji="1" lang="ja-JP" altLang="en-US" sz="1600" dirty="0">
                <a:solidFill>
                  <a:srgbClr val="0000FF"/>
                </a:solidFill>
                <a:latin typeface="Meiryo UI" panose="020B0604030504040204" pitchFamily="50" charset="-128"/>
                <a:ea typeface="Meiryo UI" panose="020B0604030504040204" pitchFamily="50" charset="-128"/>
              </a:rPr>
              <a:t>移行手段を決める</a:t>
            </a:r>
          </a:p>
        </p:txBody>
      </p:sp>
      <p:sp>
        <p:nvSpPr>
          <p:cNvPr id="50" name="星 5 49"/>
          <p:cNvSpPr/>
          <p:nvPr/>
        </p:nvSpPr>
        <p:spPr bwMode="auto">
          <a:xfrm>
            <a:off x="2195736" y="3068960"/>
            <a:ext cx="359668" cy="360040"/>
          </a:xfrm>
          <a:prstGeom prst="star5">
            <a:avLst/>
          </a:prstGeom>
          <a:solidFill>
            <a:srgbClr val="FF0000"/>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1</a:t>
            </a:r>
            <a:endParaRPr kumimoji="0" lang="ja-JP"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星 5 50"/>
          <p:cNvSpPr/>
          <p:nvPr/>
        </p:nvSpPr>
        <p:spPr bwMode="auto">
          <a:xfrm>
            <a:off x="3995936" y="1412776"/>
            <a:ext cx="359668" cy="360040"/>
          </a:xfrm>
          <a:prstGeom prst="star5">
            <a:avLst/>
          </a:prstGeom>
          <a:solidFill>
            <a:srgbClr val="FF0000"/>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2</a:t>
            </a:r>
            <a:endParaRPr kumimoji="0" lang="ja-JP" altLang="en-US" sz="12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テキスト ボックス 17"/>
          <p:cNvSpPr txBox="1"/>
          <p:nvPr/>
        </p:nvSpPr>
        <p:spPr>
          <a:xfrm>
            <a:off x="2483768" y="3115509"/>
            <a:ext cx="1803699" cy="338554"/>
          </a:xfrm>
          <a:prstGeom prst="rect">
            <a:avLst/>
          </a:prstGeom>
          <a:no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前向き＆素早く動く</a:t>
            </a:r>
          </a:p>
        </p:txBody>
      </p:sp>
      <p:sp>
        <p:nvSpPr>
          <p:cNvPr id="53" name="テキスト ボックス 52"/>
          <p:cNvSpPr txBox="1"/>
          <p:nvPr/>
        </p:nvSpPr>
        <p:spPr>
          <a:xfrm>
            <a:off x="4283968" y="1484784"/>
            <a:ext cx="2587568" cy="338554"/>
          </a:xfrm>
          <a:prstGeom prst="rect">
            <a:avLst/>
          </a:prstGeom>
          <a:noFill/>
        </p:spPr>
        <p:txBody>
          <a:bodyPr wrap="none" rtlCol="0">
            <a:spAutoFit/>
          </a:bodyPr>
          <a:lstStyle/>
          <a:p>
            <a:r>
              <a:rPr kumimoji="1" lang="ja-JP" altLang="en-US" sz="1600" b="1" dirty="0">
                <a:solidFill>
                  <a:srgbClr val="FF0000"/>
                </a:solidFill>
                <a:latin typeface="Meiryo UI" panose="020B0604030504040204" pitchFamily="50" charset="-128"/>
                <a:ea typeface="Meiryo UI" panose="020B0604030504040204" pitchFamily="50" charset="-128"/>
              </a:rPr>
              <a:t>じっくり計画して確実に進める</a:t>
            </a:r>
          </a:p>
        </p:txBody>
      </p:sp>
      <p:sp>
        <p:nvSpPr>
          <p:cNvPr id="61" name="角丸四角形 60"/>
          <p:cNvSpPr/>
          <p:nvPr/>
        </p:nvSpPr>
        <p:spPr bwMode="auto">
          <a:xfrm>
            <a:off x="6588223" y="2600710"/>
            <a:ext cx="2242609" cy="504056"/>
          </a:xfrm>
          <a:prstGeom prst="roundRect">
            <a:avLst/>
          </a:prstGeom>
          <a:solidFill>
            <a:schemeClr val="tx1">
              <a:lumMod val="65000"/>
              <a:lumOff val="35000"/>
            </a:schemeClr>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シフト　塩漬けする</a:t>
            </a:r>
          </a:p>
        </p:txBody>
      </p:sp>
      <p:sp>
        <p:nvSpPr>
          <p:cNvPr id="62" name="角丸四角形 61"/>
          <p:cNvSpPr/>
          <p:nvPr/>
        </p:nvSpPr>
        <p:spPr bwMode="auto">
          <a:xfrm>
            <a:off x="6577540" y="3933056"/>
            <a:ext cx="2242609" cy="504056"/>
          </a:xfrm>
          <a:prstGeom prst="roundRect">
            <a:avLst/>
          </a:prstGeom>
          <a:solidFill>
            <a:schemeClr val="tx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シフト　他</a:t>
            </a:r>
            <a:r>
              <a:rPr kumimoji="0" lang="en-US" altLang="ja-JP"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ERP</a:t>
            </a: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rPr>
              <a:t>へ乗換</a:t>
            </a:r>
          </a:p>
        </p:txBody>
      </p:sp>
      <p:grpSp>
        <p:nvGrpSpPr>
          <p:cNvPr id="41" name="グループ化 40"/>
          <p:cNvGrpSpPr/>
          <p:nvPr/>
        </p:nvGrpSpPr>
        <p:grpSpPr>
          <a:xfrm>
            <a:off x="2123728" y="908720"/>
            <a:ext cx="4968552" cy="504056"/>
            <a:chOff x="2195736" y="692696"/>
            <a:chExt cx="4968552" cy="504056"/>
          </a:xfrm>
        </p:grpSpPr>
        <p:grpSp>
          <p:nvGrpSpPr>
            <p:cNvPr id="24" name="グループ化 23"/>
            <p:cNvGrpSpPr/>
            <p:nvPr/>
          </p:nvGrpSpPr>
          <p:grpSpPr>
            <a:xfrm>
              <a:off x="2195736" y="692696"/>
              <a:ext cx="4968552" cy="504056"/>
              <a:chOff x="2195736" y="692696"/>
              <a:chExt cx="4968552" cy="504056"/>
            </a:xfrm>
          </p:grpSpPr>
          <p:sp>
            <p:nvSpPr>
              <p:cNvPr id="54" name="角丸四角形 53"/>
              <p:cNvSpPr/>
              <p:nvPr/>
            </p:nvSpPr>
            <p:spPr bwMode="auto">
              <a:xfrm>
                <a:off x="2195736" y="692696"/>
                <a:ext cx="4824536" cy="504056"/>
              </a:xfrm>
              <a:prstGeom prst="roundRect">
                <a:avLst/>
              </a:prstGeom>
              <a:solidFill>
                <a:srgbClr val="FFFF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　　シフト　</a:t>
                </a:r>
                <a: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S/4HANA</a:t>
                </a: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へ</a:t>
                </a:r>
              </a:p>
            </p:txBody>
          </p:sp>
          <p:sp>
            <p:nvSpPr>
              <p:cNvPr id="57" name="テキスト ボックス 56"/>
              <p:cNvSpPr txBox="1"/>
              <p:nvPr/>
            </p:nvSpPr>
            <p:spPr>
              <a:xfrm>
                <a:off x="4289783" y="764704"/>
                <a:ext cx="2874505" cy="400110"/>
              </a:xfrm>
              <a:prstGeom prst="rect">
                <a:avLst/>
              </a:prstGeom>
              <a:noFill/>
              <a:ln>
                <a:noFill/>
              </a:ln>
            </p:spPr>
            <p:txBody>
              <a:bodyPr wrap="none" rtlCol="0">
                <a:spAutoFit/>
              </a:bodyPr>
              <a:lstStyle/>
              <a:p>
                <a:r>
                  <a:rPr lang="en-US" altLang="ja-JP" sz="1000" dirty="0">
                    <a:latin typeface="Meiryo UI" panose="020B0604030504040204" pitchFamily="50" charset="-128"/>
                    <a:ea typeface="Meiryo UI" panose="020B0604030504040204" pitchFamily="50" charset="-128"/>
                  </a:rPr>
                  <a:t>S/4HANA</a:t>
                </a:r>
                <a:r>
                  <a:rPr lang="ja-JP" altLang="en-US" sz="1000" dirty="0" err="1">
                    <a:latin typeface="Meiryo UI" panose="020B0604030504040204" pitchFamily="50" charset="-128"/>
                    <a:ea typeface="Meiryo UI" panose="020B0604030504040204" pitchFamily="50" charset="-128"/>
                  </a:rPr>
                  <a:t>への</a:t>
                </a:r>
                <a:r>
                  <a:rPr lang="ja-JP" altLang="en-US" sz="1000" dirty="0">
                    <a:latin typeface="Meiryo UI" panose="020B0604030504040204" pitchFamily="50" charset="-128"/>
                    <a:ea typeface="Meiryo UI" panose="020B0604030504040204" pitchFamily="50" charset="-128"/>
                  </a:rPr>
                  <a:t>移行を決断！アプローチを選ぶ。</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コンバージョン </a:t>
                </a:r>
                <a:r>
                  <a:rPr lang="en-US" altLang="ja-JP" sz="1000" dirty="0">
                    <a:latin typeface="Meiryo UI" panose="020B0604030504040204" pitchFamily="50" charset="-128"/>
                    <a:ea typeface="Meiryo UI" panose="020B0604030504040204" pitchFamily="50" charset="-128"/>
                  </a:rPr>
                  <a:t>or </a:t>
                </a:r>
                <a:r>
                  <a:rPr lang="ja-JP" altLang="en-US" sz="1000" dirty="0">
                    <a:latin typeface="Meiryo UI" panose="020B0604030504040204" pitchFamily="50" charset="-128"/>
                    <a:ea typeface="Meiryo UI" panose="020B0604030504040204" pitchFamily="50" charset="-128"/>
                  </a:rPr>
                  <a:t>リビルド </a:t>
                </a:r>
                <a:r>
                  <a:rPr lang="en-US" altLang="ja-JP" sz="1000" dirty="0">
                    <a:latin typeface="Meiryo UI" panose="020B0604030504040204" pitchFamily="50" charset="-128"/>
                    <a:ea typeface="Meiryo UI" panose="020B0604030504040204" pitchFamily="50" charset="-128"/>
                  </a:rPr>
                  <a:t>or </a:t>
                </a:r>
                <a:r>
                  <a:rPr lang="ja-JP" altLang="en-US" sz="1000" dirty="0">
                    <a:latin typeface="Meiryo UI" panose="020B0604030504040204" pitchFamily="50" charset="-128"/>
                    <a:ea typeface="Meiryo UI" panose="020B0604030504040204" pitchFamily="50" charset="-128"/>
                  </a:rPr>
                  <a:t>統合のいずれかを選択</a:t>
                </a:r>
                <a:endParaRPr kumimoji="1" lang="ja-JP" altLang="en-US" sz="1000" dirty="0">
                  <a:latin typeface="Meiryo UI" panose="020B0604030504040204" pitchFamily="50" charset="-128"/>
                  <a:ea typeface="Meiryo UI" panose="020B0604030504040204" pitchFamily="50" charset="-128"/>
                </a:endParaRPr>
              </a:p>
            </p:txBody>
          </p:sp>
        </p:grpSp>
        <p:cxnSp>
          <p:nvCxnSpPr>
            <p:cNvPr id="27" name="直線矢印コネクタ 26"/>
            <p:cNvCxnSpPr/>
            <p:nvPr/>
          </p:nvCxnSpPr>
          <p:spPr bwMode="auto">
            <a:xfrm>
              <a:off x="2267744" y="908720"/>
              <a:ext cx="288032" cy="0"/>
            </a:xfrm>
            <a:prstGeom prst="straightConnector1">
              <a:avLst/>
            </a:prstGeom>
            <a:noFill/>
            <a:ln w="57150" cap="flat" cmpd="sng" algn="ctr">
              <a:solidFill>
                <a:schemeClr val="tx1"/>
              </a:solidFill>
              <a:prstDash val="solid"/>
              <a:round/>
              <a:headEnd type="none" w="med" len="med"/>
              <a:tailEnd type="arrow"/>
            </a:ln>
            <a:effectLst/>
          </p:spPr>
        </p:cxnSp>
      </p:grpSp>
      <p:grpSp>
        <p:nvGrpSpPr>
          <p:cNvPr id="42" name="グループ化 41"/>
          <p:cNvGrpSpPr/>
          <p:nvPr/>
        </p:nvGrpSpPr>
        <p:grpSpPr>
          <a:xfrm>
            <a:off x="323528" y="2348880"/>
            <a:ext cx="5616624" cy="576064"/>
            <a:chOff x="467544" y="2492896"/>
            <a:chExt cx="5474431" cy="576064"/>
          </a:xfrm>
        </p:grpSpPr>
        <p:sp>
          <p:nvSpPr>
            <p:cNvPr id="15" name="角丸四角形 14"/>
            <p:cNvSpPr/>
            <p:nvPr/>
          </p:nvSpPr>
          <p:spPr bwMode="auto">
            <a:xfrm>
              <a:off x="467544" y="2492896"/>
              <a:ext cx="5404246" cy="576064"/>
            </a:xfrm>
            <a:prstGeom prst="roundRect">
              <a:avLst/>
            </a:prstGeom>
            <a:solidFill>
              <a:srgbClr val="FFFF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b="1"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リフト　クラウド</a:t>
              </a:r>
              <a:r>
                <a:rPr kumimoji="0" lang="ja-JP" altLang="en-US" b="1" dirty="0">
                  <a:latin typeface="Meiryo UI" panose="020B0604030504040204" pitchFamily="50" charset="-128"/>
                  <a:ea typeface="Meiryo UI" panose="020B0604030504040204" pitchFamily="50" charset="-128"/>
                  <a:cs typeface="メイリオ" panose="020B0604030504040204" pitchFamily="50" charset="-128"/>
                </a:rPr>
                <a:t>環境へ</a:t>
              </a:r>
              <a:endParaRPr kumimoji="0" lang="ja-JP" altLang="en-US"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21" name="テキスト ボックス 20"/>
            <p:cNvSpPr txBox="1"/>
            <p:nvPr/>
          </p:nvSpPr>
          <p:spPr>
            <a:xfrm>
              <a:off x="2770141" y="2564904"/>
              <a:ext cx="3171834" cy="430887"/>
            </a:xfrm>
            <a:prstGeom prst="rect">
              <a:avLst/>
            </a:prstGeom>
            <a:noFill/>
            <a:ln>
              <a:noFill/>
            </a:ln>
          </p:spPr>
          <p:txBody>
            <a:bodyPr wrap="square" rtlCol="0">
              <a:spAutoFit/>
            </a:bodyPr>
            <a:lstStyle/>
            <a:p>
              <a:r>
                <a:rPr lang="en-US" altLang="ja-JP" sz="1100" dirty="0">
                  <a:latin typeface="Meiryo UI" panose="020B0604030504040204" pitchFamily="50" charset="-128"/>
                  <a:ea typeface="Meiryo UI" panose="020B0604030504040204" pitchFamily="50" charset="-128"/>
                </a:rPr>
                <a:t>SAP ERP</a:t>
              </a:r>
              <a:r>
                <a:rPr lang="ja-JP" altLang="en-US" sz="1100" dirty="0">
                  <a:latin typeface="Meiryo UI" panose="020B0604030504040204" pitchFamily="50" charset="-128"/>
                  <a:ea typeface="Meiryo UI" panose="020B0604030504040204" pitchFamily="50" charset="-128"/>
                </a:rPr>
                <a:t>をクラウドへ上げてランニングコストを削減する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クラウドへ上げる</a:t>
              </a:r>
              <a:r>
                <a:rPr lang="en-US" altLang="ja-JP" sz="1100" dirty="0">
                  <a:latin typeface="Meiryo UI" panose="020B0604030504040204" pitchFamily="50" charset="-128"/>
                  <a:ea typeface="Meiryo UI" panose="020B0604030504040204" pitchFamily="50" charset="-128"/>
                </a:rPr>
                <a:t>PJ</a:t>
              </a:r>
              <a:r>
                <a:rPr lang="ja-JP" altLang="en-US" sz="1100" dirty="0">
                  <a:latin typeface="Meiryo UI" panose="020B0604030504040204" pitchFamily="50" charset="-128"/>
                  <a:ea typeface="Meiryo UI" panose="020B0604030504040204" pitchFamily="50" charset="-128"/>
                </a:rPr>
                <a:t>を利用して調査を行う、技術者育成</a:t>
              </a:r>
              <a:endParaRPr kumimoji="1" lang="ja-JP" altLang="en-US" sz="1100" dirty="0">
                <a:latin typeface="Meiryo UI" panose="020B0604030504040204" pitchFamily="50" charset="-128"/>
                <a:ea typeface="Meiryo UI" panose="020B0604030504040204" pitchFamily="50" charset="-128"/>
              </a:endParaRPr>
            </a:p>
          </p:txBody>
        </p:sp>
        <p:cxnSp>
          <p:nvCxnSpPr>
            <p:cNvPr id="68" name="直線矢印コネクタ 67"/>
            <p:cNvCxnSpPr/>
            <p:nvPr/>
          </p:nvCxnSpPr>
          <p:spPr bwMode="auto">
            <a:xfrm flipV="1">
              <a:off x="678099" y="2636912"/>
              <a:ext cx="0" cy="288032"/>
            </a:xfrm>
            <a:prstGeom prst="straightConnector1">
              <a:avLst/>
            </a:prstGeom>
            <a:noFill/>
            <a:ln w="5715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9428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t>
            </a:r>
            <a:r>
              <a:rPr kumimoji="1" lang="ja-JP" altLang="en-US" dirty="0"/>
              <a:t>リフト・アンド・シフト</a:t>
            </a:r>
            <a:r>
              <a:rPr kumimoji="1" lang="en-US" altLang="ja-JP" dirty="0"/>
              <a:t>”</a:t>
            </a:r>
            <a:r>
              <a:rPr kumimoji="1" lang="ja-JP" altLang="en-US" dirty="0"/>
              <a:t>による</a:t>
            </a:r>
            <a:r>
              <a:rPr kumimoji="1" lang="en-US" altLang="ja-JP" dirty="0"/>
              <a:t>SAP</a:t>
            </a:r>
            <a:r>
              <a:rPr kumimoji="1" lang="ja-JP" altLang="en-US" dirty="0"/>
              <a:t>の移行戦略　：</a:t>
            </a:r>
            <a:r>
              <a:rPr kumimoji="1" lang="en-US" altLang="ja-JP" dirty="0"/>
              <a:t>DX</a:t>
            </a:r>
            <a:r>
              <a:rPr kumimoji="1" lang="ja-JP" altLang="en-US" dirty="0"/>
              <a:t>実現化　</a:t>
            </a:r>
          </a:p>
        </p:txBody>
      </p:sp>
      <p:sp>
        <p:nvSpPr>
          <p:cNvPr id="3" name="角丸四角形 2"/>
          <p:cNvSpPr/>
          <p:nvPr/>
        </p:nvSpPr>
        <p:spPr bwMode="auto">
          <a:xfrm>
            <a:off x="1612790" y="1816545"/>
            <a:ext cx="3384376" cy="2626843"/>
          </a:xfrm>
          <a:prstGeom prst="roundRect">
            <a:avLst>
              <a:gd name="adj" fmla="val 7234"/>
            </a:avLst>
          </a:prstGeom>
          <a:solidFill>
            <a:srgbClr val="CCE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bwMode="auto">
          <a:xfrm>
            <a:off x="5004048" y="1816545"/>
            <a:ext cx="3600078" cy="2626843"/>
          </a:xfrm>
          <a:prstGeom prst="roundRect">
            <a:avLst>
              <a:gd name="adj" fmla="val 7234"/>
            </a:avLst>
          </a:prstGeom>
          <a:solidFill>
            <a:srgbClr val="CCFFCC">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483173" y="2177746"/>
            <a:ext cx="1609735"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ecords</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51876" y="2177746"/>
            <a:ext cx="1949572" cy="430887"/>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ngagement</a:t>
            </a:r>
          </a:p>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AutoShape 3"/>
          <p:cNvSpPr>
            <a:spLocks noChangeArrowheads="1"/>
          </p:cNvSpPr>
          <p:nvPr/>
        </p:nvSpPr>
        <p:spPr bwMode="auto">
          <a:xfrm>
            <a:off x="4710722" y="3198564"/>
            <a:ext cx="558800" cy="520700"/>
          </a:xfrm>
          <a:prstGeom prst="hexagon">
            <a:avLst>
              <a:gd name="adj" fmla="val 26829"/>
              <a:gd name="vf" fmla="val 115470"/>
            </a:avLst>
          </a:prstGeom>
          <a:solidFill>
            <a:srgbClr val="C0C0C0">
              <a:alpha val="50195"/>
            </a:srgbClr>
          </a:solidFill>
          <a:ln w="3175" algn="ctr">
            <a:noFill/>
            <a:prstDash val="dash"/>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SFA</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営業支援</a:t>
            </a:r>
          </a:p>
        </p:txBody>
      </p:sp>
      <p:sp>
        <p:nvSpPr>
          <p:cNvPr id="42" name="AutoShape 3"/>
          <p:cNvSpPr>
            <a:spLocks noChangeArrowheads="1"/>
          </p:cNvSpPr>
          <p:nvPr/>
        </p:nvSpPr>
        <p:spPr bwMode="auto">
          <a:xfrm>
            <a:off x="3854364" y="2720726"/>
            <a:ext cx="560388" cy="487363"/>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財務会計</a:t>
            </a:r>
          </a:p>
        </p:txBody>
      </p:sp>
      <p:sp>
        <p:nvSpPr>
          <p:cNvPr id="43" name="AutoShape 6"/>
          <p:cNvSpPr>
            <a:spLocks noChangeArrowheads="1"/>
          </p:cNvSpPr>
          <p:nvPr/>
        </p:nvSpPr>
        <p:spPr bwMode="auto">
          <a:xfrm>
            <a:off x="3860714" y="3211264"/>
            <a:ext cx="560388" cy="488951"/>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7"/>
          <p:cNvSpPr>
            <a:spLocks noChangeArrowheads="1"/>
          </p:cNvSpPr>
          <p:nvPr/>
        </p:nvSpPr>
        <p:spPr bwMode="auto">
          <a:xfrm>
            <a:off x="4277086" y="2969964"/>
            <a:ext cx="560388"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45" name="AutoShape 7"/>
          <p:cNvSpPr>
            <a:spLocks noChangeArrowheads="1"/>
          </p:cNvSpPr>
          <p:nvPr/>
        </p:nvSpPr>
        <p:spPr bwMode="auto">
          <a:xfrm>
            <a:off x="4277086" y="3458914"/>
            <a:ext cx="560388"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販売管理</a:t>
            </a:r>
          </a:p>
        </p:txBody>
      </p:sp>
      <p:sp>
        <p:nvSpPr>
          <p:cNvPr id="46" name="AutoShape 7"/>
          <p:cNvSpPr>
            <a:spLocks noChangeArrowheads="1"/>
          </p:cNvSpPr>
          <p:nvPr/>
        </p:nvSpPr>
        <p:spPr bwMode="auto">
          <a:xfrm>
            <a:off x="4277086" y="3936750"/>
            <a:ext cx="560388" cy="487363"/>
          </a:xfrm>
          <a:prstGeom prst="hexagon">
            <a:avLst>
              <a:gd name="adj" fmla="val 28746"/>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顧客情報</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7"/>
          <p:cNvSpPr>
            <a:spLocks noChangeArrowheads="1"/>
          </p:cNvSpPr>
          <p:nvPr/>
        </p:nvSpPr>
        <p:spPr bwMode="auto">
          <a:xfrm>
            <a:off x="4290341" y="2499172"/>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業績管理</a:t>
            </a:r>
          </a:p>
        </p:txBody>
      </p:sp>
      <p:sp>
        <p:nvSpPr>
          <p:cNvPr id="48" name="AutoShape 8"/>
          <p:cNvSpPr>
            <a:spLocks noChangeArrowheads="1"/>
          </p:cNvSpPr>
          <p:nvPr/>
        </p:nvSpPr>
        <p:spPr bwMode="auto">
          <a:xfrm>
            <a:off x="3860714" y="3708152"/>
            <a:ext cx="560388" cy="488951"/>
          </a:xfrm>
          <a:prstGeom prst="hexagon">
            <a:avLst>
              <a:gd name="adj" fmla="val 28653"/>
              <a:gd name="vf" fmla="val 115470"/>
            </a:avLst>
          </a:prstGeom>
          <a:solidFill>
            <a:srgbClr val="0000FF">
              <a:alpha val="49804"/>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49" name="AutoShape 7"/>
          <p:cNvSpPr>
            <a:spLocks noChangeArrowheads="1"/>
          </p:cNvSpPr>
          <p:nvPr/>
        </p:nvSpPr>
        <p:spPr bwMode="auto">
          <a:xfrm>
            <a:off x="3423904" y="2969964"/>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在庫物流</a:t>
            </a:r>
          </a:p>
        </p:txBody>
      </p:sp>
      <p:sp>
        <p:nvSpPr>
          <p:cNvPr id="50" name="AutoShape 7"/>
          <p:cNvSpPr>
            <a:spLocks noChangeArrowheads="1"/>
          </p:cNvSpPr>
          <p:nvPr/>
        </p:nvSpPr>
        <p:spPr bwMode="auto">
          <a:xfrm>
            <a:off x="3428666" y="3468440"/>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共通マスタ</a:t>
            </a:r>
          </a:p>
          <a:p>
            <a:pPr algn="ctr" eaLnBrk="0" hangingPunct="0">
              <a:spcBef>
                <a:spcPct val="20000"/>
              </a:spcBef>
              <a:buClr>
                <a:srgbClr val="F48B00"/>
              </a:buClr>
              <a:buFont typeface="Wingdings" pitchFamily="2" charset="2"/>
              <a:buNone/>
            </a:pP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取引先</a:t>
            </a: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品目</a:t>
            </a:r>
            <a:endParaRPr kumimoji="0"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BOM/BOP</a:t>
            </a:r>
            <a:endParaRPr kumimoji="0"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7"/>
          <p:cNvSpPr>
            <a:spLocks noChangeArrowheads="1"/>
          </p:cNvSpPr>
          <p:nvPr/>
        </p:nvSpPr>
        <p:spPr bwMode="auto">
          <a:xfrm>
            <a:off x="3428666" y="3946278"/>
            <a:ext cx="560388" cy="488951"/>
          </a:xfrm>
          <a:prstGeom prst="hexagon">
            <a:avLst>
              <a:gd name="adj" fmla="val 28653"/>
              <a:gd name="vf" fmla="val 115470"/>
            </a:avLst>
          </a:prstGeom>
          <a:solidFill>
            <a:srgbClr val="0000FF">
              <a:alpha val="50195"/>
            </a:srgbClr>
          </a:solidFill>
          <a:ln w="3175" algn="ctr">
            <a:solidFill>
              <a:schemeClr val="bg1"/>
            </a:solidFill>
            <a:prstDash val="dash"/>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貿易管理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AutoShape 7"/>
          <p:cNvSpPr>
            <a:spLocks noChangeArrowheads="1"/>
          </p:cNvSpPr>
          <p:nvPr/>
        </p:nvSpPr>
        <p:spPr bwMode="auto">
          <a:xfrm>
            <a:off x="3423904" y="2492128"/>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設備保全</a:t>
            </a:r>
          </a:p>
        </p:txBody>
      </p:sp>
      <p:sp>
        <p:nvSpPr>
          <p:cNvPr id="53" name="AutoShape 3"/>
          <p:cNvSpPr>
            <a:spLocks noChangeArrowheads="1"/>
          </p:cNvSpPr>
          <p:nvPr/>
        </p:nvSpPr>
        <p:spPr bwMode="auto">
          <a:xfrm>
            <a:off x="2991856" y="2720726"/>
            <a:ext cx="558800" cy="487363"/>
          </a:xfrm>
          <a:prstGeom prst="hexagon">
            <a:avLst>
              <a:gd name="adj" fmla="val 28664"/>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業務分析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非財務指標</a:t>
            </a:r>
          </a:p>
        </p:txBody>
      </p:sp>
      <p:sp>
        <p:nvSpPr>
          <p:cNvPr id="54" name="AutoShape 3"/>
          <p:cNvSpPr>
            <a:spLocks noChangeArrowheads="1"/>
          </p:cNvSpPr>
          <p:nvPr/>
        </p:nvSpPr>
        <p:spPr bwMode="auto">
          <a:xfrm>
            <a:off x="2998206" y="3198564"/>
            <a:ext cx="558800" cy="520700"/>
          </a:xfrm>
          <a:prstGeom prst="hexagon">
            <a:avLst>
              <a:gd name="adj" fmla="val 26829"/>
              <a:gd name="vf" fmla="val 115470"/>
            </a:avLst>
          </a:prstGeom>
          <a:solidFill>
            <a:srgbClr val="C0C0C0">
              <a:alpha val="50195"/>
            </a:srgbClr>
          </a:solidFill>
          <a:ln w="3175" algn="ctr">
            <a:solidFill>
              <a:schemeClr val="bg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a:latin typeface="Meiryo UI" panose="020B0604030504040204" pitchFamily="50" charset="-128"/>
                <a:ea typeface="Meiryo UI" panose="020B0604030504040204" pitchFamily="50" charset="-128"/>
                <a:cs typeface="Meiryo UI" panose="020B0604030504040204" pitchFamily="50" charset="-128"/>
              </a:rPr>
              <a:t>SCM</a:t>
            </a: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需要予測</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イベント管理</a:t>
            </a:r>
          </a:p>
        </p:txBody>
      </p:sp>
      <p:sp>
        <p:nvSpPr>
          <p:cNvPr id="55" name="AutoShape 3"/>
          <p:cNvSpPr>
            <a:spLocks noChangeArrowheads="1"/>
          </p:cNvSpPr>
          <p:nvPr/>
        </p:nvSpPr>
        <p:spPr bwMode="auto">
          <a:xfrm>
            <a:off x="2998206" y="3708152"/>
            <a:ext cx="558800" cy="488951"/>
          </a:xfrm>
          <a:prstGeom prst="hexagon">
            <a:avLst>
              <a:gd name="adj" fmla="val 28571"/>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生産管理</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56" name="AutoShape 3"/>
          <p:cNvSpPr>
            <a:spLocks noChangeArrowheads="1"/>
          </p:cNvSpPr>
          <p:nvPr/>
        </p:nvSpPr>
        <p:spPr bwMode="auto">
          <a:xfrm>
            <a:off x="4710722" y="3708152"/>
            <a:ext cx="558800" cy="488951"/>
          </a:xfrm>
          <a:prstGeom prst="hexagon">
            <a:avLst>
              <a:gd name="adj" fmla="val 28571"/>
              <a:gd name="vf" fmla="val 115470"/>
            </a:avLst>
          </a:prstGeom>
          <a:solidFill>
            <a:srgbClr val="C0C0C0">
              <a:alpha val="50195"/>
            </a:srgbClr>
          </a:solidFill>
          <a:ln w="3175" algn="ctr">
            <a:solidFill>
              <a:schemeClr val="bg1"/>
            </a:solidFill>
            <a:prstDash val="dash"/>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CRM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ｶｽﾀﾏｰ   </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ｻｰﾋﾞｽ   </a:t>
            </a:r>
          </a:p>
        </p:txBody>
      </p:sp>
      <p:sp>
        <p:nvSpPr>
          <p:cNvPr id="69" name="AutoShape 7"/>
          <p:cNvSpPr>
            <a:spLocks noChangeArrowheads="1"/>
          </p:cNvSpPr>
          <p:nvPr/>
        </p:nvSpPr>
        <p:spPr bwMode="auto">
          <a:xfrm>
            <a:off x="4709134" y="2715196"/>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経営分析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財務指標</a:t>
            </a:r>
          </a:p>
        </p:txBody>
      </p:sp>
      <p:sp>
        <p:nvSpPr>
          <p:cNvPr id="70" name="AutoShape 6"/>
          <p:cNvSpPr>
            <a:spLocks noChangeArrowheads="1"/>
          </p:cNvSpPr>
          <p:nvPr/>
        </p:nvSpPr>
        <p:spPr bwMode="auto">
          <a:xfrm>
            <a:off x="6221302" y="3450382"/>
            <a:ext cx="1584176" cy="488951"/>
          </a:xfrm>
          <a:prstGeom prst="hexagon">
            <a:avLst>
              <a:gd name="adj" fmla="val 28653"/>
              <a:gd name="vf" fmla="val 115470"/>
            </a:avLst>
          </a:prstGeom>
          <a:solidFill>
            <a:srgbClr val="FFFF00">
              <a:alpha val="50000"/>
            </a:srgbClr>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モバイル：スマートデバイス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AR/VR/MR</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：ウェアラブル</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AutoShape 7"/>
          <p:cNvSpPr>
            <a:spLocks noChangeArrowheads="1"/>
          </p:cNvSpPr>
          <p:nvPr/>
        </p:nvSpPr>
        <p:spPr bwMode="auto">
          <a:xfrm>
            <a:off x="6221302" y="2946326"/>
            <a:ext cx="1584176"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デザイン思考：</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UI/UX</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カスタマー・エクスペリエンス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AutoShape 7"/>
          <p:cNvSpPr>
            <a:spLocks noChangeArrowheads="1"/>
          </p:cNvSpPr>
          <p:nvPr/>
        </p:nvSpPr>
        <p:spPr bwMode="auto">
          <a:xfrm>
            <a:off x="6221302" y="2442270"/>
            <a:ext cx="1584176" cy="488951"/>
          </a:xfrm>
          <a:prstGeom prst="hexagon">
            <a:avLst>
              <a:gd name="adj" fmla="val 28653"/>
              <a:gd name="vf" fmla="val 115470"/>
            </a:avLst>
          </a:prstGeom>
          <a:solidFill>
            <a:srgbClr val="FFFFFF"/>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Leonardo</a:t>
            </a:r>
          </a:p>
          <a:p>
            <a:pPr algn="ct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機械学習</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ブロックチェーン</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 IoT, RPA,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ボット</a:t>
            </a:r>
            <a:endParaRPr kumimoji="0"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　　　　　　　　　　　データインテリジェンス</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ビッグデータ</a:t>
            </a: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アナリティクス</a:t>
            </a:r>
          </a:p>
        </p:txBody>
      </p:sp>
      <p:sp>
        <p:nvSpPr>
          <p:cNvPr id="74" name="AutoShape 7"/>
          <p:cNvSpPr>
            <a:spLocks noChangeArrowheads="1"/>
          </p:cNvSpPr>
          <p:nvPr/>
        </p:nvSpPr>
        <p:spPr bwMode="auto">
          <a:xfrm>
            <a:off x="2980942" y="4227364"/>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AutoShape 7"/>
          <p:cNvSpPr>
            <a:spLocks noChangeArrowheads="1"/>
          </p:cNvSpPr>
          <p:nvPr/>
        </p:nvSpPr>
        <p:spPr bwMode="auto">
          <a:xfrm>
            <a:off x="3845038" y="4227364"/>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AutoShape 7"/>
          <p:cNvSpPr>
            <a:spLocks noChangeArrowheads="1"/>
          </p:cNvSpPr>
          <p:nvPr/>
        </p:nvSpPr>
        <p:spPr bwMode="auto">
          <a:xfrm>
            <a:off x="4709134" y="4227364"/>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AutoShape 7"/>
          <p:cNvSpPr>
            <a:spLocks noChangeArrowheads="1"/>
          </p:cNvSpPr>
          <p:nvPr/>
        </p:nvSpPr>
        <p:spPr bwMode="auto">
          <a:xfrm>
            <a:off x="5004048" y="5373216"/>
            <a:ext cx="3456384" cy="344935"/>
          </a:xfrm>
          <a:prstGeom prst="hexagon">
            <a:avLst>
              <a:gd name="adj" fmla="val 28653"/>
              <a:gd name="vf" fmla="val 115470"/>
            </a:avLst>
          </a:prstGeom>
          <a:solidFill>
            <a:schemeClr val="bg1">
              <a:lumMod val="95000"/>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パブリッククラウド</a:t>
            </a:r>
          </a:p>
        </p:txBody>
      </p:sp>
      <p:sp>
        <p:nvSpPr>
          <p:cNvPr id="79" name="AutoShape 7"/>
          <p:cNvSpPr>
            <a:spLocks noChangeArrowheads="1"/>
          </p:cNvSpPr>
          <p:nvPr/>
        </p:nvSpPr>
        <p:spPr bwMode="auto">
          <a:xfrm>
            <a:off x="1691680" y="5373216"/>
            <a:ext cx="3312368" cy="344935"/>
          </a:xfrm>
          <a:prstGeom prst="hexagon">
            <a:avLst>
              <a:gd name="adj" fmla="val 28653"/>
              <a:gd name="vf" fmla="val 115470"/>
            </a:avLst>
          </a:prstGeom>
          <a:solidFill>
            <a:schemeClr val="bg1">
              <a:lumMod val="95000"/>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プライベートクラウド</a:t>
            </a:r>
          </a:p>
        </p:txBody>
      </p:sp>
      <p:sp>
        <p:nvSpPr>
          <p:cNvPr id="84" name="AutoShape 7"/>
          <p:cNvSpPr>
            <a:spLocks noChangeArrowheads="1"/>
          </p:cNvSpPr>
          <p:nvPr/>
        </p:nvSpPr>
        <p:spPr bwMode="auto">
          <a:xfrm>
            <a:off x="5717618" y="2715196"/>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常時監視</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AutoShape 7"/>
          <p:cNvSpPr>
            <a:spLocks noChangeArrowheads="1"/>
          </p:cNvSpPr>
          <p:nvPr/>
        </p:nvSpPr>
        <p:spPr bwMode="auto">
          <a:xfrm>
            <a:off x="5732922" y="4227364"/>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AutoShape 7"/>
          <p:cNvSpPr>
            <a:spLocks noChangeArrowheads="1"/>
          </p:cNvSpPr>
          <p:nvPr/>
        </p:nvSpPr>
        <p:spPr bwMode="auto">
          <a:xfrm>
            <a:off x="4997166" y="4443387"/>
            <a:ext cx="3456384"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デジタルビジネス領域：</a:t>
            </a: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サービス・アプリケーション基盤</a:t>
            </a:r>
            <a:endPar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系プラットフォーム</a:t>
            </a:r>
          </a:p>
        </p:txBody>
      </p:sp>
      <p:sp>
        <p:nvSpPr>
          <p:cNvPr id="81" name="AutoShape 7"/>
          <p:cNvSpPr>
            <a:spLocks noChangeArrowheads="1"/>
          </p:cNvSpPr>
          <p:nvPr/>
        </p:nvSpPr>
        <p:spPr bwMode="auto">
          <a:xfrm>
            <a:off x="1612790" y="4443387"/>
            <a:ext cx="3384376"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エンタープライズ領域：ビジネス・アプリケーション基盤</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バックオフィス系プラットフォーム</a:t>
            </a:r>
          </a:p>
        </p:txBody>
      </p:sp>
      <p:sp>
        <p:nvSpPr>
          <p:cNvPr id="87" name="Oval 121"/>
          <p:cNvSpPr>
            <a:spLocks noChangeArrowheads="1"/>
          </p:cNvSpPr>
          <p:nvPr/>
        </p:nvSpPr>
        <p:spPr bwMode="auto">
          <a:xfrm rot="18567729">
            <a:off x="3945274" y="3568005"/>
            <a:ext cx="1727200" cy="503238"/>
          </a:xfrm>
          <a:prstGeom prst="ellipse">
            <a:avLst/>
          </a:prstGeom>
          <a:noFill/>
          <a:ln w="3175" algn="ctr">
            <a:solidFill>
              <a:srgbClr val="0000FF"/>
            </a:solidFill>
            <a:round/>
            <a:headEnd/>
            <a:tailEnd/>
          </a:ln>
        </p:spPr>
        <p:txBody>
          <a:bodyPr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Oval 122"/>
          <p:cNvSpPr>
            <a:spLocks noChangeArrowheads="1"/>
          </p:cNvSpPr>
          <p:nvPr/>
        </p:nvSpPr>
        <p:spPr bwMode="auto">
          <a:xfrm rot="3000989">
            <a:off x="2576848" y="3568005"/>
            <a:ext cx="1727200" cy="503238"/>
          </a:xfrm>
          <a:prstGeom prst="ellipse">
            <a:avLst/>
          </a:prstGeom>
          <a:noFill/>
          <a:ln w="3175" algn="ctr">
            <a:solidFill>
              <a:srgbClr val="00B050"/>
            </a:solidFill>
            <a:round/>
            <a:headEnd/>
            <a:tailEnd/>
          </a:ln>
        </p:spPr>
        <p:txBody>
          <a:bodyPr rot="10800000"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Text Box 123"/>
          <p:cNvSpPr txBox="1">
            <a:spLocks noChangeArrowheads="1"/>
          </p:cNvSpPr>
          <p:nvPr/>
        </p:nvSpPr>
        <p:spPr bwMode="auto">
          <a:xfrm>
            <a:off x="3701025" y="2355155"/>
            <a:ext cx="866135"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BI/BA</a:t>
            </a:r>
          </a:p>
        </p:txBody>
      </p:sp>
      <p:sp>
        <p:nvSpPr>
          <p:cNvPr id="91" name="Text Box 125"/>
          <p:cNvSpPr txBox="1">
            <a:spLocks noChangeArrowheads="1"/>
          </p:cNvSpPr>
          <p:nvPr/>
        </p:nvSpPr>
        <p:spPr bwMode="auto">
          <a:xfrm>
            <a:off x="2448047" y="3075235"/>
            <a:ext cx="64953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SCM</a:t>
            </a:r>
          </a:p>
        </p:txBody>
      </p:sp>
      <p:sp>
        <p:nvSpPr>
          <p:cNvPr id="94" name="片側の 2 つの角を切り取った四角形 93"/>
          <p:cNvSpPr/>
          <p:nvPr/>
        </p:nvSpPr>
        <p:spPr bwMode="auto">
          <a:xfrm>
            <a:off x="1396766" y="4227361"/>
            <a:ext cx="7200800" cy="1505895"/>
          </a:xfrm>
          <a:prstGeom prst="snip2SameRect">
            <a:avLst/>
          </a:prstGeom>
          <a:no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6" name="Group 99"/>
          <p:cNvGrpSpPr>
            <a:grpSpLocks/>
          </p:cNvGrpSpPr>
          <p:nvPr/>
        </p:nvGrpSpPr>
        <p:grpSpPr bwMode="auto">
          <a:xfrm>
            <a:off x="2483768" y="5416945"/>
            <a:ext cx="265113" cy="274639"/>
            <a:chOff x="2451" y="2880"/>
            <a:chExt cx="857" cy="960"/>
          </a:xfrm>
        </p:grpSpPr>
        <p:sp>
          <p:nvSpPr>
            <p:cNvPr id="97" name="Freeform 10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9999EB"/>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Freeform 10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0000CC"/>
                </a:gs>
                <a:gs pos="100000">
                  <a:srgbClr val="9999EB"/>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Freeform 10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7F7FE5"/>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Freeform 10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0000CC"/>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Freeform 10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0000CC"/>
                </a:gs>
                <a:gs pos="100000">
                  <a:srgbClr val="6666E0"/>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8" name="Group 79"/>
          <p:cNvGrpSpPr>
            <a:grpSpLocks/>
          </p:cNvGrpSpPr>
          <p:nvPr/>
        </p:nvGrpSpPr>
        <p:grpSpPr bwMode="auto">
          <a:xfrm>
            <a:off x="5940152" y="5416945"/>
            <a:ext cx="265112" cy="274637"/>
            <a:chOff x="2451" y="2880"/>
            <a:chExt cx="857" cy="960"/>
          </a:xfrm>
        </p:grpSpPr>
        <p:sp>
          <p:nvSpPr>
            <p:cNvPr id="109" name="Freeform 8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FFADD6"/>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Freeform 8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FF3399"/>
                </a:gs>
                <a:gs pos="100000">
                  <a:srgbClr val="FFADD6"/>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Freeform 8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FF99CC"/>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Freeform 8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FF3399"/>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Freeform 8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FF3399"/>
                </a:gs>
                <a:gs pos="100000">
                  <a:srgbClr val="FF85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4" name="テキスト ボックス 113"/>
          <p:cNvSpPr txBox="1"/>
          <p:nvPr/>
        </p:nvSpPr>
        <p:spPr>
          <a:xfrm>
            <a:off x="395536" y="620688"/>
            <a:ext cx="8748464" cy="1200329"/>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“リフト・アンド・シフト”による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S/4HANA</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移行戦略で</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をスマートに実現する</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リフト</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 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をクラウド基盤に移行して、若手・中堅技術者の育成と意識改革、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ノウハウ継承を行う。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S/4HANA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移行アセスメントを実施、調査レポートを経営や事業部門の説得材料に利用する。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シフト</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：クラウド上の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 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 S/4HANA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へ移行する。可能ならば、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最新ソリューションを導入して、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DX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戦略に対応したリニューアルを実現する。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を最大限生かしたビジネス基盤を構築する。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70308" y="1873067"/>
            <a:ext cx="173477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エンタープライズ領域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AutoShape 7"/>
          <p:cNvSpPr>
            <a:spLocks noChangeArrowheads="1"/>
          </p:cNvSpPr>
          <p:nvPr/>
        </p:nvSpPr>
        <p:spPr bwMode="auto">
          <a:xfrm>
            <a:off x="6221302" y="3953266"/>
            <a:ext cx="1584176"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コネクト・デバイス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センサ、エッジコンピューティング</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（モビリティ、マシン、ロボット）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Left Brace 123"/>
          <p:cNvSpPr>
            <a:spLocks/>
          </p:cNvSpPr>
          <p:nvPr/>
        </p:nvSpPr>
        <p:spPr bwMode="auto">
          <a:xfrm>
            <a:off x="1468774" y="4443385"/>
            <a:ext cx="128588" cy="1261591"/>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Left Brace 123"/>
          <p:cNvSpPr>
            <a:spLocks/>
          </p:cNvSpPr>
          <p:nvPr/>
        </p:nvSpPr>
        <p:spPr bwMode="auto">
          <a:xfrm>
            <a:off x="1468774" y="2427162"/>
            <a:ext cx="128588" cy="1944216"/>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323528" y="5085184"/>
            <a:ext cx="1067921" cy="553998"/>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AWS</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/Private Cloud</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/On-Premise</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323528" y="3501008"/>
            <a:ext cx="1224136" cy="553998"/>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SAP HANA Cloud Platform</a:t>
            </a:r>
          </a:p>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Intelligent Apps </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AutoShape 7"/>
          <p:cNvSpPr>
            <a:spLocks noChangeArrowheads="1"/>
          </p:cNvSpPr>
          <p:nvPr/>
        </p:nvSpPr>
        <p:spPr bwMode="auto">
          <a:xfrm>
            <a:off x="5717618" y="3219252"/>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lstStyle/>
          <a:p>
            <a:pPr algn="ctr" eaLnBrk="0" hangingPunct="0">
              <a:spcBef>
                <a:spcPct val="20000"/>
              </a:spcBef>
              <a:buClr>
                <a:srgbClr val="F48B00"/>
              </a:buClr>
              <a:buFont typeface="Wingdings" pitchFamily="2" charset="2"/>
              <a:buNone/>
            </a:pPr>
            <a:endParaRPr kumimoji="0"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7"/>
          <p:cNvSpPr>
            <a:spLocks noChangeArrowheads="1"/>
          </p:cNvSpPr>
          <p:nvPr/>
        </p:nvSpPr>
        <p:spPr bwMode="auto">
          <a:xfrm>
            <a:off x="5717618" y="3723308"/>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遠隔制御</a:t>
            </a:r>
          </a:p>
        </p:txBody>
      </p:sp>
      <p:sp>
        <p:nvSpPr>
          <p:cNvPr id="93" name="AutoShape 7"/>
          <p:cNvSpPr>
            <a:spLocks noChangeArrowheads="1"/>
          </p:cNvSpPr>
          <p:nvPr/>
        </p:nvSpPr>
        <p:spPr bwMode="auto">
          <a:xfrm>
            <a:off x="5213190" y="2968675"/>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92" name="AutoShape 7"/>
          <p:cNvSpPr>
            <a:spLocks noChangeArrowheads="1"/>
          </p:cNvSpPr>
          <p:nvPr/>
        </p:nvSpPr>
        <p:spPr bwMode="auto">
          <a:xfrm>
            <a:off x="5213190" y="3472731"/>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21" name="テキスト ボックス 120"/>
          <p:cNvSpPr txBox="1"/>
          <p:nvPr/>
        </p:nvSpPr>
        <p:spPr>
          <a:xfrm>
            <a:off x="2205558" y="4984897"/>
            <a:ext cx="2026517"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バックオフィス系システム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ミッションクリティカル・安定性・信頼性</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5157966" y="4984897"/>
            <a:ext cx="3007555"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成長戦略</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競争優位支援系システム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CPS</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（サイバーフィジカル）・柔軟性・拡張性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即効性</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3"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373215"/>
            <a:ext cx="360040" cy="360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653" y="1930076"/>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24" name="テキスト ボックス 123"/>
          <p:cNvSpPr txBox="1"/>
          <p:nvPr/>
        </p:nvSpPr>
        <p:spPr>
          <a:xfrm>
            <a:off x="5782676" y="1873067"/>
            <a:ext cx="171874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デジタルビジネス領域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お金　イラスト」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88553"/>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907" y="3685571"/>
            <a:ext cx="712925" cy="501276"/>
          </a:xfrm>
          <a:prstGeom prst="rect">
            <a:avLst/>
          </a:prstGeom>
          <a:noFill/>
          <a:extLst>
            <a:ext uri="{909E8E84-426E-40DD-AFC4-6F175D3DCCD1}">
              <a14:hiddenFill xmlns:a14="http://schemas.microsoft.com/office/drawing/2010/main">
                <a:solidFill>
                  <a:srgbClr val="FFFFFF"/>
                </a:solidFill>
              </a14:hiddenFill>
            </a:ext>
          </a:extLst>
        </p:spPr>
      </p:pic>
      <p:sp>
        <p:nvSpPr>
          <p:cNvPr id="11" name="対角する 2 つの角を切り取った四角形 10"/>
          <p:cNvSpPr/>
          <p:nvPr/>
        </p:nvSpPr>
        <p:spPr bwMode="auto">
          <a:xfrm>
            <a:off x="5716874" y="3256705"/>
            <a:ext cx="1296516" cy="287834"/>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戦略アプリケーション</a:t>
            </a:r>
            <a:endParaRPr kumimoji="0"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Innovation</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対角する 2 つの角を切り取った四角形 127"/>
          <p:cNvSpPr/>
          <p:nvPr/>
        </p:nvSpPr>
        <p:spPr bwMode="auto">
          <a:xfrm>
            <a:off x="3498390" y="3256903"/>
            <a:ext cx="1217626" cy="287834"/>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SAP ERP</a:t>
            </a:r>
            <a:r>
              <a:rPr kumimoji="0"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S/4HANA</a:t>
            </a:r>
            <a:r>
              <a:rPr kumimoji="0" lang="ja-JP" altLang="en-US"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Core</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290" name="Picture 2" descr="é¢é£ç»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5198" y="2361855"/>
            <a:ext cx="435300" cy="398165"/>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24"/>
          <p:cNvSpPr txBox="1">
            <a:spLocks noChangeArrowheads="1"/>
          </p:cNvSpPr>
          <p:nvPr/>
        </p:nvSpPr>
        <p:spPr bwMode="auto">
          <a:xfrm>
            <a:off x="4637126" y="3065943"/>
            <a:ext cx="66556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CRM</a:t>
            </a:r>
          </a:p>
        </p:txBody>
      </p:sp>
      <p:cxnSp>
        <p:nvCxnSpPr>
          <p:cNvPr id="14" name="直線矢印コネクタ 13"/>
          <p:cNvCxnSpPr>
            <a:stCxn id="128" idx="0"/>
            <a:endCxn id="11" idx="2"/>
          </p:cNvCxnSpPr>
          <p:nvPr/>
        </p:nvCxnSpPr>
        <p:spPr bwMode="auto">
          <a:xfrm flipV="1">
            <a:off x="4716016" y="3400622"/>
            <a:ext cx="1000858" cy="198"/>
          </a:xfrm>
          <a:prstGeom prst="straightConnector1">
            <a:avLst/>
          </a:prstGeom>
          <a:noFill/>
          <a:ln w="28575" cap="flat" cmpd="sng" algn="ctr">
            <a:solidFill>
              <a:schemeClr val="tx1"/>
            </a:solidFill>
            <a:prstDash val="solid"/>
            <a:round/>
            <a:headEnd type="arrow"/>
            <a:tailEnd type="arrow"/>
          </a:ln>
          <a:effectLst>
            <a:outerShdw blurRad="50800" dist="38100" dir="2700000" algn="tl" rotWithShape="0">
              <a:prstClr val="black">
                <a:alpha val="40000"/>
              </a:prstClr>
            </a:outerShdw>
          </a:effectLst>
        </p:spPr>
      </p:cxnSp>
      <p:sp>
        <p:nvSpPr>
          <p:cNvPr id="86" name="Oval 120"/>
          <p:cNvSpPr>
            <a:spLocks noChangeArrowheads="1"/>
          </p:cNvSpPr>
          <p:nvPr/>
        </p:nvSpPr>
        <p:spPr bwMode="auto">
          <a:xfrm>
            <a:off x="2980942" y="2320601"/>
            <a:ext cx="2304256" cy="503237"/>
          </a:xfrm>
          <a:prstGeom prst="ellipse">
            <a:avLst/>
          </a:prstGeom>
          <a:noFill/>
          <a:ln w="3175" algn="ctr">
            <a:solidFill>
              <a:srgbClr val="FF0000"/>
            </a:solidFill>
            <a:round/>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23728" y="2896665"/>
            <a:ext cx="748923" cy="246221"/>
          </a:xfrm>
          <a:prstGeom prst="rect">
            <a:avLst/>
          </a:prstGeom>
          <a:noFill/>
          <a:ln>
            <a:noFill/>
          </a:ln>
          <a:effectLst/>
        </p:spPr>
        <p:txBody>
          <a:bodyPr wrap="none" rtlCol="0">
            <a:spAutoFit/>
          </a:bodyPr>
          <a:lstStyle/>
          <a:p>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IBP</a:t>
            </a:r>
            <a:endParaRPr kumimoji="1"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テキスト ボックス 124"/>
          <p:cNvSpPr txBox="1"/>
          <p:nvPr/>
        </p:nvSpPr>
        <p:spPr>
          <a:xfrm>
            <a:off x="5004048" y="3974867"/>
            <a:ext cx="832279" cy="246221"/>
          </a:xfrm>
          <a:prstGeom prst="rect">
            <a:avLst/>
          </a:prstGeom>
          <a:noFill/>
          <a:ln>
            <a:noFill/>
          </a:ln>
          <a:effectLst/>
        </p:spPr>
        <p:txBody>
          <a:bodyPr wrap="none" rtlCol="0">
            <a:spAutoFit/>
          </a:bodyPr>
          <a:lstStyle/>
          <a:p>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C/4HANA</a:t>
            </a:r>
            <a:endParaRPr kumimoji="1"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3707904" y="3874580"/>
            <a:ext cx="856325" cy="246221"/>
          </a:xfrm>
          <a:prstGeom prst="rect">
            <a:avLst/>
          </a:prstGeom>
          <a:noFill/>
          <a:ln>
            <a:noFill/>
          </a:ln>
          <a:effectLst/>
        </p:spPr>
        <p:txBody>
          <a:bodyPr wrap="none" rtlCol="0">
            <a:spAutoFit/>
          </a:bodyPr>
          <a:lstStyle/>
          <a:p>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a:t>
            </a:r>
            <a:r>
              <a:rPr kumimoji="1" lang="en-US" altLang="ja-JP" sz="1000" b="1" i="1" dirty="0" err="1">
                <a:solidFill>
                  <a:srgbClr val="FF9900"/>
                </a:solidFill>
                <a:latin typeface="Meiryo UI" panose="020B0604030504040204" pitchFamily="50" charset="-128"/>
                <a:ea typeface="Meiryo UI" panose="020B0604030504040204" pitchFamily="50" charset="-128"/>
                <a:cs typeface="Meiryo UI" panose="020B0604030504040204" pitchFamily="50" charset="-128"/>
              </a:rPr>
              <a:t>Ariba</a:t>
            </a:r>
            <a:endParaRPr kumimoji="1"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p:cNvSpPr txBox="1"/>
          <p:nvPr/>
        </p:nvSpPr>
        <p:spPr>
          <a:xfrm>
            <a:off x="2627784" y="2434420"/>
            <a:ext cx="971741" cy="246221"/>
          </a:xfrm>
          <a:prstGeom prst="rect">
            <a:avLst/>
          </a:prstGeom>
          <a:noFill/>
          <a:ln>
            <a:noFill/>
          </a:ln>
          <a:effectLst/>
        </p:spPr>
        <p:txBody>
          <a:bodyPr wrap="none" rtlCol="0">
            <a:spAutoFit/>
          </a:bodyPr>
          <a:lstStyle/>
          <a:p>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Concur</a:t>
            </a:r>
            <a:endParaRPr kumimoji="1"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テキスト ボックス 128"/>
          <p:cNvSpPr txBox="1"/>
          <p:nvPr/>
        </p:nvSpPr>
        <p:spPr>
          <a:xfrm>
            <a:off x="4355976" y="2320601"/>
            <a:ext cx="720080" cy="246221"/>
          </a:xfrm>
          <a:prstGeom prst="rect">
            <a:avLst/>
          </a:prstGeom>
          <a:noFill/>
          <a:ln>
            <a:noFill/>
          </a:ln>
          <a:effectLst/>
        </p:spPr>
        <p:txBody>
          <a:bodyPr wrap="square" rtlCol="0">
            <a:spAutoFit/>
          </a:bodyPr>
          <a:lstStyle/>
          <a:p>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BO</a:t>
            </a:r>
            <a:endParaRPr kumimoji="1"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4"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5373216"/>
            <a:ext cx="360040" cy="360041"/>
          </a:xfrm>
          <a:prstGeom prst="rect">
            <a:avLst/>
          </a:prstGeom>
          <a:noFill/>
          <a:extLst>
            <a:ext uri="{909E8E84-426E-40DD-AFC4-6F175D3DCCD1}">
              <a14:hiddenFill xmlns:a14="http://schemas.microsoft.com/office/drawing/2010/main">
                <a:solidFill>
                  <a:srgbClr val="FFFFFF"/>
                </a:solidFill>
              </a14:hiddenFill>
            </a:ext>
          </a:extLst>
        </p:spPr>
      </p:pic>
      <p:sp>
        <p:nvSpPr>
          <p:cNvPr id="12" name="上矢印 11"/>
          <p:cNvSpPr/>
          <p:nvPr/>
        </p:nvSpPr>
        <p:spPr bwMode="auto">
          <a:xfrm>
            <a:off x="4427984" y="5733256"/>
            <a:ext cx="1152128" cy="432048"/>
          </a:xfrm>
          <a:prstGeom prst="upArrow">
            <a:avLst/>
          </a:prstGeom>
          <a:solidFill>
            <a:srgbClr val="FFFF00"/>
          </a:solidFill>
          <a:ln w="3175">
            <a:solidFill>
              <a:srgbClr val="FFC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80" name="AutoShape 7"/>
          <p:cNvSpPr>
            <a:spLocks noChangeArrowheads="1"/>
          </p:cNvSpPr>
          <p:nvPr/>
        </p:nvSpPr>
        <p:spPr bwMode="auto">
          <a:xfrm>
            <a:off x="3419872" y="6180409"/>
            <a:ext cx="3175234" cy="416943"/>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オンプレミス</a:t>
            </a:r>
          </a:p>
        </p:txBody>
      </p:sp>
      <p:grpSp>
        <p:nvGrpSpPr>
          <p:cNvPr id="102" name="Group 84"/>
          <p:cNvGrpSpPr>
            <a:grpSpLocks/>
          </p:cNvGrpSpPr>
          <p:nvPr/>
        </p:nvGrpSpPr>
        <p:grpSpPr bwMode="auto">
          <a:xfrm>
            <a:off x="4355976" y="6237312"/>
            <a:ext cx="260350" cy="274639"/>
            <a:chOff x="2815" y="1115"/>
            <a:chExt cx="508" cy="349"/>
          </a:xfrm>
        </p:grpSpPr>
        <p:sp>
          <p:nvSpPr>
            <p:cNvPr id="103" name="Freeform 85"/>
            <p:cNvSpPr>
              <a:spLocks/>
            </p:cNvSpPr>
            <p:nvPr/>
          </p:nvSpPr>
          <p:spPr bwMode="auto">
            <a:xfrm>
              <a:off x="2884" y="1168"/>
              <a:ext cx="438" cy="296"/>
            </a:xfrm>
            <a:custGeom>
              <a:avLst/>
              <a:gdLst>
                <a:gd name="T0" fmla="*/ 0 w 438"/>
                <a:gd name="T1" fmla="*/ 0 h 296"/>
                <a:gd name="T2" fmla="*/ 437 w 438"/>
                <a:gd name="T3" fmla="*/ 0 h 296"/>
                <a:gd name="T4" fmla="*/ 437 w 438"/>
                <a:gd name="T5" fmla="*/ 240 h 296"/>
                <a:gd name="T6" fmla="*/ 436 w 438"/>
                <a:gd name="T7" fmla="*/ 245 h 296"/>
                <a:gd name="T8" fmla="*/ 432 w 438"/>
                <a:gd name="T9" fmla="*/ 251 h 296"/>
                <a:gd name="T10" fmla="*/ 426 w 438"/>
                <a:gd name="T11" fmla="*/ 256 h 296"/>
                <a:gd name="T12" fmla="*/ 417 w 438"/>
                <a:gd name="T13" fmla="*/ 261 h 296"/>
                <a:gd name="T14" fmla="*/ 406 w 438"/>
                <a:gd name="T15" fmla="*/ 266 h 296"/>
                <a:gd name="T16" fmla="*/ 394 w 438"/>
                <a:gd name="T17" fmla="*/ 271 h 296"/>
                <a:gd name="T18" fmla="*/ 379 w 438"/>
                <a:gd name="T19" fmla="*/ 275 h 296"/>
                <a:gd name="T20" fmla="*/ 362 w 438"/>
                <a:gd name="T21" fmla="*/ 278 h 296"/>
                <a:gd name="T22" fmla="*/ 344 w 438"/>
                <a:gd name="T23" fmla="*/ 282 h 296"/>
                <a:gd name="T24" fmla="*/ 325 w 438"/>
                <a:gd name="T25" fmla="*/ 286 h 296"/>
                <a:gd name="T26" fmla="*/ 304 w 438"/>
                <a:gd name="T27" fmla="*/ 288 h 296"/>
                <a:gd name="T28" fmla="*/ 282 w 438"/>
                <a:gd name="T29" fmla="*/ 291 h 296"/>
                <a:gd name="T30" fmla="*/ 258 w 438"/>
                <a:gd name="T31" fmla="*/ 292 h 296"/>
                <a:gd name="T32" fmla="*/ 235 w 438"/>
                <a:gd name="T33" fmla="*/ 294 h 296"/>
                <a:gd name="T34" fmla="*/ 210 w 438"/>
                <a:gd name="T35" fmla="*/ 294 h 296"/>
                <a:gd name="T36" fmla="*/ 184 w 438"/>
                <a:gd name="T37" fmla="*/ 295 h 296"/>
                <a:gd name="T38" fmla="*/ 172 w 438"/>
                <a:gd name="T39" fmla="*/ 295 h 296"/>
                <a:gd name="T40" fmla="*/ 158 w 438"/>
                <a:gd name="T41" fmla="*/ 294 h 296"/>
                <a:gd name="T42" fmla="*/ 145 w 438"/>
                <a:gd name="T43" fmla="*/ 294 h 296"/>
                <a:gd name="T44" fmla="*/ 132 w 438"/>
                <a:gd name="T45" fmla="*/ 294 h 296"/>
                <a:gd name="T46" fmla="*/ 120 w 438"/>
                <a:gd name="T47" fmla="*/ 293 h 296"/>
                <a:gd name="T48" fmla="*/ 108 w 438"/>
                <a:gd name="T49" fmla="*/ 292 h 296"/>
                <a:gd name="T50" fmla="*/ 96 w 438"/>
                <a:gd name="T51" fmla="*/ 291 h 296"/>
                <a:gd name="T52" fmla="*/ 84 w 438"/>
                <a:gd name="T53" fmla="*/ 290 h 296"/>
                <a:gd name="T54" fmla="*/ 72 w 438"/>
                <a:gd name="T55" fmla="*/ 289 h 296"/>
                <a:gd name="T56" fmla="*/ 61 w 438"/>
                <a:gd name="T57" fmla="*/ 287 h 296"/>
                <a:gd name="T58" fmla="*/ 50 w 438"/>
                <a:gd name="T59" fmla="*/ 286 h 296"/>
                <a:gd name="T60" fmla="*/ 39 w 438"/>
                <a:gd name="T61" fmla="*/ 284 h 296"/>
                <a:gd name="T62" fmla="*/ 30 w 438"/>
                <a:gd name="T63" fmla="*/ 283 h 296"/>
                <a:gd name="T64" fmla="*/ 20 w 438"/>
                <a:gd name="T65" fmla="*/ 281 h 296"/>
                <a:gd name="T66" fmla="*/ 10 w 438"/>
                <a:gd name="T67" fmla="*/ 279 h 296"/>
                <a:gd name="T68" fmla="*/ 1 w 438"/>
                <a:gd name="T69" fmla="*/ 27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C2C2C2"/>
                </a:gs>
                <a:gs pos="100000">
                  <a:srgbClr val="676767"/>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Freeform 86"/>
            <p:cNvSpPr>
              <a:spLocks/>
            </p:cNvSpPr>
            <p:nvPr/>
          </p:nvSpPr>
          <p:spPr bwMode="auto">
            <a:xfrm>
              <a:off x="2815" y="1168"/>
              <a:ext cx="71" cy="278"/>
            </a:xfrm>
            <a:custGeom>
              <a:avLst/>
              <a:gdLst>
                <a:gd name="T0" fmla="*/ 69 w 71"/>
                <a:gd name="T1" fmla="*/ 0 h 278"/>
                <a:gd name="T2" fmla="*/ 70 w 71"/>
                <a:gd name="T3" fmla="*/ 277 h 278"/>
                <a:gd name="T4" fmla="*/ 54 w 71"/>
                <a:gd name="T5" fmla="*/ 273 h 278"/>
                <a:gd name="T6" fmla="*/ 41 w 71"/>
                <a:gd name="T7" fmla="*/ 269 h 278"/>
                <a:gd name="T8" fmla="*/ 29 w 71"/>
                <a:gd name="T9" fmla="*/ 264 h 278"/>
                <a:gd name="T10" fmla="*/ 19 w 71"/>
                <a:gd name="T11" fmla="*/ 260 h 278"/>
                <a:gd name="T12" fmla="*/ 11 w 71"/>
                <a:gd name="T13" fmla="*/ 255 h 278"/>
                <a:gd name="T14" fmla="*/ 4 w 71"/>
                <a:gd name="T15" fmla="*/ 250 h 278"/>
                <a:gd name="T16" fmla="*/ 1 w 71"/>
                <a:gd name="T17" fmla="*/ 245 h 278"/>
                <a:gd name="T18" fmla="*/ 0 w 71"/>
                <a:gd name="T19" fmla="*/ 240 h 278"/>
                <a:gd name="T20" fmla="*/ 0 w 71"/>
                <a:gd name="T21" fmla="*/ 0 h 278"/>
                <a:gd name="T22" fmla="*/ 69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676767"/>
                </a:gs>
                <a:gs pos="100000">
                  <a:srgbClr val="C2C2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Freeform 87"/>
            <p:cNvSpPr>
              <a:spLocks/>
            </p:cNvSpPr>
            <p:nvPr/>
          </p:nvSpPr>
          <p:spPr bwMode="auto">
            <a:xfrm>
              <a:off x="2815" y="1115"/>
              <a:ext cx="508" cy="110"/>
            </a:xfrm>
            <a:custGeom>
              <a:avLst/>
              <a:gdLst>
                <a:gd name="T0" fmla="*/ 279 w 508"/>
                <a:gd name="T1" fmla="*/ 0 h 110"/>
                <a:gd name="T2" fmla="*/ 328 w 508"/>
                <a:gd name="T3" fmla="*/ 2 h 110"/>
                <a:gd name="T4" fmla="*/ 374 w 508"/>
                <a:gd name="T5" fmla="*/ 7 h 110"/>
                <a:gd name="T6" fmla="*/ 414 w 508"/>
                <a:gd name="T7" fmla="*/ 12 h 110"/>
                <a:gd name="T8" fmla="*/ 449 w 508"/>
                <a:gd name="T9" fmla="*/ 20 h 110"/>
                <a:gd name="T10" fmla="*/ 476 w 508"/>
                <a:gd name="T11" fmla="*/ 28 h 110"/>
                <a:gd name="T12" fmla="*/ 495 w 508"/>
                <a:gd name="T13" fmla="*/ 38 h 110"/>
                <a:gd name="T14" fmla="*/ 506 w 508"/>
                <a:gd name="T15" fmla="*/ 49 h 110"/>
                <a:gd name="T16" fmla="*/ 506 w 508"/>
                <a:gd name="T17" fmla="*/ 60 h 110"/>
                <a:gd name="T18" fmla="*/ 495 w 508"/>
                <a:gd name="T19" fmla="*/ 71 h 110"/>
                <a:gd name="T20" fmla="*/ 476 w 508"/>
                <a:gd name="T21" fmla="*/ 80 h 110"/>
                <a:gd name="T22" fmla="*/ 449 w 508"/>
                <a:gd name="T23" fmla="*/ 89 h 110"/>
                <a:gd name="T24" fmla="*/ 414 w 508"/>
                <a:gd name="T25" fmla="*/ 97 h 110"/>
                <a:gd name="T26" fmla="*/ 374 w 508"/>
                <a:gd name="T27" fmla="*/ 102 h 110"/>
                <a:gd name="T28" fmla="*/ 328 w 508"/>
                <a:gd name="T29" fmla="*/ 106 h 110"/>
                <a:gd name="T30" fmla="*/ 279 w 508"/>
                <a:gd name="T31" fmla="*/ 108 h 110"/>
                <a:gd name="T32" fmla="*/ 227 w 508"/>
                <a:gd name="T33" fmla="*/ 108 h 110"/>
                <a:gd name="T34" fmla="*/ 178 w 508"/>
                <a:gd name="T35" fmla="*/ 106 h 110"/>
                <a:gd name="T36" fmla="*/ 132 w 508"/>
                <a:gd name="T37" fmla="*/ 102 h 110"/>
                <a:gd name="T38" fmla="*/ 92 w 508"/>
                <a:gd name="T39" fmla="*/ 97 h 110"/>
                <a:gd name="T40" fmla="*/ 57 w 508"/>
                <a:gd name="T41" fmla="*/ 89 h 110"/>
                <a:gd name="T42" fmla="*/ 31 w 508"/>
                <a:gd name="T43" fmla="*/ 80 h 110"/>
                <a:gd name="T44" fmla="*/ 11 w 508"/>
                <a:gd name="T45" fmla="*/ 71 h 110"/>
                <a:gd name="T46" fmla="*/ 1 w 508"/>
                <a:gd name="T47" fmla="*/ 60 h 110"/>
                <a:gd name="T48" fmla="*/ 1 w 508"/>
                <a:gd name="T49" fmla="*/ 49 h 110"/>
                <a:gd name="T50" fmla="*/ 11 w 508"/>
                <a:gd name="T51" fmla="*/ 38 h 110"/>
                <a:gd name="T52" fmla="*/ 31 w 508"/>
                <a:gd name="T53" fmla="*/ 28 h 110"/>
                <a:gd name="T54" fmla="*/ 57 w 508"/>
                <a:gd name="T55" fmla="*/ 20 h 110"/>
                <a:gd name="T56" fmla="*/ 92 w 508"/>
                <a:gd name="T57" fmla="*/ 12 h 110"/>
                <a:gd name="T58" fmla="*/ 132 w 508"/>
                <a:gd name="T59" fmla="*/ 7 h 110"/>
                <a:gd name="T60" fmla="*/ 178 w 508"/>
                <a:gd name="T61" fmla="*/ 2 h 110"/>
                <a:gd name="T62" fmla="*/ 22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C8C8C8"/>
                </a:gs>
                <a:gs pos="100000">
                  <a:srgbClr val="919191"/>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Freeform 88"/>
            <p:cNvSpPr>
              <a:spLocks/>
            </p:cNvSpPr>
            <p:nvPr/>
          </p:nvSpPr>
          <p:spPr bwMode="auto">
            <a:xfrm>
              <a:off x="2945" y="1143"/>
              <a:ext cx="247" cy="53"/>
            </a:xfrm>
            <a:custGeom>
              <a:avLst/>
              <a:gdLst>
                <a:gd name="T0" fmla="*/ 135 w 247"/>
                <a:gd name="T1" fmla="*/ 0 h 53"/>
                <a:gd name="T2" fmla="*/ 159 w 247"/>
                <a:gd name="T3" fmla="*/ 2 h 53"/>
                <a:gd name="T4" fmla="*/ 182 w 247"/>
                <a:gd name="T5" fmla="*/ 3 h 53"/>
                <a:gd name="T6" fmla="*/ 201 w 247"/>
                <a:gd name="T7" fmla="*/ 6 h 53"/>
                <a:gd name="T8" fmla="*/ 219 w 247"/>
                <a:gd name="T9" fmla="*/ 9 h 53"/>
                <a:gd name="T10" fmla="*/ 231 w 247"/>
                <a:gd name="T11" fmla="*/ 14 h 53"/>
                <a:gd name="T12" fmla="*/ 241 w 247"/>
                <a:gd name="T13" fmla="*/ 18 h 53"/>
                <a:gd name="T14" fmla="*/ 246 w 247"/>
                <a:gd name="T15" fmla="*/ 23 h 53"/>
                <a:gd name="T16" fmla="*/ 246 w 247"/>
                <a:gd name="T17" fmla="*/ 29 h 53"/>
                <a:gd name="T18" fmla="*/ 241 w 247"/>
                <a:gd name="T19" fmla="*/ 34 h 53"/>
                <a:gd name="T20" fmla="*/ 231 w 247"/>
                <a:gd name="T21" fmla="*/ 38 h 53"/>
                <a:gd name="T22" fmla="*/ 219 w 247"/>
                <a:gd name="T23" fmla="*/ 43 h 53"/>
                <a:gd name="T24" fmla="*/ 201 w 247"/>
                <a:gd name="T25" fmla="*/ 46 h 53"/>
                <a:gd name="T26" fmla="*/ 182 w 247"/>
                <a:gd name="T27" fmla="*/ 49 h 53"/>
                <a:gd name="T28" fmla="*/ 159 w 247"/>
                <a:gd name="T29" fmla="*/ 51 h 53"/>
                <a:gd name="T30" fmla="*/ 135 w 247"/>
                <a:gd name="T31" fmla="*/ 52 h 53"/>
                <a:gd name="T32" fmla="*/ 110 w 247"/>
                <a:gd name="T33" fmla="*/ 52 h 53"/>
                <a:gd name="T34" fmla="*/ 86 w 247"/>
                <a:gd name="T35" fmla="*/ 51 h 53"/>
                <a:gd name="T36" fmla="*/ 64 w 247"/>
                <a:gd name="T37" fmla="*/ 49 h 53"/>
                <a:gd name="T38" fmla="*/ 45 w 247"/>
                <a:gd name="T39" fmla="*/ 46 h 53"/>
                <a:gd name="T40" fmla="*/ 28 w 247"/>
                <a:gd name="T41" fmla="*/ 43 h 53"/>
                <a:gd name="T42" fmla="*/ 15 w 247"/>
                <a:gd name="T43" fmla="*/ 38 h 53"/>
                <a:gd name="T44" fmla="*/ 6 w 247"/>
                <a:gd name="T45" fmla="*/ 34 h 53"/>
                <a:gd name="T46" fmla="*/ 0 w 247"/>
                <a:gd name="T47" fmla="*/ 29 h 53"/>
                <a:gd name="T48" fmla="*/ 0 w 247"/>
                <a:gd name="T49" fmla="*/ 23 h 53"/>
                <a:gd name="T50" fmla="*/ 6 w 247"/>
                <a:gd name="T51" fmla="*/ 18 h 53"/>
                <a:gd name="T52" fmla="*/ 15 w 247"/>
                <a:gd name="T53" fmla="*/ 14 h 53"/>
                <a:gd name="T54" fmla="*/ 28 w 247"/>
                <a:gd name="T55" fmla="*/ 9 h 53"/>
                <a:gd name="T56" fmla="*/ 45 w 247"/>
                <a:gd name="T57" fmla="*/ 6 h 53"/>
                <a:gd name="T58" fmla="*/ 64 w 247"/>
                <a:gd name="T59" fmla="*/ 3 h 53"/>
                <a:gd name="T60" fmla="*/ 86 w 247"/>
                <a:gd name="T61" fmla="*/ 2 h 53"/>
                <a:gd name="T62" fmla="*/ 110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919191"/>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Freeform 89"/>
            <p:cNvSpPr>
              <a:spLocks/>
            </p:cNvSpPr>
            <p:nvPr/>
          </p:nvSpPr>
          <p:spPr bwMode="auto">
            <a:xfrm>
              <a:off x="2944" y="1143"/>
              <a:ext cx="247" cy="31"/>
            </a:xfrm>
            <a:custGeom>
              <a:avLst/>
              <a:gdLst>
                <a:gd name="T0" fmla="*/ 240 w 247"/>
                <a:gd name="T1" fmla="*/ 28 h 31"/>
                <a:gd name="T2" fmla="*/ 232 w 247"/>
                <a:gd name="T3" fmla="*/ 24 h 31"/>
                <a:gd name="T4" fmla="*/ 222 w 247"/>
                <a:gd name="T5" fmla="*/ 21 h 31"/>
                <a:gd name="T6" fmla="*/ 208 w 247"/>
                <a:gd name="T7" fmla="*/ 18 h 31"/>
                <a:gd name="T8" fmla="*/ 191 w 247"/>
                <a:gd name="T9" fmla="*/ 15 h 31"/>
                <a:gd name="T10" fmla="*/ 175 w 247"/>
                <a:gd name="T11" fmla="*/ 13 h 31"/>
                <a:gd name="T12" fmla="*/ 154 w 247"/>
                <a:gd name="T13" fmla="*/ 12 h 31"/>
                <a:gd name="T14" fmla="*/ 134 w 247"/>
                <a:gd name="T15" fmla="*/ 11 h 31"/>
                <a:gd name="T16" fmla="*/ 112 w 247"/>
                <a:gd name="T17" fmla="*/ 11 h 31"/>
                <a:gd name="T18" fmla="*/ 91 w 247"/>
                <a:gd name="T19" fmla="*/ 12 h 31"/>
                <a:gd name="T20" fmla="*/ 71 w 247"/>
                <a:gd name="T21" fmla="*/ 13 h 31"/>
                <a:gd name="T22" fmla="*/ 54 w 247"/>
                <a:gd name="T23" fmla="*/ 15 h 31"/>
                <a:gd name="T24" fmla="*/ 38 w 247"/>
                <a:gd name="T25" fmla="*/ 18 h 31"/>
                <a:gd name="T26" fmla="*/ 25 w 247"/>
                <a:gd name="T27" fmla="*/ 21 h 31"/>
                <a:gd name="T28" fmla="*/ 14 w 247"/>
                <a:gd name="T29" fmla="*/ 25 h 31"/>
                <a:gd name="T30" fmla="*/ 7 w 247"/>
                <a:gd name="T31" fmla="*/ 28 h 31"/>
                <a:gd name="T32" fmla="*/ 3 w 247"/>
                <a:gd name="T33" fmla="*/ 29 h 31"/>
                <a:gd name="T34" fmla="*/ 1 w 247"/>
                <a:gd name="T35" fmla="*/ 27 h 31"/>
                <a:gd name="T36" fmla="*/ 1 w 247"/>
                <a:gd name="T37" fmla="*/ 23 h 31"/>
                <a:gd name="T38" fmla="*/ 5 w 247"/>
                <a:gd name="T39" fmla="*/ 18 h 31"/>
                <a:gd name="T40" fmla="*/ 15 w 247"/>
                <a:gd name="T41" fmla="*/ 13 h 31"/>
                <a:gd name="T42" fmla="*/ 27 w 247"/>
                <a:gd name="T43" fmla="*/ 9 h 31"/>
                <a:gd name="T44" fmla="*/ 45 w 247"/>
                <a:gd name="T45" fmla="*/ 6 h 31"/>
                <a:gd name="T46" fmla="*/ 64 w 247"/>
                <a:gd name="T47" fmla="*/ 3 h 31"/>
                <a:gd name="T48" fmla="*/ 87 w 247"/>
                <a:gd name="T49" fmla="*/ 2 h 31"/>
                <a:gd name="T50" fmla="*/ 111 w 247"/>
                <a:gd name="T51" fmla="*/ 0 h 31"/>
                <a:gd name="T52" fmla="*/ 136 w 247"/>
                <a:gd name="T53" fmla="*/ 0 h 31"/>
                <a:gd name="T54" fmla="*/ 160 w 247"/>
                <a:gd name="T55" fmla="*/ 1 h 31"/>
                <a:gd name="T56" fmla="*/ 182 w 247"/>
                <a:gd name="T57" fmla="*/ 3 h 31"/>
                <a:gd name="T58" fmla="*/ 202 w 247"/>
                <a:gd name="T59" fmla="*/ 6 h 31"/>
                <a:gd name="T60" fmla="*/ 219 w 247"/>
                <a:gd name="T61" fmla="*/ 9 h 31"/>
                <a:gd name="T62" fmla="*/ 231 w 247"/>
                <a:gd name="T63" fmla="*/ 13 h 31"/>
                <a:gd name="T64" fmla="*/ 241 w 247"/>
                <a:gd name="T65" fmla="*/ 17 h 31"/>
                <a:gd name="T66" fmla="*/ 246 w 247"/>
                <a:gd name="T67" fmla="*/ 22 h 31"/>
                <a:gd name="T68" fmla="*/ 246 w 247"/>
                <a:gd name="T69" fmla="*/ 27 h 31"/>
                <a:gd name="T70" fmla="*/ 245 w 247"/>
                <a:gd name="T71" fmla="*/ 29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919191"/>
                </a:gs>
                <a:gs pos="100000">
                  <a:srgbClr val="BDBDBD"/>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31"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6237312"/>
            <a:ext cx="291395" cy="30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 name="Text Box 123"/>
          <p:cNvSpPr txBox="1">
            <a:spLocks noChangeArrowheads="1"/>
          </p:cNvSpPr>
          <p:nvPr/>
        </p:nvSpPr>
        <p:spPr bwMode="auto">
          <a:xfrm>
            <a:off x="2699792" y="5714092"/>
            <a:ext cx="2088232" cy="523220"/>
          </a:xfrm>
          <a:prstGeom prst="rect">
            <a:avLst/>
          </a:prstGeom>
          <a:noFill/>
          <a:ln w="6350" algn="ctr">
            <a:noFill/>
            <a:prstDash val="dash"/>
            <a:miter lim="800000"/>
            <a:headEnd/>
            <a:tailEnd/>
          </a:ln>
        </p:spPr>
        <p:txBody>
          <a:bodyPr wrap="square">
            <a:spAutoFit/>
          </a:bodyPr>
          <a:lstStyle/>
          <a:p>
            <a:pPr eaLnBrk="0" hangingPunct="0">
              <a:spcBef>
                <a:spcPct val="20000"/>
              </a:spcBef>
              <a:buClr>
                <a:srgbClr val="F48B00"/>
              </a:buClr>
              <a:buFont typeface="Wingdings" pitchFamily="2" charset="2"/>
              <a:buNone/>
            </a:pP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リフト</a:t>
            </a: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プロジェクト</a:t>
            </a:r>
            <a:endPar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オンプレミス→クラウド環境</a:t>
            </a:r>
            <a:endParaRPr kumimoji="0"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上矢印 135"/>
          <p:cNvSpPr/>
          <p:nvPr/>
        </p:nvSpPr>
        <p:spPr bwMode="auto">
          <a:xfrm rot="5400000">
            <a:off x="1583668" y="1628800"/>
            <a:ext cx="612068" cy="1260140"/>
          </a:xfrm>
          <a:prstGeom prst="upArrow">
            <a:avLst>
              <a:gd name="adj1" fmla="val 50000"/>
              <a:gd name="adj2" fmla="val 77896"/>
            </a:avLst>
          </a:prstGeom>
          <a:solidFill>
            <a:srgbClr val="FFFF00"/>
          </a:solidFill>
          <a:ln w="3175">
            <a:solidFill>
              <a:srgbClr val="FFC000"/>
            </a:solid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a:latin typeface="HGP創英角ｺﾞｼｯｸUB" pitchFamily="50" charset="-128"/>
              <a:ea typeface="HGP創英角ｺﾞｼｯｸUB" pitchFamily="50" charset="-128"/>
            </a:endParaRPr>
          </a:p>
        </p:txBody>
      </p:sp>
      <p:sp>
        <p:nvSpPr>
          <p:cNvPr id="137" name="Text Box 123"/>
          <p:cNvSpPr txBox="1">
            <a:spLocks noChangeArrowheads="1"/>
          </p:cNvSpPr>
          <p:nvPr/>
        </p:nvSpPr>
        <p:spPr bwMode="auto">
          <a:xfrm>
            <a:off x="323528" y="1825660"/>
            <a:ext cx="1944216" cy="523220"/>
          </a:xfrm>
          <a:prstGeom prst="rect">
            <a:avLst/>
          </a:prstGeom>
          <a:noFill/>
          <a:ln w="6350" algn="ctr">
            <a:noFill/>
            <a:prstDash val="dash"/>
            <a:miter lim="800000"/>
            <a:headEnd/>
            <a:tailEnd/>
          </a:ln>
        </p:spPr>
        <p:txBody>
          <a:bodyPr wrap="square">
            <a:spAutoFit/>
          </a:bodyPr>
          <a:lstStyle/>
          <a:p>
            <a:pPr eaLnBrk="0" hangingPunct="0">
              <a:spcBef>
                <a:spcPct val="20000"/>
              </a:spcBef>
              <a:buClr>
                <a:srgbClr val="F48B00"/>
              </a:buClr>
              <a:buFont typeface="Wingdings" pitchFamily="2" charset="2"/>
              <a:buNone/>
            </a:pP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シフト</a:t>
            </a: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プロジェクト</a:t>
            </a:r>
            <a:endPar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SAP ERP→SAP S/4HANA</a:t>
            </a:r>
            <a:endParaRPr kumimoji="0"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テキスト ボックス 137"/>
          <p:cNvSpPr txBox="1"/>
          <p:nvPr/>
        </p:nvSpPr>
        <p:spPr>
          <a:xfrm>
            <a:off x="1619672" y="3316922"/>
            <a:ext cx="1568058" cy="400110"/>
          </a:xfrm>
          <a:prstGeom prst="rect">
            <a:avLst/>
          </a:prstGeom>
          <a:noFill/>
          <a:ln>
            <a:noFill/>
          </a:ln>
          <a:effectLst/>
        </p:spPr>
        <p:txBody>
          <a:bodyPr wrap="none" rtlCol="0">
            <a:spAutoFit/>
          </a:bodyPr>
          <a:lstStyle/>
          <a:p>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Success</a:t>
            </a:r>
            <a:r>
              <a:rPr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Factors</a:t>
            </a:r>
          </a:p>
          <a:p>
            <a:r>
              <a:rPr lang="en-US" altLang="ja-JP"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rPr>
              <a:t>SAP Fieldglass</a:t>
            </a:r>
            <a:endParaRPr kumimoji="1" lang="ja-JP" altLang="en-US" sz="1000" b="1" i="1"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0" name="直線矢印コネクタ 129"/>
          <p:cNvCxnSpPr/>
          <p:nvPr/>
        </p:nvCxnSpPr>
        <p:spPr bwMode="auto">
          <a:xfrm>
            <a:off x="107256" y="1988840"/>
            <a:ext cx="288032" cy="0"/>
          </a:xfrm>
          <a:prstGeom prst="straightConnector1">
            <a:avLst/>
          </a:prstGeom>
          <a:noFill/>
          <a:ln w="57150" cap="flat" cmpd="sng" algn="ctr">
            <a:solidFill>
              <a:schemeClr val="tx1"/>
            </a:solidFill>
            <a:prstDash val="solid"/>
            <a:round/>
            <a:headEnd type="none" w="med" len="med"/>
            <a:tailEnd type="arrow"/>
          </a:ln>
          <a:effectLst/>
        </p:spPr>
      </p:cxnSp>
      <p:cxnSp>
        <p:nvCxnSpPr>
          <p:cNvPr id="132" name="直線矢印コネクタ 131"/>
          <p:cNvCxnSpPr/>
          <p:nvPr/>
        </p:nvCxnSpPr>
        <p:spPr bwMode="auto">
          <a:xfrm flipV="1">
            <a:off x="2699792" y="5805264"/>
            <a:ext cx="0" cy="288032"/>
          </a:xfrm>
          <a:prstGeom prst="straightConnector1">
            <a:avLst/>
          </a:prstGeom>
          <a:noFill/>
          <a:ln w="57150" cap="flat" cmpd="sng" algn="ctr">
            <a:solidFill>
              <a:schemeClr val="tx1"/>
            </a:solidFill>
            <a:prstDash val="solid"/>
            <a:round/>
            <a:headEnd type="none" w="med" len="med"/>
            <a:tailEnd type="arrow"/>
          </a:ln>
          <a:effectLst/>
        </p:spPr>
      </p:cxnSp>
      <p:sp>
        <p:nvSpPr>
          <p:cNvPr id="133" name="テキスト ボックス 132"/>
          <p:cNvSpPr txBox="1"/>
          <p:nvPr/>
        </p:nvSpPr>
        <p:spPr>
          <a:xfrm>
            <a:off x="179512" y="4509120"/>
            <a:ext cx="1343638"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システム基盤</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プラットフォームレベル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IaaS/PaaS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9" name="テキスト ボックス 138"/>
          <p:cNvSpPr txBox="1"/>
          <p:nvPr/>
        </p:nvSpPr>
        <p:spPr>
          <a:xfrm>
            <a:off x="179512" y="2924944"/>
            <a:ext cx="1361270"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ソリューション</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アプリケーションレベル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SaaS/</a:t>
            </a:r>
            <a:r>
              <a:rPr kumimoji="1" lang="en-US" altLang="ja-JP" sz="1050" b="1" dirty="0" err="1">
                <a:latin typeface="Meiryo UI" panose="020B0604030504040204" pitchFamily="50" charset="-128"/>
                <a:ea typeface="Meiryo UI" panose="020B0604030504040204" pitchFamily="50" charset="-128"/>
                <a:cs typeface="Meiryo UI" panose="020B0604030504040204" pitchFamily="50" charset="-128"/>
              </a:rPr>
              <a:t>DaaS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左大かっこ 7">
            <a:extLst>
              <a:ext uri="{FF2B5EF4-FFF2-40B4-BE49-F238E27FC236}">
                <a16:creationId xmlns:a16="http://schemas.microsoft.com/office/drawing/2014/main" id="{1766E92C-129B-4333-99CD-69E8F3DA1537}"/>
              </a:ext>
            </a:extLst>
          </p:cNvPr>
          <p:cNvSpPr/>
          <p:nvPr/>
        </p:nvSpPr>
        <p:spPr bwMode="auto">
          <a:xfrm rot="16200000">
            <a:off x="3275857" y="3429000"/>
            <a:ext cx="72006" cy="3096344"/>
          </a:xfrm>
          <a:prstGeom prst="leftBracke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140" name="左大かっこ 139">
            <a:extLst>
              <a:ext uri="{FF2B5EF4-FFF2-40B4-BE49-F238E27FC236}">
                <a16:creationId xmlns:a16="http://schemas.microsoft.com/office/drawing/2014/main" id="{29CDD9D4-8BD2-4F12-95D5-51F959EEACDE}"/>
              </a:ext>
            </a:extLst>
          </p:cNvPr>
          <p:cNvSpPr/>
          <p:nvPr/>
        </p:nvSpPr>
        <p:spPr bwMode="auto">
          <a:xfrm rot="16200000">
            <a:off x="6696237" y="3392997"/>
            <a:ext cx="72006" cy="3168352"/>
          </a:xfrm>
          <a:prstGeom prst="leftBracke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Tree>
    <p:extLst>
      <p:ext uri="{BB962C8B-B14F-4D97-AF65-F5344CB8AC3E}">
        <p14:creationId xmlns:p14="http://schemas.microsoft.com/office/powerpoint/2010/main" val="2055899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ERP+AI</a:t>
            </a:r>
            <a:r>
              <a:rPr kumimoji="1" lang="ja-JP" altLang="en-US" dirty="0"/>
              <a:t>　：インテリジェンスエンタープライズと</a:t>
            </a:r>
            <a:r>
              <a:rPr kumimoji="1" lang="en-US" altLang="ja-JP" dirty="0"/>
              <a:t>SAP</a:t>
            </a:r>
            <a:r>
              <a:rPr kumimoji="1" lang="ja-JP" altLang="en-US" dirty="0"/>
              <a:t>　</a:t>
            </a:r>
            <a:r>
              <a:rPr kumimoji="1" lang="en-US" altLang="ja-JP" dirty="0"/>
              <a:t>Leonardo</a:t>
            </a:r>
            <a:r>
              <a:rPr kumimoji="1" lang="ja-JP" altLang="en-US" dirty="0"/>
              <a:t>　　</a:t>
            </a:r>
          </a:p>
        </p:txBody>
      </p:sp>
      <p:sp>
        <p:nvSpPr>
          <p:cNvPr id="3" name="テキスト ボックス 2"/>
          <p:cNvSpPr txBox="1"/>
          <p:nvPr/>
        </p:nvSpPr>
        <p:spPr>
          <a:xfrm>
            <a:off x="611188" y="620688"/>
            <a:ext cx="8208962" cy="2800767"/>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SAP</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AI</a:t>
            </a:r>
            <a:r>
              <a:rPr lang="ja-JP" altLang="en-US" sz="1600" dirty="0">
                <a:latin typeface="Meiryo UI" panose="020B0604030504040204" pitchFamily="50" charset="-128"/>
                <a:ea typeface="Meiryo UI" panose="020B0604030504040204" pitchFamily="50" charset="-128"/>
              </a:rPr>
              <a:t>やマシンラーニング（機械学習）をはじめ、ビッグデータアナリティクス、ブロックチェーン、</a:t>
            </a:r>
            <a:r>
              <a:rPr lang="en-US" altLang="ja-JP" sz="1600" dirty="0">
                <a:latin typeface="Meiryo UI" panose="020B0604030504040204" pitchFamily="50" charset="-128"/>
                <a:ea typeface="Meiryo UI" panose="020B0604030504040204" pitchFamily="50" charset="-128"/>
              </a:rPr>
              <a:t>IoT</a:t>
            </a:r>
            <a:r>
              <a:rPr lang="ja-JP" altLang="en-US" sz="1600" dirty="0">
                <a:latin typeface="Meiryo UI" panose="020B0604030504040204" pitchFamily="50" charset="-128"/>
                <a:ea typeface="Meiryo UI" panose="020B0604030504040204" pitchFamily="50" charset="-128"/>
              </a:rPr>
              <a:t>といった新分野での取り組みを“</a:t>
            </a:r>
            <a:r>
              <a:rPr lang="en-US" altLang="ja-JP" sz="1600" b="1" dirty="0">
                <a:solidFill>
                  <a:srgbClr val="FF9933"/>
                </a:solidFill>
                <a:latin typeface="Meiryo UI" panose="020B0604030504040204" pitchFamily="50" charset="-128"/>
                <a:ea typeface="Meiryo UI" panose="020B0604030504040204" pitchFamily="50" charset="-128"/>
              </a:rPr>
              <a:t>SAP Leonardo</a:t>
            </a:r>
            <a:r>
              <a:rPr lang="ja-JP" altLang="en-US" sz="1600" dirty="0">
                <a:latin typeface="Meiryo UI" panose="020B0604030504040204" pitchFamily="50" charset="-128"/>
                <a:ea typeface="Meiryo UI" panose="020B0604030504040204" pitchFamily="50" charset="-128"/>
              </a:rPr>
              <a:t>ブランド”で包括し、先進的な</a:t>
            </a:r>
            <a:r>
              <a:rPr lang="en-US" altLang="ja-JP" sz="1600" dirty="0">
                <a:latin typeface="Meiryo UI" panose="020B0604030504040204" pitchFamily="50" charset="-128"/>
                <a:ea typeface="Meiryo UI" panose="020B0604030504040204" pitchFamily="50" charset="-128"/>
              </a:rPr>
              <a:t>SAP</a:t>
            </a:r>
            <a:r>
              <a:rPr lang="ja-JP" altLang="en-US" sz="1600" dirty="0">
                <a:latin typeface="Meiryo UI" panose="020B0604030504040204" pitchFamily="50" charset="-128"/>
                <a:ea typeface="Meiryo UI" panose="020B0604030504040204" pitchFamily="50" charset="-128"/>
              </a:rPr>
              <a:t>像をアピールしている。レオナルド・ダ・ヴィンチの名を冠し、「デジタルルネッサンスへのナビゲーションや、企業のデジタルビジネスへの転換を支援する」製品群と位置づける。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SAP</a:t>
            </a:r>
            <a:r>
              <a:rPr lang="ja-JP" altLang="en-US" sz="1600" dirty="0">
                <a:latin typeface="Meiryo UI" panose="020B0604030504040204" pitchFamily="50" charset="-128"/>
                <a:ea typeface="Meiryo UI" panose="020B0604030504040204" pitchFamily="50" charset="-128"/>
              </a:rPr>
              <a:t>ジャパンでは、国内における</a:t>
            </a:r>
            <a:r>
              <a:rPr lang="en-US" altLang="ja-JP" sz="1600" dirty="0">
                <a:latin typeface="Meiryo UI" panose="020B0604030504040204" pitchFamily="50" charset="-128"/>
                <a:ea typeface="Meiryo UI" panose="020B0604030504040204" pitchFamily="50" charset="-128"/>
              </a:rPr>
              <a:t>SAP Leonardo</a:t>
            </a:r>
            <a:r>
              <a:rPr lang="ja-JP" altLang="en-US" sz="1600" dirty="0">
                <a:latin typeface="Meiryo UI" panose="020B0604030504040204" pitchFamily="50" charset="-128"/>
                <a:ea typeface="Meiryo UI" panose="020B0604030504040204" pitchFamily="50" charset="-128"/>
              </a:rPr>
              <a:t>の本格展開をスタートしており、</a:t>
            </a:r>
            <a:r>
              <a:rPr lang="en-US" altLang="ja-JP" sz="1600" dirty="0">
                <a:latin typeface="Meiryo UI" panose="020B0604030504040204" pitchFamily="50" charset="-128"/>
                <a:ea typeface="Meiryo UI" panose="020B0604030504040204" pitchFamily="50" charset="-128"/>
              </a:rPr>
              <a:t>700</a:t>
            </a:r>
            <a:r>
              <a:rPr lang="ja-JP" altLang="en-US" sz="1600" dirty="0">
                <a:latin typeface="Meiryo UI" panose="020B0604030504040204" pitchFamily="50" charset="-128"/>
                <a:ea typeface="Meiryo UI" panose="020B0604030504040204" pitchFamily="50" charset="-128"/>
              </a:rPr>
              <a:t>以上で構成される製品導入の支援サービスを展開。「</a:t>
            </a:r>
            <a:r>
              <a:rPr lang="en-US" altLang="ja-JP" sz="1600" dirty="0">
                <a:latin typeface="Meiryo UI" panose="020B0604030504040204" pitchFamily="50" charset="-128"/>
                <a:ea typeface="Meiryo UI" panose="020B0604030504040204" pitchFamily="50" charset="-128"/>
              </a:rPr>
              <a:t>SAP Cloud Platform</a:t>
            </a:r>
            <a:r>
              <a:rPr lang="ja-JP" altLang="en-US" sz="1600" dirty="0">
                <a:latin typeface="Meiryo UI" panose="020B0604030504040204" pitchFamily="50" charset="-128"/>
                <a:ea typeface="Meiryo UI" panose="020B0604030504040204" pitchFamily="50" charset="-128"/>
              </a:rPr>
              <a:t>」上で、</a:t>
            </a:r>
            <a:r>
              <a:rPr lang="en-US" altLang="ja-JP" sz="1600" dirty="0">
                <a:latin typeface="Meiryo UI" panose="020B0604030504040204" pitchFamily="50" charset="-128"/>
                <a:ea typeface="Meiryo UI" panose="020B0604030504040204" pitchFamily="50" charset="-128"/>
              </a:rPr>
              <a:t>IoT</a:t>
            </a:r>
            <a:r>
              <a:rPr lang="ja-JP" altLang="en-US" sz="1600" dirty="0" err="1">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マシンラーニング、ビッグデータ、アナリティクス、ブロックチェーン、データインテリジェンスなどの技術を統合／提供するとともに、デザインシンキングの方法論や</a:t>
            </a:r>
            <a:r>
              <a:rPr lang="en-US" altLang="ja-JP" sz="1600" dirty="0">
                <a:latin typeface="Meiryo UI" panose="020B0604030504040204" pitchFamily="50" charset="-128"/>
                <a:ea typeface="Meiryo UI" panose="020B0604030504040204" pitchFamily="50" charset="-128"/>
              </a:rPr>
              <a:t>SAP</a:t>
            </a:r>
            <a:r>
              <a:rPr lang="ja-JP" altLang="en-US" sz="1600" dirty="0">
                <a:latin typeface="Meiryo UI" panose="020B0604030504040204" pitchFamily="50" charset="-128"/>
                <a:ea typeface="Meiryo UI" panose="020B0604030504040204" pitchFamily="50" charset="-128"/>
              </a:rPr>
              <a:t>の専門知識を提供。「他社にはない</a:t>
            </a:r>
            <a:r>
              <a:rPr lang="en-US" altLang="ja-JP" sz="1600" dirty="0">
                <a:latin typeface="Meiryo UI" panose="020B0604030504040204" pitchFamily="50" charset="-128"/>
                <a:ea typeface="Meiryo UI" panose="020B0604030504040204" pitchFamily="50" charset="-128"/>
              </a:rPr>
              <a:t>SAP Leonardo</a:t>
            </a:r>
            <a:r>
              <a:rPr lang="ja-JP" altLang="en-US" sz="1600" dirty="0">
                <a:latin typeface="Meiryo UI" panose="020B0604030504040204" pitchFamily="50" charset="-128"/>
                <a:ea typeface="Meiryo UI" panose="020B0604030504040204" pitchFamily="50" charset="-128"/>
              </a:rPr>
              <a:t>の最大の特徴は、デザインシンキングの手法を用いて、顧客企業が本当にやるべきことは何かを導き出すことができる点。そして、イノベーションセンターネットワークを活用することで、約</a:t>
            </a:r>
            <a:r>
              <a:rPr lang="en-US" altLang="ja-JP" sz="1600" dirty="0">
                <a:latin typeface="Meiryo UI" panose="020B0604030504040204" pitchFamily="50" charset="-128"/>
                <a:ea typeface="Meiryo UI" panose="020B0604030504040204" pitchFamily="50" charset="-128"/>
              </a:rPr>
              <a:t>200</a:t>
            </a:r>
            <a:r>
              <a:rPr lang="ja-JP" altLang="en-US" sz="1600" dirty="0">
                <a:latin typeface="Meiryo UI" panose="020B0604030504040204" pitchFamily="50" charset="-128"/>
                <a:ea typeface="Meiryo UI" panose="020B0604030504040204" pitchFamily="50" charset="-128"/>
              </a:rPr>
              <a:t>にのぼる</a:t>
            </a:r>
            <a:r>
              <a:rPr lang="en-US" altLang="ja-JP" sz="1600" dirty="0">
                <a:latin typeface="Meiryo UI" panose="020B0604030504040204" pitchFamily="50" charset="-128"/>
                <a:ea typeface="Meiryo UI" panose="020B0604030504040204" pitchFamily="50" charset="-128"/>
              </a:rPr>
              <a:t>ERP</a:t>
            </a:r>
            <a:r>
              <a:rPr lang="ja-JP" altLang="en-US" sz="1600" dirty="0">
                <a:latin typeface="Meiryo UI" panose="020B0604030504040204" pitchFamily="50" charset="-128"/>
                <a:ea typeface="Meiryo UI" panose="020B0604030504040204" pitchFamily="50" charset="-128"/>
              </a:rPr>
              <a:t>に関するアイデアを具現化するための仕組みを持っている点だ」（宮田氏）</a:t>
            </a:r>
            <a:endParaRPr lang="en-US" altLang="ja-JP" sz="1600" dirty="0">
              <a:latin typeface="Meiryo UI" panose="020B0604030504040204" pitchFamily="50" charset="-128"/>
              <a:ea typeface="Meiryo UI" panose="020B0604030504040204"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5064"/>
            <a:ext cx="4176712" cy="251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263685" y="3431512"/>
            <a:ext cx="354629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出所：</a:t>
            </a:r>
            <a:r>
              <a:rPr lang="en-US" altLang="ja-JP" sz="1200" b="1" dirty="0">
                <a:latin typeface="Meiryo UI" panose="020B0604030504040204" pitchFamily="50" charset="-128"/>
                <a:ea typeface="Meiryo UI" panose="020B0604030504040204" pitchFamily="50" charset="-128"/>
              </a:rPr>
              <a:t>SAP</a:t>
            </a:r>
            <a:r>
              <a:rPr lang="ja-JP" altLang="en-US" sz="1200" b="1" dirty="0">
                <a:latin typeface="Meiryo UI" panose="020B0604030504040204" pitchFamily="50" charset="-128"/>
                <a:ea typeface="Meiryo UI" panose="020B0604030504040204" pitchFamily="50" charset="-128"/>
              </a:rPr>
              <a:t>ジャパンが「</a:t>
            </a:r>
            <a:r>
              <a:rPr lang="en-US" altLang="ja-JP" sz="1200" b="1" dirty="0">
                <a:latin typeface="Meiryo UI" panose="020B0604030504040204" pitchFamily="50" charset="-128"/>
                <a:ea typeface="Meiryo UI" panose="020B0604030504040204" pitchFamily="50" charset="-128"/>
              </a:rPr>
              <a:t>Leonardo</a:t>
            </a:r>
            <a:r>
              <a:rPr lang="ja-JP" altLang="en-US" sz="1200" b="1" dirty="0">
                <a:latin typeface="Meiryo UI" panose="020B0604030504040204" pitchFamily="50" charset="-128"/>
                <a:ea typeface="Meiryo UI" panose="020B0604030504040204" pitchFamily="50" charset="-128"/>
              </a:rPr>
              <a:t>」の価値を語る</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http://ascii.jp/elem/000/001/630/1630923/</a:t>
            </a:r>
            <a:endParaRPr kumimoji="1" lang="ja-JP" altLang="en-US" sz="1200" dirty="0">
              <a:latin typeface="Meiryo UI" panose="020B0604030504040204" pitchFamily="50" charset="-128"/>
              <a:ea typeface="Meiryo UI" panose="020B0604030504040204" pitchFamily="50" charset="-128"/>
            </a:endParaRPr>
          </a:p>
        </p:txBody>
      </p:sp>
      <p:pic>
        <p:nvPicPr>
          <p:cNvPr id="4101" name="Picture 5" descr="http://ascii.jp/elem/000/001/630/1630913/180213_SAP_02_1200x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005064"/>
            <a:ext cx="3960812" cy="251956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RPA/AI</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6236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a:t>
            </a:r>
            <a:r>
              <a:rPr kumimoji="1" lang="ja-JP" altLang="en-US" dirty="0"/>
              <a:t>社における</a:t>
            </a:r>
            <a:r>
              <a:rPr kumimoji="1" lang="en-US" altLang="ja-JP" dirty="0"/>
              <a:t>AI</a:t>
            </a:r>
            <a:r>
              <a:rPr kumimoji="1" lang="ja-JP" altLang="en-US" dirty="0"/>
              <a:t>の定義（</a:t>
            </a:r>
            <a:r>
              <a:rPr kumimoji="1" lang="en-US" altLang="ja-JP" dirty="0"/>
              <a:t>2018</a:t>
            </a:r>
            <a:r>
              <a:rPr kumimoji="1" lang="ja-JP" altLang="en-US"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36613"/>
            <a:ext cx="8424862" cy="473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01358" y="5589240"/>
            <a:ext cx="3319114"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rPr>
              <a:t>M&amp;A</a:t>
            </a:r>
            <a:r>
              <a:rPr kumimoji="1" lang="ja-JP" altLang="en-US" sz="1400" dirty="0">
                <a:latin typeface="Meiryo UI" panose="020B0604030504040204" pitchFamily="50" charset="-128"/>
                <a:ea typeface="Meiryo UI" panose="020B0604030504040204" pitchFamily="50" charset="-128"/>
              </a:rPr>
              <a:t>によってコンポーネントをさらに強化拡充</a:t>
            </a:r>
          </a:p>
        </p:txBody>
      </p:sp>
      <p:sp>
        <p:nvSpPr>
          <p:cNvPr id="5" name="角丸四角形 4"/>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RPA/AI</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281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ãdisruption png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74" y="5639918"/>
            <a:ext cx="2591966" cy="91712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“デジタル”とは？　：デジタルトランスフォーメーションとデジタルイノベーション　　　</a:t>
            </a:r>
          </a:p>
        </p:txBody>
      </p:sp>
      <p:sp>
        <p:nvSpPr>
          <p:cNvPr id="3" name="対角する 2 つの角を切り取った四角形 2"/>
          <p:cNvSpPr/>
          <p:nvPr/>
        </p:nvSpPr>
        <p:spPr bwMode="auto">
          <a:xfrm>
            <a:off x="590951" y="3429001"/>
            <a:ext cx="8208962" cy="936103"/>
          </a:xfrm>
          <a:prstGeom prst="snip2DiagRect">
            <a:avLst/>
          </a:prstGeom>
          <a:solidFill>
            <a:srgbClr val="0070C0"/>
          </a:solidFill>
          <a:ln w="3175" algn="ctr">
            <a:noFill/>
            <a:miter lim="800000"/>
            <a:headEnd/>
            <a:tailEnd/>
          </a:ln>
        </p:spPr>
        <p:txBody>
          <a:bodyPr wrap="square" rtlCol="0" anchor="ctr"/>
          <a:lstStyle/>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デジタル・トランスフォーメーション（</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）とは　→</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変革がポイント</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、デジタルは手段必須ではない</a:t>
            </a:r>
          </a:p>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の浸透が、人々の生活をあらゆる面でより良い方向に変化させる」という概念である。</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2004</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年にスウェーデンのウメオ大学のエリック・ストルターマン教授が提唱したとされる。（出所：</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https://ja.wikipedia.org/wiki/</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対角する 2 つの角を切り取った四角形 6"/>
          <p:cNvSpPr/>
          <p:nvPr/>
        </p:nvSpPr>
        <p:spPr bwMode="auto">
          <a:xfrm>
            <a:off x="611188" y="4437113"/>
            <a:ext cx="8208962" cy="1008111"/>
          </a:xfrm>
          <a:prstGeom prst="snip2DiagRect">
            <a:avLst/>
          </a:prstGeom>
          <a:solidFill>
            <a:srgbClr val="002060"/>
          </a:solidFill>
          <a:ln w="3175" algn="ctr">
            <a:noFill/>
            <a:miter lim="800000"/>
            <a:headEnd/>
            <a:tailEnd/>
          </a:ln>
        </p:spPr>
        <p:txBody>
          <a:bodyPr wrap="square" rtlCol="0" anchor="ctr"/>
          <a:lstStyle/>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デジタル・イノベーションとは　→　破壊的創造を伴う</a:t>
            </a:r>
            <a:endPar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必ず既存モデルの破壊</a:t>
            </a:r>
            <a:r>
              <a:rPr kumimoji="0"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Disruption</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を伴った創造</a:t>
            </a:r>
            <a:r>
              <a:rPr kumimoji="0"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Creation</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より生まれる　</a:t>
            </a:r>
            <a:r>
              <a:rPr kumimoji="0"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革新イノベーション　</a:t>
            </a:r>
          </a:p>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「デジタル技術やデジタル化された情報を活用することで、企業がビジネスや業務を変革し、これまで実現できなかった新たな価値を創出すること」と</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ITR</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が定義。</a:t>
            </a: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（出所：</a:t>
            </a: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https://www.itr.co.jp/special/innovation/index.html</a:t>
            </a: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対角する 2 つの角を切り取った四角形 7"/>
          <p:cNvSpPr/>
          <p:nvPr/>
        </p:nvSpPr>
        <p:spPr bwMode="auto">
          <a:xfrm>
            <a:off x="593810" y="1700710"/>
            <a:ext cx="8208962" cy="1656283"/>
          </a:xfrm>
          <a:prstGeom prst="snip2DiagRect">
            <a:avLst/>
          </a:prstGeom>
          <a:solidFill>
            <a:srgbClr val="00B0F0"/>
          </a:solidFill>
          <a:ln w="3175" algn="ctr">
            <a:noFill/>
            <a:miter lim="800000"/>
            <a:headEnd/>
            <a:tailEnd/>
          </a:ln>
        </p:spPr>
        <p:txBody>
          <a:bodyPr wrap="square" rtlCol="0" anchor="ctr"/>
          <a:lstStyle/>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デジタル化とは　→アナログ（ヒト）からデジタルの置き換え手段</a:t>
            </a:r>
          </a:p>
          <a:p>
            <a:pP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れまで人の手でやっていた作業（アナログ）をシステムやセンサー／機器などで置き換えて半自動化／自動化すること。属人的でブラックボックス化（暗黙知）していた業務やノウハウを数値／値で可視化（形式知）することが出来る。デジタル化のメリットとして、熟練度に関係なく均一なアウトカム（効果）が得られる、これをシステム化することで安価かつ短時間でその作業をコピーが可能となる。（ロボットや</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の投入など）デジタル化のデメリットとして、コピーが容易であるため高度な技術やノウハウがコモディティ化（価値破壊）すること、想定外の状況には対処出来ないこと。（低い柔軟性）</a:t>
            </a:r>
          </a:p>
        </p:txBody>
      </p:sp>
      <p:sp>
        <p:nvSpPr>
          <p:cNvPr id="9" name="テキスト ボックス 8">
            <a:extLst>
              <a:ext uri="{FF2B5EF4-FFF2-40B4-BE49-F238E27FC236}">
                <a16:creationId xmlns:a16="http://schemas.microsoft.com/office/drawing/2014/main" id="{B81E6B0E-3F44-41F1-A1CD-4CB811364E21}"/>
              </a:ext>
            </a:extLst>
          </p:cNvPr>
          <p:cNvSpPr txBox="1"/>
          <p:nvPr/>
        </p:nvSpPr>
        <p:spPr>
          <a:xfrm>
            <a:off x="933760" y="5373216"/>
            <a:ext cx="3638240"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6000" b="1" dirty="0">
                <a:solidFill>
                  <a:srgbClr val="FF9933"/>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rPr>
              <a:t>DIGITAL</a:t>
            </a:r>
            <a:endParaRPr kumimoji="1" lang="ja-JP" altLang="en-US" sz="6000" b="1" dirty="0">
              <a:solidFill>
                <a:srgbClr val="FF9933"/>
              </a:solidFill>
              <a:effectLst>
                <a:outerShdw blurRad="38100" dist="38100" dir="2700000" algn="tl">
                  <a:srgbClr val="000000">
                    <a:alpha val="43137"/>
                  </a:srgbClr>
                </a:outerShdw>
              </a:effectLst>
              <a:latin typeface="Arial Black" panose="020B0A04020102020204" pitchFamily="34" charset="0"/>
              <a:ea typeface="Meiryo UI" panose="020B0604030504040204" pitchFamily="50" charset="-128"/>
            </a:endParaRPr>
          </a:p>
        </p:txBody>
      </p:sp>
      <p:sp>
        <p:nvSpPr>
          <p:cNvPr id="13" name="テキスト ボックス 12"/>
          <p:cNvSpPr txBox="1"/>
          <p:nvPr/>
        </p:nvSpPr>
        <p:spPr>
          <a:xfrm>
            <a:off x="611560" y="692696"/>
            <a:ext cx="8208962" cy="954107"/>
          </a:xfrm>
          <a:prstGeom prst="rect">
            <a:avLst/>
          </a:prstGeom>
          <a:solidFill>
            <a:schemeClr val="tx1"/>
          </a:solidFill>
        </p:spPr>
        <p:txBody>
          <a:bodyPr wrap="square" rtlCol="0">
            <a:spAutoFit/>
          </a:bodyPr>
          <a:lstStyle/>
          <a:p>
            <a:r>
              <a:rPr lang="en-US" altLang="ja-JP" sz="2800" b="1" dirty="0">
                <a:solidFill>
                  <a:srgbClr val="FFC000"/>
                </a:solidFill>
                <a:effectLst>
                  <a:outerShdw blurRad="38100" dist="38100" dir="2700000" algn="tl">
                    <a:srgbClr val="000000">
                      <a:alpha val="43137"/>
                    </a:srgbClr>
                  </a:outerShdw>
                </a:effectLst>
                <a:latin typeface="+mn-ea"/>
                <a:ea typeface="+mn-ea"/>
              </a:rPr>
              <a:t>D</a:t>
            </a:r>
            <a:r>
              <a:rPr lang="ja-JP" altLang="en-US" sz="2800" b="1" dirty="0">
                <a:solidFill>
                  <a:srgbClr val="FFC000"/>
                </a:solidFill>
                <a:effectLst>
                  <a:outerShdw blurRad="38100" dist="38100" dir="2700000" algn="tl">
                    <a:srgbClr val="000000">
                      <a:alpha val="43137"/>
                    </a:srgbClr>
                  </a:outerShdw>
                </a:effectLst>
                <a:latin typeface="+mn-ea"/>
                <a:ea typeface="+mn-ea"/>
              </a:rPr>
              <a:t>：</a:t>
            </a:r>
            <a:r>
              <a:rPr lang="en-US" altLang="ja-JP" sz="2800" b="1" dirty="0">
                <a:solidFill>
                  <a:srgbClr val="FFC000"/>
                </a:solidFill>
                <a:effectLst>
                  <a:outerShdw blurRad="38100" dist="38100" dir="2700000" algn="tl">
                    <a:srgbClr val="000000">
                      <a:alpha val="43137"/>
                    </a:srgbClr>
                  </a:outerShdw>
                </a:effectLst>
                <a:latin typeface="+mn-ea"/>
                <a:ea typeface="+mn-ea"/>
              </a:rPr>
              <a:t>Digital</a:t>
            </a:r>
            <a:r>
              <a:rPr lang="ja-JP" altLang="en-US" sz="2800" b="1" dirty="0">
                <a:solidFill>
                  <a:srgbClr val="FFC000"/>
                </a:solidFill>
                <a:effectLst>
                  <a:outerShdw blurRad="38100" dist="38100" dir="2700000" algn="tl">
                    <a:srgbClr val="000000">
                      <a:alpha val="43137"/>
                    </a:srgbClr>
                  </a:outerShdw>
                </a:effectLst>
                <a:latin typeface="+mn-ea"/>
                <a:ea typeface="+mn-ea"/>
              </a:rPr>
              <a:t>　</a:t>
            </a:r>
            <a:r>
              <a:rPr lang="ja-JP" altLang="en-US" sz="2800" dirty="0">
                <a:solidFill>
                  <a:schemeClr val="bg1"/>
                </a:solidFill>
                <a:effectLst>
                  <a:outerShdw blurRad="38100" dist="38100" dir="2700000" algn="tl">
                    <a:srgbClr val="000000">
                      <a:alpha val="43137"/>
                    </a:srgbClr>
                  </a:outerShdw>
                </a:effectLst>
                <a:latin typeface="+mn-ea"/>
                <a:ea typeface="+mn-ea"/>
              </a:rPr>
              <a:t>デジタル化</a:t>
            </a:r>
            <a:endParaRPr lang="en-US" altLang="ja-JP" sz="2800" dirty="0">
              <a:solidFill>
                <a:schemeClr val="bg1"/>
              </a:solidFill>
              <a:effectLst>
                <a:outerShdw blurRad="38100" dist="38100" dir="2700000" algn="tl">
                  <a:srgbClr val="000000">
                    <a:alpha val="43137"/>
                  </a:srgbClr>
                </a:outerShdw>
              </a:effectLst>
              <a:latin typeface="+mn-ea"/>
              <a:ea typeface="+mn-ea"/>
            </a:endParaRPr>
          </a:p>
          <a:p>
            <a:r>
              <a:rPr lang="en-US" altLang="ja-JP" sz="2800" b="1" dirty="0">
                <a:solidFill>
                  <a:srgbClr val="FFC000"/>
                </a:solidFill>
                <a:effectLst>
                  <a:outerShdw blurRad="38100" dist="38100" dir="2700000" algn="tl">
                    <a:srgbClr val="000000">
                      <a:alpha val="43137"/>
                    </a:srgbClr>
                  </a:outerShdw>
                </a:effectLst>
                <a:latin typeface="+mn-ea"/>
                <a:ea typeface="+mn-ea"/>
              </a:rPr>
              <a:t>X</a:t>
            </a:r>
            <a:r>
              <a:rPr lang="ja-JP" altLang="en-US" sz="2800" b="1" dirty="0">
                <a:solidFill>
                  <a:srgbClr val="FFC000"/>
                </a:solidFill>
                <a:effectLst>
                  <a:outerShdw blurRad="38100" dist="38100" dir="2700000" algn="tl">
                    <a:srgbClr val="000000">
                      <a:alpha val="43137"/>
                    </a:srgbClr>
                  </a:outerShdw>
                </a:effectLst>
                <a:latin typeface="+mn-ea"/>
                <a:ea typeface="+mn-ea"/>
              </a:rPr>
              <a:t>：</a:t>
            </a:r>
            <a:r>
              <a:rPr lang="en-US" altLang="ja-JP" sz="2800" b="1" dirty="0">
                <a:solidFill>
                  <a:srgbClr val="FFC000"/>
                </a:solidFill>
                <a:effectLst>
                  <a:outerShdw blurRad="38100" dist="38100" dir="2700000" algn="tl">
                    <a:srgbClr val="000000">
                      <a:alpha val="43137"/>
                    </a:srgbClr>
                  </a:outerShdw>
                </a:effectLst>
                <a:latin typeface="+mn-ea"/>
                <a:ea typeface="+mn-ea"/>
              </a:rPr>
              <a:t>Transformation</a:t>
            </a:r>
            <a:r>
              <a:rPr lang="ja-JP" altLang="en-US" sz="2800" b="1" dirty="0">
                <a:solidFill>
                  <a:srgbClr val="FFC000"/>
                </a:solidFill>
                <a:effectLst>
                  <a:outerShdw blurRad="38100" dist="38100" dir="2700000" algn="tl">
                    <a:srgbClr val="000000">
                      <a:alpha val="43137"/>
                    </a:srgbClr>
                  </a:outerShdw>
                </a:effectLst>
                <a:latin typeface="+mn-ea"/>
                <a:ea typeface="+mn-ea"/>
              </a:rPr>
              <a:t>　</a:t>
            </a:r>
            <a:r>
              <a:rPr lang="ja-JP" altLang="en-US" sz="2800" dirty="0">
                <a:solidFill>
                  <a:schemeClr val="bg1"/>
                </a:solidFill>
                <a:effectLst>
                  <a:outerShdw blurRad="38100" dist="38100" dir="2700000" algn="tl">
                    <a:srgbClr val="000000">
                      <a:alpha val="43137"/>
                    </a:srgbClr>
                  </a:outerShdw>
                </a:effectLst>
                <a:latin typeface="+mn-ea"/>
                <a:ea typeface="+mn-ea"/>
              </a:rPr>
              <a:t>変革（</a:t>
            </a:r>
            <a:r>
              <a:rPr lang="en-US" altLang="ja-JP" sz="2800" dirty="0" err="1">
                <a:solidFill>
                  <a:schemeClr val="bg1"/>
                </a:solidFill>
                <a:effectLst>
                  <a:outerShdw blurRad="38100" dist="38100" dir="2700000" algn="tl">
                    <a:srgbClr val="000000">
                      <a:alpha val="43137"/>
                    </a:srgbClr>
                  </a:outerShdw>
                </a:effectLst>
                <a:latin typeface="+mn-ea"/>
                <a:ea typeface="+mn-ea"/>
              </a:rPr>
              <a:t>eXchange</a:t>
            </a:r>
            <a:r>
              <a:rPr lang="ja-JP" altLang="en-US" sz="2800" dirty="0">
                <a:solidFill>
                  <a:schemeClr val="bg1"/>
                </a:solidFill>
                <a:effectLst>
                  <a:outerShdw blurRad="38100" dist="38100" dir="2700000" algn="tl">
                    <a:srgbClr val="000000">
                      <a:alpha val="43137"/>
                    </a:srgbClr>
                  </a:outerShdw>
                </a:effectLst>
                <a:latin typeface="+mn-ea"/>
                <a:ea typeface="+mn-ea"/>
              </a:rPr>
              <a:t>）</a:t>
            </a:r>
            <a:endParaRPr lang="en-US" altLang="ja-JP" sz="2800" dirty="0">
              <a:solidFill>
                <a:schemeClr val="bg1"/>
              </a:solidFill>
              <a:effectLst>
                <a:outerShdw blurRad="38100" dist="38100" dir="2700000" algn="tl">
                  <a:srgbClr val="000000">
                    <a:alpha val="43137"/>
                  </a:srgbClr>
                </a:outerShdw>
              </a:effectLst>
              <a:latin typeface="+mn-ea"/>
              <a:ea typeface="+mn-ea"/>
            </a:endParaRPr>
          </a:p>
        </p:txBody>
      </p:sp>
      <p:sp>
        <p:nvSpPr>
          <p:cNvPr id="14" name="テキスト ボックス 13">
            <a:extLst>
              <a:ext uri="{FF2B5EF4-FFF2-40B4-BE49-F238E27FC236}">
                <a16:creationId xmlns:a16="http://schemas.microsoft.com/office/drawing/2014/main" id="{9D45A5E6-76D4-43BD-9A1C-CE16E4A0CD36}"/>
              </a:ext>
            </a:extLst>
          </p:cNvPr>
          <p:cNvSpPr txBox="1"/>
          <p:nvPr/>
        </p:nvSpPr>
        <p:spPr>
          <a:xfrm>
            <a:off x="539553" y="6217567"/>
            <a:ext cx="4929747" cy="307777"/>
          </a:xfrm>
          <a:prstGeom prst="rect">
            <a:avLst/>
          </a:prstGeom>
          <a:noFill/>
        </p:spPr>
        <p:txBody>
          <a:bodyPr wrap="none" rtlCol="0">
            <a:spAutoFit/>
          </a:bodyPr>
          <a:lstStyle/>
          <a:p>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破壊</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Disruption</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　創造</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Creation</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　革新</a:t>
            </a:r>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Innovation</a:t>
            </a:r>
            <a:endPar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5" name="右矢印 14"/>
          <p:cNvSpPr/>
          <p:nvPr/>
        </p:nvSpPr>
        <p:spPr bwMode="auto">
          <a:xfrm>
            <a:off x="107504" y="4677139"/>
            <a:ext cx="432048" cy="768085"/>
          </a:xfrm>
          <a:prstGeom prst="rightArrow">
            <a:avLst/>
          </a:prstGeom>
          <a:solidFill>
            <a:srgbClr val="FF0000"/>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endPar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auto">
          <a:xfrm>
            <a:off x="6516216" y="935179"/>
            <a:ext cx="2232248" cy="477597"/>
          </a:xfrm>
          <a:prstGeom prst="rect">
            <a:avLst/>
          </a:prstGeom>
          <a:solidFill>
            <a:schemeClr val="bg1"/>
          </a:solidFill>
          <a:ln w="3175" algn="ctr">
            <a:noFill/>
            <a:miter lim="800000"/>
            <a:headEnd/>
            <a:tailEnd/>
          </a:ln>
          <a:effectLst>
            <a:glow rad="63500">
              <a:schemeClr val="accent3">
                <a:satMod val="175000"/>
                <a:alpha val="40000"/>
              </a:schemeClr>
            </a:glow>
          </a:effectLst>
        </p:spPr>
        <p:txBody>
          <a:bodyPr wrap="none" rtlCol="0" anchor="ctr"/>
          <a:lstStyle/>
          <a:p>
            <a:pPr algn="ctr" eaLnBrk="0" hangingPunct="0">
              <a:spcBef>
                <a:spcPct val="20000"/>
              </a:spcBef>
              <a:buClr>
                <a:srgbClr val="F48B00"/>
              </a:buClr>
              <a:buFont typeface="Wingdings" pitchFamily="2" charset="2"/>
              <a:buNone/>
            </a:pPr>
            <a:r>
              <a:rPr kumimoji="0" lang="ja-JP" altLang="en-US" sz="1100" b="1" dirty="0">
                <a:latin typeface="Meiryo UI" panose="020B0604030504040204" pitchFamily="50" charset="-128"/>
                <a:ea typeface="Meiryo UI" panose="020B0604030504040204" pitchFamily="50" charset="-128"/>
                <a:cs typeface="Meiryo UI" panose="020B0604030504040204" pitchFamily="50" charset="-128"/>
              </a:rPr>
              <a:t>破壊と創造を経てイノベーションへ至る</a:t>
            </a:r>
            <a:endParaRPr kumimoji="0"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latin typeface="Meiryo UI" panose="020B0604030504040204" pitchFamily="50" charset="-128"/>
                <a:ea typeface="Meiryo UI" panose="020B0604030504040204" pitchFamily="50" charset="-128"/>
                <a:cs typeface="Meiryo UI" panose="020B0604030504040204" pitchFamily="50" charset="-128"/>
              </a:rPr>
              <a:t>産業と社会を革新する</a:t>
            </a:r>
            <a:endParaRPr kumimoji="0"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611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Leonardo </a:t>
            </a:r>
            <a:r>
              <a:rPr kumimoji="1" lang="ja-JP" altLang="en-US" dirty="0"/>
              <a:t>機械学習機能より　：</a:t>
            </a:r>
            <a:r>
              <a:rPr kumimoji="1" lang="en-US" altLang="ja-JP" dirty="0"/>
              <a:t>ERP</a:t>
            </a:r>
            <a:r>
              <a:rPr kumimoji="1" lang="ja-JP" altLang="en-US" dirty="0"/>
              <a:t>＋機械学習のモデル　　</a:t>
            </a:r>
          </a:p>
        </p:txBody>
      </p:sp>
      <p:pic>
        <p:nvPicPr>
          <p:cNvPr id="8194" name="Picture 2" descr="ãsap leonardo ãµã¼ãã¹ã·ããªãª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21" y="836613"/>
            <a:ext cx="8425429" cy="47526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RPA/AI</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7321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 Leonardo : ERP + AI</a:t>
            </a:r>
            <a:r>
              <a:rPr kumimoji="1" lang="ja-JP" altLang="en-US" dirty="0"/>
              <a:t> </a:t>
            </a:r>
            <a:r>
              <a:rPr kumimoji="1" lang="en-US" altLang="ja-JP" dirty="0"/>
              <a:t>= Intelligent Apps ! </a:t>
            </a:r>
            <a:endParaRPr kumimoji="1" lang="ja-JP" altLang="en-US" dirty="0"/>
          </a:p>
        </p:txBody>
      </p:sp>
      <p:sp>
        <p:nvSpPr>
          <p:cNvPr id="4" name="テキスト ボックス 3"/>
          <p:cNvSpPr txBox="1"/>
          <p:nvPr/>
        </p:nvSpPr>
        <p:spPr>
          <a:xfrm>
            <a:off x="611188" y="692696"/>
            <a:ext cx="8208962"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SAP S/4HANA</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ERP</a:t>
            </a:r>
            <a:r>
              <a:rPr kumimoji="1" lang="ja-JP" altLang="en-US" sz="1600" dirty="0">
                <a:latin typeface="Meiryo UI" panose="020B0604030504040204" pitchFamily="50" charset="-128"/>
                <a:ea typeface="Meiryo UI" panose="020B0604030504040204" pitchFamily="50" charset="-128"/>
              </a:rPr>
              <a:t>）と</a:t>
            </a:r>
            <a:r>
              <a:rPr kumimoji="1" lang="en-US" altLang="ja-JP" sz="1600" dirty="0">
                <a:latin typeface="Meiryo UI" panose="020B0604030504040204" pitchFamily="50" charset="-128"/>
                <a:ea typeface="Meiryo UI" panose="020B0604030504040204" pitchFamily="50" charset="-128"/>
              </a:rPr>
              <a:t>SAP Leonardo</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）の連係で構築されるインテリジェントアプリ</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31042"/>
            <a:ext cx="8208962" cy="45632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角丸四角形 4"/>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RPA/AI</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8542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ERP</a:t>
            </a:r>
            <a:r>
              <a:rPr kumimoji="1" lang="ja-JP" altLang="en-US" dirty="0"/>
              <a:t>会計＋</a:t>
            </a:r>
            <a:r>
              <a:rPr kumimoji="1" lang="en-US" altLang="ja-JP" dirty="0"/>
              <a:t>AI</a:t>
            </a:r>
            <a:r>
              <a:rPr kumimoji="1" lang="ja-JP" altLang="en-US" dirty="0"/>
              <a:t>機械学習「</a:t>
            </a:r>
            <a:r>
              <a:rPr kumimoji="1" lang="en-US" altLang="ja-JP" dirty="0"/>
              <a:t>Leonardo</a:t>
            </a:r>
            <a:r>
              <a:rPr kumimoji="1" lang="ja-JP" altLang="en-US" dirty="0"/>
              <a:t>」の狙い　：入金消込アプリ　</a:t>
            </a:r>
            <a:r>
              <a:rPr lang="ja-JP" altLang="en-US" dirty="0"/>
              <a:t>　</a:t>
            </a:r>
            <a:endParaRPr kumimoji="1" lang="ja-JP" altLang="en-US" dirty="0"/>
          </a:p>
        </p:txBody>
      </p:sp>
      <p:sp>
        <p:nvSpPr>
          <p:cNvPr id="3" name="テキスト ボックス 2"/>
          <p:cNvSpPr txBox="1"/>
          <p:nvPr/>
        </p:nvSpPr>
        <p:spPr>
          <a:xfrm>
            <a:off x="611188" y="620688"/>
            <a:ext cx="8208962" cy="2923877"/>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SAP Leonardo</a:t>
            </a:r>
            <a:r>
              <a:rPr lang="ja-JP" altLang="en-US" sz="1600" dirty="0" err="1">
                <a:latin typeface="Meiryo UI" panose="020B0604030504040204" pitchFamily="50" charset="-128"/>
                <a:ea typeface="Meiryo UI" panose="020B0604030504040204" pitchFamily="50" charset="-128"/>
              </a:rPr>
              <a:t>で提</a:t>
            </a:r>
            <a:r>
              <a:rPr lang="ja-JP" altLang="en-US" sz="1600" dirty="0">
                <a:latin typeface="Meiryo UI" panose="020B0604030504040204" pitchFamily="50" charset="-128"/>
                <a:ea typeface="Meiryo UI" panose="020B0604030504040204" pitchFamily="50" charset="-128"/>
              </a:rPr>
              <a:t>供されるマシンラーニングの具体的な活用事例について</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たとえば、企業財務部門が利用する「</a:t>
            </a:r>
            <a:r>
              <a:rPr lang="en-US" altLang="ja-JP" sz="1600" b="1" dirty="0">
                <a:latin typeface="Meiryo UI" panose="020B0604030504040204" pitchFamily="50" charset="-128"/>
                <a:ea typeface="Meiryo UI" panose="020B0604030504040204" pitchFamily="50" charset="-128"/>
              </a:rPr>
              <a:t>SAP Cash Application</a:t>
            </a:r>
            <a:r>
              <a:rPr lang="ja-JP" altLang="en-US" sz="1600" dirty="0">
                <a:latin typeface="Meiryo UI" panose="020B0604030504040204" pitchFamily="50" charset="-128"/>
                <a:ea typeface="Meiryo UI" panose="020B0604030504040204" pitchFamily="50" charset="-128"/>
              </a:rPr>
              <a:t>」では、銀行の電子取引明細書の履歴に基づく消し込み作業を行う部分でマシンラーニングを活用している。実際に、このアプリケーションはシンガポールの</a:t>
            </a:r>
            <a:r>
              <a:rPr lang="en-US" altLang="ja-JP" sz="1600" dirty="0">
                <a:latin typeface="Meiryo UI" panose="020B0604030504040204" pitchFamily="50" charset="-128"/>
                <a:ea typeface="Meiryo UI" panose="020B0604030504040204" pitchFamily="50" charset="-128"/>
              </a:rPr>
              <a:t>SAP South East Asia</a:t>
            </a:r>
            <a:r>
              <a:rPr lang="ja-JP" altLang="en-US" sz="1600" dirty="0">
                <a:latin typeface="Meiryo UI" panose="020B0604030504040204" pitchFamily="50" charset="-128"/>
                <a:ea typeface="Meiryo UI" panose="020B0604030504040204" pitchFamily="50" charset="-128"/>
              </a:rPr>
              <a:t>でも利用されており、自動化によって年中無休で消し込み作業ができるようになるという。「過去の履歴データを基に、入金と請求書の照合処理においてパターンを学習し、消し込み処理を自動的に行う」ものだと説明した。完全にマッチしなかったものについても、照合の可能性が高いものをマシンラーニングが提案する。</a:t>
            </a:r>
            <a:endParaRPr lang="en-US" altLang="ja-JP" sz="16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国内導入企業（</a:t>
            </a:r>
            <a:r>
              <a:rPr kumimoji="1" lang="en-US" altLang="ja-JP" sz="1400" dirty="0">
                <a:latin typeface="Meiryo UI" panose="020B0604030504040204" pitchFamily="50" charset="-128"/>
                <a:ea typeface="Meiryo UI" panose="020B0604030504040204" pitchFamily="50" charset="-128"/>
              </a:rPr>
              <a:t>PoC</a:t>
            </a:r>
            <a:r>
              <a:rPr kumimoji="1" lang="ja-JP" altLang="en-US" sz="1400" dirty="0">
                <a:latin typeface="Meiryo UI" panose="020B0604030504040204" pitchFamily="50" charset="-128"/>
                <a:ea typeface="Meiryo UI" panose="020B0604030504040204" pitchFamily="50" charset="-128"/>
              </a:rPr>
              <a:t>事例）：イーグル工業、</a:t>
            </a:r>
            <a:r>
              <a:rPr kumimoji="1" lang="en-US" altLang="ja-JP" sz="1400" dirty="0">
                <a:latin typeface="Meiryo UI" panose="020B0604030504040204" pitchFamily="50" charset="-128"/>
                <a:ea typeface="Meiryo UI" panose="020B0604030504040204" pitchFamily="50" charset="-128"/>
              </a:rPr>
              <a:t>JFE</a:t>
            </a:r>
            <a:r>
              <a:rPr kumimoji="1" lang="ja-JP" altLang="en-US" sz="1400" dirty="0">
                <a:latin typeface="Meiryo UI" panose="020B0604030504040204" pitchFamily="50" charset="-128"/>
                <a:ea typeface="Meiryo UI" panose="020B0604030504040204" pitchFamily="50" charset="-128"/>
              </a:rPr>
              <a:t>システムズ、三井物産</a:t>
            </a:r>
            <a:endParaRPr kumimoji="1"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hlinkClick r:id="rId2"/>
              </a:rPr>
              <a:t>https://www.sapjp.com/blog/archives/22107</a:t>
            </a:r>
            <a:r>
              <a:rPr lang="ja-JP" altLang="en-US" sz="1400">
                <a:latin typeface="Meiryo UI" panose="020B0604030504040204" pitchFamily="50" charset="-128"/>
                <a:ea typeface="Meiryo UI" panose="020B0604030504040204" pitchFamily="50" charset="-128"/>
                <a:hlinkClick r:id="rId2"/>
              </a:rPr>
              <a:t>　</a:t>
            </a:r>
            <a:endParaRPr lang="en-US" altLang="ja-JP" sz="1400" dirty="0">
              <a:latin typeface="Meiryo UI" panose="020B0604030504040204" pitchFamily="50" charset="-128"/>
              <a:ea typeface="Meiryo UI" panose="020B0604030504040204" pitchFamily="50" charset="-128"/>
              <a:hlinkClick r:id="rId2"/>
            </a:endParaRPr>
          </a:p>
          <a:p>
            <a:r>
              <a:rPr lang="en-US" altLang="ja-JP" sz="1400" dirty="0">
                <a:latin typeface="Meiryo UI" panose="020B0604030504040204" pitchFamily="50" charset="-128"/>
                <a:ea typeface="Meiryo UI" panose="020B0604030504040204" pitchFamily="50" charset="-128"/>
                <a:hlinkClick r:id="rId2"/>
              </a:rPr>
              <a:t>https://www.sapjp.com/blog/archives/22099</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pic>
        <p:nvPicPr>
          <p:cNvPr id="6146" name="Picture 2" descr="http://ascii.jp/elem/000/001/630/1630917/180213_SAP_15_1200x6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175224"/>
            <a:ext cx="4176712" cy="23494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scii.jp/elem/000/001/630/1630920/180213_SAP_23_1200x6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189905"/>
            <a:ext cx="4150612" cy="233471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263685" y="3431512"/>
            <a:ext cx="354629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出所：</a:t>
            </a:r>
            <a:r>
              <a:rPr lang="en-US" altLang="ja-JP" sz="1200" b="1" dirty="0">
                <a:latin typeface="Meiryo UI" panose="020B0604030504040204" pitchFamily="50" charset="-128"/>
                <a:ea typeface="Meiryo UI" panose="020B0604030504040204" pitchFamily="50" charset="-128"/>
              </a:rPr>
              <a:t>SAP</a:t>
            </a:r>
            <a:r>
              <a:rPr lang="ja-JP" altLang="en-US" sz="1200" b="1" dirty="0">
                <a:latin typeface="Meiryo UI" panose="020B0604030504040204" pitchFamily="50" charset="-128"/>
                <a:ea typeface="Meiryo UI" panose="020B0604030504040204" pitchFamily="50" charset="-128"/>
              </a:rPr>
              <a:t>ジャパンが「</a:t>
            </a:r>
            <a:r>
              <a:rPr lang="en-US" altLang="ja-JP" sz="1200" b="1" dirty="0">
                <a:latin typeface="Meiryo UI" panose="020B0604030504040204" pitchFamily="50" charset="-128"/>
                <a:ea typeface="Meiryo UI" panose="020B0604030504040204" pitchFamily="50" charset="-128"/>
              </a:rPr>
              <a:t>Leonardo</a:t>
            </a:r>
            <a:r>
              <a:rPr lang="ja-JP" altLang="en-US" sz="1200" b="1" dirty="0">
                <a:latin typeface="Meiryo UI" panose="020B0604030504040204" pitchFamily="50" charset="-128"/>
                <a:ea typeface="Meiryo UI" panose="020B0604030504040204" pitchFamily="50" charset="-128"/>
              </a:rPr>
              <a:t>」の価値を語る</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http://ascii.jp/elem/000/001/630/1630923/</a:t>
            </a:r>
            <a:endParaRPr kumimoji="1" lang="ja-JP" altLang="en-US" sz="1200" dirty="0">
              <a:latin typeface="Meiryo UI" panose="020B0604030504040204" pitchFamily="50" charset="-128"/>
              <a:ea typeface="Meiryo UI" panose="020B0604030504040204" pitchFamily="50" charset="-128"/>
            </a:endParaRPr>
          </a:p>
        </p:txBody>
      </p:sp>
      <p:sp>
        <p:nvSpPr>
          <p:cNvPr id="7" name="角丸四角形 6"/>
          <p:cNvSpPr/>
          <p:nvPr/>
        </p:nvSpPr>
        <p:spPr bwMode="auto">
          <a:xfrm>
            <a:off x="8100392" y="188640"/>
            <a:ext cx="936104" cy="288057"/>
          </a:xfrm>
          <a:prstGeom prst="roundRect">
            <a:avLst/>
          </a:prstGeom>
          <a:solidFill>
            <a:srgbClr val="0000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RPA/AI</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8073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r>
              <a:rPr kumimoji="1" lang="ja-JP" altLang="en-US" dirty="0"/>
              <a:t>：　</a:t>
            </a:r>
          </a:p>
        </p:txBody>
      </p:sp>
      <p:sp>
        <p:nvSpPr>
          <p:cNvPr id="3" name="Rectangle 13"/>
          <p:cNvSpPr>
            <a:spLocks noChangeArrowheads="1"/>
          </p:cNvSpPr>
          <p:nvPr/>
        </p:nvSpPr>
        <p:spPr bwMode="gray">
          <a:xfrm>
            <a:off x="645012" y="2204864"/>
            <a:ext cx="8158236" cy="609600"/>
          </a:xfrm>
          <a:prstGeom prst="rect">
            <a:avLst/>
          </a:prstGeom>
          <a:solidFill>
            <a:schemeClr val="bg1">
              <a:alpha val="50195"/>
            </a:schemeClr>
          </a:solidFill>
          <a:ln w="12700">
            <a:solidFill>
              <a:schemeClr val="tx1"/>
            </a:solidFill>
            <a:miter lim="800000"/>
            <a:headEnd/>
            <a:tailEnd/>
          </a:ln>
        </p:spPr>
        <p:txBody>
          <a:bodyPr wrap="none" lIns="365760" tIns="0" bIns="0" anchor="ctr"/>
          <a:lstStyle/>
          <a:p>
            <a:pPr algn="l" eaLnBrk="0" hangingPunct="0">
              <a:defRPr/>
            </a:pP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による進化</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時代に求められる製造業システムの行方　</a:t>
            </a:r>
          </a:p>
        </p:txBody>
      </p:sp>
      <p:sp>
        <p:nvSpPr>
          <p:cNvPr id="4" name="AutoShape 14"/>
          <p:cNvSpPr>
            <a:spLocks noChangeArrowheads="1"/>
          </p:cNvSpPr>
          <p:nvPr/>
        </p:nvSpPr>
        <p:spPr bwMode="auto">
          <a:xfrm>
            <a:off x="395536" y="2204864"/>
            <a:ext cx="571576" cy="576263"/>
          </a:xfrm>
          <a:prstGeom prst="homePlate">
            <a:avLst>
              <a:gd name="adj" fmla="val 25000"/>
            </a:avLst>
          </a:prstGeom>
          <a:solidFill>
            <a:srgbClr val="FF9933"/>
          </a:solidFill>
          <a:ln w="38100">
            <a:solidFill>
              <a:schemeClr val="bg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solidFill>
                <a:effectLst>
                  <a:outerShdw blurRad="38100" dist="38100" dir="2700000" algn="tl">
                    <a:srgbClr val="C0C0C0"/>
                  </a:outerShdw>
                </a:effectLst>
                <a:latin typeface="Arial Black" pitchFamily="34" charset="0"/>
              </a:rPr>
              <a:t>3 </a:t>
            </a:r>
            <a:endParaRPr kumimoji="0" lang="ja-JP" altLang="en-US" sz="2800" b="1" i="1" dirty="0">
              <a:solidFill>
                <a:schemeClr val="bg1"/>
              </a:solidFill>
              <a:effectLst>
                <a:outerShdw blurRad="38100" dist="38100" dir="2700000" algn="tl">
                  <a:srgbClr val="C0C0C0"/>
                </a:outerShdw>
              </a:effectLst>
              <a:latin typeface="Arial Black" pitchFamily="34" charset="0"/>
            </a:endParaRPr>
          </a:p>
        </p:txBody>
      </p:sp>
      <p:sp>
        <p:nvSpPr>
          <p:cNvPr id="5" name="Rectangle 7"/>
          <p:cNvSpPr>
            <a:spLocks noChangeArrowheads="1"/>
          </p:cNvSpPr>
          <p:nvPr/>
        </p:nvSpPr>
        <p:spPr bwMode="gray">
          <a:xfrm>
            <a:off x="662236" y="1523256"/>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の進化、これからの製造業が求める</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0"/>
          <p:cNvSpPr>
            <a:spLocks noChangeArrowheads="1"/>
          </p:cNvSpPr>
          <p:nvPr/>
        </p:nvSpPr>
        <p:spPr bwMode="auto">
          <a:xfrm>
            <a:off x="395536" y="1521668"/>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lumMod val="95000"/>
                  </a:schemeClr>
                </a:solidFill>
                <a:effectLst>
                  <a:outerShdw blurRad="38100" dist="38100" dir="2700000" algn="tl">
                    <a:srgbClr val="C0C0C0"/>
                  </a:outerShdw>
                </a:effectLst>
                <a:latin typeface="Arial Black" pitchFamily="34" charset="0"/>
              </a:rPr>
              <a:t>2</a:t>
            </a:r>
            <a:r>
              <a:rPr kumimoji="0" lang="ja-JP" altLang="en-US" sz="2800" b="1" i="1">
                <a:solidFill>
                  <a:schemeClr val="bg1">
                    <a:lumMod val="95000"/>
                  </a:schemeClr>
                </a:solidFill>
                <a:effectLst>
                  <a:outerShdw blurRad="38100" dist="38100" dir="2700000" algn="tl">
                    <a:srgbClr val="C0C0C0"/>
                  </a:outerShdw>
                </a:effectLst>
                <a:latin typeface="Arial Black" pitchFamily="34" charset="0"/>
              </a:rPr>
              <a:t> </a:t>
            </a:r>
          </a:p>
        </p:txBody>
      </p:sp>
      <p:sp>
        <p:nvSpPr>
          <p:cNvPr id="7" name="Rectangle 13"/>
          <p:cNvSpPr>
            <a:spLocks noChangeArrowheads="1"/>
          </p:cNvSpPr>
          <p:nvPr/>
        </p:nvSpPr>
        <p:spPr bwMode="gray">
          <a:xfrm>
            <a:off x="662236" y="838300"/>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ビジネストレンド</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市場動向、日本の製造業トレンド　</a:t>
            </a:r>
          </a:p>
        </p:txBody>
      </p:sp>
      <p:sp>
        <p:nvSpPr>
          <p:cNvPr id="8" name="AutoShape 14"/>
          <p:cNvSpPr>
            <a:spLocks noChangeArrowheads="1"/>
          </p:cNvSpPr>
          <p:nvPr/>
        </p:nvSpPr>
        <p:spPr bwMode="auto">
          <a:xfrm>
            <a:off x="395536" y="836712"/>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lumMod val="95000"/>
                  </a:schemeClr>
                </a:solidFill>
                <a:effectLst>
                  <a:outerShdw blurRad="38100" dist="38100" dir="2700000" algn="tl">
                    <a:srgbClr val="C0C0C0"/>
                  </a:outerShdw>
                </a:effectLst>
                <a:latin typeface="Arial Black" pitchFamily="34" charset="0"/>
              </a:rPr>
              <a:t>1 </a:t>
            </a:r>
            <a:endParaRPr kumimoji="0" lang="ja-JP" altLang="en-US" sz="2800" b="1" i="1">
              <a:solidFill>
                <a:schemeClr val="bg1">
                  <a:lumMod val="95000"/>
                </a:schemeClr>
              </a:solidFill>
              <a:effectLst>
                <a:outerShdw blurRad="38100" dist="38100" dir="2700000" algn="tl">
                  <a:srgbClr val="C0C0C0"/>
                </a:outerShdw>
              </a:effectLst>
              <a:latin typeface="Arial Black" pitchFamily="34" charset="0"/>
            </a:endParaRPr>
          </a:p>
        </p:txBody>
      </p:sp>
      <p:sp>
        <p:nvSpPr>
          <p:cNvPr id="20" name="Rectangle 13">
            <a:extLst>
              <a:ext uri="{FF2B5EF4-FFF2-40B4-BE49-F238E27FC236}">
                <a16:creationId xmlns:a16="http://schemas.microsoft.com/office/drawing/2014/main" id="{4F06FA10-3A01-46EF-AB74-61CCBDD60092}"/>
              </a:ext>
            </a:extLst>
          </p:cNvPr>
          <p:cNvSpPr>
            <a:spLocks noChangeArrowheads="1"/>
          </p:cNvSpPr>
          <p:nvPr/>
        </p:nvSpPr>
        <p:spPr bwMode="gray">
          <a:xfrm>
            <a:off x="662236" y="2891408"/>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ゲームチェンジ</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IoT/DX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時代、守りの</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へ　</a:t>
            </a:r>
          </a:p>
        </p:txBody>
      </p:sp>
      <p:sp>
        <p:nvSpPr>
          <p:cNvPr id="21" name="AutoShape 14">
            <a:extLst>
              <a:ext uri="{FF2B5EF4-FFF2-40B4-BE49-F238E27FC236}">
                <a16:creationId xmlns:a16="http://schemas.microsoft.com/office/drawing/2014/main" id="{20391FF5-79D0-4263-8A88-C54A853E83F9}"/>
              </a:ext>
            </a:extLst>
          </p:cNvPr>
          <p:cNvSpPr>
            <a:spLocks noChangeArrowheads="1"/>
          </p:cNvSpPr>
          <p:nvPr/>
        </p:nvSpPr>
        <p:spPr bwMode="auto">
          <a:xfrm>
            <a:off x="395536" y="2889820"/>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lumMod val="95000"/>
                  </a:schemeClr>
                </a:solidFill>
                <a:effectLst>
                  <a:outerShdw blurRad="38100" dist="38100" dir="2700000" algn="tl">
                    <a:srgbClr val="C0C0C0"/>
                  </a:outerShdw>
                </a:effectLst>
                <a:latin typeface="Arial Black" pitchFamily="34" charset="0"/>
              </a:rPr>
              <a:t>4 </a:t>
            </a:r>
            <a:endParaRPr kumimoji="0" lang="ja-JP" altLang="en-US" sz="2800" b="1" i="1" dirty="0">
              <a:solidFill>
                <a:schemeClr val="bg1">
                  <a:lumMod val="95000"/>
                </a:schemeClr>
              </a:solidFill>
              <a:effectLst>
                <a:outerShdw blurRad="38100" dist="38100" dir="2700000" algn="tl">
                  <a:srgbClr val="C0C0C0"/>
                </a:outerShdw>
              </a:effectLst>
              <a:latin typeface="Arial Black"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4248150" cy="215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6"/>
          <p:cNvSpPr txBox="1">
            <a:spLocks noChangeArrowheads="1"/>
          </p:cNvSpPr>
          <p:nvPr/>
        </p:nvSpPr>
        <p:spPr bwMode="auto">
          <a:xfrm>
            <a:off x="4572000" y="4431420"/>
            <a:ext cx="3528318" cy="941796"/>
          </a:xfrm>
          <a:prstGeom prst="rect">
            <a:avLst/>
          </a:prstGeom>
          <a:noFill/>
          <a:ln w="12700" algn="ctr">
            <a:noFill/>
            <a:miter lim="800000"/>
            <a:headEnd/>
            <a:tailEnd/>
          </a:ln>
          <a:effectLst/>
        </p:spPr>
        <p:txBody>
          <a:bodyPr wrap="square">
            <a:spAutoFit/>
          </a:bodyPr>
          <a:lstStyle/>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It's really hard to design products by focus groups.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A lot of times, people don't know what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they want until you show it to them. </a:t>
            </a: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p>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	</a:t>
            </a:r>
            <a:r>
              <a:rPr kumimoji="0" lang="ja-JP" altLang="en-US" sz="1200" b="1" i="1" dirty="0">
                <a:solidFill>
                  <a:srgbClr val="FF0000"/>
                </a:solidFill>
                <a:effectLst>
                  <a:outerShdw blurRad="38100" dist="38100" dir="2700000" algn="tl">
                    <a:srgbClr val="000000">
                      <a:alpha val="43137"/>
                    </a:srgbClr>
                  </a:outerShdw>
                </a:effectLst>
                <a:latin typeface="Times New Roman" pitchFamily="18" charset="0"/>
              </a:rPr>
              <a:t>by </a:t>
            </a:r>
            <a:r>
              <a:rPr kumimoji="0" lang="en-US" altLang="ja-JP" sz="1200" b="1" i="1" dirty="0">
                <a:solidFill>
                  <a:srgbClr val="FF0000"/>
                </a:solidFill>
                <a:effectLst>
                  <a:outerShdw blurRad="38100" dist="38100" dir="2700000" algn="tl">
                    <a:srgbClr val="000000">
                      <a:alpha val="43137"/>
                    </a:srgbClr>
                  </a:outerShdw>
                </a:effectLst>
                <a:latin typeface="Times New Roman" pitchFamily="18" charset="0"/>
              </a:rPr>
              <a:t>Steven Paul Jobs </a:t>
            </a:r>
          </a:p>
        </p:txBody>
      </p:sp>
    </p:spTree>
    <p:extLst>
      <p:ext uri="{BB962C8B-B14F-4D97-AF65-F5344CB8AC3E}">
        <p14:creationId xmlns:p14="http://schemas.microsoft.com/office/powerpoint/2010/main" val="215375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次世代</a:t>
            </a:r>
            <a:r>
              <a:rPr kumimoji="1" lang="en-US" altLang="ja-JP" dirty="0"/>
              <a:t>ERP</a:t>
            </a:r>
            <a:r>
              <a:rPr kumimoji="1" lang="ja-JP" altLang="en-US" dirty="0"/>
              <a:t>　：攻めの</a:t>
            </a:r>
            <a:r>
              <a:rPr kumimoji="1" lang="en-US" altLang="ja-JP" dirty="0"/>
              <a:t>IT</a:t>
            </a:r>
            <a:r>
              <a:rPr kumimoji="1" lang="ja-JP" altLang="en-US" dirty="0"/>
              <a:t>と守りの</a:t>
            </a:r>
            <a:r>
              <a:rPr kumimoji="1" lang="en-US" altLang="ja-JP" dirty="0"/>
              <a:t>IT</a:t>
            </a:r>
            <a:r>
              <a:rPr kumimoji="1" lang="ja-JP" altLang="en-US" dirty="0"/>
              <a:t>の両立、未来を見据えたシステム</a:t>
            </a:r>
          </a:p>
        </p:txBody>
      </p:sp>
      <p:sp>
        <p:nvSpPr>
          <p:cNvPr id="3" name="角丸四角形 2"/>
          <p:cNvSpPr/>
          <p:nvPr/>
        </p:nvSpPr>
        <p:spPr bwMode="auto">
          <a:xfrm>
            <a:off x="1468774" y="2348880"/>
            <a:ext cx="3384376" cy="2626649"/>
          </a:xfrm>
          <a:prstGeom prst="roundRect">
            <a:avLst>
              <a:gd name="adj" fmla="val 7234"/>
            </a:avLst>
          </a:prstGeom>
          <a:solidFill>
            <a:srgbClr val="FF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bwMode="auto">
          <a:xfrm>
            <a:off x="4853150" y="2348880"/>
            <a:ext cx="3600078" cy="2626649"/>
          </a:xfrm>
          <a:prstGeom prst="roundRect">
            <a:avLst>
              <a:gd name="adj" fmla="val 7234"/>
            </a:avLst>
          </a:prstGeom>
          <a:solidFill>
            <a:srgbClr val="CCFFCC">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386201" y="2708920"/>
            <a:ext cx="1609735"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ecords</a:t>
            </a:r>
          </a:p>
        </p:txBody>
      </p:sp>
      <p:sp>
        <p:nvSpPr>
          <p:cNvPr id="6" name="テキスト ボックス 5"/>
          <p:cNvSpPr txBox="1"/>
          <p:nvPr/>
        </p:nvSpPr>
        <p:spPr>
          <a:xfrm>
            <a:off x="5868144" y="2708920"/>
            <a:ext cx="1949572" cy="276999"/>
          </a:xfrm>
          <a:prstGeom prst="rect">
            <a:avLst/>
          </a:prstGeom>
          <a:noFill/>
        </p:spPr>
        <p:txBody>
          <a:bodyPr wrap="none" rtlCol="0">
            <a:spAutoFit/>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ystem </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f </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ngagement</a:t>
            </a:r>
          </a:p>
        </p:txBody>
      </p:sp>
      <p:sp>
        <p:nvSpPr>
          <p:cNvPr id="41" name="AutoShape 3"/>
          <p:cNvSpPr>
            <a:spLocks noChangeArrowheads="1"/>
          </p:cNvSpPr>
          <p:nvPr/>
        </p:nvSpPr>
        <p:spPr bwMode="auto">
          <a:xfrm>
            <a:off x="4566706" y="3730705"/>
            <a:ext cx="558800" cy="520700"/>
          </a:xfrm>
          <a:prstGeom prst="hexagon">
            <a:avLst>
              <a:gd name="adj" fmla="val 26829"/>
              <a:gd name="vf" fmla="val 115470"/>
            </a:avLst>
          </a:prstGeom>
          <a:solidFill>
            <a:srgbClr val="C0C0C0">
              <a:alpha val="50195"/>
            </a:srgbClr>
          </a:solidFill>
          <a:ln w="3175" algn="ctr">
            <a:noFill/>
            <a:prstDash val="dash"/>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SFA</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営業支援</a:t>
            </a:r>
          </a:p>
        </p:txBody>
      </p:sp>
      <p:sp>
        <p:nvSpPr>
          <p:cNvPr id="42" name="AutoShape 3"/>
          <p:cNvSpPr>
            <a:spLocks noChangeArrowheads="1"/>
          </p:cNvSpPr>
          <p:nvPr/>
        </p:nvSpPr>
        <p:spPr bwMode="auto">
          <a:xfrm>
            <a:off x="3710348" y="3252867"/>
            <a:ext cx="560388" cy="487363"/>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財務会計</a:t>
            </a:r>
          </a:p>
        </p:txBody>
      </p:sp>
      <p:sp>
        <p:nvSpPr>
          <p:cNvPr id="43" name="AutoShape 6"/>
          <p:cNvSpPr>
            <a:spLocks noChangeArrowheads="1"/>
          </p:cNvSpPr>
          <p:nvPr/>
        </p:nvSpPr>
        <p:spPr bwMode="auto">
          <a:xfrm>
            <a:off x="3716698" y="3743405"/>
            <a:ext cx="560388" cy="488951"/>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7"/>
          <p:cNvSpPr>
            <a:spLocks noChangeArrowheads="1"/>
          </p:cNvSpPr>
          <p:nvPr/>
        </p:nvSpPr>
        <p:spPr bwMode="auto">
          <a:xfrm>
            <a:off x="4133070" y="3502105"/>
            <a:ext cx="560388"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45" name="AutoShape 7"/>
          <p:cNvSpPr>
            <a:spLocks noChangeArrowheads="1"/>
          </p:cNvSpPr>
          <p:nvPr/>
        </p:nvSpPr>
        <p:spPr bwMode="auto">
          <a:xfrm>
            <a:off x="4133070" y="3991055"/>
            <a:ext cx="560388"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endParaRPr kumimoji="0"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販売管理</a:t>
            </a:r>
          </a:p>
        </p:txBody>
      </p:sp>
      <p:sp>
        <p:nvSpPr>
          <p:cNvPr id="46" name="AutoShape 7"/>
          <p:cNvSpPr>
            <a:spLocks noChangeArrowheads="1"/>
          </p:cNvSpPr>
          <p:nvPr/>
        </p:nvSpPr>
        <p:spPr bwMode="auto">
          <a:xfrm>
            <a:off x="4133070" y="4468891"/>
            <a:ext cx="560388" cy="487363"/>
          </a:xfrm>
          <a:prstGeom prst="hexagon">
            <a:avLst>
              <a:gd name="adj" fmla="val 28746"/>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顧客情報</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7"/>
          <p:cNvSpPr>
            <a:spLocks noChangeArrowheads="1"/>
          </p:cNvSpPr>
          <p:nvPr/>
        </p:nvSpPr>
        <p:spPr bwMode="auto">
          <a:xfrm>
            <a:off x="4146325" y="3031313"/>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業績管理</a:t>
            </a:r>
          </a:p>
        </p:txBody>
      </p:sp>
      <p:sp>
        <p:nvSpPr>
          <p:cNvPr id="48" name="AutoShape 8"/>
          <p:cNvSpPr>
            <a:spLocks noChangeArrowheads="1"/>
          </p:cNvSpPr>
          <p:nvPr/>
        </p:nvSpPr>
        <p:spPr bwMode="auto">
          <a:xfrm>
            <a:off x="3716698" y="4240293"/>
            <a:ext cx="560388" cy="488951"/>
          </a:xfrm>
          <a:prstGeom prst="hexagon">
            <a:avLst>
              <a:gd name="adj" fmla="val 28653"/>
              <a:gd name="vf" fmla="val 115470"/>
            </a:avLst>
          </a:prstGeom>
          <a:solidFill>
            <a:srgbClr val="0000FF">
              <a:alpha val="49804"/>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49" name="AutoShape 7"/>
          <p:cNvSpPr>
            <a:spLocks noChangeArrowheads="1"/>
          </p:cNvSpPr>
          <p:nvPr/>
        </p:nvSpPr>
        <p:spPr bwMode="auto">
          <a:xfrm>
            <a:off x="3279888" y="3502105"/>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在庫物流</a:t>
            </a:r>
          </a:p>
        </p:txBody>
      </p:sp>
      <p:sp>
        <p:nvSpPr>
          <p:cNvPr id="50" name="AutoShape 7"/>
          <p:cNvSpPr>
            <a:spLocks noChangeArrowheads="1"/>
          </p:cNvSpPr>
          <p:nvPr/>
        </p:nvSpPr>
        <p:spPr bwMode="auto">
          <a:xfrm>
            <a:off x="3284650" y="4000581"/>
            <a:ext cx="560388" cy="488951"/>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700" dirty="0">
                <a:latin typeface="Meiryo UI" panose="020B0604030504040204" pitchFamily="50" charset="-128"/>
                <a:ea typeface="Meiryo UI" panose="020B0604030504040204" pitchFamily="50" charset="-128"/>
                <a:cs typeface="Meiryo UI" panose="020B0604030504040204" pitchFamily="50" charset="-128"/>
              </a:rPr>
              <a:t>共通マスタ</a:t>
            </a:r>
          </a:p>
          <a:p>
            <a:pPr algn="ctr" eaLnBrk="0" hangingPunct="0">
              <a:spcBef>
                <a:spcPct val="20000"/>
              </a:spcBef>
              <a:buClr>
                <a:srgbClr val="F48B00"/>
              </a:buClr>
              <a:buFont typeface="Wingdings" pitchFamily="2" charset="2"/>
              <a:buNone/>
            </a:pP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取引先</a:t>
            </a: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dirty="0">
                <a:latin typeface="Meiryo UI" panose="020B0604030504040204" pitchFamily="50" charset="-128"/>
                <a:ea typeface="Meiryo UI" panose="020B0604030504040204" pitchFamily="50" charset="-128"/>
                <a:cs typeface="Meiryo UI" panose="020B0604030504040204" pitchFamily="50" charset="-128"/>
              </a:rPr>
              <a:t>品目</a:t>
            </a:r>
            <a:endParaRPr kumimoji="0"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600" dirty="0">
                <a:latin typeface="Meiryo UI" panose="020B0604030504040204" pitchFamily="50" charset="-128"/>
                <a:ea typeface="Meiryo UI" panose="020B0604030504040204" pitchFamily="50" charset="-128"/>
                <a:cs typeface="Meiryo UI" panose="020B0604030504040204" pitchFamily="50" charset="-128"/>
              </a:rPr>
              <a:t>BOM/BOP</a:t>
            </a:r>
            <a:endParaRPr kumimoji="0"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7"/>
          <p:cNvSpPr>
            <a:spLocks noChangeArrowheads="1"/>
          </p:cNvSpPr>
          <p:nvPr/>
        </p:nvSpPr>
        <p:spPr bwMode="auto">
          <a:xfrm>
            <a:off x="3284650" y="4478419"/>
            <a:ext cx="560388" cy="488951"/>
          </a:xfrm>
          <a:prstGeom prst="hexagon">
            <a:avLst>
              <a:gd name="adj" fmla="val 28653"/>
              <a:gd name="vf" fmla="val 115470"/>
            </a:avLst>
          </a:prstGeom>
          <a:solidFill>
            <a:srgbClr val="0000FF">
              <a:alpha val="50195"/>
            </a:srgbClr>
          </a:solidFill>
          <a:ln w="3175" algn="ctr">
            <a:solidFill>
              <a:schemeClr val="bg1"/>
            </a:solidFill>
            <a:prstDash val="dash"/>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貿易管理</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AutoShape 7"/>
          <p:cNvSpPr>
            <a:spLocks noChangeArrowheads="1"/>
          </p:cNvSpPr>
          <p:nvPr/>
        </p:nvSpPr>
        <p:spPr bwMode="auto">
          <a:xfrm>
            <a:off x="3279888" y="3024269"/>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設備保全</a:t>
            </a:r>
          </a:p>
        </p:txBody>
      </p:sp>
      <p:sp>
        <p:nvSpPr>
          <p:cNvPr id="53" name="AutoShape 3"/>
          <p:cNvSpPr>
            <a:spLocks noChangeArrowheads="1"/>
          </p:cNvSpPr>
          <p:nvPr/>
        </p:nvSpPr>
        <p:spPr bwMode="auto">
          <a:xfrm>
            <a:off x="2847840" y="3252867"/>
            <a:ext cx="558800" cy="487363"/>
          </a:xfrm>
          <a:prstGeom prst="hexagon">
            <a:avLst>
              <a:gd name="adj" fmla="val 28664"/>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業務分析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非財務指標</a:t>
            </a:r>
          </a:p>
        </p:txBody>
      </p:sp>
      <p:sp>
        <p:nvSpPr>
          <p:cNvPr id="54" name="AutoShape 3"/>
          <p:cNvSpPr>
            <a:spLocks noChangeArrowheads="1"/>
          </p:cNvSpPr>
          <p:nvPr/>
        </p:nvSpPr>
        <p:spPr bwMode="auto">
          <a:xfrm>
            <a:off x="2854190" y="3730705"/>
            <a:ext cx="558800" cy="520700"/>
          </a:xfrm>
          <a:prstGeom prst="hexagon">
            <a:avLst>
              <a:gd name="adj" fmla="val 26829"/>
              <a:gd name="vf" fmla="val 115470"/>
            </a:avLst>
          </a:prstGeom>
          <a:solidFill>
            <a:srgbClr val="C0C0C0">
              <a:alpha val="50195"/>
            </a:srgbClr>
          </a:solidFill>
          <a:ln w="3175" algn="ctr">
            <a:solidFill>
              <a:schemeClr val="bg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a:latin typeface="Meiryo UI" panose="020B0604030504040204" pitchFamily="50" charset="-128"/>
                <a:ea typeface="Meiryo UI" panose="020B0604030504040204" pitchFamily="50" charset="-128"/>
                <a:cs typeface="Meiryo UI" panose="020B0604030504040204" pitchFamily="50" charset="-128"/>
              </a:rPr>
              <a:t>SCM</a:t>
            </a: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需要予測</a:t>
            </a:r>
          </a:p>
          <a:p>
            <a:pPr algn="ctr" eaLnBrk="0" hangingPunct="0">
              <a:spcBef>
                <a:spcPct val="20000"/>
              </a:spcBef>
              <a:buClr>
                <a:srgbClr val="F48B00"/>
              </a:buClr>
              <a:buFont typeface="Wingdings" pitchFamily="2" charset="2"/>
              <a:buNone/>
            </a:pPr>
            <a:r>
              <a:rPr kumimoji="0" lang="ja-JP" altLang="en-US" sz="700" b="1">
                <a:latin typeface="Meiryo UI" panose="020B0604030504040204" pitchFamily="50" charset="-128"/>
                <a:ea typeface="Meiryo UI" panose="020B0604030504040204" pitchFamily="50" charset="-128"/>
                <a:cs typeface="Meiryo UI" panose="020B0604030504040204" pitchFamily="50" charset="-128"/>
              </a:rPr>
              <a:t>イベント管理</a:t>
            </a:r>
          </a:p>
        </p:txBody>
      </p:sp>
      <p:sp>
        <p:nvSpPr>
          <p:cNvPr id="55" name="AutoShape 3"/>
          <p:cNvSpPr>
            <a:spLocks noChangeArrowheads="1"/>
          </p:cNvSpPr>
          <p:nvPr/>
        </p:nvSpPr>
        <p:spPr bwMode="auto">
          <a:xfrm>
            <a:off x="2854190" y="4240293"/>
            <a:ext cx="558800" cy="488951"/>
          </a:xfrm>
          <a:prstGeom prst="hexagon">
            <a:avLst>
              <a:gd name="adj" fmla="val 28571"/>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生産管理</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56" name="AutoShape 3"/>
          <p:cNvSpPr>
            <a:spLocks noChangeArrowheads="1"/>
          </p:cNvSpPr>
          <p:nvPr/>
        </p:nvSpPr>
        <p:spPr bwMode="auto">
          <a:xfrm>
            <a:off x="4566706" y="4240293"/>
            <a:ext cx="558800" cy="488951"/>
          </a:xfrm>
          <a:prstGeom prst="hexagon">
            <a:avLst>
              <a:gd name="adj" fmla="val 28571"/>
              <a:gd name="vf" fmla="val 115470"/>
            </a:avLst>
          </a:prstGeom>
          <a:solidFill>
            <a:srgbClr val="C0C0C0">
              <a:alpha val="50195"/>
            </a:srgbClr>
          </a:solidFill>
          <a:ln w="3175" algn="ctr">
            <a:solidFill>
              <a:schemeClr val="bg1"/>
            </a:solidFill>
            <a:prstDash val="dash"/>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CRM</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ｶｽﾀﾏｰ</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サービス</a:t>
            </a:r>
          </a:p>
        </p:txBody>
      </p:sp>
      <p:sp>
        <p:nvSpPr>
          <p:cNvPr id="69" name="AutoShape 7"/>
          <p:cNvSpPr>
            <a:spLocks noChangeArrowheads="1"/>
          </p:cNvSpPr>
          <p:nvPr/>
        </p:nvSpPr>
        <p:spPr bwMode="auto">
          <a:xfrm>
            <a:off x="4565118" y="3247337"/>
            <a:ext cx="560388" cy="488951"/>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経営分析</a:t>
            </a:r>
            <a:endParaRPr kumimoji="0"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財務指標</a:t>
            </a:r>
          </a:p>
        </p:txBody>
      </p:sp>
      <p:sp>
        <p:nvSpPr>
          <p:cNvPr id="70" name="AutoShape 6"/>
          <p:cNvSpPr>
            <a:spLocks noChangeArrowheads="1"/>
          </p:cNvSpPr>
          <p:nvPr/>
        </p:nvSpPr>
        <p:spPr bwMode="auto">
          <a:xfrm>
            <a:off x="6077286" y="3982523"/>
            <a:ext cx="1584176" cy="488951"/>
          </a:xfrm>
          <a:prstGeom prst="hexagon">
            <a:avLst>
              <a:gd name="adj" fmla="val 28653"/>
              <a:gd name="vf" fmla="val 115470"/>
            </a:avLst>
          </a:prstGeom>
          <a:solidFill>
            <a:srgbClr val="FFFF00">
              <a:alpha val="50000"/>
            </a:srgbClr>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モバイル：スマートデバイス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defRP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AR/VR/MR</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：ウェアラブル</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AutoShape 7"/>
          <p:cNvSpPr>
            <a:spLocks noChangeArrowheads="1"/>
          </p:cNvSpPr>
          <p:nvPr/>
        </p:nvSpPr>
        <p:spPr bwMode="auto">
          <a:xfrm>
            <a:off x="6077286" y="3478467"/>
            <a:ext cx="1584176" cy="488951"/>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デザイン思考：</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UI/UX</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カスタマー・エクスペリエンス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AutoShape 7"/>
          <p:cNvSpPr>
            <a:spLocks noChangeArrowheads="1"/>
          </p:cNvSpPr>
          <p:nvPr/>
        </p:nvSpPr>
        <p:spPr bwMode="auto">
          <a:xfrm>
            <a:off x="6077286" y="2974411"/>
            <a:ext cx="1584176" cy="488951"/>
          </a:xfrm>
          <a:prstGeom prst="hexagon">
            <a:avLst>
              <a:gd name="adj" fmla="val 28653"/>
              <a:gd name="vf" fmla="val 115470"/>
            </a:avLst>
          </a:prstGeom>
          <a:solidFill>
            <a:srgbClr val="FFFFFF"/>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アナリティクス・ビッグデータ</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人工知能・</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RPA</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機械学習・深層学習</a:t>
            </a:r>
          </a:p>
        </p:txBody>
      </p:sp>
      <p:sp>
        <p:nvSpPr>
          <p:cNvPr id="74" name="AutoShape 7"/>
          <p:cNvSpPr>
            <a:spLocks noChangeArrowheads="1"/>
          </p:cNvSpPr>
          <p:nvPr/>
        </p:nvSpPr>
        <p:spPr bwMode="auto">
          <a:xfrm>
            <a:off x="2836926"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AutoShape 7"/>
          <p:cNvSpPr>
            <a:spLocks noChangeArrowheads="1"/>
          </p:cNvSpPr>
          <p:nvPr/>
        </p:nvSpPr>
        <p:spPr bwMode="auto">
          <a:xfrm>
            <a:off x="3701022"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AutoShape 7"/>
          <p:cNvSpPr>
            <a:spLocks noChangeArrowheads="1"/>
          </p:cNvSpPr>
          <p:nvPr/>
        </p:nvSpPr>
        <p:spPr bwMode="auto">
          <a:xfrm>
            <a:off x="4565118"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AutoShape 7"/>
          <p:cNvSpPr>
            <a:spLocks noChangeArrowheads="1"/>
          </p:cNvSpPr>
          <p:nvPr/>
        </p:nvSpPr>
        <p:spPr bwMode="auto">
          <a:xfrm>
            <a:off x="5789254"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パブリッククラウド</a:t>
            </a:r>
          </a:p>
        </p:txBody>
      </p:sp>
      <p:sp>
        <p:nvSpPr>
          <p:cNvPr id="79" name="AutoShape 7"/>
          <p:cNvSpPr>
            <a:spLocks noChangeArrowheads="1"/>
          </p:cNvSpPr>
          <p:nvPr/>
        </p:nvSpPr>
        <p:spPr bwMode="auto">
          <a:xfrm>
            <a:off x="3845038"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　プライベートクラウド</a:t>
            </a:r>
          </a:p>
        </p:txBody>
      </p:sp>
      <p:sp>
        <p:nvSpPr>
          <p:cNvPr id="80" name="AutoShape 7"/>
          <p:cNvSpPr>
            <a:spLocks noChangeArrowheads="1"/>
          </p:cNvSpPr>
          <p:nvPr/>
        </p:nvSpPr>
        <p:spPr bwMode="auto">
          <a:xfrm>
            <a:off x="1900822" y="5494691"/>
            <a:ext cx="1944216" cy="488951"/>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オンプレミス</a:t>
            </a:r>
          </a:p>
        </p:txBody>
      </p:sp>
      <p:sp>
        <p:nvSpPr>
          <p:cNvPr id="84" name="AutoShape 7"/>
          <p:cNvSpPr>
            <a:spLocks noChangeArrowheads="1"/>
          </p:cNvSpPr>
          <p:nvPr/>
        </p:nvSpPr>
        <p:spPr bwMode="auto">
          <a:xfrm>
            <a:off x="5573602" y="3247337"/>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常時監視</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AutoShape 7"/>
          <p:cNvSpPr>
            <a:spLocks noChangeArrowheads="1"/>
          </p:cNvSpPr>
          <p:nvPr/>
        </p:nvSpPr>
        <p:spPr bwMode="auto">
          <a:xfrm>
            <a:off x="5588906" y="4759505"/>
            <a:ext cx="560388" cy="488951"/>
          </a:xfrm>
          <a:prstGeom prst="hexagon">
            <a:avLst>
              <a:gd name="adj" fmla="val 28653"/>
              <a:gd name="vf" fmla="val 115470"/>
            </a:avLst>
          </a:prstGeom>
          <a:solidFill>
            <a:schemeClr val="tx1"/>
          </a:solidFill>
          <a:ln w="3175" algn="ctr">
            <a:solidFill>
              <a:schemeClr val="bg1"/>
            </a:solidFill>
            <a:prstDash val="solid"/>
            <a:miter lim="800000"/>
            <a:headEnd/>
            <a:tailEnd/>
          </a:ln>
        </p:spPr>
        <p:txBody>
          <a:bodyPr wrap="none"/>
          <a:lstStyle/>
          <a:p>
            <a:pPr algn="ctr" eaLnBrk="0" hangingPunct="0">
              <a:spcBef>
                <a:spcPct val="20000"/>
              </a:spcBef>
              <a:buClr>
                <a:srgbClr val="F48B00"/>
              </a:buClr>
              <a:buFont typeface="Wingdings" pitchFamily="2" charset="2"/>
              <a:buNone/>
            </a:pPr>
            <a:endParaRPr kumimoji="0" lang="ja-JP" altLang="en-US" sz="7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AutoShape 7"/>
          <p:cNvSpPr>
            <a:spLocks noChangeArrowheads="1"/>
          </p:cNvSpPr>
          <p:nvPr/>
        </p:nvSpPr>
        <p:spPr bwMode="auto">
          <a:xfrm>
            <a:off x="4853150" y="4975528"/>
            <a:ext cx="3456384"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デジタルビジネス領域：</a:t>
            </a: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サービス・アプリケーション基盤</a:t>
            </a:r>
            <a:endPar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1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系プラットフォーム</a:t>
            </a:r>
          </a:p>
        </p:txBody>
      </p:sp>
      <p:sp>
        <p:nvSpPr>
          <p:cNvPr id="81" name="AutoShape 7"/>
          <p:cNvSpPr>
            <a:spLocks noChangeArrowheads="1"/>
          </p:cNvSpPr>
          <p:nvPr/>
        </p:nvSpPr>
        <p:spPr bwMode="auto">
          <a:xfrm>
            <a:off x="1468774" y="4975528"/>
            <a:ext cx="3384376" cy="488951"/>
          </a:xfrm>
          <a:prstGeom prst="hexagon">
            <a:avLst>
              <a:gd name="adj" fmla="val 28653"/>
              <a:gd name="vf" fmla="val 115470"/>
            </a:avLst>
          </a:prstGeom>
          <a:solidFill>
            <a:srgbClr val="000000"/>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エンタープライズ領域：ビジネス・アプリケーション基盤</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バックオフィス系プラットフォーム</a:t>
            </a:r>
          </a:p>
        </p:txBody>
      </p:sp>
      <p:sp>
        <p:nvSpPr>
          <p:cNvPr id="88" name="Oval 122"/>
          <p:cNvSpPr>
            <a:spLocks noChangeArrowheads="1"/>
          </p:cNvSpPr>
          <p:nvPr/>
        </p:nvSpPr>
        <p:spPr bwMode="auto">
          <a:xfrm rot="3000989">
            <a:off x="2432832" y="4100146"/>
            <a:ext cx="1727200" cy="503238"/>
          </a:xfrm>
          <a:prstGeom prst="ellipse">
            <a:avLst/>
          </a:prstGeom>
          <a:noFill/>
          <a:ln w="3175" algn="ctr">
            <a:solidFill>
              <a:srgbClr val="00B050"/>
            </a:solidFill>
            <a:round/>
            <a:headEnd/>
            <a:tailEnd/>
          </a:ln>
        </p:spPr>
        <p:txBody>
          <a:bodyPr rot="10800000"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Text Box 123"/>
          <p:cNvSpPr txBox="1">
            <a:spLocks noChangeArrowheads="1"/>
          </p:cNvSpPr>
          <p:nvPr/>
        </p:nvSpPr>
        <p:spPr bwMode="auto">
          <a:xfrm>
            <a:off x="3557009" y="2946430"/>
            <a:ext cx="866135"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BI/BA</a:t>
            </a:r>
          </a:p>
        </p:txBody>
      </p:sp>
      <p:sp>
        <p:nvSpPr>
          <p:cNvPr id="91" name="Text Box 125"/>
          <p:cNvSpPr txBox="1">
            <a:spLocks noChangeArrowheads="1"/>
          </p:cNvSpPr>
          <p:nvPr/>
        </p:nvSpPr>
        <p:spPr bwMode="auto">
          <a:xfrm>
            <a:off x="2339752" y="3573016"/>
            <a:ext cx="64953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SCM</a:t>
            </a:r>
          </a:p>
        </p:txBody>
      </p:sp>
      <p:sp>
        <p:nvSpPr>
          <p:cNvPr id="94" name="片側の 2 つの角を切り取った四角形 93"/>
          <p:cNvSpPr/>
          <p:nvPr/>
        </p:nvSpPr>
        <p:spPr bwMode="auto">
          <a:xfrm>
            <a:off x="1252750" y="4759503"/>
            <a:ext cx="7200800" cy="1296144"/>
          </a:xfrm>
          <a:prstGeom prst="snip2SameRect">
            <a:avLst/>
          </a:prstGeom>
          <a:no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6" name="Group 99"/>
          <p:cNvGrpSpPr>
            <a:grpSpLocks/>
          </p:cNvGrpSpPr>
          <p:nvPr/>
        </p:nvGrpSpPr>
        <p:grpSpPr bwMode="auto">
          <a:xfrm>
            <a:off x="3989058" y="5695609"/>
            <a:ext cx="265113" cy="274639"/>
            <a:chOff x="2451" y="2880"/>
            <a:chExt cx="857" cy="960"/>
          </a:xfrm>
        </p:grpSpPr>
        <p:sp>
          <p:nvSpPr>
            <p:cNvPr id="97" name="Freeform 10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9999EB"/>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Freeform 10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0000CC"/>
                </a:gs>
                <a:gs pos="100000">
                  <a:srgbClr val="9999EB"/>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Freeform 10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7F7FE5"/>
                </a:gs>
                <a:gs pos="100000">
                  <a:srgbClr val="0000CC"/>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Freeform 10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0000CC"/>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Freeform 10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0000CC"/>
                </a:gs>
                <a:gs pos="100000">
                  <a:srgbClr val="6666E0"/>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Group 84"/>
          <p:cNvGrpSpPr>
            <a:grpSpLocks/>
          </p:cNvGrpSpPr>
          <p:nvPr/>
        </p:nvGrpSpPr>
        <p:grpSpPr bwMode="auto">
          <a:xfrm>
            <a:off x="2116846" y="5695609"/>
            <a:ext cx="260350" cy="274639"/>
            <a:chOff x="2815" y="1115"/>
            <a:chExt cx="508" cy="349"/>
          </a:xfrm>
        </p:grpSpPr>
        <p:sp>
          <p:nvSpPr>
            <p:cNvPr id="103" name="Freeform 85"/>
            <p:cNvSpPr>
              <a:spLocks/>
            </p:cNvSpPr>
            <p:nvPr/>
          </p:nvSpPr>
          <p:spPr bwMode="auto">
            <a:xfrm>
              <a:off x="2884" y="1168"/>
              <a:ext cx="438" cy="296"/>
            </a:xfrm>
            <a:custGeom>
              <a:avLst/>
              <a:gdLst>
                <a:gd name="T0" fmla="*/ 0 w 438"/>
                <a:gd name="T1" fmla="*/ 0 h 296"/>
                <a:gd name="T2" fmla="*/ 437 w 438"/>
                <a:gd name="T3" fmla="*/ 0 h 296"/>
                <a:gd name="T4" fmla="*/ 437 w 438"/>
                <a:gd name="T5" fmla="*/ 240 h 296"/>
                <a:gd name="T6" fmla="*/ 436 w 438"/>
                <a:gd name="T7" fmla="*/ 245 h 296"/>
                <a:gd name="T8" fmla="*/ 432 w 438"/>
                <a:gd name="T9" fmla="*/ 251 h 296"/>
                <a:gd name="T10" fmla="*/ 426 w 438"/>
                <a:gd name="T11" fmla="*/ 256 h 296"/>
                <a:gd name="T12" fmla="*/ 417 w 438"/>
                <a:gd name="T13" fmla="*/ 261 h 296"/>
                <a:gd name="T14" fmla="*/ 406 w 438"/>
                <a:gd name="T15" fmla="*/ 266 h 296"/>
                <a:gd name="T16" fmla="*/ 394 w 438"/>
                <a:gd name="T17" fmla="*/ 271 h 296"/>
                <a:gd name="T18" fmla="*/ 379 w 438"/>
                <a:gd name="T19" fmla="*/ 275 h 296"/>
                <a:gd name="T20" fmla="*/ 362 w 438"/>
                <a:gd name="T21" fmla="*/ 278 h 296"/>
                <a:gd name="T22" fmla="*/ 344 w 438"/>
                <a:gd name="T23" fmla="*/ 282 h 296"/>
                <a:gd name="T24" fmla="*/ 325 w 438"/>
                <a:gd name="T25" fmla="*/ 286 h 296"/>
                <a:gd name="T26" fmla="*/ 304 w 438"/>
                <a:gd name="T27" fmla="*/ 288 h 296"/>
                <a:gd name="T28" fmla="*/ 282 w 438"/>
                <a:gd name="T29" fmla="*/ 291 h 296"/>
                <a:gd name="T30" fmla="*/ 258 w 438"/>
                <a:gd name="T31" fmla="*/ 292 h 296"/>
                <a:gd name="T32" fmla="*/ 235 w 438"/>
                <a:gd name="T33" fmla="*/ 294 h 296"/>
                <a:gd name="T34" fmla="*/ 210 w 438"/>
                <a:gd name="T35" fmla="*/ 294 h 296"/>
                <a:gd name="T36" fmla="*/ 184 w 438"/>
                <a:gd name="T37" fmla="*/ 295 h 296"/>
                <a:gd name="T38" fmla="*/ 172 w 438"/>
                <a:gd name="T39" fmla="*/ 295 h 296"/>
                <a:gd name="T40" fmla="*/ 158 w 438"/>
                <a:gd name="T41" fmla="*/ 294 h 296"/>
                <a:gd name="T42" fmla="*/ 145 w 438"/>
                <a:gd name="T43" fmla="*/ 294 h 296"/>
                <a:gd name="T44" fmla="*/ 132 w 438"/>
                <a:gd name="T45" fmla="*/ 294 h 296"/>
                <a:gd name="T46" fmla="*/ 120 w 438"/>
                <a:gd name="T47" fmla="*/ 293 h 296"/>
                <a:gd name="T48" fmla="*/ 108 w 438"/>
                <a:gd name="T49" fmla="*/ 292 h 296"/>
                <a:gd name="T50" fmla="*/ 96 w 438"/>
                <a:gd name="T51" fmla="*/ 291 h 296"/>
                <a:gd name="T52" fmla="*/ 84 w 438"/>
                <a:gd name="T53" fmla="*/ 290 h 296"/>
                <a:gd name="T54" fmla="*/ 72 w 438"/>
                <a:gd name="T55" fmla="*/ 289 h 296"/>
                <a:gd name="T56" fmla="*/ 61 w 438"/>
                <a:gd name="T57" fmla="*/ 287 h 296"/>
                <a:gd name="T58" fmla="*/ 50 w 438"/>
                <a:gd name="T59" fmla="*/ 286 h 296"/>
                <a:gd name="T60" fmla="*/ 39 w 438"/>
                <a:gd name="T61" fmla="*/ 284 h 296"/>
                <a:gd name="T62" fmla="*/ 30 w 438"/>
                <a:gd name="T63" fmla="*/ 283 h 296"/>
                <a:gd name="T64" fmla="*/ 20 w 438"/>
                <a:gd name="T65" fmla="*/ 281 h 296"/>
                <a:gd name="T66" fmla="*/ 10 w 438"/>
                <a:gd name="T67" fmla="*/ 279 h 296"/>
                <a:gd name="T68" fmla="*/ 1 w 438"/>
                <a:gd name="T69" fmla="*/ 27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C2C2C2"/>
                </a:gs>
                <a:gs pos="100000">
                  <a:srgbClr val="676767"/>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Freeform 86"/>
            <p:cNvSpPr>
              <a:spLocks/>
            </p:cNvSpPr>
            <p:nvPr/>
          </p:nvSpPr>
          <p:spPr bwMode="auto">
            <a:xfrm>
              <a:off x="2815" y="1168"/>
              <a:ext cx="71" cy="278"/>
            </a:xfrm>
            <a:custGeom>
              <a:avLst/>
              <a:gdLst>
                <a:gd name="T0" fmla="*/ 69 w 71"/>
                <a:gd name="T1" fmla="*/ 0 h 278"/>
                <a:gd name="T2" fmla="*/ 70 w 71"/>
                <a:gd name="T3" fmla="*/ 277 h 278"/>
                <a:gd name="T4" fmla="*/ 54 w 71"/>
                <a:gd name="T5" fmla="*/ 273 h 278"/>
                <a:gd name="T6" fmla="*/ 41 w 71"/>
                <a:gd name="T7" fmla="*/ 269 h 278"/>
                <a:gd name="T8" fmla="*/ 29 w 71"/>
                <a:gd name="T9" fmla="*/ 264 h 278"/>
                <a:gd name="T10" fmla="*/ 19 w 71"/>
                <a:gd name="T11" fmla="*/ 260 h 278"/>
                <a:gd name="T12" fmla="*/ 11 w 71"/>
                <a:gd name="T13" fmla="*/ 255 h 278"/>
                <a:gd name="T14" fmla="*/ 4 w 71"/>
                <a:gd name="T15" fmla="*/ 250 h 278"/>
                <a:gd name="T16" fmla="*/ 1 w 71"/>
                <a:gd name="T17" fmla="*/ 245 h 278"/>
                <a:gd name="T18" fmla="*/ 0 w 71"/>
                <a:gd name="T19" fmla="*/ 240 h 278"/>
                <a:gd name="T20" fmla="*/ 0 w 71"/>
                <a:gd name="T21" fmla="*/ 0 h 278"/>
                <a:gd name="T22" fmla="*/ 69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676767"/>
                </a:gs>
                <a:gs pos="100000">
                  <a:srgbClr val="C2C2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Freeform 87"/>
            <p:cNvSpPr>
              <a:spLocks/>
            </p:cNvSpPr>
            <p:nvPr/>
          </p:nvSpPr>
          <p:spPr bwMode="auto">
            <a:xfrm>
              <a:off x="2815" y="1115"/>
              <a:ext cx="508" cy="110"/>
            </a:xfrm>
            <a:custGeom>
              <a:avLst/>
              <a:gdLst>
                <a:gd name="T0" fmla="*/ 279 w 508"/>
                <a:gd name="T1" fmla="*/ 0 h 110"/>
                <a:gd name="T2" fmla="*/ 328 w 508"/>
                <a:gd name="T3" fmla="*/ 2 h 110"/>
                <a:gd name="T4" fmla="*/ 374 w 508"/>
                <a:gd name="T5" fmla="*/ 7 h 110"/>
                <a:gd name="T6" fmla="*/ 414 w 508"/>
                <a:gd name="T7" fmla="*/ 12 h 110"/>
                <a:gd name="T8" fmla="*/ 449 w 508"/>
                <a:gd name="T9" fmla="*/ 20 h 110"/>
                <a:gd name="T10" fmla="*/ 476 w 508"/>
                <a:gd name="T11" fmla="*/ 28 h 110"/>
                <a:gd name="T12" fmla="*/ 495 w 508"/>
                <a:gd name="T13" fmla="*/ 38 h 110"/>
                <a:gd name="T14" fmla="*/ 506 w 508"/>
                <a:gd name="T15" fmla="*/ 49 h 110"/>
                <a:gd name="T16" fmla="*/ 506 w 508"/>
                <a:gd name="T17" fmla="*/ 60 h 110"/>
                <a:gd name="T18" fmla="*/ 495 w 508"/>
                <a:gd name="T19" fmla="*/ 71 h 110"/>
                <a:gd name="T20" fmla="*/ 476 w 508"/>
                <a:gd name="T21" fmla="*/ 80 h 110"/>
                <a:gd name="T22" fmla="*/ 449 w 508"/>
                <a:gd name="T23" fmla="*/ 89 h 110"/>
                <a:gd name="T24" fmla="*/ 414 w 508"/>
                <a:gd name="T25" fmla="*/ 97 h 110"/>
                <a:gd name="T26" fmla="*/ 374 w 508"/>
                <a:gd name="T27" fmla="*/ 102 h 110"/>
                <a:gd name="T28" fmla="*/ 328 w 508"/>
                <a:gd name="T29" fmla="*/ 106 h 110"/>
                <a:gd name="T30" fmla="*/ 279 w 508"/>
                <a:gd name="T31" fmla="*/ 108 h 110"/>
                <a:gd name="T32" fmla="*/ 227 w 508"/>
                <a:gd name="T33" fmla="*/ 108 h 110"/>
                <a:gd name="T34" fmla="*/ 178 w 508"/>
                <a:gd name="T35" fmla="*/ 106 h 110"/>
                <a:gd name="T36" fmla="*/ 132 w 508"/>
                <a:gd name="T37" fmla="*/ 102 h 110"/>
                <a:gd name="T38" fmla="*/ 92 w 508"/>
                <a:gd name="T39" fmla="*/ 97 h 110"/>
                <a:gd name="T40" fmla="*/ 57 w 508"/>
                <a:gd name="T41" fmla="*/ 89 h 110"/>
                <a:gd name="T42" fmla="*/ 31 w 508"/>
                <a:gd name="T43" fmla="*/ 80 h 110"/>
                <a:gd name="T44" fmla="*/ 11 w 508"/>
                <a:gd name="T45" fmla="*/ 71 h 110"/>
                <a:gd name="T46" fmla="*/ 1 w 508"/>
                <a:gd name="T47" fmla="*/ 60 h 110"/>
                <a:gd name="T48" fmla="*/ 1 w 508"/>
                <a:gd name="T49" fmla="*/ 49 h 110"/>
                <a:gd name="T50" fmla="*/ 11 w 508"/>
                <a:gd name="T51" fmla="*/ 38 h 110"/>
                <a:gd name="T52" fmla="*/ 31 w 508"/>
                <a:gd name="T53" fmla="*/ 28 h 110"/>
                <a:gd name="T54" fmla="*/ 57 w 508"/>
                <a:gd name="T55" fmla="*/ 20 h 110"/>
                <a:gd name="T56" fmla="*/ 92 w 508"/>
                <a:gd name="T57" fmla="*/ 12 h 110"/>
                <a:gd name="T58" fmla="*/ 132 w 508"/>
                <a:gd name="T59" fmla="*/ 7 h 110"/>
                <a:gd name="T60" fmla="*/ 178 w 508"/>
                <a:gd name="T61" fmla="*/ 2 h 110"/>
                <a:gd name="T62" fmla="*/ 22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C8C8C8"/>
                </a:gs>
                <a:gs pos="100000">
                  <a:srgbClr val="919191"/>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Freeform 88"/>
            <p:cNvSpPr>
              <a:spLocks/>
            </p:cNvSpPr>
            <p:nvPr/>
          </p:nvSpPr>
          <p:spPr bwMode="auto">
            <a:xfrm>
              <a:off x="2945" y="1143"/>
              <a:ext cx="247" cy="53"/>
            </a:xfrm>
            <a:custGeom>
              <a:avLst/>
              <a:gdLst>
                <a:gd name="T0" fmla="*/ 135 w 247"/>
                <a:gd name="T1" fmla="*/ 0 h 53"/>
                <a:gd name="T2" fmla="*/ 159 w 247"/>
                <a:gd name="T3" fmla="*/ 2 h 53"/>
                <a:gd name="T4" fmla="*/ 182 w 247"/>
                <a:gd name="T5" fmla="*/ 3 h 53"/>
                <a:gd name="T6" fmla="*/ 201 w 247"/>
                <a:gd name="T7" fmla="*/ 6 h 53"/>
                <a:gd name="T8" fmla="*/ 219 w 247"/>
                <a:gd name="T9" fmla="*/ 9 h 53"/>
                <a:gd name="T10" fmla="*/ 231 w 247"/>
                <a:gd name="T11" fmla="*/ 14 h 53"/>
                <a:gd name="T12" fmla="*/ 241 w 247"/>
                <a:gd name="T13" fmla="*/ 18 h 53"/>
                <a:gd name="T14" fmla="*/ 246 w 247"/>
                <a:gd name="T15" fmla="*/ 23 h 53"/>
                <a:gd name="T16" fmla="*/ 246 w 247"/>
                <a:gd name="T17" fmla="*/ 29 h 53"/>
                <a:gd name="T18" fmla="*/ 241 w 247"/>
                <a:gd name="T19" fmla="*/ 34 h 53"/>
                <a:gd name="T20" fmla="*/ 231 w 247"/>
                <a:gd name="T21" fmla="*/ 38 h 53"/>
                <a:gd name="T22" fmla="*/ 219 w 247"/>
                <a:gd name="T23" fmla="*/ 43 h 53"/>
                <a:gd name="T24" fmla="*/ 201 w 247"/>
                <a:gd name="T25" fmla="*/ 46 h 53"/>
                <a:gd name="T26" fmla="*/ 182 w 247"/>
                <a:gd name="T27" fmla="*/ 49 h 53"/>
                <a:gd name="T28" fmla="*/ 159 w 247"/>
                <a:gd name="T29" fmla="*/ 51 h 53"/>
                <a:gd name="T30" fmla="*/ 135 w 247"/>
                <a:gd name="T31" fmla="*/ 52 h 53"/>
                <a:gd name="T32" fmla="*/ 110 w 247"/>
                <a:gd name="T33" fmla="*/ 52 h 53"/>
                <a:gd name="T34" fmla="*/ 86 w 247"/>
                <a:gd name="T35" fmla="*/ 51 h 53"/>
                <a:gd name="T36" fmla="*/ 64 w 247"/>
                <a:gd name="T37" fmla="*/ 49 h 53"/>
                <a:gd name="T38" fmla="*/ 45 w 247"/>
                <a:gd name="T39" fmla="*/ 46 h 53"/>
                <a:gd name="T40" fmla="*/ 28 w 247"/>
                <a:gd name="T41" fmla="*/ 43 h 53"/>
                <a:gd name="T42" fmla="*/ 15 w 247"/>
                <a:gd name="T43" fmla="*/ 38 h 53"/>
                <a:gd name="T44" fmla="*/ 6 w 247"/>
                <a:gd name="T45" fmla="*/ 34 h 53"/>
                <a:gd name="T46" fmla="*/ 0 w 247"/>
                <a:gd name="T47" fmla="*/ 29 h 53"/>
                <a:gd name="T48" fmla="*/ 0 w 247"/>
                <a:gd name="T49" fmla="*/ 23 h 53"/>
                <a:gd name="T50" fmla="*/ 6 w 247"/>
                <a:gd name="T51" fmla="*/ 18 h 53"/>
                <a:gd name="T52" fmla="*/ 15 w 247"/>
                <a:gd name="T53" fmla="*/ 14 h 53"/>
                <a:gd name="T54" fmla="*/ 28 w 247"/>
                <a:gd name="T55" fmla="*/ 9 h 53"/>
                <a:gd name="T56" fmla="*/ 45 w 247"/>
                <a:gd name="T57" fmla="*/ 6 h 53"/>
                <a:gd name="T58" fmla="*/ 64 w 247"/>
                <a:gd name="T59" fmla="*/ 3 h 53"/>
                <a:gd name="T60" fmla="*/ 86 w 247"/>
                <a:gd name="T61" fmla="*/ 2 h 53"/>
                <a:gd name="T62" fmla="*/ 110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919191"/>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Freeform 89"/>
            <p:cNvSpPr>
              <a:spLocks/>
            </p:cNvSpPr>
            <p:nvPr/>
          </p:nvSpPr>
          <p:spPr bwMode="auto">
            <a:xfrm>
              <a:off x="2944" y="1143"/>
              <a:ext cx="247" cy="31"/>
            </a:xfrm>
            <a:custGeom>
              <a:avLst/>
              <a:gdLst>
                <a:gd name="T0" fmla="*/ 240 w 247"/>
                <a:gd name="T1" fmla="*/ 28 h 31"/>
                <a:gd name="T2" fmla="*/ 232 w 247"/>
                <a:gd name="T3" fmla="*/ 24 h 31"/>
                <a:gd name="T4" fmla="*/ 222 w 247"/>
                <a:gd name="T5" fmla="*/ 21 h 31"/>
                <a:gd name="T6" fmla="*/ 208 w 247"/>
                <a:gd name="T7" fmla="*/ 18 h 31"/>
                <a:gd name="T8" fmla="*/ 191 w 247"/>
                <a:gd name="T9" fmla="*/ 15 h 31"/>
                <a:gd name="T10" fmla="*/ 175 w 247"/>
                <a:gd name="T11" fmla="*/ 13 h 31"/>
                <a:gd name="T12" fmla="*/ 154 w 247"/>
                <a:gd name="T13" fmla="*/ 12 h 31"/>
                <a:gd name="T14" fmla="*/ 134 w 247"/>
                <a:gd name="T15" fmla="*/ 11 h 31"/>
                <a:gd name="T16" fmla="*/ 112 w 247"/>
                <a:gd name="T17" fmla="*/ 11 h 31"/>
                <a:gd name="T18" fmla="*/ 91 w 247"/>
                <a:gd name="T19" fmla="*/ 12 h 31"/>
                <a:gd name="T20" fmla="*/ 71 w 247"/>
                <a:gd name="T21" fmla="*/ 13 h 31"/>
                <a:gd name="T22" fmla="*/ 54 w 247"/>
                <a:gd name="T23" fmla="*/ 15 h 31"/>
                <a:gd name="T24" fmla="*/ 38 w 247"/>
                <a:gd name="T25" fmla="*/ 18 h 31"/>
                <a:gd name="T26" fmla="*/ 25 w 247"/>
                <a:gd name="T27" fmla="*/ 21 h 31"/>
                <a:gd name="T28" fmla="*/ 14 w 247"/>
                <a:gd name="T29" fmla="*/ 25 h 31"/>
                <a:gd name="T30" fmla="*/ 7 w 247"/>
                <a:gd name="T31" fmla="*/ 28 h 31"/>
                <a:gd name="T32" fmla="*/ 3 w 247"/>
                <a:gd name="T33" fmla="*/ 29 h 31"/>
                <a:gd name="T34" fmla="*/ 1 w 247"/>
                <a:gd name="T35" fmla="*/ 27 h 31"/>
                <a:gd name="T36" fmla="*/ 1 w 247"/>
                <a:gd name="T37" fmla="*/ 23 h 31"/>
                <a:gd name="T38" fmla="*/ 5 w 247"/>
                <a:gd name="T39" fmla="*/ 18 h 31"/>
                <a:gd name="T40" fmla="*/ 15 w 247"/>
                <a:gd name="T41" fmla="*/ 13 h 31"/>
                <a:gd name="T42" fmla="*/ 27 w 247"/>
                <a:gd name="T43" fmla="*/ 9 h 31"/>
                <a:gd name="T44" fmla="*/ 45 w 247"/>
                <a:gd name="T45" fmla="*/ 6 h 31"/>
                <a:gd name="T46" fmla="*/ 64 w 247"/>
                <a:gd name="T47" fmla="*/ 3 h 31"/>
                <a:gd name="T48" fmla="*/ 87 w 247"/>
                <a:gd name="T49" fmla="*/ 2 h 31"/>
                <a:gd name="T50" fmla="*/ 111 w 247"/>
                <a:gd name="T51" fmla="*/ 0 h 31"/>
                <a:gd name="T52" fmla="*/ 136 w 247"/>
                <a:gd name="T53" fmla="*/ 0 h 31"/>
                <a:gd name="T54" fmla="*/ 160 w 247"/>
                <a:gd name="T55" fmla="*/ 1 h 31"/>
                <a:gd name="T56" fmla="*/ 182 w 247"/>
                <a:gd name="T57" fmla="*/ 3 h 31"/>
                <a:gd name="T58" fmla="*/ 202 w 247"/>
                <a:gd name="T59" fmla="*/ 6 h 31"/>
                <a:gd name="T60" fmla="*/ 219 w 247"/>
                <a:gd name="T61" fmla="*/ 9 h 31"/>
                <a:gd name="T62" fmla="*/ 231 w 247"/>
                <a:gd name="T63" fmla="*/ 13 h 31"/>
                <a:gd name="T64" fmla="*/ 241 w 247"/>
                <a:gd name="T65" fmla="*/ 17 h 31"/>
                <a:gd name="T66" fmla="*/ 246 w 247"/>
                <a:gd name="T67" fmla="*/ 22 h 31"/>
                <a:gd name="T68" fmla="*/ 246 w 247"/>
                <a:gd name="T69" fmla="*/ 27 h 31"/>
                <a:gd name="T70" fmla="*/ 245 w 247"/>
                <a:gd name="T71" fmla="*/ 29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919191"/>
                </a:gs>
                <a:gs pos="100000">
                  <a:srgbClr val="BDBDBD"/>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8" name="Group 79"/>
          <p:cNvGrpSpPr>
            <a:grpSpLocks/>
          </p:cNvGrpSpPr>
          <p:nvPr/>
        </p:nvGrpSpPr>
        <p:grpSpPr bwMode="auto">
          <a:xfrm>
            <a:off x="6005278" y="5695609"/>
            <a:ext cx="265112" cy="274637"/>
            <a:chOff x="2451" y="2880"/>
            <a:chExt cx="857" cy="960"/>
          </a:xfrm>
        </p:grpSpPr>
        <p:sp>
          <p:nvSpPr>
            <p:cNvPr id="109" name="Freeform 80"/>
            <p:cNvSpPr>
              <a:spLocks/>
            </p:cNvSpPr>
            <p:nvPr/>
          </p:nvSpPr>
          <p:spPr bwMode="auto">
            <a:xfrm>
              <a:off x="2567" y="3026"/>
              <a:ext cx="739" cy="814"/>
            </a:xfrm>
            <a:custGeom>
              <a:avLst/>
              <a:gdLst>
                <a:gd name="T0" fmla="*/ 0 w 438"/>
                <a:gd name="T1" fmla="*/ 0 h 296"/>
                <a:gd name="T2" fmla="*/ 2147483647 w 438"/>
                <a:gd name="T3" fmla="*/ 0 h 296"/>
                <a:gd name="T4" fmla="*/ 2147483647 w 438"/>
                <a:gd name="T5" fmla="*/ 2147483647 h 296"/>
                <a:gd name="T6" fmla="*/ 2147483647 w 438"/>
                <a:gd name="T7" fmla="*/ 2147483647 h 296"/>
                <a:gd name="T8" fmla="*/ 2147483647 w 438"/>
                <a:gd name="T9" fmla="*/ 2147483647 h 296"/>
                <a:gd name="T10" fmla="*/ 2147483647 w 438"/>
                <a:gd name="T11" fmla="*/ 2147483647 h 296"/>
                <a:gd name="T12" fmla="*/ 2147483647 w 438"/>
                <a:gd name="T13" fmla="*/ 2147483647 h 296"/>
                <a:gd name="T14" fmla="*/ 2147483647 w 438"/>
                <a:gd name="T15" fmla="*/ 2147483647 h 296"/>
                <a:gd name="T16" fmla="*/ 2147483647 w 438"/>
                <a:gd name="T17" fmla="*/ 2147483647 h 296"/>
                <a:gd name="T18" fmla="*/ 2147483647 w 438"/>
                <a:gd name="T19" fmla="*/ 2147483647 h 296"/>
                <a:gd name="T20" fmla="*/ 2147483647 w 438"/>
                <a:gd name="T21" fmla="*/ 2147483647 h 296"/>
                <a:gd name="T22" fmla="*/ 2147483647 w 438"/>
                <a:gd name="T23" fmla="*/ 2147483647 h 296"/>
                <a:gd name="T24" fmla="*/ 2147483647 w 438"/>
                <a:gd name="T25" fmla="*/ 2147483647 h 296"/>
                <a:gd name="T26" fmla="*/ 2147483647 w 438"/>
                <a:gd name="T27" fmla="*/ 2147483647 h 296"/>
                <a:gd name="T28" fmla="*/ 2147483647 w 438"/>
                <a:gd name="T29" fmla="*/ 2147483647 h 296"/>
                <a:gd name="T30" fmla="*/ 2147483647 w 438"/>
                <a:gd name="T31" fmla="*/ 2147483647 h 296"/>
                <a:gd name="T32" fmla="*/ 2147483647 w 438"/>
                <a:gd name="T33" fmla="*/ 2147483647 h 296"/>
                <a:gd name="T34" fmla="*/ 2147483647 w 438"/>
                <a:gd name="T35" fmla="*/ 2147483647 h 296"/>
                <a:gd name="T36" fmla="*/ 2147483647 w 438"/>
                <a:gd name="T37" fmla="*/ 2147483647 h 296"/>
                <a:gd name="T38" fmla="*/ 2147483647 w 438"/>
                <a:gd name="T39" fmla="*/ 2147483647 h 296"/>
                <a:gd name="T40" fmla="*/ 2147483647 w 438"/>
                <a:gd name="T41" fmla="*/ 2147483647 h 296"/>
                <a:gd name="T42" fmla="*/ 2147483647 w 438"/>
                <a:gd name="T43" fmla="*/ 2147483647 h 296"/>
                <a:gd name="T44" fmla="*/ 2147483647 w 438"/>
                <a:gd name="T45" fmla="*/ 2147483647 h 296"/>
                <a:gd name="T46" fmla="*/ 2147483647 w 438"/>
                <a:gd name="T47" fmla="*/ 2147483647 h 296"/>
                <a:gd name="T48" fmla="*/ 2147483647 w 438"/>
                <a:gd name="T49" fmla="*/ 2147483647 h 296"/>
                <a:gd name="T50" fmla="*/ 2147483647 w 438"/>
                <a:gd name="T51" fmla="*/ 2147483647 h 296"/>
                <a:gd name="T52" fmla="*/ 2147483647 w 438"/>
                <a:gd name="T53" fmla="*/ 2147483647 h 296"/>
                <a:gd name="T54" fmla="*/ 2147483647 w 438"/>
                <a:gd name="T55" fmla="*/ 2147483647 h 296"/>
                <a:gd name="T56" fmla="*/ 2147483647 w 438"/>
                <a:gd name="T57" fmla="*/ 2147483647 h 296"/>
                <a:gd name="T58" fmla="*/ 2147483647 w 438"/>
                <a:gd name="T59" fmla="*/ 2147483647 h 296"/>
                <a:gd name="T60" fmla="*/ 2147483647 w 438"/>
                <a:gd name="T61" fmla="*/ 2147483647 h 296"/>
                <a:gd name="T62" fmla="*/ 2147483647 w 438"/>
                <a:gd name="T63" fmla="*/ 2147483647 h 296"/>
                <a:gd name="T64" fmla="*/ 2147483647 w 438"/>
                <a:gd name="T65" fmla="*/ 2147483647 h 296"/>
                <a:gd name="T66" fmla="*/ 2147483647 w 438"/>
                <a:gd name="T67" fmla="*/ 2147483647 h 296"/>
                <a:gd name="T68" fmla="*/ 2147483647 w 438"/>
                <a:gd name="T69" fmla="*/ 214748364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FFADD6"/>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Freeform 81"/>
            <p:cNvSpPr>
              <a:spLocks/>
            </p:cNvSpPr>
            <p:nvPr/>
          </p:nvSpPr>
          <p:spPr bwMode="auto">
            <a:xfrm>
              <a:off x="2451" y="3026"/>
              <a:ext cx="120" cy="764"/>
            </a:xfrm>
            <a:custGeom>
              <a:avLst/>
              <a:gdLst>
                <a:gd name="T0" fmla="*/ 2147483647 w 71"/>
                <a:gd name="T1" fmla="*/ 0 h 278"/>
                <a:gd name="T2" fmla="*/ 2147483647 w 71"/>
                <a:gd name="T3" fmla="*/ 2147483647 h 278"/>
                <a:gd name="T4" fmla="*/ 2147483647 w 71"/>
                <a:gd name="T5" fmla="*/ 2147483647 h 278"/>
                <a:gd name="T6" fmla="*/ 2147483647 w 71"/>
                <a:gd name="T7" fmla="*/ 2147483647 h 278"/>
                <a:gd name="T8" fmla="*/ 2147483647 w 71"/>
                <a:gd name="T9" fmla="*/ 2147483647 h 278"/>
                <a:gd name="T10" fmla="*/ 2147483647 w 71"/>
                <a:gd name="T11" fmla="*/ 2147483647 h 278"/>
                <a:gd name="T12" fmla="*/ 2147483647 w 71"/>
                <a:gd name="T13" fmla="*/ 2147483647 h 278"/>
                <a:gd name="T14" fmla="*/ 2147483647 w 71"/>
                <a:gd name="T15" fmla="*/ 2147483647 h 278"/>
                <a:gd name="T16" fmla="*/ 2147483647 w 71"/>
                <a:gd name="T17" fmla="*/ 2147483647 h 278"/>
                <a:gd name="T18" fmla="*/ 0 w 71"/>
                <a:gd name="T19" fmla="*/ 2147483647 h 278"/>
                <a:gd name="T20" fmla="*/ 0 w 71"/>
                <a:gd name="T21" fmla="*/ 0 h 278"/>
                <a:gd name="T22" fmla="*/ 2147483647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FF3399"/>
                </a:gs>
                <a:gs pos="100000">
                  <a:srgbClr val="FFADD6"/>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Freeform 82"/>
            <p:cNvSpPr>
              <a:spLocks/>
            </p:cNvSpPr>
            <p:nvPr/>
          </p:nvSpPr>
          <p:spPr bwMode="auto">
            <a:xfrm>
              <a:off x="2451" y="2880"/>
              <a:ext cx="857" cy="303"/>
            </a:xfrm>
            <a:custGeom>
              <a:avLst/>
              <a:gdLst>
                <a:gd name="T0" fmla="*/ 2147483647 w 508"/>
                <a:gd name="T1" fmla="*/ 0 h 110"/>
                <a:gd name="T2" fmla="*/ 2147483647 w 508"/>
                <a:gd name="T3" fmla="*/ 2147483647 h 110"/>
                <a:gd name="T4" fmla="*/ 2147483647 w 508"/>
                <a:gd name="T5" fmla="*/ 2147483647 h 110"/>
                <a:gd name="T6" fmla="*/ 2147483647 w 508"/>
                <a:gd name="T7" fmla="*/ 2147483647 h 110"/>
                <a:gd name="T8" fmla="*/ 2147483647 w 508"/>
                <a:gd name="T9" fmla="*/ 2147483647 h 110"/>
                <a:gd name="T10" fmla="*/ 2147483647 w 508"/>
                <a:gd name="T11" fmla="*/ 2147483647 h 110"/>
                <a:gd name="T12" fmla="*/ 2147483647 w 508"/>
                <a:gd name="T13" fmla="*/ 2147483647 h 110"/>
                <a:gd name="T14" fmla="*/ 2147483647 w 508"/>
                <a:gd name="T15" fmla="*/ 2147483647 h 110"/>
                <a:gd name="T16" fmla="*/ 2147483647 w 508"/>
                <a:gd name="T17" fmla="*/ 2147483647 h 110"/>
                <a:gd name="T18" fmla="*/ 2147483647 w 508"/>
                <a:gd name="T19" fmla="*/ 2147483647 h 110"/>
                <a:gd name="T20" fmla="*/ 2147483647 w 508"/>
                <a:gd name="T21" fmla="*/ 2147483647 h 110"/>
                <a:gd name="T22" fmla="*/ 2147483647 w 508"/>
                <a:gd name="T23" fmla="*/ 2147483647 h 110"/>
                <a:gd name="T24" fmla="*/ 2147483647 w 508"/>
                <a:gd name="T25" fmla="*/ 2147483647 h 110"/>
                <a:gd name="T26" fmla="*/ 2147483647 w 508"/>
                <a:gd name="T27" fmla="*/ 2147483647 h 110"/>
                <a:gd name="T28" fmla="*/ 2147483647 w 508"/>
                <a:gd name="T29" fmla="*/ 2147483647 h 110"/>
                <a:gd name="T30" fmla="*/ 2147483647 w 508"/>
                <a:gd name="T31" fmla="*/ 2147483647 h 110"/>
                <a:gd name="T32" fmla="*/ 2147483647 w 508"/>
                <a:gd name="T33" fmla="*/ 2147483647 h 110"/>
                <a:gd name="T34" fmla="*/ 2147483647 w 508"/>
                <a:gd name="T35" fmla="*/ 2147483647 h 110"/>
                <a:gd name="T36" fmla="*/ 2147483647 w 508"/>
                <a:gd name="T37" fmla="*/ 2147483647 h 110"/>
                <a:gd name="T38" fmla="*/ 2147483647 w 508"/>
                <a:gd name="T39" fmla="*/ 2147483647 h 110"/>
                <a:gd name="T40" fmla="*/ 2147483647 w 508"/>
                <a:gd name="T41" fmla="*/ 2147483647 h 110"/>
                <a:gd name="T42" fmla="*/ 2147483647 w 508"/>
                <a:gd name="T43" fmla="*/ 2147483647 h 110"/>
                <a:gd name="T44" fmla="*/ 2147483647 w 508"/>
                <a:gd name="T45" fmla="*/ 2147483647 h 110"/>
                <a:gd name="T46" fmla="*/ 2147483647 w 508"/>
                <a:gd name="T47" fmla="*/ 2147483647 h 110"/>
                <a:gd name="T48" fmla="*/ 2147483647 w 508"/>
                <a:gd name="T49" fmla="*/ 2147483647 h 110"/>
                <a:gd name="T50" fmla="*/ 2147483647 w 508"/>
                <a:gd name="T51" fmla="*/ 2147483647 h 110"/>
                <a:gd name="T52" fmla="*/ 2147483647 w 508"/>
                <a:gd name="T53" fmla="*/ 2147483647 h 110"/>
                <a:gd name="T54" fmla="*/ 2147483647 w 508"/>
                <a:gd name="T55" fmla="*/ 2147483647 h 110"/>
                <a:gd name="T56" fmla="*/ 2147483647 w 508"/>
                <a:gd name="T57" fmla="*/ 2147483647 h 110"/>
                <a:gd name="T58" fmla="*/ 2147483647 w 508"/>
                <a:gd name="T59" fmla="*/ 2147483647 h 110"/>
                <a:gd name="T60" fmla="*/ 2147483647 w 508"/>
                <a:gd name="T61" fmla="*/ 2147483647 h 110"/>
                <a:gd name="T62" fmla="*/ 214748364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FF99CC"/>
                </a:gs>
                <a:gs pos="100000">
                  <a:srgbClr val="FF3399"/>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Freeform 83"/>
            <p:cNvSpPr>
              <a:spLocks/>
            </p:cNvSpPr>
            <p:nvPr/>
          </p:nvSpPr>
          <p:spPr bwMode="auto">
            <a:xfrm>
              <a:off x="2671" y="2951"/>
              <a:ext cx="417" cy="146"/>
            </a:xfrm>
            <a:custGeom>
              <a:avLst/>
              <a:gdLst>
                <a:gd name="T0" fmla="*/ 2147483647 w 247"/>
                <a:gd name="T1" fmla="*/ 0 h 53"/>
                <a:gd name="T2" fmla="*/ 2147483647 w 247"/>
                <a:gd name="T3" fmla="*/ 2147483647 h 53"/>
                <a:gd name="T4" fmla="*/ 2147483647 w 247"/>
                <a:gd name="T5" fmla="*/ 2147483647 h 53"/>
                <a:gd name="T6" fmla="*/ 2147483647 w 247"/>
                <a:gd name="T7" fmla="*/ 2147483647 h 53"/>
                <a:gd name="T8" fmla="*/ 2147483647 w 247"/>
                <a:gd name="T9" fmla="*/ 2147483647 h 53"/>
                <a:gd name="T10" fmla="*/ 2147483647 w 247"/>
                <a:gd name="T11" fmla="*/ 2147483647 h 53"/>
                <a:gd name="T12" fmla="*/ 2147483647 w 247"/>
                <a:gd name="T13" fmla="*/ 2147483647 h 53"/>
                <a:gd name="T14" fmla="*/ 2147483647 w 247"/>
                <a:gd name="T15" fmla="*/ 2147483647 h 53"/>
                <a:gd name="T16" fmla="*/ 2147483647 w 247"/>
                <a:gd name="T17" fmla="*/ 2147483647 h 53"/>
                <a:gd name="T18" fmla="*/ 2147483647 w 247"/>
                <a:gd name="T19" fmla="*/ 2147483647 h 53"/>
                <a:gd name="T20" fmla="*/ 2147483647 w 247"/>
                <a:gd name="T21" fmla="*/ 2147483647 h 53"/>
                <a:gd name="T22" fmla="*/ 2147483647 w 247"/>
                <a:gd name="T23" fmla="*/ 2147483647 h 53"/>
                <a:gd name="T24" fmla="*/ 2147483647 w 247"/>
                <a:gd name="T25" fmla="*/ 2147483647 h 53"/>
                <a:gd name="T26" fmla="*/ 2147483647 w 247"/>
                <a:gd name="T27" fmla="*/ 2147483647 h 53"/>
                <a:gd name="T28" fmla="*/ 2147483647 w 247"/>
                <a:gd name="T29" fmla="*/ 2147483647 h 53"/>
                <a:gd name="T30" fmla="*/ 2147483647 w 247"/>
                <a:gd name="T31" fmla="*/ 2147483647 h 53"/>
                <a:gd name="T32" fmla="*/ 2147483647 w 247"/>
                <a:gd name="T33" fmla="*/ 2147483647 h 53"/>
                <a:gd name="T34" fmla="*/ 2147483647 w 247"/>
                <a:gd name="T35" fmla="*/ 2147483647 h 53"/>
                <a:gd name="T36" fmla="*/ 2147483647 w 247"/>
                <a:gd name="T37" fmla="*/ 2147483647 h 53"/>
                <a:gd name="T38" fmla="*/ 2147483647 w 247"/>
                <a:gd name="T39" fmla="*/ 2147483647 h 53"/>
                <a:gd name="T40" fmla="*/ 2147483647 w 247"/>
                <a:gd name="T41" fmla="*/ 2147483647 h 53"/>
                <a:gd name="T42" fmla="*/ 2147483647 w 247"/>
                <a:gd name="T43" fmla="*/ 2147483647 h 53"/>
                <a:gd name="T44" fmla="*/ 2147483647 w 247"/>
                <a:gd name="T45" fmla="*/ 2147483647 h 53"/>
                <a:gd name="T46" fmla="*/ 0 w 247"/>
                <a:gd name="T47" fmla="*/ 2147483647 h 53"/>
                <a:gd name="T48" fmla="*/ 0 w 247"/>
                <a:gd name="T49" fmla="*/ 2147483647 h 53"/>
                <a:gd name="T50" fmla="*/ 2147483647 w 247"/>
                <a:gd name="T51" fmla="*/ 2147483647 h 53"/>
                <a:gd name="T52" fmla="*/ 2147483647 w 247"/>
                <a:gd name="T53" fmla="*/ 2147483647 h 53"/>
                <a:gd name="T54" fmla="*/ 2147483647 w 247"/>
                <a:gd name="T55" fmla="*/ 2147483647 h 53"/>
                <a:gd name="T56" fmla="*/ 2147483647 w 247"/>
                <a:gd name="T57" fmla="*/ 2147483647 h 53"/>
                <a:gd name="T58" fmla="*/ 2147483647 w 247"/>
                <a:gd name="T59" fmla="*/ 2147483647 h 53"/>
                <a:gd name="T60" fmla="*/ 2147483647 w 247"/>
                <a:gd name="T61" fmla="*/ 2147483647 h 53"/>
                <a:gd name="T62" fmla="*/ 2147483647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FF3399"/>
                </a:gs>
              </a:gsLst>
              <a:path path="rect">
                <a:fillToRect l="50000" t="50000" r="50000" b="50000"/>
              </a:path>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Freeform 84"/>
            <p:cNvSpPr>
              <a:spLocks/>
            </p:cNvSpPr>
            <p:nvPr/>
          </p:nvSpPr>
          <p:spPr bwMode="auto">
            <a:xfrm>
              <a:off x="2669" y="2957"/>
              <a:ext cx="416" cy="85"/>
            </a:xfrm>
            <a:custGeom>
              <a:avLst/>
              <a:gdLst>
                <a:gd name="T0" fmla="*/ 2147483647 w 247"/>
                <a:gd name="T1" fmla="*/ 2147483647 h 31"/>
                <a:gd name="T2" fmla="*/ 2147483647 w 247"/>
                <a:gd name="T3" fmla="*/ 2147483647 h 31"/>
                <a:gd name="T4" fmla="*/ 2147483647 w 247"/>
                <a:gd name="T5" fmla="*/ 2147483647 h 31"/>
                <a:gd name="T6" fmla="*/ 2147483647 w 247"/>
                <a:gd name="T7" fmla="*/ 2147483647 h 31"/>
                <a:gd name="T8" fmla="*/ 2147483647 w 247"/>
                <a:gd name="T9" fmla="*/ 2147483647 h 31"/>
                <a:gd name="T10" fmla="*/ 2147483647 w 247"/>
                <a:gd name="T11" fmla="*/ 2147483647 h 31"/>
                <a:gd name="T12" fmla="*/ 2147483647 w 247"/>
                <a:gd name="T13" fmla="*/ 2147483647 h 31"/>
                <a:gd name="T14" fmla="*/ 2147483647 w 247"/>
                <a:gd name="T15" fmla="*/ 2147483647 h 31"/>
                <a:gd name="T16" fmla="*/ 2147483647 w 247"/>
                <a:gd name="T17" fmla="*/ 2147483647 h 31"/>
                <a:gd name="T18" fmla="*/ 2147483647 w 247"/>
                <a:gd name="T19" fmla="*/ 2147483647 h 31"/>
                <a:gd name="T20" fmla="*/ 2147483647 w 247"/>
                <a:gd name="T21" fmla="*/ 2147483647 h 31"/>
                <a:gd name="T22" fmla="*/ 2147483647 w 247"/>
                <a:gd name="T23" fmla="*/ 2147483647 h 31"/>
                <a:gd name="T24" fmla="*/ 2147483647 w 247"/>
                <a:gd name="T25" fmla="*/ 2147483647 h 31"/>
                <a:gd name="T26" fmla="*/ 2147483647 w 247"/>
                <a:gd name="T27" fmla="*/ 2147483647 h 31"/>
                <a:gd name="T28" fmla="*/ 2147483647 w 247"/>
                <a:gd name="T29" fmla="*/ 2147483647 h 31"/>
                <a:gd name="T30" fmla="*/ 2147483647 w 247"/>
                <a:gd name="T31" fmla="*/ 2147483647 h 31"/>
                <a:gd name="T32" fmla="*/ 2147483647 w 247"/>
                <a:gd name="T33" fmla="*/ 2147483647 h 31"/>
                <a:gd name="T34" fmla="*/ 2147483647 w 247"/>
                <a:gd name="T35" fmla="*/ 2147483647 h 31"/>
                <a:gd name="T36" fmla="*/ 2147483647 w 247"/>
                <a:gd name="T37" fmla="*/ 2147483647 h 31"/>
                <a:gd name="T38" fmla="*/ 2147483647 w 247"/>
                <a:gd name="T39" fmla="*/ 2147483647 h 31"/>
                <a:gd name="T40" fmla="*/ 2147483647 w 247"/>
                <a:gd name="T41" fmla="*/ 2147483647 h 31"/>
                <a:gd name="T42" fmla="*/ 2147483647 w 247"/>
                <a:gd name="T43" fmla="*/ 2147483647 h 31"/>
                <a:gd name="T44" fmla="*/ 2147483647 w 247"/>
                <a:gd name="T45" fmla="*/ 2147483647 h 31"/>
                <a:gd name="T46" fmla="*/ 2147483647 w 247"/>
                <a:gd name="T47" fmla="*/ 2147483647 h 31"/>
                <a:gd name="T48" fmla="*/ 2147483647 w 247"/>
                <a:gd name="T49" fmla="*/ 2147483647 h 31"/>
                <a:gd name="T50" fmla="*/ 2147483647 w 247"/>
                <a:gd name="T51" fmla="*/ 0 h 31"/>
                <a:gd name="T52" fmla="*/ 2147483647 w 247"/>
                <a:gd name="T53" fmla="*/ 0 h 31"/>
                <a:gd name="T54" fmla="*/ 2147483647 w 247"/>
                <a:gd name="T55" fmla="*/ 2147483647 h 31"/>
                <a:gd name="T56" fmla="*/ 2147483647 w 247"/>
                <a:gd name="T57" fmla="*/ 2147483647 h 31"/>
                <a:gd name="T58" fmla="*/ 2147483647 w 247"/>
                <a:gd name="T59" fmla="*/ 2147483647 h 31"/>
                <a:gd name="T60" fmla="*/ 2147483647 w 247"/>
                <a:gd name="T61" fmla="*/ 2147483647 h 31"/>
                <a:gd name="T62" fmla="*/ 2147483647 w 247"/>
                <a:gd name="T63" fmla="*/ 2147483647 h 31"/>
                <a:gd name="T64" fmla="*/ 2147483647 w 247"/>
                <a:gd name="T65" fmla="*/ 2147483647 h 31"/>
                <a:gd name="T66" fmla="*/ 2147483647 w 247"/>
                <a:gd name="T67" fmla="*/ 2147483647 h 31"/>
                <a:gd name="T68" fmla="*/ 2147483647 w 247"/>
                <a:gd name="T69" fmla="*/ 2147483647 h 31"/>
                <a:gd name="T70" fmla="*/ 2147483647 w 247"/>
                <a:gd name="T71" fmla="*/ 2147483647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FF3399"/>
                </a:gs>
                <a:gs pos="100000">
                  <a:srgbClr val="FF85C2"/>
                </a:gs>
              </a:gsLst>
              <a:lin ang="0" scaled="1"/>
            </a:gradFill>
            <a:ln w="9525" cap="rnd">
              <a:noFill/>
              <a:round/>
              <a:headEnd type="none" w="sm" len="sm"/>
              <a:tailEnd type="none" w="sm" len="sm"/>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4" name="テキスト ボックス 113"/>
          <p:cNvSpPr txBox="1"/>
          <p:nvPr/>
        </p:nvSpPr>
        <p:spPr>
          <a:xfrm>
            <a:off x="395536" y="675853"/>
            <a:ext cx="8424614"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これからの基幹系システムイメージ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SoR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：協調領域（標準化）オープン・クローズ戦略による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としての基本機能の拡充、他社ソリューションとの連携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コア拡充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基本機能の強化、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IFRS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対応、貿易管理、トレーサビリティ、アフターサービスなど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生産管理システム連携、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CRM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連携、ワークフロー連携など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SoE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：競争領域（差別化）最新テクノロジーなどを利用した顧客向けサービスの開発・提供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最新テクノロジー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ブロックチェーン、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UI/UX</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モバイル、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AR/VR/MR</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センサ</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デバイス接続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制御、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関連など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333174" y="2401143"/>
            <a:ext cx="173477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エンタープライズ領域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AutoShape 7"/>
          <p:cNvSpPr>
            <a:spLocks noChangeArrowheads="1"/>
          </p:cNvSpPr>
          <p:nvPr/>
        </p:nvSpPr>
        <p:spPr bwMode="auto">
          <a:xfrm>
            <a:off x="6077286" y="4485407"/>
            <a:ext cx="1584176" cy="487363"/>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コネクト・デバイス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センサ、エッジコンピューティング</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（モビリティ、マシン、ロボット）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Left Brace 123"/>
          <p:cNvSpPr>
            <a:spLocks/>
          </p:cNvSpPr>
          <p:nvPr/>
        </p:nvSpPr>
        <p:spPr bwMode="auto">
          <a:xfrm>
            <a:off x="1324758" y="4975527"/>
            <a:ext cx="128588" cy="1080120"/>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Left Brace 123"/>
          <p:cNvSpPr>
            <a:spLocks/>
          </p:cNvSpPr>
          <p:nvPr/>
        </p:nvSpPr>
        <p:spPr bwMode="auto">
          <a:xfrm>
            <a:off x="1324758" y="2959303"/>
            <a:ext cx="128588" cy="1944216"/>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35496" y="5100862"/>
            <a:ext cx="1343638"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システム基盤</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プラットフォームレベル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IaaS/PaaS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8" name="テキスト ボックス 117"/>
          <p:cNvSpPr txBox="1"/>
          <p:nvPr/>
        </p:nvSpPr>
        <p:spPr>
          <a:xfrm>
            <a:off x="35496" y="3516686"/>
            <a:ext cx="1361270" cy="600164"/>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ソリューション</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アプリケーションレベル</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cs typeface="Meiryo UI" panose="020B0604030504040204" pitchFamily="50" charset="-128"/>
              </a:rPr>
              <a:t>SaaS/</a:t>
            </a:r>
            <a:r>
              <a:rPr kumimoji="1" lang="en-US" altLang="ja-JP" sz="1050" b="1" dirty="0" err="1">
                <a:latin typeface="Meiryo UI" panose="020B0604030504040204" pitchFamily="50" charset="-128"/>
                <a:ea typeface="Meiryo UI" panose="020B0604030504040204" pitchFamily="50" charset="-128"/>
                <a:cs typeface="Meiryo UI" panose="020B0604030504040204" pitchFamily="50" charset="-128"/>
              </a:rPr>
              <a:t>DaaS</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3" name="AutoShape 7"/>
          <p:cNvSpPr>
            <a:spLocks noChangeArrowheads="1"/>
          </p:cNvSpPr>
          <p:nvPr/>
        </p:nvSpPr>
        <p:spPr bwMode="auto">
          <a:xfrm>
            <a:off x="5573602" y="3751393"/>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endParaRPr kumimoji="0"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7"/>
          <p:cNvSpPr>
            <a:spLocks noChangeArrowheads="1"/>
          </p:cNvSpPr>
          <p:nvPr/>
        </p:nvSpPr>
        <p:spPr bwMode="auto">
          <a:xfrm>
            <a:off x="5573602" y="4255449"/>
            <a:ext cx="575692"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遠隔制御</a:t>
            </a:r>
          </a:p>
        </p:txBody>
      </p:sp>
      <p:sp>
        <p:nvSpPr>
          <p:cNvPr id="93" name="AutoShape 7"/>
          <p:cNvSpPr>
            <a:spLocks noChangeArrowheads="1"/>
          </p:cNvSpPr>
          <p:nvPr/>
        </p:nvSpPr>
        <p:spPr bwMode="auto">
          <a:xfrm>
            <a:off x="5069174" y="3500816"/>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p>
        </p:txBody>
      </p:sp>
      <p:sp>
        <p:nvSpPr>
          <p:cNvPr id="92" name="AutoShape 7"/>
          <p:cNvSpPr>
            <a:spLocks noChangeArrowheads="1"/>
          </p:cNvSpPr>
          <p:nvPr/>
        </p:nvSpPr>
        <p:spPr bwMode="auto">
          <a:xfrm>
            <a:off x="5069174" y="4004872"/>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19" name="Left Brace 123"/>
          <p:cNvSpPr>
            <a:spLocks/>
          </p:cNvSpPr>
          <p:nvPr/>
        </p:nvSpPr>
        <p:spPr bwMode="auto">
          <a:xfrm rot="16200000">
            <a:off x="3060666" y="4501213"/>
            <a:ext cx="128588" cy="3312368"/>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Left Brace 123"/>
          <p:cNvSpPr>
            <a:spLocks/>
          </p:cNvSpPr>
          <p:nvPr/>
        </p:nvSpPr>
        <p:spPr bwMode="auto">
          <a:xfrm rot="16200000">
            <a:off x="6445042" y="4501213"/>
            <a:ext cx="128588" cy="3312368"/>
          </a:xfrm>
          <a:prstGeom prst="leftBrace">
            <a:avLst>
              <a:gd name="adj1" fmla="val 0"/>
              <a:gd name="adj2" fmla="val 50000"/>
            </a:avLst>
          </a:prstGeom>
          <a:noFill/>
          <a:ln w="19050" algn="ctr">
            <a:solidFill>
              <a:schemeClr val="tx1"/>
            </a:solidFill>
            <a:round/>
            <a:headEnd/>
            <a:tailEnd/>
          </a:ln>
        </p:spPr>
        <p:txBody>
          <a:bodyPr anchor="ctr"/>
          <a:lstStyle/>
          <a:p>
            <a:pPr algn="ctr"/>
            <a:endParaRPr kumimoji="0"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テキスト ボックス 120"/>
          <p:cNvSpPr txBox="1"/>
          <p:nvPr/>
        </p:nvSpPr>
        <p:spPr>
          <a:xfrm>
            <a:off x="2428464" y="6162110"/>
            <a:ext cx="2143536"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バックオフィス系システム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ミッションクリティカル・安定性・信頼性</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5013950" y="6181854"/>
            <a:ext cx="3007555" cy="415498"/>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成長戦略</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競争優位支援系システム</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CPS</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（サイバーフィジカル）・柔軟性・拡張性</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即効性</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144" y="5709544"/>
            <a:ext cx="316310" cy="316311"/>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descr="C:\Users\knabeno-mk2\Pictures\ICON image\cloud 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206" y="5709544"/>
            <a:ext cx="316310" cy="316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38475"/>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24" name="テキスト ボックス 123"/>
          <p:cNvSpPr txBox="1"/>
          <p:nvPr/>
        </p:nvSpPr>
        <p:spPr>
          <a:xfrm>
            <a:off x="5940152" y="2401143"/>
            <a:ext cx="171874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デジタルビジネス領域</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お金　イラスト」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686" y="4005064"/>
            <a:ext cx="647750" cy="7199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155042"/>
            <a:ext cx="810811" cy="570102"/>
          </a:xfrm>
          <a:prstGeom prst="rect">
            <a:avLst/>
          </a:prstGeom>
          <a:noFill/>
          <a:extLst>
            <a:ext uri="{909E8E84-426E-40DD-AFC4-6F175D3DCCD1}">
              <a14:hiddenFill xmlns:a14="http://schemas.microsoft.com/office/drawing/2010/main">
                <a:solidFill>
                  <a:srgbClr val="FFFFFF"/>
                </a:solidFill>
              </a14:hiddenFill>
            </a:ext>
          </a:extLst>
        </p:spPr>
      </p:pic>
      <p:sp>
        <p:nvSpPr>
          <p:cNvPr id="11" name="対角する 2 つの角を切り取った四角形 10"/>
          <p:cNvSpPr/>
          <p:nvPr/>
        </p:nvSpPr>
        <p:spPr bwMode="auto">
          <a:xfrm>
            <a:off x="6084168" y="3789040"/>
            <a:ext cx="1440160" cy="359842"/>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戦略アプリケーション</a:t>
            </a:r>
            <a:endPar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Innovation</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対角する 2 つの角を切り取った四角形 127"/>
          <p:cNvSpPr/>
          <p:nvPr/>
        </p:nvSpPr>
        <p:spPr bwMode="auto">
          <a:xfrm>
            <a:off x="3707904" y="3789040"/>
            <a:ext cx="1008484" cy="360040"/>
          </a:xfrm>
          <a:prstGeom prst="snip2DiagRect">
            <a:avLst>
              <a:gd name="adj1" fmla="val 0"/>
              <a:gd name="adj2" fmla="val 36522"/>
            </a:avLst>
          </a:prstGeom>
          <a:solidFill>
            <a:schemeClr val="tx1"/>
          </a:solidFill>
          <a:ln w="19050" algn="ctr">
            <a:solidFill>
              <a:schemeClr val="bg1">
                <a:lumMod val="75000"/>
              </a:schemeClr>
            </a:solid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800" b="1" dirty="0">
              <a:solidFill>
                <a:srgbClr val="00CC66"/>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en-US" altLang="ja-JP"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Digital Core</a:t>
            </a:r>
            <a:endParaRPr kumimoji="0" lang="ja-JP" altLang="en-US" sz="8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290" name="Picture 2" descr="é¢é£ç»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1462" y="4365104"/>
            <a:ext cx="435300" cy="398165"/>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124"/>
          <p:cNvSpPr txBox="1">
            <a:spLocks noChangeArrowheads="1"/>
          </p:cNvSpPr>
          <p:nvPr/>
        </p:nvSpPr>
        <p:spPr bwMode="auto">
          <a:xfrm>
            <a:off x="4554505" y="3598084"/>
            <a:ext cx="665567" cy="338554"/>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CRM</a:t>
            </a:r>
          </a:p>
        </p:txBody>
      </p:sp>
      <p:cxnSp>
        <p:nvCxnSpPr>
          <p:cNvPr id="14" name="直線矢印コネクタ 13"/>
          <p:cNvCxnSpPr>
            <a:stCxn id="128" idx="0"/>
            <a:endCxn id="11" idx="2"/>
          </p:cNvCxnSpPr>
          <p:nvPr/>
        </p:nvCxnSpPr>
        <p:spPr bwMode="auto">
          <a:xfrm flipV="1">
            <a:off x="4716388" y="3968961"/>
            <a:ext cx="1367780" cy="99"/>
          </a:xfrm>
          <a:prstGeom prst="straightConnector1">
            <a:avLst/>
          </a:prstGeom>
          <a:noFill/>
          <a:ln w="28575" cap="flat" cmpd="sng" algn="ctr">
            <a:solidFill>
              <a:schemeClr val="tx1"/>
            </a:solidFill>
            <a:prstDash val="solid"/>
            <a:round/>
            <a:headEnd type="arrow"/>
            <a:tailEnd type="arrow"/>
          </a:ln>
          <a:effectLst>
            <a:outerShdw blurRad="50800" dist="38100" dir="2700000" algn="tl" rotWithShape="0">
              <a:prstClr val="black">
                <a:alpha val="40000"/>
              </a:prstClr>
            </a:outerShdw>
          </a:effectLst>
        </p:spPr>
      </p:cxnSp>
      <p:pic>
        <p:nvPicPr>
          <p:cNvPr id="125" name="Picture 4" descr="C:\Users\knabeno-mk2\Pictures\ICON image\AuditTrail_Category_Input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709867" y="3038475"/>
            <a:ext cx="606549" cy="60654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456636" y="3789040"/>
            <a:ext cx="1590500" cy="307777"/>
          </a:xfrm>
          <a:prstGeom prst="rect">
            <a:avLst/>
          </a:prstGeom>
          <a:noFill/>
        </p:spPr>
        <p:txBody>
          <a:bodyPr wrap="none" rtlCol="0">
            <a:spAutoFit/>
          </a:bodyPr>
          <a:lstStyle/>
          <a:p>
            <a:r>
              <a:rPr lang="en-US" altLang="ja-JP" sz="700" b="1" dirty="0">
                <a:latin typeface="Meiryo UI" panose="020B0604030504040204" pitchFamily="50" charset="-128"/>
                <a:ea typeface="Meiryo UI" panose="020B0604030504040204" pitchFamily="50" charset="-128"/>
              </a:rPr>
              <a:t>Integrated Business Planning</a:t>
            </a:r>
          </a:p>
          <a:p>
            <a:r>
              <a:rPr lang="ja-JP" altLang="en-US" sz="700" b="1" dirty="0">
                <a:latin typeface="Meiryo UI" panose="020B0604030504040204" pitchFamily="50" charset="-128"/>
                <a:ea typeface="Meiryo UI" panose="020B0604030504040204" pitchFamily="50" charset="-128"/>
              </a:rPr>
              <a:t>リアルタイム原価管理</a:t>
            </a:r>
            <a:endParaRPr kumimoji="1" lang="ja-JP" altLang="en-US" sz="700" b="1"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7513958" y="3789040"/>
            <a:ext cx="1162498" cy="307777"/>
          </a:xfrm>
          <a:prstGeom prst="rect">
            <a:avLst/>
          </a:prstGeom>
          <a:noFill/>
        </p:spPr>
        <p:txBody>
          <a:bodyPr wrap="none" rtlCol="0">
            <a:spAutoFit/>
          </a:bodyPr>
          <a:lstStyle/>
          <a:p>
            <a:r>
              <a:rPr lang="en-US" altLang="ja-JP" sz="700" b="1" dirty="0">
                <a:latin typeface="Meiryo UI" panose="020B0604030504040204" pitchFamily="50" charset="-128"/>
                <a:ea typeface="Meiryo UI" panose="020B0604030504040204" pitchFamily="50" charset="-128"/>
              </a:rPr>
              <a:t>Design Thinking </a:t>
            </a:r>
          </a:p>
          <a:p>
            <a:r>
              <a:rPr lang="ja-JP" altLang="en-US" sz="700" b="1" dirty="0">
                <a:latin typeface="Meiryo UI" panose="020B0604030504040204" pitchFamily="50" charset="-128"/>
                <a:ea typeface="Meiryo UI" panose="020B0604030504040204" pitchFamily="50" charset="-128"/>
              </a:rPr>
              <a:t>リアルタイムトレーサビリティ</a:t>
            </a:r>
            <a:endParaRPr kumimoji="1" lang="ja-JP" altLang="en-US" sz="700" b="1" dirty="0">
              <a:latin typeface="Meiryo UI" panose="020B0604030504040204" pitchFamily="50" charset="-128"/>
              <a:ea typeface="Meiryo UI" panose="020B0604030504040204" pitchFamily="50" charset="-128"/>
            </a:endParaRPr>
          </a:p>
        </p:txBody>
      </p:sp>
      <p:sp>
        <p:nvSpPr>
          <p:cNvPr id="133" name="AutoShape 7"/>
          <p:cNvSpPr>
            <a:spLocks noChangeArrowheads="1"/>
          </p:cNvSpPr>
          <p:nvPr/>
        </p:nvSpPr>
        <p:spPr bwMode="auto">
          <a:xfrm>
            <a:off x="5076056" y="4509120"/>
            <a:ext cx="576064" cy="488951"/>
          </a:xfrm>
          <a:prstGeom prst="hexagon">
            <a:avLst>
              <a:gd name="adj" fmla="val 28653"/>
              <a:gd name="vf" fmla="val 115470"/>
            </a:avLst>
          </a:prstGeom>
          <a:solidFill>
            <a:schemeClr val="bg1"/>
          </a:solidFill>
          <a:ln w="12700" algn="ctr">
            <a:solidFill>
              <a:srgbClr val="FF0000"/>
            </a:solidFill>
            <a:miter lim="800000"/>
            <a:headEnd/>
            <a:tailEnd/>
          </a:ln>
          <a:effectLst>
            <a:outerShdw blurRad="50800" dist="38100" dir="2700000" algn="tl" rotWithShape="0">
              <a:prstClr val="black">
                <a:alpha val="40000"/>
              </a:prstClr>
            </a:outerShdw>
          </a:effectLst>
        </p:spPr>
        <p:txBody>
          <a:bodyPr wrap="none" anchor="ctr" anchorCtr="0"/>
          <a:lstStyle/>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戦略</a:t>
            </a:r>
            <a:endPar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a:t>
            </a:r>
            <a:r>
              <a:rPr kumimoji="0" lang="en-US" altLang="ja-JP" sz="9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p:txBody>
      </p:sp>
      <p:sp>
        <p:nvSpPr>
          <p:cNvPr id="86" name="Oval 120"/>
          <p:cNvSpPr>
            <a:spLocks noChangeArrowheads="1"/>
          </p:cNvSpPr>
          <p:nvPr/>
        </p:nvSpPr>
        <p:spPr bwMode="auto">
          <a:xfrm>
            <a:off x="2836926" y="2925763"/>
            <a:ext cx="2304256" cy="503237"/>
          </a:xfrm>
          <a:prstGeom prst="ellipse">
            <a:avLst/>
          </a:prstGeom>
          <a:noFill/>
          <a:ln w="3175" algn="ctr">
            <a:solidFill>
              <a:srgbClr val="FF0000"/>
            </a:solidFill>
            <a:round/>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Oval 121"/>
          <p:cNvSpPr>
            <a:spLocks noChangeArrowheads="1"/>
          </p:cNvSpPr>
          <p:nvPr/>
        </p:nvSpPr>
        <p:spPr bwMode="auto">
          <a:xfrm rot="18567729">
            <a:off x="3801258" y="4100146"/>
            <a:ext cx="1727200" cy="503238"/>
          </a:xfrm>
          <a:prstGeom prst="ellipse">
            <a:avLst/>
          </a:prstGeom>
          <a:noFill/>
          <a:ln w="3175" algn="ctr">
            <a:solidFill>
              <a:srgbClr val="0000FF"/>
            </a:solidFill>
            <a:round/>
            <a:headEnd/>
            <a:tailEnd/>
          </a:ln>
        </p:spPr>
        <p:txBody>
          <a:bodyPr vert="eaVert" wrap="none" anchor="ctr"/>
          <a:lstStyle/>
          <a:p>
            <a:pPr algn="ctr" eaLnBrk="0" hangingPunct="0">
              <a:spcBef>
                <a:spcPct val="20000"/>
              </a:spcBef>
              <a:buClr>
                <a:srgbClr val="F48B00"/>
              </a:buClr>
              <a:buFont typeface="Wingdings" pitchFamily="2" charset="2"/>
              <a:buNone/>
            </a:pPr>
            <a:endParaRPr kumimoji="0"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19722984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図 1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5057492"/>
            <a:ext cx="1002036" cy="616637"/>
          </a:xfrm>
          <a:prstGeom prst="rect">
            <a:avLst/>
          </a:prstGeom>
        </p:spPr>
      </p:pic>
      <p:sp>
        <p:nvSpPr>
          <p:cNvPr id="2" name="タイトル 1"/>
          <p:cNvSpPr>
            <a:spLocks noGrp="1"/>
          </p:cNvSpPr>
          <p:nvPr>
            <p:ph type="title"/>
          </p:nvPr>
        </p:nvSpPr>
        <p:spPr/>
        <p:txBody>
          <a:bodyPr/>
          <a:lstStyle/>
          <a:p>
            <a:r>
              <a:rPr kumimoji="1" lang="ja-JP" altLang="en-US" dirty="0"/>
              <a:t>これからの</a:t>
            </a:r>
            <a:r>
              <a:rPr kumimoji="1" lang="en-US" altLang="ja-JP" dirty="0"/>
              <a:t>IT/DX</a:t>
            </a:r>
            <a:r>
              <a:rPr kumimoji="1" lang="ja-JP" altLang="en-US" dirty="0"/>
              <a:t>部門が取り組むべき課題　：守りから攻めへ！　　</a:t>
            </a:r>
          </a:p>
        </p:txBody>
      </p:sp>
      <p:grpSp>
        <p:nvGrpSpPr>
          <p:cNvPr id="144" name="グループ化 143"/>
          <p:cNvGrpSpPr/>
          <p:nvPr/>
        </p:nvGrpSpPr>
        <p:grpSpPr>
          <a:xfrm>
            <a:off x="6012163" y="980732"/>
            <a:ext cx="2836801" cy="2346439"/>
            <a:chOff x="438701" y="980728"/>
            <a:chExt cx="3132610" cy="2591117"/>
          </a:xfrm>
        </p:grpSpPr>
        <p:sp>
          <p:nvSpPr>
            <p:cNvPr id="8" name="AutoShape 3"/>
            <p:cNvSpPr>
              <a:spLocks noChangeArrowheads="1"/>
            </p:cNvSpPr>
            <p:nvPr/>
          </p:nvSpPr>
          <p:spPr bwMode="auto">
            <a:xfrm>
              <a:off x="2701380" y="1824137"/>
              <a:ext cx="558800" cy="520700"/>
            </a:xfrm>
            <a:prstGeom prst="hexagon">
              <a:avLst>
                <a:gd name="adj" fmla="val 26829"/>
                <a:gd name="vf" fmla="val 115470"/>
              </a:avLst>
            </a:prstGeom>
            <a:solidFill>
              <a:srgbClr val="C0C0C0">
                <a:alpha val="50195"/>
              </a:srgbClr>
            </a:solidFill>
            <a:ln w="3175" algn="ctr">
              <a:noFill/>
              <a:prstDash val="dash"/>
              <a:miter lim="800000"/>
              <a:headEnd/>
              <a:tailEnd/>
            </a:ln>
          </p:spPr>
          <p:txBody>
            <a:bodyPr wrap="none"/>
            <a:lstStyle/>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SFA</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営業支援</a:t>
              </a:r>
            </a:p>
          </p:txBody>
        </p:sp>
        <p:sp>
          <p:nvSpPr>
            <p:cNvPr id="9" name="AutoShape 3"/>
            <p:cNvSpPr>
              <a:spLocks noChangeArrowheads="1"/>
            </p:cNvSpPr>
            <p:nvPr/>
          </p:nvSpPr>
          <p:spPr bwMode="auto">
            <a:xfrm>
              <a:off x="1845022" y="1346300"/>
              <a:ext cx="560388" cy="487362"/>
            </a:xfrm>
            <a:prstGeom prst="hexagon">
              <a:avLst>
                <a:gd name="adj" fmla="val 28746"/>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a:latin typeface="Meiryo UI" panose="020B0604030504040204" pitchFamily="50" charset="-128"/>
                  <a:ea typeface="Meiryo UI" panose="020B0604030504040204" pitchFamily="50" charset="-128"/>
                  <a:cs typeface="Meiryo UI" panose="020B0604030504040204" pitchFamily="50" charset="-128"/>
                </a:rPr>
                <a:t>財務会計</a:t>
              </a:r>
            </a:p>
          </p:txBody>
        </p:sp>
        <p:sp>
          <p:nvSpPr>
            <p:cNvPr id="10" name="AutoShape 6"/>
            <p:cNvSpPr>
              <a:spLocks noChangeArrowheads="1"/>
            </p:cNvSpPr>
            <p:nvPr/>
          </p:nvSpPr>
          <p:spPr bwMode="auto">
            <a:xfrm>
              <a:off x="1851372" y="1836837"/>
              <a:ext cx="560388" cy="488950"/>
            </a:xfrm>
            <a:prstGeom prst="hexagon">
              <a:avLst>
                <a:gd name="adj" fmla="val 28653"/>
                <a:gd name="vf" fmla="val 115470"/>
              </a:avLst>
            </a:prstGeom>
            <a:solidFill>
              <a:srgbClr val="FFFF00"/>
            </a:solidFill>
            <a:ln w="3175" algn="ctr">
              <a:solidFill>
                <a:srgbClr val="DDDDDD"/>
              </a:solidFill>
              <a:miter lim="800000"/>
              <a:headEnd/>
              <a:tailEnd/>
            </a:ln>
            <a:effectLst/>
          </p:spPr>
          <p:txBody>
            <a:bodyPr wrap="none" anchor="ctr"/>
            <a:lstStyle/>
            <a:p>
              <a:pPr algn="ctr" eaLnBrk="0" hangingPunct="0">
                <a:spcBef>
                  <a:spcPct val="20000"/>
                </a:spcBef>
                <a:buClr>
                  <a:srgbClr val="F48B00"/>
                </a:buClr>
                <a:buFont typeface="Wingdings" pitchFamily="2" charset="2"/>
                <a:buNone/>
                <a:defRPr/>
              </a:pPr>
              <a:r>
                <a:rPr kumimoji="0" lang="en-US" altLang="ja-JP" sz="1200">
                  <a:latin typeface="Meiryo UI" panose="020B0604030504040204" pitchFamily="50" charset="-128"/>
                  <a:ea typeface="Meiryo UI" panose="020B0604030504040204" pitchFamily="50" charset="-128"/>
                  <a:cs typeface="Meiryo UI" panose="020B0604030504040204" pitchFamily="50" charset="-128"/>
                </a:rPr>
                <a:t>ERP</a:t>
              </a:r>
            </a:p>
          </p:txBody>
        </p:sp>
        <p:sp>
          <p:nvSpPr>
            <p:cNvPr id="11" name="AutoShape 7"/>
            <p:cNvSpPr>
              <a:spLocks noChangeArrowheads="1"/>
            </p:cNvSpPr>
            <p:nvPr/>
          </p:nvSpPr>
          <p:spPr bwMode="auto">
            <a:xfrm>
              <a:off x="2267744" y="1595537"/>
              <a:ext cx="560388" cy="488950"/>
            </a:xfrm>
            <a:prstGeom prst="hexagon">
              <a:avLst>
                <a:gd name="adj" fmla="val 28653"/>
                <a:gd name="vf" fmla="val 115470"/>
              </a:avLst>
            </a:prstGeom>
            <a:solidFill>
              <a:srgbClr val="FF0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管理会計</a:t>
              </a:r>
            </a:p>
          </p:txBody>
        </p:sp>
        <p:sp>
          <p:nvSpPr>
            <p:cNvPr id="12" name="AutoShape 7"/>
            <p:cNvSpPr>
              <a:spLocks noChangeArrowheads="1"/>
            </p:cNvSpPr>
            <p:nvPr/>
          </p:nvSpPr>
          <p:spPr bwMode="auto">
            <a:xfrm>
              <a:off x="2267744" y="2084487"/>
              <a:ext cx="560388" cy="487362"/>
            </a:xfrm>
            <a:prstGeom prst="hexagon">
              <a:avLst>
                <a:gd name="adj" fmla="val 28746"/>
                <a:gd name="vf" fmla="val 115470"/>
              </a:avLst>
            </a:prstGeom>
            <a:solidFill>
              <a:srgbClr val="0000FF">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a:latin typeface="Meiryo UI" panose="020B0604030504040204" pitchFamily="50" charset="-128"/>
                  <a:ea typeface="Meiryo UI" panose="020B0604030504040204" pitchFamily="50" charset="-128"/>
                  <a:cs typeface="Meiryo UI" panose="020B0604030504040204" pitchFamily="50" charset="-128"/>
                </a:rPr>
                <a:t>販売管理</a:t>
              </a:r>
            </a:p>
          </p:txBody>
        </p:sp>
        <p:sp>
          <p:nvSpPr>
            <p:cNvPr id="13" name="AutoShape 7"/>
            <p:cNvSpPr>
              <a:spLocks noChangeArrowheads="1"/>
            </p:cNvSpPr>
            <p:nvPr/>
          </p:nvSpPr>
          <p:spPr bwMode="auto">
            <a:xfrm>
              <a:off x="2267744" y="2562325"/>
              <a:ext cx="560388" cy="487362"/>
            </a:xfrm>
            <a:prstGeom prst="hexagon">
              <a:avLst>
                <a:gd name="adj" fmla="val 28746"/>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顧客情報</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AutoShape 7"/>
            <p:cNvSpPr>
              <a:spLocks noChangeArrowheads="1"/>
            </p:cNvSpPr>
            <p:nvPr/>
          </p:nvSpPr>
          <p:spPr bwMode="auto">
            <a:xfrm>
              <a:off x="2280999" y="1124744"/>
              <a:ext cx="560388" cy="488950"/>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業績管理</a:t>
              </a:r>
            </a:p>
          </p:txBody>
        </p:sp>
        <p:sp>
          <p:nvSpPr>
            <p:cNvPr id="15" name="AutoShape 8"/>
            <p:cNvSpPr>
              <a:spLocks noChangeArrowheads="1"/>
            </p:cNvSpPr>
            <p:nvPr/>
          </p:nvSpPr>
          <p:spPr bwMode="auto">
            <a:xfrm>
              <a:off x="1851372" y="2333725"/>
              <a:ext cx="560388" cy="488950"/>
            </a:xfrm>
            <a:prstGeom prst="hexagon">
              <a:avLst>
                <a:gd name="adj" fmla="val 28653"/>
                <a:gd name="vf" fmla="val 115470"/>
              </a:avLst>
            </a:prstGeom>
            <a:solidFill>
              <a:srgbClr val="0000FF">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購買管理</a:t>
              </a:r>
            </a:p>
          </p:txBody>
        </p:sp>
        <p:sp>
          <p:nvSpPr>
            <p:cNvPr id="16" name="AutoShape 7"/>
            <p:cNvSpPr>
              <a:spLocks noChangeArrowheads="1"/>
            </p:cNvSpPr>
            <p:nvPr/>
          </p:nvSpPr>
          <p:spPr bwMode="auto">
            <a:xfrm>
              <a:off x="1414562" y="1595537"/>
              <a:ext cx="560388" cy="488950"/>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a:latin typeface="Meiryo UI" panose="020B0604030504040204" pitchFamily="50" charset="-128"/>
                  <a:ea typeface="Meiryo UI" panose="020B0604030504040204" pitchFamily="50" charset="-128"/>
                  <a:cs typeface="Meiryo UI" panose="020B0604030504040204" pitchFamily="50" charset="-128"/>
                </a:rPr>
                <a:t>在庫物流</a:t>
              </a:r>
            </a:p>
            <a:p>
              <a:pPr algn="ctr" eaLnBrk="0" hangingPunct="0">
                <a:spcBef>
                  <a:spcPct val="20000"/>
                </a:spcBef>
                <a:buClr>
                  <a:srgbClr val="F48B00"/>
                </a:buClr>
                <a:buFont typeface="Wingdings" pitchFamily="2" charset="2"/>
                <a:buNone/>
              </a:pPr>
              <a:r>
                <a:rPr kumimoji="0" lang="ja-JP" altLang="en-US" sz="800">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17" name="AutoShape 7"/>
            <p:cNvSpPr>
              <a:spLocks noChangeArrowheads="1"/>
            </p:cNvSpPr>
            <p:nvPr/>
          </p:nvSpPr>
          <p:spPr bwMode="auto">
            <a:xfrm>
              <a:off x="1419324" y="2094012"/>
              <a:ext cx="560388" cy="488950"/>
            </a:xfrm>
            <a:prstGeom prst="hexagon">
              <a:avLst>
                <a:gd name="adj" fmla="val 28653"/>
                <a:gd name="vf" fmla="val 115470"/>
              </a:avLst>
            </a:prstGeom>
            <a:solidFill>
              <a:srgbClr val="008000">
                <a:alpha val="50195"/>
              </a:srgbClr>
            </a:solidFill>
            <a:ln w="3175" algn="ctr">
              <a:solidFill>
                <a:srgbClr val="DDDDDD"/>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a:latin typeface="Meiryo UI" panose="020B0604030504040204" pitchFamily="50" charset="-128"/>
                  <a:ea typeface="Meiryo UI" panose="020B0604030504040204" pitchFamily="50" charset="-128"/>
                  <a:cs typeface="Meiryo UI" panose="020B0604030504040204" pitchFamily="50" charset="-128"/>
                </a:rPr>
                <a:t>生産管理</a:t>
              </a:r>
            </a:p>
          </p:txBody>
        </p:sp>
        <p:sp>
          <p:nvSpPr>
            <p:cNvPr id="18" name="AutoShape 7"/>
            <p:cNvSpPr>
              <a:spLocks noChangeArrowheads="1"/>
            </p:cNvSpPr>
            <p:nvPr/>
          </p:nvSpPr>
          <p:spPr bwMode="auto">
            <a:xfrm>
              <a:off x="1419324" y="2571850"/>
              <a:ext cx="560388" cy="488950"/>
            </a:xfrm>
            <a:prstGeom prst="hexagon">
              <a:avLst>
                <a:gd name="adj" fmla="val 28653"/>
                <a:gd name="vf" fmla="val 115470"/>
              </a:avLst>
            </a:prstGeom>
            <a:solidFill>
              <a:srgbClr val="C0C0C0">
                <a:alpha val="50195"/>
              </a:srgbClr>
            </a:solidFill>
            <a:ln w="3175" algn="ctr">
              <a:solidFill>
                <a:schemeClr val="bg1"/>
              </a:solidFill>
              <a:prstDash val="dash"/>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原価管理</a:t>
              </a:r>
            </a:p>
          </p:txBody>
        </p:sp>
        <p:sp>
          <p:nvSpPr>
            <p:cNvPr id="19" name="AutoShape 7"/>
            <p:cNvSpPr>
              <a:spLocks noChangeArrowheads="1"/>
            </p:cNvSpPr>
            <p:nvPr/>
          </p:nvSpPr>
          <p:spPr bwMode="auto">
            <a:xfrm>
              <a:off x="1414562" y="1117700"/>
              <a:ext cx="560388" cy="488950"/>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設備保全</a:t>
              </a:r>
            </a:p>
          </p:txBody>
        </p:sp>
        <p:sp>
          <p:nvSpPr>
            <p:cNvPr id="20" name="AutoShape 3"/>
            <p:cNvSpPr>
              <a:spLocks noChangeArrowheads="1"/>
            </p:cNvSpPr>
            <p:nvPr/>
          </p:nvSpPr>
          <p:spPr bwMode="auto">
            <a:xfrm>
              <a:off x="982514" y="1346300"/>
              <a:ext cx="558800" cy="487362"/>
            </a:xfrm>
            <a:prstGeom prst="hexagon">
              <a:avLst>
                <a:gd name="adj" fmla="val 28664"/>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業務分析</a:t>
              </a:r>
            </a:p>
          </p:txBody>
        </p:sp>
        <p:sp>
          <p:nvSpPr>
            <p:cNvPr id="21" name="AutoShape 3"/>
            <p:cNvSpPr>
              <a:spLocks noChangeArrowheads="1"/>
            </p:cNvSpPr>
            <p:nvPr/>
          </p:nvSpPr>
          <p:spPr bwMode="auto">
            <a:xfrm>
              <a:off x="988864" y="1824137"/>
              <a:ext cx="558800" cy="520700"/>
            </a:xfrm>
            <a:prstGeom prst="hexagon">
              <a:avLst>
                <a:gd name="adj" fmla="val 26829"/>
                <a:gd name="vf" fmla="val 115470"/>
              </a:avLst>
            </a:prstGeom>
            <a:solidFill>
              <a:srgbClr val="C0C0C0">
                <a:alpha val="50195"/>
              </a:srgbClr>
            </a:solidFill>
            <a:ln w="3175" algn="ctr">
              <a:solidFill>
                <a:schemeClr val="bg1"/>
              </a:solidFill>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800" b="1">
                  <a:latin typeface="Meiryo UI" panose="020B0604030504040204" pitchFamily="50" charset="-128"/>
                  <a:ea typeface="Meiryo UI" panose="020B0604030504040204" pitchFamily="50" charset="-128"/>
                  <a:cs typeface="Meiryo UI" panose="020B0604030504040204" pitchFamily="50" charset="-128"/>
                </a:rPr>
                <a:t>SCM</a:t>
              </a:r>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需要予測</a:t>
              </a:r>
            </a:p>
            <a:p>
              <a:pPr algn="ctr" eaLnBrk="0" hangingPunct="0">
                <a:spcBef>
                  <a:spcPct val="20000"/>
                </a:spcBef>
                <a:buClr>
                  <a:srgbClr val="F48B00"/>
                </a:buClr>
                <a:buFont typeface="Wingdings" pitchFamily="2" charset="2"/>
                <a:buNone/>
              </a:pPr>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イベント管理</a:t>
              </a:r>
            </a:p>
          </p:txBody>
        </p:sp>
        <p:sp>
          <p:nvSpPr>
            <p:cNvPr id="22" name="AutoShape 3"/>
            <p:cNvSpPr>
              <a:spLocks noChangeArrowheads="1"/>
            </p:cNvSpPr>
            <p:nvPr/>
          </p:nvSpPr>
          <p:spPr bwMode="auto">
            <a:xfrm>
              <a:off x="988864" y="2333725"/>
              <a:ext cx="558800" cy="488950"/>
            </a:xfrm>
            <a:prstGeom prst="hexagon">
              <a:avLst>
                <a:gd name="adj" fmla="val 28571"/>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製品マスタ</a:t>
              </a:r>
            </a:p>
            <a:p>
              <a:pPr algn="ctr" eaLnBrk="0" hangingPunct="0">
                <a:spcBef>
                  <a:spcPct val="20000"/>
                </a:spcBef>
                <a:buClr>
                  <a:srgbClr val="F48B00"/>
                </a:buClr>
                <a:buFont typeface="Wingdings" pitchFamily="2" charset="2"/>
                <a:buNone/>
              </a:pPr>
              <a:r>
                <a:rPr kumimoji="0" lang="en-US" altLang="ja-JP" sz="800" b="1">
                  <a:latin typeface="Meiryo UI" panose="020B0604030504040204" pitchFamily="50" charset="-128"/>
                  <a:ea typeface="Meiryo UI" panose="020B0604030504040204" pitchFamily="50" charset="-128"/>
                  <a:cs typeface="Meiryo UI" panose="020B0604030504040204" pitchFamily="50" charset="-128"/>
                </a:rPr>
                <a:t>BOM</a:t>
              </a:r>
              <a:r>
                <a:rPr kumimoji="0" lang="ja-JP" altLang="en-US" sz="800" b="1">
                  <a:latin typeface="Meiryo UI" panose="020B0604030504040204" pitchFamily="50" charset="-128"/>
                  <a:ea typeface="Meiryo UI" panose="020B0604030504040204" pitchFamily="50" charset="-128"/>
                  <a:cs typeface="Meiryo UI" panose="020B0604030504040204" pitchFamily="50" charset="-128"/>
                </a:rPr>
                <a:t>管理</a:t>
              </a:r>
            </a:p>
          </p:txBody>
        </p:sp>
        <p:sp>
          <p:nvSpPr>
            <p:cNvPr id="23" name="AutoShape 3"/>
            <p:cNvSpPr>
              <a:spLocks noChangeArrowheads="1"/>
            </p:cNvSpPr>
            <p:nvPr/>
          </p:nvSpPr>
          <p:spPr bwMode="auto">
            <a:xfrm>
              <a:off x="2701380" y="2333725"/>
              <a:ext cx="558800" cy="488950"/>
            </a:xfrm>
            <a:prstGeom prst="hexagon">
              <a:avLst>
                <a:gd name="adj" fmla="val 28571"/>
                <a:gd name="vf" fmla="val 115470"/>
              </a:avLst>
            </a:prstGeom>
            <a:solidFill>
              <a:srgbClr val="C0C0C0">
                <a:alpha val="50195"/>
              </a:srgbClr>
            </a:solidFill>
            <a:ln w="3175" algn="ctr">
              <a:solidFill>
                <a:schemeClr val="bg1"/>
              </a:solidFill>
              <a:prstDash val="dash"/>
              <a:miter lim="800000"/>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CRM</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ｶｽﾀﾏｰ</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サービス</a:t>
              </a:r>
            </a:p>
          </p:txBody>
        </p:sp>
        <p:sp>
          <p:nvSpPr>
            <p:cNvPr id="24" name="Oval 119"/>
            <p:cNvSpPr>
              <a:spLocks noChangeArrowheads="1"/>
            </p:cNvSpPr>
            <p:nvPr/>
          </p:nvSpPr>
          <p:spPr bwMode="auto">
            <a:xfrm>
              <a:off x="1949797" y="1911450"/>
              <a:ext cx="395288" cy="358775"/>
            </a:xfrm>
            <a:prstGeom prst="ellipse">
              <a:avLst/>
            </a:prstGeom>
            <a:solidFill>
              <a:srgbClr val="FFFF00"/>
            </a:solidFill>
            <a:ln w="6350" algn="ctr">
              <a:noFill/>
              <a:round/>
              <a:headEnd/>
              <a:tailEnd/>
            </a:ln>
          </p:spPr>
          <p:txBody>
            <a:bodyPr wrap="none" anchor="ctr"/>
            <a:lstStyle/>
            <a:p>
              <a:pPr algn="ctr" eaLnBrk="0" hangingPunct="0">
                <a:spcBef>
                  <a:spcPct val="20000"/>
                </a:spcBef>
                <a:buClr>
                  <a:srgbClr val="F48B00"/>
                </a:buClr>
                <a:buFont typeface="Wingdings" pitchFamily="2" charset="2"/>
                <a:buNone/>
              </a:pPr>
              <a:r>
                <a:rPr kumimoji="0" lang="en-US" altLang="ja-JP" sz="2400" dirty="0">
                  <a:latin typeface="Arial Black" panose="020B0A04020102020204" pitchFamily="34" charset="0"/>
                  <a:ea typeface="Meiryo UI" panose="020B0604030504040204" pitchFamily="50" charset="-128"/>
                  <a:cs typeface="Meiryo UI" panose="020B0604030504040204" pitchFamily="50" charset="-128"/>
                </a:rPr>
                <a:t>ERP</a:t>
              </a:r>
            </a:p>
          </p:txBody>
        </p:sp>
        <p:sp>
          <p:nvSpPr>
            <p:cNvPr id="25" name="AutoShape 7"/>
            <p:cNvSpPr>
              <a:spLocks noChangeArrowheads="1"/>
            </p:cNvSpPr>
            <p:nvPr/>
          </p:nvSpPr>
          <p:spPr bwMode="auto">
            <a:xfrm>
              <a:off x="2699792" y="1340768"/>
              <a:ext cx="560388" cy="488950"/>
            </a:xfrm>
            <a:prstGeom prst="hexagon">
              <a:avLst>
                <a:gd name="adj" fmla="val 28653"/>
                <a:gd name="vf" fmla="val 115470"/>
              </a:avLst>
            </a:prstGeom>
            <a:solidFill>
              <a:srgbClr val="C0C0C0">
                <a:alpha val="50195"/>
              </a:srgbClr>
            </a:solidFill>
            <a:ln w="3175" algn="ctr">
              <a:solidFill>
                <a:schemeClr val="bg1"/>
              </a:solidFill>
              <a:miter lim="800000"/>
              <a:headEnd/>
              <a:tailEnd/>
            </a:ln>
          </p:spPr>
          <p:txBody>
            <a:bodyPr wrap="none"/>
            <a:lstStyle/>
            <a:p>
              <a:pPr algn="ctr" eaLnBrk="0" hangingPunct="0">
                <a:spcBef>
                  <a:spcPct val="20000"/>
                </a:spcBef>
                <a:buClr>
                  <a:srgbClr val="F48B00"/>
                </a:buClr>
                <a:buFont typeface="Wingdings" pitchFamily="2" charset="2"/>
                <a:buNone/>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BI</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eaLnBrk="0" hangingPunct="0">
                <a:spcBef>
                  <a:spcPct val="20000"/>
                </a:spcBef>
                <a:buClr>
                  <a:srgbClr val="F48B00"/>
                </a:buClr>
                <a:buFont typeface="Wingdings" pitchFamily="2" charset="2"/>
                <a:buNone/>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経営分析</a:t>
              </a:r>
            </a:p>
          </p:txBody>
        </p:sp>
        <p:sp>
          <p:nvSpPr>
            <p:cNvPr id="34" name="AutoShape 7"/>
            <p:cNvSpPr>
              <a:spLocks noChangeArrowheads="1"/>
            </p:cNvSpPr>
            <p:nvPr/>
          </p:nvSpPr>
          <p:spPr bwMode="auto">
            <a:xfrm>
              <a:off x="1115616" y="3082895"/>
              <a:ext cx="1944216" cy="488950"/>
            </a:xfrm>
            <a:prstGeom prst="hexagon">
              <a:avLst>
                <a:gd name="adj" fmla="val 28653"/>
                <a:gd name="vf" fmla="val 115470"/>
              </a:avLst>
            </a:prstGeom>
            <a:solidFill>
              <a:schemeClr val="bg1">
                <a:alpha val="90000"/>
              </a:schemeClr>
            </a:solidFill>
            <a:ln w="3175" algn="ctr">
              <a:solidFill>
                <a:schemeClr val="tx1"/>
              </a:solidFill>
              <a:prstDash val="solid"/>
              <a:miter lim="800000"/>
              <a:headEnd/>
              <a:tailEnd/>
            </a:ln>
          </p:spPr>
          <p:txBody>
            <a:bodyPr wrap="none" anchor="ctr" anchorCtr="0"/>
            <a:lstStyle/>
            <a:p>
              <a:pPr algn="ctr" eaLnBrk="0" hangingPunct="0">
                <a:spcBef>
                  <a:spcPct val="20000"/>
                </a:spcBef>
                <a:buClr>
                  <a:srgbClr val="F48B00"/>
                </a:buClr>
                <a:buFont typeface="Wingdings" pitchFamily="2" charset="2"/>
                <a:buNone/>
              </a:pPr>
              <a:r>
                <a:rPr kumimoji="0" lang="ja-JP" altLang="en-US" sz="1100" dirty="0">
                  <a:latin typeface="Arial Black" panose="020B0A04020102020204" pitchFamily="34" charset="0"/>
                  <a:ea typeface="HGP創英角ｺﾞｼｯｸUB" pitchFamily="50" charset="-128"/>
                </a:rPr>
                <a:t>オンプレミス</a:t>
              </a:r>
            </a:p>
          </p:txBody>
        </p:sp>
        <p:sp>
          <p:nvSpPr>
            <p:cNvPr id="39" name="Oval 120"/>
            <p:cNvSpPr>
              <a:spLocks noChangeArrowheads="1"/>
            </p:cNvSpPr>
            <p:nvPr/>
          </p:nvSpPr>
          <p:spPr bwMode="auto">
            <a:xfrm>
              <a:off x="971600" y="1269579"/>
              <a:ext cx="2304256" cy="503237"/>
            </a:xfrm>
            <a:prstGeom prst="ellipse">
              <a:avLst/>
            </a:prstGeom>
            <a:noFill/>
            <a:ln w="3175" algn="ctr">
              <a:solidFill>
                <a:srgbClr val="FF0000"/>
              </a:solidFill>
              <a:round/>
              <a:headEnd/>
              <a:tailEnd/>
            </a:ln>
          </p:spPr>
          <p:txBody>
            <a:bodyPr wrap="none" anchor="ctr"/>
            <a:lstStyle/>
            <a:p>
              <a:pPr algn="ctr" eaLnBrk="0" hangingPunct="0">
                <a:spcBef>
                  <a:spcPct val="20000"/>
                </a:spcBef>
                <a:buClr>
                  <a:srgbClr val="F48B00"/>
                </a:buClr>
                <a:buFont typeface="Wingdings" pitchFamily="2" charset="2"/>
                <a:buNone/>
              </a:pPr>
              <a:endParaRPr kumimoji="0"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Oval 121"/>
            <p:cNvSpPr>
              <a:spLocks noChangeArrowheads="1"/>
            </p:cNvSpPr>
            <p:nvPr/>
          </p:nvSpPr>
          <p:spPr bwMode="auto">
            <a:xfrm rot="18567729">
              <a:off x="1935932" y="2193578"/>
              <a:ext cx="1727200" cy="503238"/>
            </a:xfrm>
            <a:prstGeom prst="ellipse">
              <a:avLst/>
            </a:prstGeom>
            <a:noFill/>
            <a:ln w="3175" algn="ctr">
              <a:solidFill>
                <a:srgbClr val="CC3300"/>
              </a:solidFill>
              <a:round/>
              <a:headEnd/>
              <a:tailEnd/>
            </a:ln>
          </p:spPr>
          <p:txBody>
            <a:bodyPr vert="eaVert" wrap="none" anchor="ctr"/>
            <a:lstStyle/>
            <a:p>
              <a:pPr algn="ctr" eaLnBrk="0" hangingPunct="0">
                <a:spcBef>
                  <a:spcPct val="20000"/>
                </a:spcBef>
                <a:buClr>
                  <a:srgbClr val="F48B00"/>
                </a:buClr>
                <a:buFont typeface="Wingdings" pitchFamily="2" charset="2"/>
                <a:buNone/>
              </a:pPr>
              <a:endParaRPr kumimoji="0" lang="ja-JP" altLang="en-US">
                <a:ea typeface="HGP創英角ｺﾞｼｯｸUB" pitchFamily="50" charset="-128"/>
              </a:endParaRPr>
            </a:p>
          </p:txBody>
        </p:sp>
        <p:sp>
          <p:nvSpPr>
            <p:cNvPr id="41" name="Oval 122"/>
            <p:cNvSpPr>
              <a:spLocks noChangeArrowheads="1"/>
            </p:cNvSpPr>
            <p:nvPr/>
          </p:nvSpPr>
          <p:spPr bwMode="auto">
            <a:xfrm rot="3000989">
              <a:off x="567506" y="2193578"/>
              <a:ext cx="1727200" cy="503238"/>
            </a:xfrm>
            <a:prstGeom prst="ellipse">
              <a:avLst/>
            </a:prstGeom>
            <a:noFill/>
            <a:ln w="3175" algn="ctr">
              <a:solidFill>
                <a:srgbClr val="000066"/>
              </a:solidFill>
              <a:round/>
              <a:headEnd/>
              <a:tailEnd/>
            </a:ln>
          </p:spPr>
          <p:txBody>
            <a:bodyPr rot="10800000" vert="eaVert" wrap="none" anchor="ctr"/>
            <a:lstStyle/>
            <a:p>
              <a:pPr algn="ctr" eaLnBrk="0" hangingPunct="0">
                <a:spcBef>
                  <a:spcPct val="20000"/>
                </a:spcBef>
                <a:buClr>
                  <a:srgbClr val="F48B00"/>
                </a:buClr>
                <a:buFont typeface="Wingdings" pitchFamily="2" charset="2"/>
                <a:buNone/>
              </a:pPr>
              <a:endParaRPr kumimoji="0" lang="ja-JP" altLang="en-US">
                <a:ea typeface="HGP創英角ｺﾞｼｯｸUB" pitchFamily="50" charset="-128"/>
              </a:endParaRPr>
            </a:p>
          </p:txBody>
        </p:sp>
        <p:sp>
          <p:nvSpPr>
            <p:cNvPr id="42" name="Text Box 123"/>
            <p:cNvSpPr txBox="1">
              <a:spLocks noChangeArrowheads="1"/>
            </p:cNvSpPr>
            <p:nvPr/>
          </p:nvSpPr>
          <p:spPr bwMode="auto">
            <a:xfrm>
              <a:off x="1691680" y="980728"/>
              <a:ext cx="964240" cy="407845"/>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dirty="0">
                  <a:solidFill>
                    <a:srgbClr val="FF0000"/>
                  </a:solidFill>
                  <a:latin typeface="Arial Black" pitchFamily="34" charset="0"/>
                  <a:ea typeface="HGP創英角ｺﾞｼｯｸUB" pitchFamily="50" charset="-128"/>
                </a:rPr>
                <a:t>BI/BA</a:t>
              </a:r>
            </a:p>
          </p:txBody>
        </p:sp>
        <p:sp>
          <p:nvSpPr>
            <p:cNvPr id="43" name="Text Box 124"/>
            <p:cNvSpPr txBox="1">
              <a:spLocks noChangeArrowheads="1"/>
            </p:cNvSpPr>
            <p:nvPr/>
          </p:nvSpPr>
          <p:spPr bwMode="auto">
            <a:xfrm>
              <a:off x="2730132" y="1691516"/>
              <a:ext cx="841179" cy="407845"/>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dirty="0">
                  <a:solidFill>
                    <a:srgbClr val="CC3300"/>
                  </a:solidFill>
                  <a:latin typeface="Arial Black" pitchFamily="34" charset="0"/>
                  <a:ea typeface="HGP創英角ｺﾞｼｯｸUB" pitchFamily="50" charset="-128"/>
                </a:rPr>
                <a:t>CRM</a:t>
              </a:r>
            </a:p>
          </p:txBody>
        </p:sp>
        <p:sp>
          <p:nvSpPr>
            <p:cNvPr id="44" name="Text Box 125"/>
            <p:cNvSpPr txBox="1">
              <a:spLocks noChangeArrowheads="1"/>
            </p:cNvSpPr>
            <p:nvPr/>
          </p:nvSpPr>
          <p:spPr bwMode="auto">
            <a:xfrm>
              <a:off x="438701" y="1700808"/>
              <a:ext cx="827017" cy="407845"/>
            </a:xfrm>
            <a:prstGeom prst="rect">
              <a:avLst/>
            </a:prstGeom>
            <a:noFill/>
            <a:ln w="6350" algn="ctr">
              <a:noFill/>
              <a:prstDash val="dash"/>
              <a:miter lim="800000"/>
              <a:headEnd/>
              <a:tailEnd/>
            </a:ln>
          </p:spPr>
          <p:txBody>
            <a:bodyPr wrap="none">
              <a:spAutoFit/>
            </a:bodyPr>
            <a:lstStyle/>
            <a:p>
              <a:pPr eaLnBrk="0" hangingPunct="0">
                <a:spcBef>
                  <a:spcPct val="20000"/>
                </a:spcBef>
                <a:buClr>
                  <a:srgbClr val="F48B00"/>
                </a:buClr>
                <a:buFont typeface="Wingdings" pitchFamily="2" charset="2"/>
                <a:buNone/>
              </a:pPr>
              <a:r>
                <a:rPr kumimoji="0" lang="en-US" altLang="ja-JP" dirty="0">
                  <a:solidFill>
                    <a:srgbClr val="000066"/>
                  </a:solidFill>
                  <a:latin typeface="Arial Black" pitchFamily="34" charset="0"/>
                  <a:ea typeface="HGP創英角ｺﾞｼｯｸUB" pitchFamily="50" charset="-128"/>
                </a:rPr>
                <a:t>SCM</a:t>
              </a:r>
            </a:p>
          </p:txBody>
        </p:sp>
        <p:grpSp>
          <p:nvGrpSpPr>
            <p:cNvPr id="52" name="Group 84"/>
            <p:cNvGrpSpPr>
              <a:grpSpLocks/>
            </p:cNvGrpSpPr>
            <p:nvPr/>
          </p:nvGrpSpPr>
          <p:grpSpPr bwMode="auto">
            <a:xfrm>
              <a:off x="1331640" y="3283813"/>
              <a:ext cx="260350" cy="274638"/>
              <a:chOff x="2815" y="1115"/>
              <a:chExt cx="508" cy="349"/>
            </a:xfrm>
          </p:grpSpPr>
          <p:sp>
            <p:nvSpPr>
              <p:cNvPr id="53" name="Freeform 85"/>
              <p:cNvSpPr>
                <a:spLocks/>
              </p:cNvSpPr>
              <p:nvPr/>
            </p:nvSpPr>
            <p:spPr bwMode="auto">
              <a:xfrm>
                <a:off x="2884" y="1168"/>
                <a:ext cx="438" cy="296"/>
              </a:xfrm>
              <a:custGeom>
                <a:avLst/>
                <a:gdLst>
                  <a:gd name="T0" fmla="*/ 0 w 438"/>
                  <a:gd name="T1" fmla="*/ 0 h 296"/>
                  <a:gd name="T2" fmla="*/ 437 w 438"/>
                  <a:gd name="T3" fmla="*/ 0 h 296"/>
                  <a:gd name="T4" fmla="*/ 437 w 438"/>
                  <a:gd name="T5" fmla="*/ 240 h 296"/>
                  <a:gd name="T6" fmla="*/ 436 w 438"/>
                  <a:gd name="T7" fmla="*/ 245 h 296"/>
                  <a:gd name="T8" fmla="*/ 432 w 438"/>
                  <a:gd name="T9" fmla="*/ 251 h 296"/>
                  <a:gd name="T10" fmla="*/ 426 w 438"/>
                  <a:gd name="T11" fmla="*/ 256 h 296"/>
                  <a:gd name="T12" fmla="*/ 417 w 438"/>
                  <a:gd name="T13" fmla="*/ 261 h 296"/>
                  <a:gd name="T14" fmla="*/ 406 w 438"/>
                  <a:gd name="T15" fmla="*/ 266 h 296"/>
                  <a:gd name="T16" fmla="*/ 394 w 438"/>
                  <a:gd name="T17" fmla="*/ 271 h 296"/>
                  <a:gd name="T18" fmla="*/ 379 w 438"/>
                  <a:gd name="T19" fmla="*/ 275 h 296"/>
                  <a:gd name="T20" fmla="*/ 362 w 438"/>
                  <a:gd name="T21" fmla="*/ 278 h 296"/>
                  <a:gd name="T22" fmla="*/ 344 w 438"/>
                  <a:gd name="T23" fmla="*/ 282 h 296"/>
                  <a:gd name="T24" fmla="*/ 325 w 438"/>
                  <a:gd name="T25" fmla="*/ 286 h 296"/>
                  <a:gd name="T26" fmla="*/ 304 w 438"/>
                  <a:gd name="T27" fmla="*/ 288 h 296"/>
                  <a:gd name="T28" fmla="*/ 282 w 438"/>
                  <a:gd name="T29" fmla="*/ 291 h 296"/>
                  <a:gd name="T30" fmla="*/ 258 w 438"/>
                  <a:gd name="T31" fmla="*/ 292 h 296"/>
                  <a:gd name="T32" fmla="*/ 235 w 438"/>
                  <a:gd name="T33" fmla="*/ 294 h 296"/>
                  <a:gd name="T34" fmla="*/ 210 w 438"/>
                  <a:gd name="T35" fmla="*/ 294 h 296"/>
                  <a:gd name="T36" fmla="*/ 184 w 438"/>
                  <a:gd name="T37" fmla="*/ 295 h 296"/>
                  <a:gd name="T38" fmla="*/ 172 w 438"/>
                  <a:gd name="T39" fmla="*/ 295 h 296"/>
                  <a:gd name="T40" fmla="*/ 158 w 438"/>
                  <a:gd name="T41" fmla="*/ 294 h 296"/>
                  <a:gd name="T42" fmla="*/ 145 w 438"/>
                  <a:gd name="T43" fmla="*/ 294 h 296"/>
                  <a:gd name="T44" fmla="*/ 132 w 438"/>
                  <a:gd name="T45" fmla="*/ 294 h 296"/>
                  <a:gd name="T46" fmla="*/ 120 w 438"/>
                  <a:gd name="T47" fmla="*/ 293 h 296"/>
                  <a:gd name="T48" fmla="*/ 108 w 438"/>
                  <a:gd name="T49" fmla="*/ 292 h 296"/>
                  <a:gd name="T50" fmla="*/ 96 w 438"/>
                  <a:gd name="T51" fmla="*/ 291 h 296"/>
                  <a:gd name="T52" fmla="*/ 84 w 438"/>
                  <a:gd name="T53" fmla="*/ 290 h 296"/>
                  <a:gd name="T54" fmla="*/ 72 w 438"/>
                  <a:gd name="T55" fmla="*/ 289 h 296"/>
                  <a:gd name="T56" fmla="*/ 61 w 438"/>
                  <a:gd name="T57" fmla="*/ 287 h 296"/>
                  <a:gd name="T58" fmla="*/ 50 w 438"/>
                  <a:gd name="T59" fmla="*/ 286 h 296"/>
                  <a:gd name="T60" fmla="*/ 39 w 438"/>
                  <a:gd name="T61" fmla="*/ 284 h 296"/>
                  <a:gd name="T62" fmla="*/ 30 w 438"/>
                  <a:gd name="T63" fmla="*/ 283 h 296"/>
                  <a:gd name="T64" fmla="*/ 20 w 438"/>
                  <a:gd name="T65" fmla="*/ 281 h 296"/>
                  <a:gd name="T66" fmla="*/ 10 w 438"/>
                  <a:gd name="T67" fmla="*/ 279 h 296"/>
                  <a:gd name="T68" fmla="*/ 1 w 438"/>
                  <a:gd name="T69" fmla="*/ 277 h 296"/>
                  <a:gd name="T70" fmla="*/ 0 w 438"/>
                  <a:gd name="T71" fmla="*/ 0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96"/>
                  <a:gd name="T110" fmla="*/ 438 w 438"/>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96">
                    <a:moveTo>
                      <a:pt x="0" y="0"/>
                    </a:moveTo>
                    <a:lnTo>
                      <a:pt x="437" y="0"/>
                    </a:lnTo>
                    <a:lnTo>
                      <a:pt x="437" y="240"/>
                    </a:lnTo>
                    <a:lnTo>
                      <a:pt x="436" y="245"/>
                    </a:lnTo>
                    <a:lnTo>
                      <a:pt x="432" y="251"/>
                    </a:lnTo>
                    <a:lnTo>
                      <a:pt x="426" y="256"/>
                    </a:lnTo>
                    <a:lnTo>
                      <a:pt x="417" y="261"/>
                    </a:lnTo>
                    <a:lnTo>
                      <a:pt x="406" y="266"/>
                    </a:lnTo>
                    <a:lnTo>
                      <a:pt x="394" y="271"/>
                    </a:lnTo>
                    <a:lnTo>
                      <a:pt x="379" y="275"/>
                    </a:lnTo>
                    <a:lnTo>
                      <a:pt x="362" y="278"/>
                    </a:lnTo>
                    <a:lnTo>
                      <a:pt x="344" y="282"/>
                    </a:lnTo>
                    <a:lnTo>
                      <a:pt x="325" y="286"/>
                    </a:lnTo>
                    <a:lnTo>
                      <a:pt x="304" y="288"/>
                    </a:lnTo>
                    <a:lnTo>
                      <a:pt x="282" y="291"/>
                    </a:lnTo>
                    <a:lnTo>
                      <a:pt x="258" y="292"/>
                    </a:lnTo>
                    <a:lnTo>
                      <a:pt x="235" y="294"/>
                    </a:lnTo>
                    <a:lnTo>
                      <a:pt x="210" y="294"/>
                    </a:lnTo>
                    <a:lnTo>
                      <a:pt x="184" y="295"/>
                    </a:lnTo>
                    <a:lnTo>
                      <a:pt x="172" y="295"/>
                    </a:lnTo>
                    <a:lnTo>
                      <a:pt x="158" y="294"/>
                    </a:lnTo>
                    <a:lnTo>
                      <a:pt x="145" y="294"/>
                    </a:lnTo>
                    <a:lnTo>
                      <a:pt x="132" y="294"/>
                    </a:lnTo>
                    <a:lnTo>
                      <a:pt x="120" y="293"/>
                    </a:lnTo>
                    <a:lnTo>
                      <a:pt x="108" y="292"/>
                    </a:lnTo>
                    <a:lnTo>
                      <a:pt x="96" y="291"/>
                    </a:lnTo>
                    <a:lnTo>
                      <a:pt x="84" y="290"/>
                    </a:lnTo>
                    <a:lnTo>
                      <a:pt x="72" y="289"/>
                    </a:lnTo>
                    <a:lnTo>
                      <a:pt x="61" y="287"/>
                    </a:lnTo>
                    <a:lnTo>
                      <a:pt x="50" y="286"/>
                    </a:lnTo>
                    <a:lnTo>
                      <a:pt x="39" y="284"/>
                    </a:lnTo>
                    <a:lnTo>
                      <a:pt x="30" y="283"/>
                    </a:lnTo>
                    <a:lnTo>
                      <a:pt x="20" y="281"/>
                    </a:lnTo>
                    <a:lnTo>
                      <a:pt x="10" y="279"/>
                    </a:lnTo>
                    <a:lnTo>
                      <a:pt x="1" y="277"/>
                    </a:lnTo>
                    <a:lnTo>
                      <a:pt x="0" y="0"/>
                    </a:lnTo>
                  </a:path>
                </a:pathLst>
              </a:custGeom>
              <a:gradFill rotWithShape="0">
                <a:gsLst>
                  <a:gs pos="0">
                    <a:srgbClr val="C2C2C2"/>
                  </a:gs>
                  <a:gs pos="100000">
                    <a:srgbClr val="676767"/>
                  </a:gs>
                </a:gsLst>
                <a:lin ang="0" scaled="1"/>
              </a:gradFill>
              <a:ln w="9525" cap="rnd">
                <a:noFill/>
                <a:round/>
                <a:headEnd type="none" w="sm" len="sm"/>
                <a:tailEnd type="none" w="sm" len="sm"/>
              </a:ln>
            </p:spPr>
            <p:txBody>
              <a:bodyPr/>
              <a:lstStyle/>
              <a:p>
                <a:endParaRPr lang="ja-JP" altLang="en-US" sz="2000"/>
              </a:p>
            </p:txBody>
          </p:sp>
          <p:sp>
            <p:nvSpPr>
              <p:cNvPr id="54" name="Freeform 86"/>
              <p:cNvSpPr>
                <a:spLocks/>
              </p:cNvSpPr>
              <p:nvPr/>
            </p:nvSpPr>
            <p:spPr bwMode="auto">
              <a:xfrm>
                <a:off x="2815" y="1168"/>
                <a:ext cx="71" cy="278"/>
              </a:xfrm>
              <a:custGeom>
                <a:avLst/>
                <a:gdLst>
                  <a:gd name="T0" fmla="*/ 69 w 71"/>
                  <a:gd name="T1" fmla="*/ 0 h 278"/>
                  <a:gd name="T2" fmla="*/ 70 w 71"/>
                  <a:gd name="T3" fmla="*/ 277 h 278"/>
                  <a:gd name="T4" fmla="*/ 54 w 71"/>
                  <a:gd name="T5" fmla="*/ 273 h 278"/>
                  <a:gd name="T6" fmla="*/ 41 w 71"/>
                  <a:gd name="T7" fmla="*/ 269 h 278"/>
                  <a:gd name="T8" fmla="*/ 29 w 71"/>
                  <a:gd name="T9" fmla="*/ 264 h 278"/>
                  <a:gd name="T10" fmla="*/ 19 w 71"/>
                  <a:gd name="T11" fmla="*/ 260 h 278"/>
                  <a:gd name="T12" fmla="*/ 11 w 71"/>
                  <a:gd name="T13" fmla="*/ 255 h 278"/>
                  <a:gd name="T14" fmla="*/ 4 w 71"/>
                  <a:gd name="T15" fmla="*/ 250 h 278"/>
                  <a:gd name="T16" fmla="*/ 1 w 71"/>
                  <a:gd name="T17" fmla="*/ 245 h 278"/>
                  <a:gd name="T18" fmla="*/ 0 w 71"/>
                  <a:gd name="T19" fmla="*/ 240 h 278"/>
                  <a:gd name="T20" fmla="*/ 0 w 71"/>
                  <a:gd name="T21" fmla="*/ 0 h 278"/>
                  <a:gd name="T22" fmla="*/ 69 w 71"/>
                  <a:gd name="T23" fmla="*/ 0 h 2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8"/>
                  <a:gd name="T38" fmla="*/ 71 w 71"/>
                  <a:gd name="T39" fmla="*/ 278 h 2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8">
                    <a:moveTo>
                      <a:pt x="69" y="0"/>
                    </a:moveTo>
                    <a:lnTo>
                      <a:pt x="70" y="277"/>
                    </a:lnTo>
                    <a:lnTo>
                      <a:pt x="54" y="273"/>
                    </a:lnTo>
                    <a:lnTo>
                      <a:pt x="41" y="269"/>
                    </a:lnTo>
                    <a:lnTo>
                      <a:pt x="29" y="264"/>
                    </a:lnTo>
                    <a:lnTo>
                      <a:pt x="19" y="260"/>
                    </a:lnTo>
                    <a:lnTo>
                      <a:pt x="11" y="255"/>
                    </a:lnTo>
                    <a:lnTo>
                      <a:pt x="4" y="250"/>
                    </a:lnTo>
                    <a:lnTo>
                      <a:pt x="1" y="245"/>
                    </a:lnTo>
                    <a:lnTo>
                      <a:pt x="0" y="240"/>
                    </a:lnTo>
                    <a:lnTo>
                      <a:pt x="0" y="0"/>
                    </a:lnTo>
                    <a:lnTo>
                      <a:pt x="69" y="0"/>
                    </a:lnTo>
                  </a:path>
                </a:pathLst>
              </a:custGeom>
              <a:gradFill rotWithShape="0">
                <a:gsLst>
                  <a:gs pos="0">
                    <a:srgbClr val="676767"/>
                  </a:gs>
                  <a:gs pos="100000">
                    <a:srgbClr val="C2C2C2"/>
                  </a:gs>
                </a:gsLst>
                <a:lin ang="0" scaled="1"/>
              </a:gradFill>
              <a:ln w="9525" cap="rnd">
                <a:noFill/>
                <a:round/>
                <a:headEnd type="none" w="sm" len="sm"/>
                <a:tailEnd type="none" w="sm" len="sm"/>
              </a:ln>
            </p:spPr>
            <p:txBody>
              <a:bodyPr/>
              <a:lstStyle/>
              <a:p>
                <a:endParaRPr lang="ja-JP" altLang="en-US" sz="2000"/>
              </a:p>
            </p:txBody>
          </p:sp>
          <p:sp>
            <p:nvSpPr>
              <p:cNvPr id="55" name="Freeform 87"/>
              <p:cNvSpPr>
                <a:spLocks/>
              </p:cNvSpPr>
              <p:nvPr/>
            </p:nvSpPr>
            <p:spPr bwMode="auto">
              <a:xfrm>
                <a:off x="2815" y="1115"/>
                <a:ext cx="508" cy="110"/>
              </a:xfrm>
              <a:custGeom>
                <a:avLst/>
                <a:gdLst>
                  <a:gd name="T0" fmla="*/ 279 w 508"/>
                  <a:gd name="T1" fmla="*/ 0 h 110"/>
                  <a:gd name="T2" fmla="*/ 328 w 508"/>
                  <a:gd name="T3" fmla="*/ 2 h 110"/>
                  <a:gd name="T4" fmla="*/ 374 w 508"/>
                  <a:gd name="T5" fmla="*/ 7 h 110"/>
                  <a:gd name="T6" fmla="*/ 414 w 508"/>
                  <a:gd name="T7" fmla="*/ 12 h 110"/>
                  <a:gd name="T8" fmla="*/ 449 w 508"/>
                  <a:gd name="T9" fmla="*/ 20 h 110"/>
                  <a:gd name="T10" fmla="*/ 476 w 508"/>
                  <a:gd name="T11" fmla="*/ 28 h 110"/>
                  <a:gd name="T12" fmla="*/ 495 w 508"/>
                  <a:gd name="T13" fmla="*/ 38 h 110"/>
                  <a:gd name="T14" fmla="*/ 506 w 508"/>
                  <a:gd name="T15" fmla="*/ 49 h 110"/>
                  <a:gd name="T16" fmla="*/ 506 w 508"/>
                  <a:gd name="T17" fmla="*/ 60 h 110"/>
                  <a:gd name="T18" fmla="*/ 495 w 508"/>
                  <a:gd name="T19" fmla="*/ 71 h 110"/>
                  <a:gd name="T20" fmla="*/ 476 w 508"/>
                  <a:gd name="T21" fmla="*/ 80 h 110"/>
                  <a:gd name="T22" fmla="*/ 449 w 508"/>
                  <a:gd name="T23" fmla="*/ 89 h 110"/>
                  <a:gd name="T24" fmla="*/ 414 w 508"/>
                  <a:gd name="T25" fmla="*/ 97 h 110"/>
                  <a:gd name="T26" fmla="*/ 374 w 508"/>
                  <a:gd name="T27" fmla="*/ 102 h 110"/>
                  <a:gd name="T28" fmla="*/ 328 w 508"/>
                  <a:gd name="T29" fmla="*/ 106 h 110"/>
                  <a:gd name="T30" fmla="*/ 279 w 508"/>
                  <a:gd name="T31" fmla="*/ 108 h 110"/>
                  <a:gd name="T32" fmla="*/ 227 w 508"/>
                  <a:gd name="T33" fmla="*/ 108 h 110"/>
                  <a:gd name="T34" fmla="*/ 178 w 508"/>
                  <a:gd name="T35" fmla="*/ 106 h 110"/>
                  <a:gd name="T36" fmla="*/ 132 w 508"/>
                  <a:gd name="T37" fmla="*/ 102 h 110"/>
                  <a:gd name="T38" fmla="*/ 92 w 508"/>
                  <a:gd name="T39" fmla="*/ 97 h 110"/>
                  <a:gd name="T40" fmla="*/ 57 w 508"/>
                  <a:gd name="T41" fmla="*/ 89 h 110"/>
                  <a:gd name="T42" fmla="*/ 31 w 508"/>
                  <a:gd name="T43" fmla="*/ 80 h 110"/>
                  <a:gd name="T44" fmla="*/ 11 w 508"/>
                  <a:gd name="T45" fmla="*/ 71 h 110"/>
                  <a:gd name="T46" fmla="*/ 1 w 508"/>
                  <a:gd name="T47" fmla="*/ 60 h 110"/>
                  <a:gd name="T48" fmla="*/ 1 w 508"/>
                  <a:gd name="T49" fmla="*/ 49 h 110"/>
                  <a:gd name="T50" fmla="*/ 11 w 508"/>
                  <a:gd name="T51" fmla="*/ 38 h 110"/>
                  <a:gd name="T52" fmla="*/ 31 w 508"/>
                  <a:gd name="T53" fmla="*/ 28 h 110"/>
                  <a:gd name="T54" fmla="*/ 57 w 508"/>
                  <a:gd name="T55" fmla="*/ 20 h 110"/>
                  <a:gd name="T56" fmla="*/ 92 w 508"/>
                  <a:gd name="T57" fmla="*/ 12 h 110"/>
                  <a:gd name="T58" fmla="*/ 132 w 508"/>
                  <a:gd name="T59" fmla="*/ 7 h 110"/>
                  <a:gd name="T60" fmla="*/ 178 w 508"/>
                  <a:gd name="T61" fmla="*/ 2 h 110"/>
                  <a:gd name="T62" fmla="*/ 227 w 508"/>
                  <a:gd name="T63" fmla="*/ 0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8"/>
                  <a:gd name="T97" fmla="*/ 0 h 110"/>
                  <a:gd name="T98" fmla="*/ 508 w 508"/>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8" h="110">
                    <a:moveTo>
                      <a:pt x="253" y="0"/>
                    </a:moveTo>
                    <a:lnTo>
                      <a:pt x="279" y="0"/>
                    </a:lnTo>
                    <a:lnTo>
                      <a:pt x="304" y="1"/>
                    </a:lnTo>
                    <a:lnTo>
                      <a:pt x="328" y="2"/>
                    </a:lnTo>
                    <a:lnTo>
                      <a:pt x="352" y="4"/>
                    </a:lnTo>
                    <a:lnTo>
                      <a:pt x="374" y="7"/>
                    </a:lnTo>
                    <a:lnTo>
                      <a:pt x="395" y="9"/>
                    </a:lnTo>
                    <a:lnTo>
                      <a:pt x="414" y="12"/>
                    </a:lnTo>
                    <a:lnTo>
                      <a:pt x="433" y="16"/>
                    </a:lnTo>
                    <a:lnTo>
                      <a:pt x="449" y="20"/>
                    </a:lnTo>
                    <a:lnTo>
                      <a:pt x="464" y="24"/>
                    </a:lnTo>
                    <a:lnTo>
                      <a:pt x="476" y="28"/>
                    </a:lnTo>
                    <a:lnTo>
                      <a:pt x="487" y="33"/>
                    </a:lnTo>
                    <a:lnTo>
                      <a:pt x="495" y="38"/>
                    </a:lnTo>
                    <a:lnTo>
                      <a:pt x="502" y="43"/>
                    </a:lnTo>
                    <a:lnTo>
                      <a:pt x="506" y="49"/>
                    </a:lnTo>
                    <a:lnTo>
                      <a:pt x="507" y="54"/>
                    </a:lnTo>
                    <a:lnTo>
                      <a:pt x="506" y="60"/>
                    </a:lnTo>
                    <a:lnTo>
                      <a:pt x="502" y="66"/>
                    </a:lnTo>
                    <a:lnTo>
                      <a:pt x="495" y="71"/>
                    </a:lnTo>
                    <a:lnTo>
                      <a:pt x="487" y="76"/>
                    </a:lnTo>
                    <a:lnTo>
                      <a:pt x="476" y="80"/>
                    </a:lnTo>
                    <a:lnTo>
                      <a:pt x="464" y="85"/>
                    </a:lnTo>
                    <a:lnTo>
                      <a:pt x="449" y="89"/>
                    </a:lnTo>
                    <a:lnTo>
                      <a:pt x="433" y="93"/>
                    </a:lnTo>
                    <a:lnTo>
                      <a:pt x="414" y="97"/>
                    </a:lnTo>
                    <a:lnTo>
                      <a:pt x="395" y="100"/>
                    </a:lnTo>
                    <a:lnTo>
                      <a:pt x="374" y="102"/>
                    </a:lnTo>
                    <a:lnTo>
                      <a:pt x="352" y="105"/>
                    </a:lnTo>
                    <a:lnTo>
                      <a:pt x="328" y="106"/>
                    </a:lnTo>
                    <a:lnTo>
                      <a:pt x="304" y="108"/>
                    </a:lnTo>
                    <a:lnTo>
                      <a:pt x="279" y="108"/>
                    </a:lnTo>
                    <a:lnTo>
                      <a:pt x="253" y="109"/>
                    </a:lnTo>
                    <a:lnTo>
                      <a:pt x="227" y="108"/>
                    </a:lnTo>
                    <a:lnTo>
                      <a:pt x="203" y="108"/>
                    </a:lnTo>
                    <a:lnTo>
                      <a:pt x="178" y="106"/>
                    </a:lnTo>
                    <a:lnTo>
                      <a:pt x="155" y="105"/>
                    </a:lnTo>
                    <a:lnTo>
                      <a:pt x="132" y="102"/>
                    </a:lnTo>
                    <a:lnTo>
                      <a:pt x="112" y="100"/>
                    </a:lnTo>
                    <a:lnTo>
                      <a:pt x="92" y="97"/>
                    </a:lnTo>
                    <a:lnTo>
                      <a:pt x="74" y="93"/>
                    </a:lnTo>
                    <a:lnTo>
                      <a:pt x="57" y="89"/>
                    </a:lnTo>
                    <a:lnTo>
                      <a:pt x="43" y="85"/>
                    </a:lnTo>
                    <a:lnTo>
                      <a:pt x="31" y="80"/>
                    </a:lnTo>
                    <a:lnTo>
                      <a:pt x="20" y="76"/>
                    </a:lnTo>
                    <a:lnTo>
                      <a:pt x="11" y="71"/>
                    </a:lnTo>
                    <a:lnTo>
                      <a:pt x="5" y="66"/>
                    </a:lnTo>
                    <a:lnTo>
                      <a:pt x="1" y="60"/>
                    </a:lnTo>
                    <a:lnTo>
                      <a:pt x="0" y="54"/>
                    </a:lnTo>
                    <a:lnTo>
                      <a:pt x="1" y="49"/>
                    </a:lnTo>
                    <a:lnTo>
                      <a:pt x="5" y="43"/>
                    </a:lnTo>
                    <a:lnTo>
                      <a:pt x="11" y="38"/>
                    </a:lnTo>
                    <a:lnTo>
                      <a:pt x="20" y="33"/>
                    </a:lnTo>
                    <a:lnTo>
                      <a:pt x="31" y="28"/>
                    </a:lnTo>
                    <a:lnTo>
                      <a:pt x="43" y="24"/>
                    </a:lnTo>
                    <a:lnTo>
                      <a:pt x="57" y="20"/>
                    </a:lnTo>
                    <a:lnTo>
                      <a:pt x="74" y="16"/>
                    </a:lnTo>
                    <a:lnTo>
                      <a:pt x="92" y="12"/>
                    </a:lnTo>
                    <a:lnTo>
                      <a:pt x="112" y="9"/>
                    </a:lnTo>
                    <a:lnTo>
                      <a:pt x="132" y="7"/>
                    </a:lnTo>
                    <a:lnTo>
                      <a:pt x="155" y="4"/>
                    </a:lnTo>
                    <a:lnTo>
                      <a:pt x="178" y="2"/>
                    </a:lnTo>
                    <a:lnTo>
                      <a:pt x="203" y="1"/>
                    </a:lnTo>
                    <a:lnTo>
                      <a:pt x="227" y="0"/>
                    </a:lnTo>
                    <a:lnTo>
                      <a:pt x="253" y="0"/>
                    </a:lnTo>
                  </a:path>
                </a:pathLst>
              </a:custGeom>
              <a:gradFill rotWithShape="0">
                <a:gsLst>
                  <a:gs pos="0">
                    <a:srgbClr val="C8C8C8"/>
                  </a:gs>
                  <a:gs pos="100000">
                    <a:srgbClr val="919191"/>
                  </a:gs>
                </a:gsLst>
                <a:lin ang="0" scaled="1"/>
              </a:gradFill>
              <a:ln w="9525" cap="rnd">
                <a:noFill/>
                <a:round/>
                <a:headEnd type="none" w="sm" len="sm"/>
                <a:tailEnd type="none" w="sm" len="sm"/>
              </a:ln>
            </p:spPr>
            <p:txBody>
              <a:bodyPr/>
              <a:lstStyle/>
              <a:p>
                <a:endParaRPr lang="ja-JP" altLang="en-US" sz="2000"/>
              </a:p>
            </p:txBody>
          </p:sp>
          <p:sp>
            <p:nvSpPr>
              <p:cNvPr id="56" name="Freeform 88"/>
              <p:cNvSpPr>
                <a:spLocks/>
              </p:cNvSpPr>
              <p:nvPr/>
            </p:nvSpPr>
            <p:spPr bwMode="auto">
              <a:xfrm>
                <a:off x="2945" y="1143"/>
                <a:ext cx="247" cy="53"/>
              </a:xfrm>
              <a:custGeom>
                <a:avLst/>
                <a:gdLst>
                  <a:gd name="T0" fmla="*/ 135 w 247"/>
                  <a:gd name="T1" fmla="*/ 0 h 53"/>
                  <a:gd name="T2" fmla="*/ 159 w 247"/>
                  <a:gd name="T3" fmla="*/ 2 h 53"/>
                  <a:gd name="T4" fmla="*/ 182 w 247"/>
                  <a:gd name="T5" fmla="*/ 3 h 53"/>
                  <a:gd name="T6" fmla="*/ 201 w 247"/>
                  <a:gd name="T7" fmla="*/ 6 h 53"/>
                  <a:gd name="T8" fmla="*/ 219 w 247"/>
                  <a:gd name="T9" fmla="*/ 9 h 53"/>
                  <a:gd name="T10" fmla="*/ 231 w 247"/>
                  <a:gd name="T11" fmla="*/ 14 h 53"/>
                  <a:gd name="T12" fmla="*/ 241 w 247"/>
                  <a:gd name="T13" fmla="*/ 18 h 53"/>
                  <a:gd name="T14" fmla="*/ 246 w 247"/>
                  <a:gd name="T15" fmla="*/ 23 h 53"/>
                  <a:gd name="T16" fmla="*/ 246 w 247"/>
                  <a:gd name="T17" fmla="*/ 29 h 53"/>
                  <a:gd name="T18" fmla="*/ 241 w 247"/>
                  <a:gd name="T19" fmla="*/ 34 h 53"/>
                  <a:gd name="T20" fmla="*/ 231 w 247"/>
                  <a:gd name="T21" fmla="*/ 38 h 53"/>
                  <a:gd name="T22" fmla="*/ 219 w 247"/>
                  <a:gd name="T23" fmla="*/ 43 h 53"/>
                  <a:gd name="T24" fmla="*/ 201 w 247"/>
                  <a:gd name="T25" fmla="*/ 46 h 53"/>
                  <a:gd name="T26" fmla="*/ 182 w 247"/>
                  <a:gd name="T27" fmla="*/ 49 h 53"/>
                  <a:gd name="T28" fmla="*/ 159 w 247"/>
                  <a:gd name="T29" fmla="*/ 51 h 53"/>
                  <a:gd name="T30" fmla="*/ 135 w 247"/>
                  <a:gd name="T31" fmla="*/ 52 h 53"/>
                  <a:gd name="T32" fmla="*/ 110 w 247"/>
                  <a:gd name="T33" fmla="*/ 52 h 53"/>
                  <a:gd name="T34" fmla="*/ 86 w 247"/>
                  <a:gd name="T35" fmla="*/ 51 h 53"/>
                  <a:gd name="T36" fmla="*/ 64 w 247"/>
                  <a:gd name="T37" fmla="*/ 49 h 53"/>
                  <a:gd name="T38" fmla="*/ 45 w 247"/>
                  <a:gd name="T39" fmla="*/ 46 h 53"/>
                  <a:gd name="T40" fmla="*/ 28 w 247"/>
                  <a:gd name="T41" fmla="*/ 43 h 53"/>
                  <a:gd name="T42" fmla="*/ 15 w 247"/>
                  <a:gd name="T43" fmla="*/ 38 h 53"/>
                  <a:gd name="T44" fmla="*/ 6 w 247"/>
                  <a:gd name="T45" fmla="*/ 34 h 53"/>
                  <a:gd name="T46" fmla="*/ 0 w 247"/>
                  <a:gd name="T47" fmla="*/ 29 h 53"/>
                  <a:gd name="T48" fmla="*/ 0 w 247"/>
                  <a:gd name="T49" fmla="*/ 23 h 53"/>
                  <a:gd name="T50" fmla="*/ 6 w 247"/>
                  <a:gd name="T51" fmla="*/ 18 h 53"/>
                  <a:gd name="T52" fmla="*/ 15 w 247"/>
                  <a:gd name="T53" fmla="*/ 14 h 53"/>
                  <a:gd name="T54" fmla="*/ 28 w 247"/>
                  <a:gd name="T55" fmla="*/ 9 h 53"/>
                  <a:gd name="T56" fmla="*/ 45 w 247"/>
                  <a:gd name="T57" fmla="*/ 6 h 53"/>
                  <a:gd name="T58" fmla="*/ 64 w 247"/>
                  <a:gd name="T59" fmla="*/ 3 h 53"/>
                  <a:gd name="T60" fmla="*/ 86 w 247"/>
                  <a:gd name="T61" fmla="*/ 2 h 53"/>
                  <a:gd name="T62" fmla="*/ 110 w 247"/>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53"/>
                  <a:gd name="T98" fmla="*/ 247 w 247"/>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53">
                    <a:moveTo>
                      <a:pt x="123" y="0"/>
                    </a:moveTo>
                    <a:lnTo>
                      <a:pt x="135" y="0"/>
                    </a:lnTo>
                    <a:lnTo>
                      <a:pt x="147" y="1"/>
                    </a:lnTo>
                    <a:lnTo>
                      <a:pt x="159" y="2"/>
                    </a:lnTo>
                    <a:lnTo>
                      <a:pt x="171" y="2"/>
                    </a:lnTo>
                    <a:lnTo>
                      <a:pt x="182" y="3"/>
                    </a:lnTo>
                    <a:lnTo>
                      <a:pt x="192" y="5"/>
                    </a:lnTo>
                    <a:lnTo>
                      <a:pt x="201" y="6"/>
                    </a:lnTo>
                    <a:lnTo>
                      <a:pt x="210" y="8"/>
                    </a:lnTo>
                    <a:lnTo>
                      <a:pt x="219" y="9"/>
                    </a:lnTo>
                    <a:lnTo>
                      <a:pt x="225" y="12"/>
                    </a:lnTo>
                    <a:lnTo>
                      <a:pt x="231" y="14"/>
                    </a:lnTo>
                    <a:lnTo>
                      <a:pt x="237" y="16"/>
                    </a:lnTo>
                    <a:lnTo>
                      <a:pt x="241" y="18"/>
                    </a:lnTo>
                    <a:lnTo>
                      <a:pt x="244" y="21"/>
                    </a:lnTo>
                    <a:lnTo>
                      <a:pt x="246" y="23"/>
                    </a:lnTo>
                    <a:lnTo>
                      <a:pt x="246" y="26"/>
                    </a:lnTo>
                    <a:lnTo>
                      <a:pt x="246" y="29"/>
                    </a:lnTo>
                    <a:lnTo>
                      <a:pt x="244" y="31"/>
                    </a:lnTo>
                    <a:lnTo>
                      <a:pt x="241" y="34"/>
                    </a:lnTo>
                    <a:lnTo>
                      <a:pt x="237" y="36"/>
                    </a:lnTo>
                    <a:lnTo>
                      <a:pt x="231" y="38"/>
                    </a:lnTo>
                    <a:lnTo>
                      <a:pt x="225" y="40"/>
                    </a:lnTo>
                    <a:lnTo>
                      <a:pt x="219" y="43"/>
                    </a:lnTo>
                    <a:lnTo>
                      <a:pt x="210" y="45"/>
                    </a:lnTo>
                    <a:lnTo>
                      <a:pt x="201" y="46"/>
                    </a:lnTo>
                    <a:lnTo>
                      <a:pt x="192" y="47"/>
                    </a:lnTo>
                    <a:lnTo>
                      <a:pt x="182" y="49"/>
                    </a:lnTo>
                    <a:lnTo>
                      <a:pt x="171" y="50"/>
                    </a:lnTo>
                    <a:lnTo>
                      <a:pt x="159" y="51"/>
                    </a:lnTo>
                    <a:lnTo>
                      <a:pt x="147" y="51"/>
                    </a:lnTo>
                    <a:lnTo>
                      <a:pt x="135" y="52"/>
                    </a:lnTo>
                    <a:lnTo>
                      <a:pt x="123" y="52"/>
                    </a:lnTo>
                    <a:lnTo>
                      <a:pt x="110" y="52"/>
                    </a:lnTo>
                    <a:lnTo>
                      <a:pt x="98" y="51"/>
                    </a:lnTo>
                    <a:lnTo>
                      <a:pt x="86" y="51"/>
                    </a:lnTo>
                    <a:lnTo>
                      <a:pt x="75" y="50"/>
                    </a:lnTo>
                    <a:lnTo>
                      <a:pt x="64" y="49"/>
                    </a:lnTo>
                    <a:lnTo>
                      <a:pt x="55" y="47"/>
                    </a:lnTo>
                    <a:lnTo>
                      <a:pt x="45" y="46"/>
                    </a:lnTo>
                    <a:lnTo>
                      <a:pt x="36" y="45"/>
                    </a:lnTo>
                    <a:lnTo>
                      <a:pt x="28" y="43"/>
                    </a:lnTo>
                    <a:lnTo>
                      <a:pt x="21" y="40"/>
                    </a:lnTo>
                    <a:lnTo>
                      <a:pt x="15" y="38"/>
                    </a:lnTo>
                    <a:lnTo>
                      <a:pt x="10" y="36"/>
                    </a:lnTo>
                    <a:lnTo>
                      <a:pt x="6" y="34"/>
                    </a:lnTo>
                    <a:lnTo>
                      <a:pt x="2" y="31"/>
                    </a:lnTo>
                    <a:lnTo>
                      <a:pt x="0" y="29"/>
                    </a:lnTo>
                    <a:lnTo>
                      <a:pt x="0" y="26"/>
                    </a:lnTo>
                    <a:lnTo>
                      <a:pt x="0" y="23"/>
                    </a:lnTo>
                    <a:lnTo>
                      <a:pt x="2" y="21"/>
                    </a:lnTo>
                    <a:lnTo>
                      <a:pt x="6" y="18"/>
                    </a:lnTo>
                    <a:lnTo>
                      <a:pt x="10" y="16"/>
                    </a:lnTo>
                    <a:lnTo>
                      <a:pt x="15" y="14"/>
                    </a:lnTo>
                    <a:lnTo>
                      <a:pt x="21" y="12"/>
                    </a:lnTo>
                    <a:lnTo>
                      <a:pt x="28" y="9"/>
                    </a:lnTo>
                    <a:lnTo>
                      <a:pt x="36" y="8"/>
                    </a:lnTo>
                    <a:lnTo>
                      <a:pt x="45" y="6"/>
                    </a:lnTo>
                    <a:lnTo>
                      <a:pt x="55" y="5"/>
                    </a:lnTo>
                    <a:lnTo>
                      <a:pt x="64" y="3"/>
                    </a:lnTo>
                    <a:lnTo>
                      <a:pt x="75" y="2"/>
                    </a:lnTo>
                    <a:lnTo>
                      <a:pt x="86" y="2"/>
                    </a:lnTo>
                    <a:lnTo>
                      <a:pt x="98" y="1"/>
                    </a:lnTo>
                    <a:lnTo>
                      <a:pt x="110" y="0"/>
                    </a:lnTo>
                    <a:lnTo>
                      <a:pt x="123" y="0"/>
                    </a:lnTo>
                  </a:path>
                </a:pathLst>
              </a:custGeom>
              <a:gradFill rotWithShape="0">
                <a:gsLst>
                  <a:gs pos="0">
                    <a:srgbClr val="FFFFFF"/>
                  </a:gs>
                  <a:gs pos="100000">
                    <a:srgbClr val="919191"/>
                  </a:gs>
                </a:gsLst>
                <a:path path="rect">
                  <a:fillToRect l="50000" t="50000" r="50000" b="50000"/>
                </a:path>
              </a:gradFill>
              <a:ln w="9525" cap="rnd">
                <a:noFill/>
                <a:round/>
                <a:headEnd type="none" w="sm" len="sm"/>
                <a:tailEnd type="none" w="sm" len="sm"/>
              </a:ln>
            </p:spPr>
            <p:txBody>
              <a:bodyPr/>
              <a:lstStyle/>
              <a:p>
                <a:endParaRPr lang="ja-JP" altLang="en-US" sz="2000"/>
              </a:p>
            </p:txBody>
          </p:sp>
          <p:sp>
            <p:nvSpPr>
              <p:cNvPr id="57" name="Freeform 89"/>
              <p:cNvSpPr>
                <a:spLocks/>
              </p:cNvSpPr>
              <p:nvPr/>
            </p:nvSpPr>
            <p:spPr bwMode="auto">
              <a:xfrm>
                <a:off x="2944" y="1143"/>
                <a:ext cx="247" cy="31"/>
              </a:xfrm>
              <a:custGeom>
                <a:avLst/>
                <a:gdLst>
                  <a:gd name="T0" fmla="*/ 240 w 247"/>
                  <a:gd name="T1" fmla="*/ 28 h 31"/>
                  <a:gd name="T2" fmla="*/ 232 w 247"/>
                  <a:gd name="T3" fmla="*/ 24 h 31"/>
                  <a:gd name="T4" fmla="*/ 222 w 247"/>
                  <a:gd name="T5" fmla="*/ 21 h 31"/>
                  <a:gd name="T6" fmla="*/ 208 w 247"/>
                  <a:gd name="T7" fmla="*/ 18 h 31"/>
                  <a:gd name="T8" fmla="*/ 191 w 247"/>
                  <a:gd name="T9" fmla="*/ 15 h 31"/>
                  <a:gd name="T10" fmla="*/ 175 w 247"/>
                  <a:gd name="T11" fmla="*/ 13 h 31"/>
                  <a:gd name="T12" fmla="*/ 154 w 247"/>
                  <a:gd name="T13" fmla="*/ 12 h 31"/>
                  <a:gd name="T14" fmla="*/ 134 w 247"/>
                  <a:gd name="T15" fmla="*/ 11 h 31"/>
                  <a:gd name="T16" fmla="*/ 112 w 247"/>
                  <a:gd name="T17" fmla="*/ 11 h 31"/>
                  <a:gd name="T18" fmla="*/ 91 w 247"/>
                  <a:gd name="T19" fmla="*/ 12 h 31"/>
                  <a:gd name="T20" fmla="*/ 71 w 247"/>
                  <a:gd name="T21" fmla="*/ 13 h 31"/>
                  <a:gd name="T22" fmla="*/ 54 w 247"/>
                  <a:gd name="T23" fmla="*/ 15 h 31"/>
                  <a:gd name="T24" fmla="*/ 38 w 247"/>
                  <a:gd name="T25" fmla="*/ 18 h 31"/>
                  <a:gd name="T26" fmla="*/ 25 w 247"/>
                  <a:gd name="T27" fmla="*/ 21 h 31"/>
                  <a:gd name="T28" fmla="*/ 14 w 247"/>
                  <a:gd name="T29" fmla="*/ 25 h 31"/>
                  <a:gd name="T30" fmla="*/ 7 w 247"/>
                  <a:gd name="T31" fmla="*/ 28 h 31"/>
                  <a:gd name="T32" fmla="*/ 3 w 247"/>
                  <a:gd name="T33" fmla="*/ 29 h 31"/>
                  <a:gd name="T34" fmla="*/ 1 w 247"/>
                  <a:gd name="T35" fmla="*/ 27 h 31"/>
                  <a:gd name="T36" fmla="*/ 1 w 247"/>
                  <a:gd name="T37" fmla="*/ 23 h 31"/>
                  <a:gd name="T38" fmla="*/ 5 w 247"/>
                  <a:gd name="T39" fmla="*/ 18 h 31"/>
                  <a:gd name="T40" fmla="*/ 15 w 247"/>
                  <a:gd name="T41" fmla="*/ 13 h 31"/>
                  <a:gd name="T42" fmla="*/ 27 w 247"/>
                  <a:gd name="T43" fmla="*/ 9 h 31"/>
                  <a:gd name="T44" fmla="*/ 45 w 247"/>
                  <a:gd name="T45" fmla="*/ 6 h 31"/>
                  <a:gd name="T46" fmla="*/ 64 w 247"/>
                  <a:gd name="T47" fmla="*/ 3 h 31"/>
                  <a:gd name="T48" fmla="*/ 87 w 247"/>
                  <a:gd name="T49" fmla="*/ 2 h 31"/>
                  <a:gd name="T50" fmla="*/ 111 w 247"/>
                  <a:gd name="T51" fmla="*/ 0 h 31"/>
                  <a:gd name="T52" fmla="*/ 136 w 247"/>
                  <a:gd name="T53" fmla="*/ 0 h 31"/>
                  <a:gd name="T54" fmla="*/ 160 w 247"/>
                  <a:gd name="T55" fmla="*/ 1 h 31"/>
                  <a:gd name="T56" fmla="*/ 182 w 247"/>
                  <a:gd name="T57" fmla="*/ 3 h 31"/>
                  <a:gd name="T58" fmla="*/ 202 w 247"/>
                  <a:gd name="T59" fmla="*/ 6 h 31"/>
                  <a:gd name="T60" fmla="*/ 219 w 247"/>
                  <a:gd name="T61" fmla="*/ 9 h 31"/>
                  <a:gd name="T62" fmla="*/ 231 w 247"/>
                  <a:gd name="T63" fmla="*/ 13 h 31"/>
                  <a:gd name="T64" fmla="*/ 241 w 247"/>
                  <a:gd name="T65" fmla="*/ 17 h 31"/>
                  <a:gd name="T66" fmla="*/ 246 w 247"/>
                  <a:gd name="T67" fmla="*/ 22 h 31"/>
                  <a:gd name="T68" fmla="*/ 246 w 247"/>
                  <a:gd name="T69" fmla="*/ 27 h 31"/>
                  <a:gd name="T70" fmla="*/ 245 w 247"/>
                  <a:gd name="T71" fmla="*/ 29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31"/>
                  <a:gd name="T110" fmla="*/ 247 w 247"/>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31">
                    <a:moveTo>
                      <a:pt x="243" y="30"/>
                    </a:moveTo>
                    <a:lnTo>
                      <a:pt x="240" y="28"/>
                    </a:lnTo>
                    <a:lnTo>
                      <a:pt x="236" y="26"/>
                    </a:lnTo>
                    <a:lnTo>
                      <a:pt x="232" y="24"/>
                    </a:lnTo>
                    <a:lnTo>
                      <a:pt x="227" y="22"/>
                    </a:lnTo>
                    <a:lnTo>
                      <a:pt x="222" y="21"/>
                    </a:lnTo>
                    <a:lnTo>
                      <a:pt x="215" y="19"/>
                    </a:lnTo>
                    <a:lnTo>
                      <a:pt x="208" y="18"/>
                    </a:lnTo>
                    <a:lnTo>
                      <a:pt x="200" y="16"/>
                    </a:lnTo>
                    <a:lnTo>
                      <a:pt x="191" y="15"/>
                    </a:lnTo>
                    <a:lnTo>
                      <a:pt x="184" y="14"/>
                    </a:lnTo>
                    <a:lnTo>
                      <a:pt x="175" y="13"/>
                    </a:lnTo>
                    <a:lnTo>
                      <a:pt x="165" y="12"/>
                    </a:lnTo>
                    <a:lnTo>
                      <a:pt x="154" y="12"/>
                    </a:lnTo>
                    <a:lnTo>
                      <a:pt x="144" y="11"/>
                    </a:lnTo>
                    <a:lnTo>
                      <a:pt x="134" y="11"/>
                    </a:lnTo>
                    <a:lnTo>
                      <a:pt x="123" y="11"/>
                    </a:lnTo>
                    <a:lnTo>
                      <a:pt x="112" y="11"/>
                    </a:lnTo>
                    <a:lnTo>
                      <a:pt x="102" y="11"/>
                    </a:lnTo>
                    <a:lnTo>
                      <a:pt x="91" y="12"/>
                    </a:lnTo>
                    <a:lnTo>
                      <a:pt x="81" y="12"/>
                    </a:lnTo>
                    <a:lnTo>
                      <a:pt x="71" y="13"/>
                    </a:lnTo>
                    <a:lnTo>
                      <a:pt x="62" y="14"/>
                    </a:lnTo>
                    <a:lnTo>
                      <a:pt x="54" y="15"/>
                    </a:lnTo>
                    <a:lnTo>
                      <a:pt x="46" y="17"/>
                    </a:lnTo>
                    <a:lnTo>
                      <a:pt x="38" y="18"/>
                    </a:lnTo>
                    <a:lnTo>
                      <a:pt x="31" y="20"/>
                    </a:lnTo>
                    <a:lnTo>
                      <a:pt x="25" y="21"/>
                    </a:lnTo>
                    <a:lnTo>
                      <a:pt x="19" y="23"/>
                    </a:lnTo>
                    <a:lnTo>
                      <a:pt x="14" y="25"/>
                    </a:lnTo>
                    <a:lnTo>
                      <a:pt x="10" y="26"/>
                    </a:lnTo>
                    <a:lnTo>
                      <a:pt x="7" y="28"/>
                    </a:lnTo>
                    <a:lnTo>
                      <a:pt x="4" y="30"/>
                    </a:lnTo>
                    <a:lnTo>
                      <a:pt x="3" y="29"/>
                    </a:lnTo>
                    <a:lnTo>
                      <a:pt x="1" y="28"/>
                    </a:lnTo>
                    <a:lnTo>
                      <a:pt x="1" y="27"/>
                    </a:lnTo>
                    <a:lnTo>
                      <a:pt x="0" y="25"/>
                    </a:lnTo>
                    <a:lnTo>
                      <a:pt x="1" y="23"/>
                    </a:lnTo>
                    <a:lnTo>
                      <a:pt x="3" y="20"/>
                    </a:lnTo>
                    <a:lnTo>
                      <a:pt x="5" y="18"/>
                    </a:lnTo>
                    <a:lnTo>
                      <a:pt x="9" y="16"/>
                    </a:lnTo>
                    <a:lnTo>
                      <a:pt x="15" y="13"/>
                    </a:lnTo>
                    <a:lnTo>
                      <a:pt x="21" y="11"/>
                    </a:lnTo>
                    <a:lnTo>
                      <a:pt x="27" y="9"/>
                    </a:lnTo>
                    <a:lnTo>
                      <a:pt x="35" y="8"/>
                    </a:lnTo>
                    <a:lnTo>
                      <a:pt x="45" y="6"/>
                    </a:lnTo>
                    <a:lnTo>
                      <a:pt x="54" y="5"/>
                    </a:lnTo>
                    <a:lnTo>
                      <a:pt x="64" y="3"/>
                    </a:lnTo>
                    <a:lnTo>
                      <a:pt x="75" y="2"/>
                    </a:lnTo>
                    <a:lnTo>
                      <a:pt x="87" y="2"/>
                    </a:lnTo>
                    <a:lnTo>
                      <a:pt x="99" y="1"/>
                    </a:lnTo>
                    <a:lnTo>
                      <a:pt x="111" y="0"/>
                    </a:lnTo>
                    <a:lnTo>
                      <a:pt x="123" y="0"/>
                    </a:lnTo>
                    <a:lnTo>
                      <a:pt x="136" y="0"/>
                    </a:lnTo>
                    <a:lnTo>
                      <a:pt x="148" y="1"/>
                    </a:lnTo>
                    <a:lnTo>
                      <a:pt x="160" y="1"/>
                    </a:lnTo>
                    <a:lnTo>
                      <a:pt x="171" y="2"/>
                    </a:lnTo>
                    <a:lnTo>
                      <a:pt x="182" y="3"/>
                    </a:lnTo>
                    <a:lnTo>
                      <a:pt x="192" y="4"/>
                    </a:lnTo>
                    <a:lnTo>
                      <a:pt x="202" y="6"/>
                    </a:lnTo>
                    <a:lnTo>
                      <a:pt x="210" y="7"/>
                    </a:lnTo>
                    <a:lnTo>
                      <a:pt x="219" y="9"/>
                    </a:lnTo>
                    <a:lnTo>
                      <a:pt x="226" y="11"/>
                    </a:lnTo>
                    <a:lnTo>
                      <a:pt x="231" y="13"/>
                    </a:lnTo>
                    <a:lnTo>
                      <a:pt x="237" y="15"/>
                    </a:lnTo>
                    <a:lnTo>
                      <a:pt x="241" y="17"/>
                    </a:lnTo>
                    <a:lnTo>
                      <a:pt x="244" y="20"/>
                    </a:lnTo>
                    <a:lnTo>
                      <a:pt x="246" y="22"/>
                    </a:lnTo>
                    <a:lnTo>
                      <a:pt x="246" y="25"/>
                    </a:lnTo>
                    <a:lnTo>
                      <a:pt x="246" y="27"/>
                    </a:lnTo>
                    <a:lnTo>
                      <a:pt x="246" y="28"/>
                    </a:lnTo>
                    <a:lnTo>
                      <a:pt x="245" y="29"/>
                    </a:lnTo>
                    <a:lnTo>
                      <a:pt x="243" y="30"/>
                    </a:lnTo>
                  </a:path>
                </a:pathLst>
              </a:custGeom>
              <a:gradFill rotWithShape="0">
                <a:gsLst>
                  <a:gs pos="0">
                    <a:srgbClr val="919191"/>
                  </a:gs>
                  <a:gs pos="100000">
                    <a:srgbClr val="BDBDBD"/>
                  </a:gs>
                </a:gsLst>
                <a:lin ang="0" scaled="1"/>
              </a:gradFill>
              <a:ln w="9525" cap="rnd">
                <a:noFill/>
                <a:round/>
                <a:headEnd type="none" w="sm" len="sm"/>
                <a:tailEnd type="none" w="sm" len="sm"/>
              </a:ln>
            </p:spPr>
            <p:txBody>
              <a:bodyPr/>
              <a:lstStyle/>
              <a:p>
                <a:endParaRPr lang="ja-JP" altLang="en-US" sz="2000"/>
              </a:p>
            </p:txBody>
          </p:sp>
        </p:grpSp>
      </p:grpSp>
      <p:sp>
        <p:nvSpPr>
          <p:cNvPr id="79" name="テキスト ボックス 78"/>
          <p:cNvSpPr txBox="1"/>
          <p:nvPr/>
        </p:nvSpPr>
        <p:spPr>
          <a:xfrm>
            <a:off x="287468" y="665401"/>
            <a:ext cx="7840487" cy="2339037"/>
          </a:xfrm>
          <a:prstGeom prst="rect">
            <a:avLst/>
          </a:prstGeom>
          <a:noFill/>
        </p:spPr>
        <p:txBody>
          <a:bodyPr wrap="none" lIns="91380" tIns="45688" rIns="91380" bIns="45688"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これまでの</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部門の対象領域</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　バックオフィス系のシステムがメイン</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守りの</a:t>
            </a:r>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効率化、コスト削減など</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基幹系システム（</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ERP/SCM/CRM/PLM/EC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業務処理用システム（</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周辺機器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オフィスソフトなど）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攻めの</a:t>
            </a:r>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そんなもの無い。</a:t>
            </a:r>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はあまり関わらない？</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お金を稼ぐシステム、顧客向けサービスシステム</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サービス業のシステム</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銀行・保険などシステム、ネット通販などシステム</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 name="テキスト ボックス 145"/>
          <p:cNvSpPr txBox="1"/>
          <p:nvPr/>
        </p:nvSpPr>
        <p:spPr>
          <a:xfrm>
            <a:off x="310321" y="3429000"/>
            <a:ext cx="8778692" cy="3077701"/>
          </a:xfrm>
          <a:prstGeom prst="rect">
            <a:avLst/>
          </a:prstGeom>
          <a:noFill/>
        </p:spPr>
        <p:txBody>
          <a:bodyPr wrap="none" lIns="91380" tIns="45688" rIns="91380" bIns="45688"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これからの</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部門の対象領域　：　業績に貢献する事業部門向け</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システムがメイン</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攻めの</a:t>
            </a:r>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業績に貢献するシステム、事業活動の価値を高めるシステム</a:t>
            </a:r>
            <a:endPar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事業部門向けのシステム（顧客向け、工場向けなど）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業界、企業固有、事業戦略など要件に柔軟に対応できる仕組み</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600"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ロボット、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AI/RPA</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など新しいテクノロジー　→例えば、コマツの</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LANDLOG</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守りの</a:t>
            </a:r>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変化に即応できる安定したシステム</a:t>
            </a:r>
            <a:endPar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基幹系システム→柔軟性＆安定性、疎結合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業務処理用システム→ロケーションフリー</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オンプレミス・クラウド・ハイブリッド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デジタルファスト、クラウドファースト</a:t>
            </a:r>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New</a:t>
            </a:r>
            <a:r>
              <a:rPr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攻めの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と守りの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の両方を支える</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基盤</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新しいテクノロジーを迅速かつ柔軟に挑戦できる体制と社内外ネットワーク</a:t>
            </a:r>
          </a:p>
        </p:txBody>
      </p:sp>
      <p:pic>
        <p:nvPicPr>
          <p:cNvPr id="149" name="図 148" descr="robot FA.jpg"/>
          <p:cNvPicPr>
            <a:picLocks noChangeAspect="1"/>
          </p:cNvPicPr>
          <p:nvPr/>
        </p:nvPicPr>
        <p:blipFill>
          <a:blip r:embed="rId3" cstate="print"/>
          <a:stretch>
            <a:fillRect/>
          </a:stretch>
        </p:blipFill>
        <p:spPr>
          <a:xfrm>
            <a:off x="7020272" y="4869164"/>
            <a:ext cx="1008112" cy="1008112"/>
          </a:xfrm>
          <a:prstGeom prst="rect">
            <a:avLst/>
          </a:prstGeom>
        </p:spPr>
      </p:pic>
      <p:pic>
        <p:nvPicPr>
          <p:cNvPr id="150" name="図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3720" y="5014044"/>
            <a:ext cx="906752" cy="863228"/>
          </a:xfrm>
          <a:prstGeom prst="rect">
            <a:avLst/>
          </a:prstGeom>
        </p:spPr>
      </p:pic>
      <p:pic>
        <p:nvPicPr>
          <p:cNvPr id="156" name="図 1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5" y="4946209"/>
            <a:ext cx="1003075" cy="1003075"/>
          </a:xfrm>
          <a:prstGeom prst="rect">
            <a:avLst/>
          </a:prstGeom>
        </p:spPr>
      </p:pic>
      <p:pic>
        <p:nvPicPr>
          <p:cNvPr id="6147" name="Picture 3" descr="C:\Users\knabeno-mk2\Pictures\ペッパーくん\fig_pepp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2459" y="5445224"/>
            <a:ext cx="555849" cy="555849"/>
          </a:xfrm>
          <a:prstGeom prst="rect">
            <a:avLst/>
          </a:prstGeom>
          <a:noFill/>
          <a:extLst>
            <a:ext uri="{909E8E84-426E-40DD-AFC4-6F175D3DCCD1}">
              <a14:hiddenFill xmlns:a14="http://schemas.microsoft.com/office/drawing/2010/main">
                <a:solidFill>
                  <a:srgbClr val="FFFFFF"/>
                </a:solidFill>
              </a14:hiddenFill>
            </a:ext>
          </a:extLst>
        </p:spPr>
      </p:pic>
      <p:pic>
        <p:nvPicPr>
          <p:cNvPr id="157" name="図 1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9" y="4859288"/>
            <a:ext cx="720080" cy="720080"/>
          </a:xfrm>
          <a:prstGeom prst="rect">
            <a:avLst/>
          </a:prstGeom>
        </p:spPr>
      </p:pic>
      <p:sp>
        <p:nvSpPr>
          <p:cNvPr id="46"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363166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レーザー加工機をリモートサポート　：</a:t>
            </a:r>
            <a:r>
              <a:rPr kumimoji="1" lang="en-US" altLang="ja-JP" dirty="0" err="1"/>
              <a:t>iQ</a:t>
            </a:r>
            <a:r>
              <a:rPr kumimoji="1" lang="en-US" altLang="ja-JP" dirty="0"/>
              <a:t> Care Remote4U</a:t>
            </a:r>
            <a:r>
              <a:rPr kumimoji="1" lang="ja-JP" altLang="en-US" dirty="0"/>
              <a:t>　</a:t>
            </a:r>
          </a:p>
        </p:txBody>
      </p:sp>
      <p:sp>
        <p:nvSpPr>
          <p:cNvPr id="10" name="Text Box 4"/>
          <p:cNvSpPr txBox="1">
            <a:spLocks noChangeArrowheads="1"/>
          </p:cNvSpPr>
          <p:nvPr/>
        </p:nvSpPr>
        <p:spPr bwMode="auto">
          <a:xfrm>
            <a:off x="485677" y="693490"/>
            <a:ext cx="8443170" cy="1924204"/>
          </a:xfrm>
          <a:prstGeom prst="rect">
            <a:avLst/>
          </a:prstGeom>
          <a:noFill/>
          <a:ln w="12700" algn="ctr">
            <a:noFill/>
            <a:miter lim="800000"/>
            <a:headEnd/>
            <a:tailEnd/>
          </a:ln>
        </p:spPr>
        <p:txBody>
          <a:bodyPr/>
          <a:lstStyle/>
          <a:p>
            <a:pPr eaLnBrk="0" hangingPunct="0">
              <a:spcBef>
                <a:spcPct val="20000"/>
              </a:spcBef>
              <a:buClr>
                <a:srgbClr val="F48B00"/>
              </a:buClr>
            </a:pP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お客様の課題</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設備の故障やトラブルの発生に対して、これまで以上に速やかな対応が求められていた。人手不足、熟練技術者の確保が難しいなか、</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365</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時間、全国のお客様（工場）をサポートする必要があった。</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pP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導入効果</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pP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技術で、生産・保守をとりまく最新情報を「いつでも、どこでも」製造現場を支援するサービスを提供。どこからでもリアルタイムでレーザ加工機の障害やその予兆、加工予測時間などを確認できるようになり、お客様への迅速なサービスを実現した。</a:t>
            </a:r>
          </a:p>
        </p:txBody>
      </p:sp>
      <p:pic>
        <p:nvPicPr>
          <p:cNvPr id="4098" name="Picture 2" descr="MITSUBISHI Changes for the B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884085"/>
            <a:ext cx="1512540" cy="6116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Q Care Remote4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906" y="2852738"/>
            <a:ext cx="4732244" cy="36718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852738"/>
            <a:ext cx="3421061" cy="168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611188" y="4549063"/>
            <a:ext cx="3422930" cy="400110"/>
          </a:xfrm>
          <a:prstGeom prst="rect">
            <a:avLst/>
          </a:prstGeom>
          <a:solidFill>
            <a:srgbClr val="FFFFCC"/>
          </a:solidFill>
          <a:ln>
            <a:solidFill>
              <a:srgbClr val="FFFF00"/>
            </a:solidFill>
          </a:ln>
        </p:spPr>
        <p:txBody>
          <a:bodyPr wrap="square" rtlCol="0">
            <a:spAutoFit/>
          </a:bodyPr>
          <a:lstStyle/>
          <a:p>
            <a:r>
              <a:rPr lang="en-US" altLang="ja-JP" sz="1000" dirty="0">
                <a:latin typeface="Meiryo UI" panose="020B0604030504040204" pitchFamily="50" charset="-128"/>
                <a:ea typeface="Meiryo UI" panose="020B0604030504040204" pitchFamily="50" charset="-128"/>
              </a:rPr>
              <a:t>IoT</a:t>
            </a:r>
            <a:r>
              <a:rPr lang="ja-JP" altLang="en-US" sz="1000" dirty="0">
                <a:latin typeface="Meiryo UI" panose="020B0604030504040204" pitchFamily="50" charset="-128"/>
                <a:ea typeface="Meiryo UI" panose="020B0604030504040204" pitchFamily="50" charset="-128"/>
              </a:rPr>
              <a:t>活用でビジネスを加速！レーザ加工機のリモート診断サービス</a:t>
            </a:r>
            <a:endParaRPr lang="en-US" altLang="ja-JP" sz="1000" dirty="0">
              <a:latin typeface="Meiryo UI" panose="020B0604030504040204" pitchFamily="50" charset="-128"/>
              <a:ea typeface="Meiryo UI" panose="020B0604030504040204" pitchFamily="50" charset="-128"/>
            </a:endParaRPr>
          </a:p>
          <a:p>
            <a:r>
              <a:rPr lang="en-US" altLang="ja-JP" sz="1000" dirty="0">
                <a:hlinkClick r:id="rId5"/>
              </a:rPr>
              <a:t>https://www.youtube.com/watch?v=-jHwOIa3EdA</a:t>
            </a:r>
            <a:r>
              <a:rPr lang="ja-JP" altLang="en-US" sz="1000" dirty="0"/>
              <a:t>　</a:t>
            </a:r>
            <a:endParaRPr kumimoji="1" lang="ja-JP" altLang="en-US" sz="10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11188" y="5445224"/>
            <a:ext cx="3422930" cy="400110"/>
          </a:xfrm>
          <a:prstGeom prst="rect">
            <a:avLst/>
          </a:prstGeom>
          <a:solidFill>
            <a:srgbClr val="FFFFCC"/>
          </a:solidFill>
          <a:ln>
            <a:solidFill>
              <a:srgbClr val="FFFF00"/>
            </a:solidFill>
          </a:ln>
        </p:spPr>
        <p:txBody>
          <a:bodyPr wrap="square" rtlCol="0">
            <a:spAutoFit/>
          </a:bodyPr>
          <a:lstStyle/>
          <a:p>
            <a:r>
              <a:rPr lang="ja-JP" altLang="en-US" sz="1000" dirty="0">
                <a:latin typeface="Meiryo UI" panose="020B0604030504040204" pitchFamily="50" charset="-128"/>
                <a:ea typeface="Meiryo UI" panose="020B0604030504040204" pitchFamily="50" charset="-128"/>
              </a:rPr>
              <a:t>パレットアラームの復旧：レーザ加工機 リモートサービス事例</a:t>
            </a:r>
            <a:r>
              <a:rPr lang="en-US" altLang="ja-JP" sz="1000" dirty="0">
                <a:hlinkClick r:id="rId6"/>
              </a:rPr>
              <a:t>https://www.youtube.com/watch?v=pRIkNqXEmfE</a:t>
            </a:r>
            <a:r>
              <a:rPr lang="ja-JP" altLang="en-US" sz="1000" dirty="0"/>
              <a:t>　</a:t>
            </a:r>
            <a:endParaRPr kumimoji="1" lang="ja-JP" altLang="en-US" sz="1000" dirty="0">
              <a:latin typeface="Meiryo UI" panose="020B0604030504040204" pitchFamily="50" charset="-128"/>
              <a:ea typeface="Meiryo UI" panose="020B0604030504040204" pitchFamily="50" charset="-128"/>
            </a:endParaRPr>
          </a:p>
        </p:txBody>
      </p:sp>
      <p:sp>
        <p:nvSpPr>
          <p:cNvPr id="14"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4193856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三菱電機事例　お客様向け</a:t>
            </a:r>
            <a:r>
              <a:rPr kumimoji="1" lang="en-US" altLang="ja-JP" sz="1800" dirty="0"/>
              <a:t>IoT</a:t>
            </a:r>
            <a:r>
              <a:rPr kumimoji="1" lang="ja-JP" altLang="en-US" sz="1800" dirty="0"/>
              <a:t>サービス　</a:t>
            </a:r>
          </a:p>
        </p:txBody>
      </p:sp>
      <p:sp>
        <p:nvSpPr>
          <p:cNvPr id="10" name="Text Box 4"/>
          <p:cNvSpPr txBox="1">
            <a:spLocks noChangeArrowheads="1"/>
          </p:cNvSpPr>
          <p:nvPr/>
        </p:nvSpPr>
        <p:spPr bwMode="auto">
          <a:xfrm>
            <a:off x="484447" y="644691"/>
            <a:ext cx="8496593" cy="2159248"/>
          </a:xfrm>
          <a:prstGeom prst="rect">
            <a:avLst/>
          </a:prstGeom>
          <a:noFill/>
          <a:ln w="12700" algn="ctr">
            <a:noFill/>
            <a:miter lim="800000"/>
            <a:headEnd/>
            <a:tailEnd/>
          </a:ln>
        </p:spPr>
        <p:txBody>
          <a:bodyPr/>
          <a:lstStyle/>
          <a:p>
            <a:pPr eaLnBrk="0" hangingPunct="0">
              <a:spcBef>
                <a:spcPct val="20000"/>
              </a:spcBef>
              <a:buClr>
                <a:srgbClr val="F48B00"/>
              </a:buClr>
            </a:pP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ダッシュボード機能</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レーザ加工機の稼働情報・加工予測時間などをリアルタイムで確認できます。加工・稼働実績や電力・ガス消費量などを</a:t>
            </a:r>
            <a:r>
              <a:rPr kumimoji="0"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プラットフォームで収集・蓄積し、複数の情報をまとめて表示するとともに、汎用の表計算ソフトに出力することで、生産プロセスの改善・ランニングコスト低減に貢献します。</a:t>
            </a:r>
            <a:endParaRPr kumimoji="0"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pP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リモート診断機能</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pP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サービスセンターに設置した端末から直接お客様のレーザ加工機の状況を遠隔診断して予防保全情報を提供し、故障時にも当社のスタッフから迅速な対応を行います。サービスセンターから、ソフトウェアのバージョンアップや加工条件変更なども実施できます。</a:t>
            </a:r>
          </a:p>
        </p:txBody>
      </p:sp>
      <p:pic>
        <p:nvPicPr>
          <p:cNvPr id="5122" name="Picture 2" descr="https://www.mitsubishielectric.co.jp/fa/products/mecha/laser/pmerit/lup/iqcareremote4u/images/dashboard_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08" y="2888777"/>
            <a:ext cx="3960192" cy="36059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mitsubishielectric.co.jp/fa/products/mecha/laser/pmerit/lup/iqcareremote4u/images/diagnosis_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49972"/>
            <a:ext cx="4248150" cy="292609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4572000" y="5879013"/>
            <a:ext cx="4248150" cy="646331"/>
          </a:xfrm>
          <a:prstGeom prst="rect">
            <a:avLst/>
          </a:prstGeom>
          <a:solidFill>
            <a:srgbClr val="CCECFF"/>
          </a:solidFill>
          <a:ln>
            <a:solidFill>
              <a:srgbClr val="0070C0"/>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三菱電機レーザ加工機リモートサービス「</a:t>
            </a:r>
            <a:r>
              <a:rPr lang="en-US" altLang="ja-JP" sz="1200" dirty="0" err="1">
                <a:latin typeface="Meiryo UI" panose="020B0604030504040204" pitchFamily="50" charset="-128"/>
                <a:ea typeface="Meiryo UI" panose="020B0604030504040204" pitchFamily="50" charset="-128"/>
              </a:rPr>
              <a:t>iQ</a:t>
            </a:r>
            <a:r>
              <a:rPr lang="en-US" altLang="ja-JP" sz="1200" dirty="0">
                <a:latin typeface="Meiryo UI" panose="020B0604030504040204" pitchFamily="50" charset="-128"/>
                <a:ea typeface="Meiryo UI" panose="020B0604030504040204" pitchFamily="50" charset="-128"/>
              </a:rPr>
              <a:t> Care Remote4U</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hlinkClick r:id="rId4"/>
              </a:rPr>
              <a:t>https://www.mitsubishielectric.co.jp/fa/products/mecha/laser/pmerit/lup/iqcareremote4u/index.html</a:t>
            </a:r>
            <a:r>
              <a:rPr lang="ja-JP" altLang="en-US" sz="12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7"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1752321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顧客毎に個別サービスを提供　：「サービス開発、事業化、差別化」　</a:t>
            </a:r>
          </a:p>
        </p:txBody>
      </p:sp>
      <p:sp>
        <p:nvSpPr>
          <p:cNvPr id="6" name="テキスト ボックス 5"/>
          <p:cNvSpPr txBox="1"/>
          <p:nvPr/>
        </p:nvSpPr>
        <p:spPr>
          <a:xfrm>
            <a:off x="395536" y="599422"/>
            <a:ext cx="8568952" cy="584775"/>
          </a:xfrm>
          <a:prstGeom prst="rect">
            <a:avLst/>
          </a:prstGeom>
          <a:noFill/>
          <a:ln>
            <a:noFill/>
          </a:ln>
          <a:effectLst/>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やデジタル化をどう考えて、新しいサービスをつくれるのかわからない」という声がまだまだ多い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成功のカギは「サービス開発（価値提供）」、「事業化（ビジネスモデル）」、「差別化（競争優位性）」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11188" y="1125538"/>
            <a:ext cx="8219049" cy="3108543"/>
          </a:xfrm>
          <a:prstGeom prst="rect">
            <a:avLst/>
          </a:prstGeom>
          <a:noFill/>
          <a:ln>
            <a:solidFill>
              <a:schemeClr val="tx1"/>
            </a:solidFill>
          </a:ln>
          <a:effectLst/>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をお客様向け導入する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“差別化”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「サービス開発（価値提供）」は、例えば建機大手コマツでは“人手不足や生産性の向上”としている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「事業化（ビジネスモデル）」は、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建機やドローンなど“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の技術を使った誰でも簡単に使えるサービス“の提供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「明確な差別化」は、①誰でも簡単にひと目でわかる＆使える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見えるサービス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（システム）、②多種多様なサービスを生む環境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プラットフォーム（アプリケーションストア）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を提供、③全ての建機やトラックなどのデータが取り扱えるようにオープンで誰でも参加できる仕組み“ランドログ”の設立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オープン・イノベーション（アライアンス戦略）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を事業化して売上／収益を上げるためには、お客様目線で「サービス開発／事業家／差別化」に取り組むべき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①誰でも簡単に使えるサービスの開発と提供（価値提供）　→見えるサービス（操作簡単、見える・触れる）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参考動画：　</a:t>
            </a:r>
            <a:r>
              <a:rPr lang="en-US" altLang="ja-JP" sz="1400" dirty="0">
                <a:latin typeface="Meiryo UI" panose="020B0604030504040204" pitchFamily="50" charset="-128"/>
                <a:ea typeface="Meiryo UI" panose="020B0604030504040204" pitchFamily="50" charset="-128"/>
                <a:cs typeface="Meiryo UI" panose="020B0604030504040204" pitchFamily="50" charset="-128"/>
                <a:hlinkClick r:id="rId2"/>
              </a:rPr>
              <a:t>https://www.youtube.com/watch?v=dq_qW12IPjs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②多種多様なサービスを生む環境を提供する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プラットフォーム（アップルと同じビジネスモデル）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参考動画：　</a:t>
            </a:r>
            <a:r>
              <a:rPr lang="en-US" altLang="ja-JP" sz="1400" dirty="0">
                <a:latin typeface="Meiryo UI" panose="020B0604030504040204" pitchFamily="50" charset="-128"/>
                <a:ea typeface="Meiryo UI" panose="020B0604030504040204" pitchFamily="50" charset="-128"/>
                <a:cs typeface="Meiryo UI" panose="020B0604030504040204" pitchFamily="50" charset="-128"/>
                <a:hlinkClick r:id="rId3"/>
              </a:rPr>
              <a:t>https://www.youtube.com/watch?v=qyrdpd8jz3E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③ひとつの企業で囲い込むのではなく、オープンで誰でも参加でき仕組み　→オープン・イノベーション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参考動画：　</a:t>
            </a:r>
            <a:r>
              <a:rPr lang="en-US" altLang="ja-JP" sz="1400" dirty="0">
                <a:latin typeface="Meiryo UI" panose="020B0604030504040204" pitchFamily="50" charset="-128"/>
                <a:ea typeface="Meiryo UI" panose="020B0604030504040204" pitchFamily="50" charset="-128"/>
                <a:cs typeface="Meiryo UI" panose="020B0604030504040204" pitchFamily="50" charset="-128"/>
                <a:hlinkClick r:id="rId4"/>
              </a:rPr>
              <a:t>https://www.youtube.com/watch?v=DLnQsfDXo7k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4432891"/>
            <a:ext cx="2592387" cy="12438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607" y="4424029"/>
            <a:ext cx="2576785" cy="12643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9365" y="4411403"/>
            <a:ext cx="2583632" cy="128764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2658619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a:t>コマツ、他社製含め</a:t>
            </a:r>
            <a:r>
              <a:rPr lang="en-US" altLang="ja-JP" sz="1800" dirty="0"/>
              <a:t>IoT</a:t>
            </a:r>
            <a:r>
              <a:rPr lang="ja-JP" altLang="en-US" sz="1800" dirty="0"/>
              <a:t>網　「デジタル強者」へ新手　　</a:t>
            </a:r>
          </a:p>
        </p:txBody>
      </p:sp>
      <p:sp>
        <p:nvSpPr>
          <p:cNvPr id="4" name="テキスト ボックス 3"/>
          <p:cNvSpPr txBox="1"/>
          <p:nvPr/>
        </p:nvSpPr>
        <p:spPr>
          <a:xfrm>
            <a:off x="4572000" y="6165304"/>
            <a:ext cx="4320480"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出所：</a:t>
            </a:r>
            <a:r>
              <a:rPr lang="ja-JP" altLang="en-US" sz="1050" dirty="0">
                <a:latin typeface="Meiryo UI" panose="020B0604030504040204" pitchFamily="50" charset="-128"/>
                <a:ea typeface="Meiryo UI" panose="020B0604030504040204" pitchFamily="50" charset="-128"/>
              </a:rPr>
              <a:t>日本経済新聞</a:t>
            </a:r>
            <a:r>
              <a:rPr kumimoji="1"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31</a:t>
            </a:r>
            <a:r>
              <a:rPr lang="ja-JP" altLang="en-US" sz="1050" dirty="0">
                <a:latin typeface="Meiryo UI" panose="020B0604030504040204" pitchFamily="50" charset="-128"/>
                <a:ea typeface="Meiryo UI" panose="020B0604030504040204" pitchFamily="50" charset="-128"/>
              </a:rPr>
              <a:t>日記事より</a:t>
            </a:r>
            <a:endParaRPr kumimoji="1" lang="en-US" altLang="ja-JP" sz="1050" dirty="0">
              <a:latin typeface="Meiryo UI" panose="020B0604030504040204" pitchFamily="50" charset="-128"/>
              <a:ea typeface="Meiryo UI" panose="020B0604030504040204" pitchFamily="50" charset="-128"/>
            </a:endParaRPr>
          </a:p>
          <a:p>
            <a:r>
              <a:rPr lang="en-US" altLang="ja-JP" sz="1050" dirty="0">
                <a:hlinkClick r:id="rId2"/>
              </a:rPr>
              <a:t>https://www.nikkei.com/article/DGXMZO47976090Q9A730C1TJ1000/</a:t>
            </a:r>
            <a:endParaRPr kumimoji="1" lang="en-US" altLang="ja-JP" sz="105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9874" y="692696"/>
            <a:ext cx="5040238" cy="501675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コマツがデジタル時代に「データ強者」の地位を固めるため第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の矢を放つ。建機の遠隔監視システム「コムトラックス」を世界に先駆けて発売して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年にデータ活用の情報基盤「ランドログ」を立ち上げたのに続き、他社製も含め建機をデジタル化できる後付け機器を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年に本格投入する。集まるデータ量を飛躍的に高め、建設業におけるデータ経済圏で主導権を握る。見据えるのは米キャタピラーや中国勢とのグローバル競争だ。</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油圧ショベルや掘削機などの建機はインフラ投資や都市開発に不可欠なため、その売れ行きは景気の大まかな先行きを見通すベルウエザー（先行指標）と呼ばれた。コムトラックスの登場で実稼働している台数や時間まで分かるようになり、今では証券アナリストやトレーダーも注視する精緻な景気指標となった。</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コムトラックスは建機という旧来型のメカが生むデータが価値を持つことを示した。コマツは稼働監視により適切なタイミングで消耗部品を交換するなど、</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千億円だった売上高の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割強をサービス事業で稼ぐまでになった。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AutoShape 2" descr="ãVANTIQãã­ã´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4" descr="ãVANTIQãã­ã´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descr="https://article-image-ix.nikkei.com/https%3A%2F%2Fimgix-proxy.n8s.jp%2FDSXMZO4797607030072019TJ1001-PB1-2.jpg?auto=format%2Ccompress&amp;ch=Width%2CDPR&amp;fit=max&amp;ixlib=java-1.1.1&amp;s=db9a27322a21963fe4b2cdc2f47f81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845" y="696779"/>
            <a:ext cx="3256304" cy="5468525"/>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198726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r>
              <a:rPr kumimoji="1" lang="ja-JP" altLang="en-US" dirty="0"/>
              <a:t>：　</a:t>
            </a:r>
          </a:p>
        </p:txBody>
      </p:sp>
      <p:sp>
        <p:nvSpPr>
          <p:cNvPr id="3" name="Rectangle 13"/>
          <p:cNvSpPr>
            <a:spLocks noChangeArrowheads="1"/>
          </p:cNvSpPr>
          <p:nvPr/>
        </p:nvSpPr>
        <p:spPr bwMode="gray">
          <a:xfrm>
            <a:off x="662236" y="2206452"/>
            <a:ext cx="8158236" cy="609600"/>
          </a:xfrm>
          <a:prstGeom prst="rect">
            <a:avLst/>
          </a:prstGeom>
          <a:solidFill>
            <a:schemeClr val="bg1">
              <a:alpha val="50195"/>
            </a:schemeClr>
          </a:solidFill>
          <a:ln w="12700">
            <a:solidFill>
              <a:srgbClr val="000066"/>
            </a:solidFill>
            <a:miter lim="800000"/>
            <a:headEnd/>
            <a:tailEnd/>
          </a:ln>
        </p:spPr>
        <p:txBody>
          <a:bodyPr wrap="none" lIns="365760" tIns="0" bIns="0" anchor="ctr"/>
          <a:lstStyle/>
          <a:p>
            <a:pPr algn="l" eaLnBrk="0" hangingPunct="0">
              <a:defRPr/>
            </a:pP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による進化</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時代に求められる製造業システムの行方　</a:t>
            </a:r>
          </a:p>
        </p:txBody>
      </p:sp>
      <p:sp>
        <p:nvSpPr>
          <p:cNvPr id="4" name="AutoShape 14"/>
          <p:cNvSpPr>
            <a:spLocks noChangeArrowheads="1"/>
          </p:cNvSpPr>
          <p:nvPr/>
        </p:nvSpPr>
        <p:spPr bwMode="auto">
          <a:xfrm>
            <a:off x="395536" y="2204864"/>
            <a:ext cx="571576" cy="576263"/>
          </a:xfrm>
          <a:prstGeom prst="homePlate">
            <a:avLst>
              <a:gd name="adj" fmla="val 25000"/>
            </a:avLst>
          </a:prstGeom>
          <a:solidFill>
            <a:schemeClr val="bg1"/>
          </a:solidFill>
          <a:ln w="38100">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ysClr val="windowText" lastClr="000000"/>
                </a:solidFill>
                <a:effectLst>
                  <a:outerShdw blurRad="38100" dist="38100" dir="2700000" algn="tl">
                    <a:srgbClr val="C0C0C0"/>
                  </a:outerShdw>
                </a:effectLst>
                <a:latin typeface="Arial Black" pitchFamily="34" charset="0"/>
              </a:rPr>
              <a:t>3 </a:t>
            </a:r>
            <a:endParaRPr kumimoji="0" lang="ja-JP" altLang="en-US" sz="2800" b="1" i="1" dirty="0">
              <a:solidFill>
                <a:sysClr val="windowText" lastClr="000000"/>
              </a:solidFill>
              <a:effectLst>
                <a:outerShdw blurRad="38100" dist="38100" dir="2700000" algn="tl">
                  <a:srgbClr val="C0C0C0"/>
                </a:outerShdw>
              </a:effectLst>
              <a:latin typeface="Arial Black" pitchFamily="34" charset="0"/>
            </a:endParaRPr>
          </a:p>
        </p:txBody>
      </p:sp>
      <p:sp>
        <p:nvSpPr>
          <p:cNvPr id="5" name="Rectangle 7"/>
          <p:cNvSpPr>
            <a:spLocks noChangeArrowheads="1"/>
          </p:cNvSpPr>
          <p:nvPr/>
        </p:nvSpPr>
        <p:spPr bwMode="gray">
          <a:xfrm>
            <a:off x="662236" y="1523256"/>
            <a:ext cx="8158236" cy="609600"/>
          </a:xfrm>
          <a:prstGeom prst="rect">
            <a:avLst/>
          </a:prstGeom>
          <a:solidFill>
            <a:schemeClr val="bg1">
              <a:alpha val="50195"/>
            </a:schemeClr>
          </a:solidFill>
          <a:ln w="12700">
            <a:solidFill>
              <a:srgbClr val="000066"/>
            </a:solidFill>
            <a:miter lim="800000"/>
            <a:headEnd/>
            <a:tailEnd/>
          </a:ln>
        </p:spPr>
        <p:txBody>
          <a:bodyPr wrap="none" lIns="365760" tIns="0" bIns="0" anchor="ctr"/>
          <a:lstStyle/>
          <a:p>
            <a:pPr algn="l" eaLnBrk="0" hangingPunct="0">
              <a:defRPr/>
            </a:pP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	</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の進化、これからの製造業が求める</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0"/>
          <p:cNvSpPr>
            <a:spLocks noChangeArrowheads="1"/>
          </p:cNvSpPr>
          <p:nvPr/>
        </p:nvSpPr>
        <p:spPr bwMode="auto">
          <a:xfrm>
            <a:off x="395536" y="1521668"/>
            <a:ext cx="571576" cy="576263"/>
          </a:xfrm>
          <a:prstGeom prst="homePlate">
            <a:avLst>
              <a:gd name="adj" fmla="val 25000"/>
            </a:avLst>
          </a:prstGeom>
          <a:solidFill>
            <a:schemeClr val="bg1"/>
          </a:solidFill>
          <a:ln w="38100">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ysClr val="windowText" lastClr="000000"/>
                </a:solidFill>
                <a:effectLst>
                  <a:outerShdw blurRad="38100" dist="38100" dir="2700000" algn="tl">
                    <a:srgbClr val="C0C0C0"/>
                  </a:outerShdw>
                </a:effectLst>
                <a:latin typeface="Arial Black" pitchFamily="34" charset="0"/>
              </a:rPr>
              <a:t>2</a:t>
            </a:r>
            <a:r>
              <a:rPr kumimoji="0" lang="ja-JP" altLang="en-US" sz="2800" b="1" i="1">
                <a:solidFill>
                  <a:sysClr val="windowText" lastClr="000000"/>
                </a:solidFill>
                <a:effectLst>
                  <a:outerShdw blurRad="38100" dist="38100" dir="2700000" algn="tl">
                    <a:srgbClr val="C0C0C0"/>
                  </a:outerShdw>
                </a:effectLst>
                <a:latin typeface="Arial Black" pitchFamily="34" charset="0"/>
              </a:rPr>
              <a:t> </a:t>
            </a:r>
          </a:p>
        </p:txBody>
      </p:sp>
      <p:sp>
        <p:nvSpPr>
          <p:cNvPr id="7" name="Rectangle 13"/>
          <p:cNvSpPr>
            <a:spLocks noChangeArrowheads="1"/>
          </p:cNvSpPr>
          <p:nvPr/>
        </p:nvSpPr>
        <p:spPr bwMode="gray">
          <a:xfrm>
            <a:off x="662236" y="838300"/>
            <a:ext cx="8158236" cy="609600"/>
          </a:xfrm>
          <a:prstGeom prst="rect">
            <a:avLst/>
          </a:prstGeom>
          <a:solidFill>
            <a:schemeClr val="bg1">
              <a:alpha val="50195"/>
            </a:schemeClr>
          </a:solidFill>
          <a:ln w="12700">
            <a:solidFill>
              <a:srgbClr val="000066"/>
            </a:solidFill>
            <a:miter lim="800000"/>
            <a:headEnd/>
            <a:tailEnd/>
          </a:ln>
        </p:spPr>
        <p:txBody>
          <a:bodyPr wrap="none" lIns="365760" tIns="0" bIns="0" anchor="ctr"/>
          <a:lstStyle/>
          <a:p>
            <a:pPr algn="l" eaLnBrk="0" hangingPunct="0">
              <a:defRPr/>
            </a:pP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ビジネストレンド</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市場動向、日本の製造業トレンド　</a:t>
            </a:r>
          </a:p>
        </p:txBody>
      </p:sp>
      <p:sp>
        <p:nvSpPr>
          <p:cNvPr id="8" name="AutoShape 14"/>
          <p:cNvSpPr>
            <a:spLocks noChangeArrowheads="1"/>
          </p:cNvSpPr>
          <p:nvPr/>
        </p:nvSpPr>
        <p:spPr bwMode="auto">
          <a:xfrm>
            <a:off x="395536" y="836712"/>
            <a:ext cx="571576" cy="576263"/>
          </a:xfrm>
          <a:prstGeom prst="homePlate">
            <a:avLst>
              <a:gd name="adj" fmla="val 25000"/>
            </a:avLst>
          </a:prstGeom>
          <a:solidFill>
            <a:schemeClr val="bg1"/>
          </a:solidFill>
          <a:ln w="38100">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ysClr val="windowText" lastClr="000000"/>
                </a:solidFill>
                <a:effectLst>
                  <a:outerShdw blurRad="38100" dist="38100" dir="2700000" algn="tl">
                    <a:srgbClr val="C0C0C0"/>
                  </a:outerShdw>
                </a:effectLst>
                <a:latin typeface="Arial Black" pitchFamily="34" charset="0"/>
              </a:rPr>
              <a:t>1 </a:t>
            </a:r>
            <a:endParaRPr kumimoji="0" lang="ja-JP" altLang="en-US" sz="2800" b="1" i="1">
              <a:solidFill>
                <a:sysClr val="windowText" lastClr="000000"/>
              </a:solidFill>
              <a:effectLst>
                <a:outerShdw blurRad="38100" dist="38100" dir="2700000" algn="tl">
                  <a:srgbClr val="C0C0C0"/>
                </a:outerShdw>
              </a:effectLst>
              <a:latin typeface="Arial Black" pitchFamily="34" charset="0"/>
            </a:endParaRPr>
          </a:p>
        </p:txBody>
      </p:sp>
      <p:sp>
        <p:nvSpPr>
          <p:cNvPr id="20" name="Rectangle 13">
            <a:extLst>
              <a:ext uri="{FF2B5EF4-FFF2-40B4-BE49-F238E27FC236}">
                <a16:creationId xmlns:a16="http://schemas.microsoft.com/office/drawing/2014/main" id="{4F06FA10-3A01-46EF-AB74-61CCBDD60092}"/>
              </a:ext>
            </a:extLst>
          </p:cNvPr>
          <p:cNvSpPr>
            <a:spLocks noChangeArrowheads="1"/>
          </p:cNvSpPr>
          <p:nvPr/>
        </p:nvSpPr>
        <p:spPr bwMode="gray">
          <a:xfrm>
            <a:off x="662236" y="2891408"/>
            <a:ext cx="8158236" cy="609600"/>
          </a:xfrm>
          <a:prstGeom prst="rect">
            <a:avLst/>
          </a:prstGeom>
          <a:solidFill>
            <a:schemeClr val="bg1">
              <a:alpha val="50195"/>
            </a:schemeClr>
          </a:solidFill>
          <a:ln w="12700">
            <a:solidFill>
              <a:srgbClr val="000066"/>
            </a:solidFill>
            <a:miter lim="800000"/>
            <a:headEnd/>
            <a:tailEnd/>
          </a:ln>
        </p:spPr>
        <p:txBody>
          <a:bodyPr wrap="none" lIns="365760" tIns="0" bIns="0" anchor="ctr"/>
          <a:lstStyle/>
          <a:p>
            <a:pPr algn="l" eaLnBrk="0" hangingPunct="0">
              <a:defRPr/>
            </a:pP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ゲームチェンジ</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IoT/DX</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時代、守りの</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ysClr val="windowText" lastClr="00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へ　</a:t>
            </a:r>
          </a:p>
        </p:txBody>
      </p:sp>
      <p:sp>
        <p:nvSpPr>
          <p:cNvPr id="21" name="AutoShape 14">
            <a:extLst>
              <a:ext uri="{FF2B5EF4-FFF2-40B4-BE49-F238E27FC236}">
                <a16:creationId xmlns:a16="http://schemas.microsoft.com/office/drawing/2014/main" id="{20391FF5-79D0-4263-8A88-C54A853E83F9}"/>
              </a:ext>
            </a:extLst>
          </p:cNvPr>
          <p:cNvSpPr>
            <a:spLocks noChangeArrowheads="1"/>
          </p:cNvSpPr>
          <p:nvPr/>
        </p:nvSpPr>
        <p:spPr bwMode="auto">
          <a:xfrm>
            <a:off x="395536" y="2889820"/>
            <a:ext cx="571576" cy="576263"/>
          </a:xfrm>
          <a:prstGeom prst="homePlate">
            <a:avLst>
              <a:gd name="adj" fmla="val 25000"/>
            </a:avLst>
          </a:prstGeom>
          <a:solidFill>
            <a:schemeClr val="bg1"/>
          </a:solidFill>
          <a:ln w="38100">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ysClr val="windowText" lastClr="000000"/>
                </a:solidFill>
                <a:effectLst>
                  <a:outerShdw blurRad="38100" dist="38100" dir="2700000" algn="tl">
                    <a:srgbClr val="C0C0C0"/>
                  </a:outerShdw>
                </a:effectLst>
                <a:latin typeface="Arial Black" pitchFamily="34" charset="0"/>
              </a:rPr>
              <a:t>4 </a:t>
            </a:r>
            <a:endParaRPr kumimoji="0" lang="ja-JP" altLang="en-US" sz="2800" b="1" i="1" dirty="0">
              <a:solidFill>
                <a:sysClr val="windowText" lastClr="000000"/>
              </a:solidFill>
              <a:effectLst>
                <a:outerShdw blurRad="38100" dist="38100" dir="2700000" algn="tl">
                  <a:srgbClr val="C0C0C0"/>
                </a:outerShdw>
              </a:effectLst>
              <a:latin typeface="Arial Black" pitchFamily="34" charset="0"/>
            </a:endParaRPr>
          </a:p>
        </p:txBody>
      </p:sp>
      <p:pic>
        <p:nvPicPr>
          <p:cNvPr id="13"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72000" y="4365104"/>
            <a:ext cx="4248150" cy="215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6"/>
          <p:cNvSpPr txBox="1">
            <a:spLocks noChangeArrowheads="1"/>
          </p:cNvSpPr>
          <p:nvPr/>
        </p:nvSpPr>
        <p:spPr bwMode="auto">
          <a:xfrm>
            <a:off x="4572000" y="4431420"/>
            <a:ext cx="3528318" cy="941796"/>
          </a:xfrm>
          <a:prstGeom prst="rect">
            <a:avLst/>
          </a:prstGeom>
          <a:noFill/>
          <a:ln w="12700" algn="ctr">
            <a:noFill/>
            <a:miter lim="800000"/>
            <a:headEnd/>
            <a:tailEnd/>
          </a:ln>
          <a:effectLst/>
        </p:spPr>
        <p:txBody>
          <a:bodyPr wrap="square">
            <a:spAutoFit/>
          </a:bodyPr>
          <a:lstStyle/>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It's really hard to design products by focus groups.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A lot of times, people don't know what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they want until you show it to them. </a:t>
            </a: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p>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	</a:t>
            </a:r>
            <a:r>
              <a:rPr kumimoji="0" lang="ja-JP" altLang="en-US" sz="1200" b="1" i="1" dirty="0">
                <a:solidFill>
                  <a:srgbClr val="FF0000"/>
                </a:solidFill>
                <a:effectLst>
                  <a:outerShdw blurRad="38100" dist="38100" dir="2700000" algn="tl">
                    <a:srgbClr val="000000">
                      <a:alpha val="43137"/>
                    </a:srgbClr>
                  </a:outerShdw>
                </a:effectLst>
                <a:latin typeface="Times New Roman" pitchFamily="18" charset="0"/>
              </a:rPr>
              <a:t>by </a:t>
            </a:r>
            <a:r>
              <a:rPr kumimoji="0" lang="en-US" altLang="ja-JP" sz="1200" b="1" i="1" dirty="0">
                <a:solidFill>
                  <a:srgbClr val="FF0000"/>
                </a:solidFill>
                <a:effectLst>
                  <a:outerShdw blurRad="38100" dist="38100" dir="2700000" algn="tl">
                    <a:srgbClr val="000000">
                      <a:alpha val="43137"/>
                    </a:srgbClr>
                  </a:outerShdw>
                </a:effectLst>
                <a:latin typeface="Times New Roman" pitchFamily="18" charset="0"/>
              </a:rPr>
              <a:t>Steven Paul Jobs </a:t>
            </a:r>
          </a:p>
        </p:txBody>
      </p:sp>
    </p:spTree>
    <p:extLst>
      <p:ext uri="{BB962C8B-B14F-4D97-AF65-F5344CB8AC3E}">
        <p14:creationId xmlns:p14="http://schemas.microsoft.com/office/powerpoint/2010/main" val="3523246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a:t>コマツ、</a:t>
            </a:r>
            <a:r>
              <a:rPr lang="en-US" altLang="ja-JP" sz="1800" dirty="0"/>
              <a:t>20</a:t>
            </a:r>
            <a:r>
              <a:rPr lang="ja-JP" altLang="en-US" sz="1800" dirty="0"/>
              <a:t>年ぶり遠隔システム刷新 </a:t>
            </a:r>
            <a:r>
              <a:rPr lang="en-US" altLang="ja-JP" sz="1800" dirty="0"/>
              <a:t>5G</a:t>
            </a:r>
            <a:r>
              <a:rPr lang="ja-JP" altLang="en-US" sz="1800" dirty="0"/>
              <a:t>で逐次監視へ　　</a:t>
            </a:r>
          </a:p>
        </p:txBody>
      </p:sp>
      <p:sp>
        <p:nvSpPr>
          <p:cNvPr id="4" name="テキスト ボックス 3"/>
          <p:cNvSpPr txBox="1"/>
          <p:nvPr/>
        </p:nvSpPr>
        <p:spPr>
          <a:xfrm>
            <a:off x="4572000" y="6165304"/>
            <a:ext cx="4320480"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出所：</a:t>
            </a:r>
            <a:r>
              <a:rPr lang="ja-JP" altLang="en-US" sz="1050" dirty="0">
                <a:latin typeface="Meiryo UI" panose="020B0604030504040204" pitchFamily="50" charset="-128"/>
                <a:ea typeface="Meiryo UI" panose="020B0604030504040204" pitchFamily="50" charset="-128"/>
              </a:rPr>
              <a:t>日本経済新聞</a:t>
            </a:r>
            <a:r>
              <a:rPr kumimoji="1"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rPr>
              <a:t>日記事より</a:t>
            </a:r>
            <a:endParaRPr kumimoji="1" lang="en-US" altLang="ja-JP" sz="1050" dirty="0">
              <a:latin typeface="Meiryo UI" panose="020B0604030504040204" pitchFamily="50" charset="-128"/>
              <a:ea typeface="Meiryo UI" panose="020B0604030504040204" pitchFamily="50" charset="-128"/>
            </a:endParaRPr>
          </a:p>
          <a:p>
            <a:r>
              <a:rPr lang="en-US" altLang="ja-JP" sz="1050" dirty="0">
                <a:hlinkClick r:id="rId2"/>
              </a:rPr>
              <a:t>https://www.nikkei.com/article/DGXMZO52014900R11C19A1XA0000/</a:t>
            </a:r>
            <a:endParaRPr kumimoji="1" lang="en-US" altLang="ja-JP" sz="105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9874" y="692696"/>
            <a:ext cx="5760914" cy="575542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コマツは建設機械の遠隔監視システム「コムトラックス」を約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年ぶりに刷新する。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製造業発のデータビジネスの創出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に弾みをつける。コムトラックスは建機の稼働状況をつかむシステムで、</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データ収集を現在の</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日単位から、次世代版はリアルタイムに近づける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年度上期にも次世代モデルの運用を見込む。次世代通信規格「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」の商用化をみすえて高速・大容量のデータのやりとりを可能にする。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開発中の「次世代コムトラックス」は、これまで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日単位で把握してきた建機の稼働状況をリアルタイムで集められる。例えば、現在はエンジンを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千時間稼働するごとにオーバーホール（分解・修理）する。今後はエンジンなど基幹部品をモニタリングし、顧客にメンテナンスの時期を教えるなど、きめ細かくコミュニケーションできる。</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収集した膨大なデータについては、セキュリティーを保ったうえで広く有効活用する仕組み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を提供する。→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LANDLOG</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とその上で稼働するアプリ群</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すでに建機の新機種に次世代コムトラックスが使える仕組みを入れており、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年上期にかけてサービスを提供できるようにする。収益モデルも転換していく。</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建機の売り切りから脱却し、部品の定期交換、中古車販売などアフターマーケットにも軸足を移しつつある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年間に</a:t>
            </a: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蓄積したデータはプラットフォームとなり、革新的なビジネスを生む舞台装置に育った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。異業種を呼び込み、業界の隙間を埋めるサービスを提供する。顧客企業とともより緊密に結びついていく。コムトラックスを核にしたデータビジネスは第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幕を迎える。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AutoShape 2" descr="ãVANTIQãã­ã´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4" descr="ãVANTIQãã­ã´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 name="Picture 2" descr="https://article-image-ix.nikkei.com/https%3A%2F%2Fimgix-proxy.n8s.jp%2FDSXMZO5185505006112019XA0001-PN1-2.jpg?auto=format%2Ccompress&amp;ch=Width%2CDPR&amp;fit=max&amp;ixlib=java-1.2.0&amp;s=914adfcbfa7a3b0633bbdacc1fe1e8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613"/>
            <a:ext cx="2804574" cy="5328691"/>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18894815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ランドログ　：建設生産プロセスを</a:t>
            </a:r>
            <a:r>
              <a:rPr kumimoji="1" lang="en-US" altLang="ja-JP" dirty="0"/>
              <a:t>IoT</a:t>
            </a:r>
            <a:r>
              <a:rPr kumimoji="1" lang="ja-JP" altLang="en-US" dirty="0"/>
              <a:t>で変革する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544947"/>
            <a:ext cx="5040808" cy="97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ãLANDLOG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69031"/>
            <a:ext cx="6667500" cy="46482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646402" y="6135687"/>
            <a:ext cx="346210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出所：ランドログ社提供資料より</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LANDLOG</a:t>
            </a:r>
            <a:r>
              <a:rPr lang="ja-JP" altLang="en-US" sz="1200" dirty="0">
                <a:latin typeface="Meiryo UI" panose="020B0604030504040204" pitchFamily="50" charset="-128"/>
                <a:ea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https://www.landlog.info/</a:t>
            </a:r>
            <a:endParaRPr kumimoji="1" lang="ja-JP" altLang="en-US" sz="1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11560" y="683404"/>
            <a:ext cx="7041223"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建設生産プロセスを</a:t>
            </a:r>
            <a:r>
              <a:rPr lang="en-US" altLang="ja-JP" sz="1600" b="1" dirty="0">
                <a:latin typeface="Meiryo UI" panose="020B0604030504040204" pitchFamily="50" charset="-128"/>
                <a:ea typeface="Meiryo UI" panose="020B0604030504040204" pitchFamily="50" charset="-128"/>
              </a:rPr>
              <a:t>IoT</a:t>
            </a:r>
            <a:r>
              <a:rPr lang="ja-JP" altLang="en-US" sz="1600" b="1" dirty="0">
                <a:latin typeface="Meiryo UI" panose="020B0604030504040204" pitchFamily="50" charset="-128"/>
                <a:ea typeface="Meiryo UI" panose="020B0604030504040204" pitchFamily="50" charset="-128"/>
              </a:rPr>
              <a:t>で変革する、土・機械材料をつなぐオープンプラットフォーム</a:t>
            </a:r>
            <a:endParaRPr kumimoji="1" lang="ja-JP" altLang="en-US" sz="1600" b="1" dirty="0">
              <a:latin typeface="Meiryo UI" panose="020B0604030504040204" pitchFamily="50" charset="-128"/>
              <a:ea typeface="Meiryo UI" panose="020B0604030504040204" pitchFamily="50" charset="-128"/>
            </a:endParaRPr>
          </a:p>
        </p:txBody>
      </p:sp>
      <p:sp>
        <p:nvSpPr>
          <p:cNvPr id="7" name="角丸四角形 6">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2620933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ランドログ　：開発中のアプリケーション　</a:t>
            </a:r>
          </a:p>
        </p:txBody>
      </p:sp>
      <p:pic>
        <p:nvPicPr>
          <p:cNvPr id="18438" name="Picture 6" descr="ãLANDLOG Partnerãã®æ¦è¦ï¼å·¦ï¼ã3ã¤ã®ã«ãã´ãªã¼ï¼å³ï¼ã¨2ã¤ã®ä¼å¡ã¹ãã¼ã¿ã¹ã«åãããï¼ã¯ãªãã¯ã§æ¡å¤§ï¼ åºå¸ï¼ã©ã³ãã­ã°"/>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92697"/>
            <a:ext cx="4968800" cy="273630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300192" y="6279123"/>
            <a:ext cx="2494594"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出所：ランドログ社パートナー説明会資料より</a:t>
            </a:r>
          </a:p>
        </p:txBody>
      </p:sp>
      <p:sp>
        <p:nvSpPr>
          <p:cNvPr id="5" name="テキスト ボックス 4"/>
          <p:cNvSpPr txBox="1"/>
          <p:nvPr/>
        </p:nvSpPr>
        <p:spPr>
          <a:xfrm>
            <a:off x="6012159" y="692696"/>
            <a:ext cx="3024337"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ランドログのアプリケーション利用者のメリットは３つ。</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１）</a:t>
            </a:r>
            <a:r>
              <a:rPr kumimoji="1" lang="ja-JP" altLang="en-US" sz="1400" dirty="0">
                <a:latin typeface="Meiryo UI" panose="020B0604030504040204" pitchFamily="50" charset="-128"/>
                <a:ea typeface="Meiryo UI" panose="020B0604030504040204" pitchFamily="50" charset="-128"/>
              </a:rPr>
              <a:t>無料でユーザー登録</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マーケットプレイスから様々なアプリケーションが利用できる。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３）標準アプリケーションは無償利用。</a:t>
            </a:r>
            <a:endParaRPr kumimoji="1" lang="en-US" altLang="ja-JP" sz="1400"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9" y="692696"/>
            <a:ext cx="5593637" cy="27363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204864"/>
            <a:ext cx="2808312" cy="125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501008"/>
            <a:ext cx="5615609" cy="302433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2047101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攻めの</a:t>
            </a:r>
            <a:r>
              <a:rPr kumimoji="1" lang="en-US" altLang="ja-JP" dirty="0"/>
              <a:t>ERP</a:t>
            </a:r>
            <a:r>
              <a:rPr kumimoji="1" lang="ja-JP" altLang="en-US" dirty="0"/>
              <a:t>：ケーザーコンプレッサー社のケース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808"/>
            <a:ext cx="8228970" cy="4300301"/>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テキスト ボックス 2"/>
          <p:cNvSpPr txBox="1"/>
          <p:nvPr/>
        </p:nvSpPr>
        <p:spPr>
          <a:xfrm>
            <a:off x="4572000" y="6083598"/>
            <a:ext cx="4248150" cy="461665"/>
          </a:xfrm>
          <a:prstGeom prst="rect">
            <a:avLst/>
          </a:prstGeom>
          <a:noFill/>
        </p:spPr>
        <p:txBody>
          <a:bodyPr wrap="square" rtlCol="0">
            <a:spAutoFit/>
          </a:bodyPr>
          <a:lstStyle/>
          <a:p>
            <a:r>
              <a:rPr kumimoji="1" lang="ja-JP" altLang="en-US" sz="1200" dirty="0">
                <a:latin typeface="+mn-ea"/>
                <a:ea typeface="+mn-ea"/>
              </a:rPr>
              <a:t>出所：</a:t>
            </a:r>
            <a:r>
              <a:rPr kumimoji="1" lang="en-US" altLang="ja-JP" sz="1200" dirty="0">
                <a:latin typeface="+mn-ea"/>
                <a:ea typeface="+mn-ea"/>
              </a:rPr>
              <a:t>SAP</a:t>
            </a:r>
            <a:r>
              <a:rPr kumimoji="1" lang="ja-JP" altLang="en-US" sz="1200" dirty="0">
                <a:latin typeface="+mn-ea"/>
                <a:ea typeface="+mn-ea"/>
              </a:rPr>
              <a:t>ジャパン　資料より　</a:t>
            </a:r>
            <a:r>
              <a:rPr lang="en-US" altLang="ja-JP" sz="1200" dirty="0">
                <a:latin typeface="+mn-ea"/>
                <a:ea typeface="+mn-ea"/>
              </a:rPr>
              <a:t>SAP Connected Manufacturing</a:t>
            </a:r>
          </a:p>
          <a:p>
            <a:r>
              <a:rPr lang="en-US" altLang="ja-JP" sz="1200" dirty="0">
                <a:latin typeface="+mn-ea"/>
                <a:ea typeface="+mn-ea"/>
              </a:rPr>
              <a:t>http://www.sapjp.com/blog/archives/10641</a:t>
            </a:r>
            <a:endParaRPr kumimoji="1" lang="ja-JP" altLang="en-US" sz="1200" dirty="0">
              <a:latin typeface="+mn-ea"/>
              <a:ea typeface="+mn-ea"/>
            </a:endParaRPr>
          </a:p>
        </p:txBody>
      </p:sp>
      <p:sp>
        <p:nvSpPr>
          <p:cNvPr id="5" name="テキスト ボックス 4"/>
          <p:cNvSpPr txBox="1"/>
          <p:nvPr/>
        </p:nvSpPr>
        <p:spPr>
          <a:xfrm>
            <a:off x="539502" y="692696"/>
            <a:ext cx="8424986"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ケーザーコンプレッサーは、ドイツの中堅コンプレッサーメーカー。</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IoT</a:t>
            </a:r>
            <a:r>
              <a:rPr lang="ja-JP" altLang="en-US" dirty="0">
                <a:latin typeface="Meiryo UI" panose="020B0604030504040204" pitchFamily="50" charset="-128"/>
                <a:ea typeface="Meiryo UI" panose="020B0604030504040204" pitchFamily="50" charset="-128"/>
                <a:cs typeface="Meiryo UI" panose="020B0604030504040204" pitchFamily="50" charset="-128"/>
              </a:rPr>
              <a:t>を外向けに活用して、新しいビジネスモデル（従量課金型）を開発するとともに、</a:t>
            </a:r>
            <a:r>
              <a:rPr lang="en-US" altLang="ja-JP" dirty="0">
                <a:latin typeface="Meiryo UI" panose="020B0604030504040204" pitchFamily="50" charset="-128"/>
                <a:ea typeface="Meiryo UI" panose="020B0604030504040204" pitchFamily="50" charset="-128"/>
                <a:cs typeface="Meiryo UI" panose="020B0604030504040204" pitchFamily="50" charset="-128"/>
              </a:rPr>
              <a:t>IoT</a:t>
            </a:r>
            <a:r>
              <a:rPr lang="ja-JP" altLang="en-US" dirty="0">
                <a:latin typeface="Meiryo UI" panose="020B0604030504040204" pitchFamily="50" charset="-128"/>
                <a:ea typeface="Meiryo UI" panose="020B0604030504040204" pitchFamily="50" charset="-128"/>
                <a:cs typeface="Meiryo UI" panose="020B0604030504040204" pitchFamily="50" charset="-128"/>
              </a:rPr>
              <a:t>をエンドユーザーを知るための手段として活用しています。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18379729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攻めの</a:t>
            </a:r>
            <a:r>
              <a:rPr kumimoji="1" lang="en-US" altLang="ja-JP" dirty="0"/>
              <a:t>ERP</a:t>
            </a:r>
            <a:r>
              <a:rPr kumimoji="1" lang="ja-JP" altLang="en-US" dirty="0"/>
              <a:t>　：ケーザーコンプレッサー社のケース　　　</a:t>
            </a:r>
          </a:p>
        </p:txBody>
      </p:sp>
      <p:sp>
        <p:nvSpPr>
          <p:cNvPr id="3" name="テキスト ボックス 2"/>
          <p:cNvSpPr txBox="1"/>
          <p:nvPr/>
        </p:nvSpPr>
        <p:spPr>
          <a:xfrm>
            <a:off x="4572000" y="6083598"/>
            <a:ext cx="4248150" cy="461665"/>
          </a:xfrm>
          <a:prstGeom prst="rect">
            <a:avLst/>
          </a:prstGeom>
          <a:noFill/>
        </p:spPr>
        <p:txBody>
          <a:bodyPr wrap="square" rtlCol="0">
            <a:spAutoFit/>
          </a:bodyPr>
          <a:lstStyle/>
          <a:p>
            <a:r>
              <a:rPr kumimoji="1" lang="ja-JP" altLang="en-US" sz="1200" dirty="0">
                <a:latin typeface="+mn-ea"/>
                <a:ea typeface="+mn-ea"/>
              </a:rPr>
              <a:t>出所：</a:t>
            </a:r>
            <a:r>
              <a:rPr kumimoji="1" lang="en-US" altLang="ja-JP" sz="1200" dirty="0">
                <a:latin typeface="+mn-ea"/>
                <a:ea typeface="+mn-ea"/>
              </a:rPr>
              <a:t>SAP</a:t>
            </a:r>
            <a:r>
              <a:rPr kumimoji="1" lang="ja-JP" altLang="en-US" sz="1200" dirty="0">
                <a:latin typeface="+mn-ea"/>
                <a:ea typeface="+mn-ea"/>
              </a:rPr>
              <a:t>ジャパン　資料より　</a:t>
            </a:r>
            <a:r>
              <a:rPr lang="en-US" altLang="ja-JP" sz="1200" dirty="0">
                <a:latin typeface="+mn-ea"/>
                <a:ea typeface="+mn-ea"/>
              </a:rPr>
              <a:t>SAP Connected Manufacturing</a:t>
            </a:r>
          </a:p>
          <a:p>
            <a:r>
              <a:rPr lang="en-US" altLang="ja-JP" sz="1200" dirty="0">
                <a:latin typeface="+mn-ea"/>
                <a:ea typeface="+mn-ea"/>
              </a:rPr>
              <a:t>http://www.sapjp.com/blog/archives/10641</a:t>
            </a:r>
            <a:endParaRPr kumimoji="1" lang="ja-JP" altLang="en-US" sz="1200" dirty="0">
              <a:latin typeface="+mn-ea"/>
              <a:ea typeface="+mn-ea"/>
            </a:endParaRPr>
          </a:p>
        </p:txBody>
      </p:sp>
      <p:sp>
        <p:nvSpPr>
          <p:cNvPr id="5" name="テキスト ボックス 4"/>
          <p:cNvSpPr txBox="1"/>
          <p:nvPr/>
        </p:nvSpPr>
        <p:spPr>
          <a:xfrm>
            <a:off x="539502" y="692696"/>
            <a:ext cx="842498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ケーザーコンプレッサーは、ドイツの中堅コンプレッサーメーカー。</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ケーザーコンプレッサーは、どのような従量課金型ビジネスモデルを開発したのか？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90476"/>
            <a:ext cx="8232967" cy="45028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角丸四角形 8">
            <a:extLst>
              <a:ext uri="{FF2B5EF4-FFF2-40B4-BE49-F238E27FC236}">
                <a16:creationId xmlns:a16="http://schemas.microsoft.com/office/drawing/2014/main" id="{A5F0CB6D-EAAD-45CD-ACF3-FC5B74BB9855}"/>
              </a:ext>
            </a:extLst>
          </p:cNvPr>
          <p:cNvSpPr/>
          <p:nvPr/>
        </p:nvSpPr>
        <p:spPr bwMode="auto">
          <a:xfrm>
            <a:off x="8100392" y="116632"/>
            <a:ext cx="936104" cy="432048"/>
          </a:xfrm>
          <a:prstGeom prst="roundRect">
            <a:avLst/>
          </a:prstGeom>
          <a:solidFill>
            <a:srgbClr val="0070C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守りの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endPar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攻めの</a:t>
            </a:r>
            <a:r>
              <a:rPr kumimoji="0"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Tree>
    <p:extLst>
      <p:ext uri="{BB962C8B-B14F-4D97-AF65-F5344CB8AC3E}">
        <p14:creationId xmlns:p14="http://schemas.microsoft.com/office/powerpoint/2010/main" val="3584964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r>
              <a:rPr kumimoji="1" lang="ja-JP" altLang="en-US" dirty="0"/>
              <a:t>：　</a:t>
            </a:r>
          </a:p>
        </p:txBody>
      </p:sp>
      <p:sp>
        <p:nvSpPr>
          <p:cNvPr id="3" name="Rectangle 13"/>
          <p:cNvSpPr>
            <a:spLocks noChangeArrowheads="1"/>
          </p:cNvSpPr>
          <p:nvPr/>
        </p:nvSpPr>
        <p:spPr bwMode="gray">
          <a:xfrm>
            <a:off x="662236" y="2206452"/>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による進化</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時代に求められる製造業システムの行方　</a:t>
            </a:r>
          </a:p>
        </p:txBody>
      </p:sp>
      <p:sp>
        <p:nvSpPr>
          <p:cNvPr id="4" name="AutoShape 14"/>
          <p:cNvSpPr>
            <a:spLocks noChangeArrowheads="1"/>
          </p:cNvSpPr>
          <p:nvPr/>
        </p:nvSpPr>
        <p:spPr bwMode="auto">
          <a:xfrm>
            <a:off x="395536" y="2204864"/>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lumMod val="95000"/>
                  </a:schemeClr>
                </a:solidFill>
                <a:effectLst>
                  <a:outerShdw blurRad="38100" dist="38100" dir="2700000" algn="tl">
                    <a:srgbClr val="C0C0C0"/>
                  </a:outerShdw>
                </a:effectLst>
                <a:latin typeface="Arial Black" pitchFamily="34" charset="0"/>
              </a:rPr>
              <a:t>3 </a:t>
            </a:r>
            <a:endParaRPr kumimoji="0" lang="ja-JP" altLang="en-US" sz="2800" b="1" i="1" dirty="0">
              <a:solidFill>
                <a:schemeClr val="bg1">
                  <a:lumMod val="95000"/>
                </a:schemeClr>
              </a:solidFill>
              <a:effectLst>
                <a:outerShdw blurRad="38100" dist="38100" dir="2700000" algn="tl">
                  <a:srgbClr val="C0C0C0"/>
                </a:outerShdw>
              </a:effectLst>
              <a:latin typeface="Arial Black" pitchFamily="34" charset="0"/>
            </a:endParaRPr>
          </a:p>
        </p:txBody>
      </p:sp>
      <p:sp>
        <p:nvSpPr>
          <p:cNvPr id="5" name="Rectangle 7"/>
          <p:cNvSpPr>
            <a:spLocks noChangeArrowheads="1"/>
          </p:cNvSpPr>
          <p:nvPr/>
        </p:nvSpPr>
        <p:spPr bwMode="gray">
          <a:xfrm>
            <a:off x="662236" y="1523256"/>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の進化、これからの製造業が求める</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0"/>
          <p:cNvSpPr>
            <a:spLocks noChangeArrowheads="1"/>
          </p:cNvSpPr>
          <p:nvPr/>
        </p:nvSpPr>
        <p:spPr bwMode="auto">
          <a:xfrm>
            <a:off x="395536" y="1521668"/>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lumMod val="95000"/>
                  </a:schemeClr>
                </a:solidFill>
                <a:effectLst>
                  <a:outerShdw blurRad="38100" dist="38100" dir="2700000" algn="tl">
                    <a:srgbClr val="C0C0C0"/>
                  </a:outerShdw>
                </a:effectLst>
                <a:latin typeface="Arial Black" pitchFamily="34" charset="0"/>
              </a:rPr>
              <a:t>2</a:t>
            </a:r>
            <a:r>
              <a:rPr kumimoji="0" lang="ja-JP" altLang="en-US" sz="2800" b="1" i="1">
                <a:solidFill>
                  <a:schemeClr val="bg1">
                    <a:lumMod val="95000"/>
                  </a:schemeClr>
                </a:solidFill>
                <a:effectLst>
                  <a:outerShdw blurRad="38100" dist="38100" dir="2700000" algn="tl">
                    <a:srgbClr val="C0C0C0"/>
                  </a:outerShdw>
                </a:effectLst>
                <a:latin typeface="Arial Black" pitchFamily="34" charset="0"/>
              </a:rPr>
              <a:t> </a:t>
            </a:r>
          </a:p>
        </p:txBody>
      </p:sp>
      <p:sp>
        <p:nvSpPr>
          <p:cNvPr id="7" name="Rectangle 13"/>
          <p:cNvSpPr>
            <a:spLocks noChangeArrowheads="1"/>
          </p:cNvSpPr>
          <p:nvPr/>
        </p:nvSpPr>
        <p:spPr bwMode="gray">
          <a:xfrm>
            <a:off x="662236" y="838300"/>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ビジネストレンド</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市場動向、日本の製造業トレンド　</a:t>
            </a:r>
          </a:p>
        </p:txBody>
      </p:sp>
      <p:sp>
        <p:nvSpPr>
          <p:cNvPr id="8" name="AutoShape 14"/>
          <p:cNvSpPr>
            <a:spLocks noChangeArrowheads="1"/>
          </p:cNvSpPr>
          <p:nvPr/>
        </p:nvSpPr>
        <p:spPr bwMode="auto">
          <a:xfrm>
            <a:off x="395536" y="836712"/>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lumMod val="95000"/>
                  </a:schemeClr>
                </a:solidFill>
                <a:effectLst>
                  <a:outerShdw blurRad="38100" dist="38100" dir="2700000" algn="tl">
                    <a:srgbClr val="C0C0C0"/>
                  </a:outerShdw>
                </a:effectLst>
                <a:latin typeface="Arial Black" pitchFamily="34" charset="0"/>
              </a:rPr>
              <a:t>1 </a:t>
            </a:r>
            <a:endParaRPr kumimoji="0" lang="ja-JP" altLang="en-US" sz="2800" b="1" i="1">
              <a:solidFill>
                <a:schemeClr val="bg1">
                  <a:lumMod val="95000"/>
                </a:schemeClr>
              </a:solidFill>
              <a:effectLst>
                <a:outerShdw blurRad="38100" dist="38100" dir="2700000" algn="tl">
                  <a:srgbClr val="C0C0C0"/>
                </a:outerShdw>
              </a:effectLst>
              <a:latin typeface="Arial Black" pitchFamily="34" charset="0"/>
            </a:endParaRPr>
          </a:p>
        </p:txBody>
      </p:sp>
      <p:sp>
        <p:nvSpPr>
          <p:cNvPr id="20" name="Rectangle 13">
            <a:extLst>
              <a:ext uri="{FF2B5EF4-FFF2-40B4-BE49-F238E27FC236}">
                <a16:creationId xmlns:a16="http://schemas.microsoft.com/office/drawing/2014/main" id="{4F06FA10-3A01-46EF-AB74-61CCBDD60092}"/>
              </a:ext>
            </a:extLst>
          </p:cNvPr>
          <p:cNvSpPr>
            <a:spLocks noChangeArrowheads="1"/>
          </p:cNvSpPr>
          <p:nvPr/>
        </p:nvSpPr>
        <p:spPr bwMode="gray">
          <a:xfrm>
            <a:off x="662236" y="2891408"/>
            <a:ext cx="8158236" cy="609600"/>
          </a:xfrm>
          <a:prstGeom prst="rect">
            <a:avLst/>
          </a:prstGeom>
          <a:solidFill>
            <a:schemeClr val="bg1">
              <a:alpha val="50195"/>
            </a:schemeClr>
          </a:solidFill>
          <a:ln w="12700">
            <a:solidFill>
              <a:schemeClr val="tx1"/>
            </a:solidFill>
            <a:miter lim="800000"/>
            <a:headEnd/>
            <a:tailEnd/>
          </a:ln>
        </p:spPr>
        <p:txBody>
          <a:bodyPr wrap="none" lIns="365760" tIns="0" bIns="0" anchor="ctr"/>
          <a:lstStyle/>
          <a:p>
            <a:pPr algn="l" eaLnBrk="0" hangingPunct="0">
              <a:defRPr/>
            </a:pP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ゲームチェンジ</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IoT/DX</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時代、守りの</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へ　</a:t>
            </a:r>
          </a:p>
        </p:txBody>
      </p:sp>
      <p:sp>
        <p:nvSpPr>
          <p:cNvPr id="21" name="AutoShape 14">
            <a:extLst>
              <a:ext uri="{FF2B5EF4-FFF2-40B4-BE49-F238E27FC236}">
                <a16:creationId xmlns:a16="http://schemas.microsoft.com/office/drawing/2014/main" id="{20391FF5-79D0-4263-8A88-C54A853E83F9}"/>
              </a:ext>
            </a:extLst>
          </p:cNvPr>
          <p:cNvSpPr>
            <a:spLocks noChangeArrowheads="1"/>
          </p:cNvSpPr>
          <p:nvPr/>
        </p:nvSpPr>
        <p:spPr bwMode="auto">
          <a:xfrm>
            <a:off x="395536" y="2889820"/>
            <a:ext cx="571576" cy="576263"/>
          </a:xfrm>
          <a:prstGeom prst="homePlate">
            <a:avLst>
              <a:gd name="adj" fmla="val 25000"/>
            </a:avLst>
          </a:prstGeom>
          <a:solidFill>
            <a:srgbClr val="FF9933"/>
          </a:solidFill>
          <a:ln w="38100">
            <a:solidFill>
              <a:schemeClr val="bg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solidFill>
                <a:effectLst>
                  <a:outerShdw blurRad="38100" dist="38100" dir="2700000" algn="tl">
                    <a:srgbClr val="C0C0C0"/>
                  </a:outerShdw>
                </a:effectLst>
                <a:latin typeface="Arial Black" pitchFamily="34" charset="0"/>
              </a:rPr>
              <a:t>4 </a:t>
            </a:r>
            <a:endParaRPr kumimoji="0" lang="ja-JP" altLang="en-US" sz="2800" b="1" i="1" dirty="0">
              <a:solidFill>
                <a:schemeClr val="bg1"/>
              </a:solidFill>
              <a:effectLst>
                <a:outerShdw blurRad="38100" dist="38100" dir="2700000" algn="tl">
                  <a:srgbClr val="C0C0C0"/>
                </a:outerShdw>
              </a:effectLst>
              <a:latin typeface="Arial Black"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4248150" cy="215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6"/>
          <p:cNvSpPr txBox="1">
            <a:spLocks noChangeArrowheads="1"/>
          </p:cNvSpPr>
          <p:nvPr/>
        </p:nvSpPr>
        <p:spPr bwMode="auto">
          <a:xfrm>
            <a:off x="4572000" y="4431420"/>
            <a:ext cx="3528318" cy="941796"/>
          </a:xfrm>
          <a:prstGeom prst="rect">
            <a:avLst/>
          </a:prstGeom>
          <a:noFill/>
          <a:ln w="12700" algn="ctr">
            <a:noFill/>
            <a:miter lim="800000"/>
            <a:headEnd/>
            <a:tailEnd/>
          </a:ln>
          <a:effectLst/>
        </p:spPr>
        <p:txBody>
          <a:bodyPr wrap="square">
            <a:spAutoFit/>
          </a:bodyPr>
          <a:lstStyle/>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It's really hard to design products by focus groups.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A lot of times, people don't know what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they want until you show it to them. </a:t>
            </a: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p>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	</a:t>
            </a:r>
            <a:r>
              <a:rPr kumimoji="0" lang="ja-JP" altLang="en-US" sz="1200" b="1" i="1" dirty="0">
                <a:solidFill>
                  <a:srgbClr val="FF0000"/>
                </a:solidFill>
                <a:effectLst>
                  <a:outerShdw blurRad="38100" dist="38100" dir="2700000" algn="tl">
                    <a:srgbClr val="000000">
                      <a:alpha val="43137"/>
                    </a:srgbClr>
                  </a:outerShdw>
                </a:effectLst>
                <a:latin typeface="Times New Roman" pitchFamily="18" charset="0"/>
              </a:rPr>
              <a:t>by </a:t>
            </a:r>
            <a:r>
              <a:rPr kumimoji="0" lang="en-US" altLang="ja-JP" sz="1200" b="1" i="1" dirty="0">
                <a:solidFill>
                  <a:srgbClr val="FF0000"/>
                </a:solidFill>
                <a:effectLst>
                  <a:outerShdw blurRad="38100" dist="38100" dir="2700000" algn="tl">
                    <a:srgbClr val="000000">
                      <a:alpha val="43137"/>
                    </a:srgbClr>
                  </a:outerShdw>
                </a:effectLst>
                <a:latin typeface="Times New Roman" pitchFamily="18" charset="0"/>
              </a:rPr>
              <a:t>Steven Paul Jobs </a:t>
            </a:r>
          </a:p>
        </p:txBody>
      </p:sp>
    </p:spTree>
    <p:extLst>
      <p:ext uri="{BB962C8B-B14F-4D97-AF65-F5344CB8AC3E}">
        <p14:creationId xmlns:p14="http://schemas.microsoft.com/office/powerpoint/2010/main" val="2153750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Industrial IoT Platforms for Manufacturing: </a:t>
            </a:r>
            <a:br>
              <a:rPr kumimoji="1" lang="en-US" altLang="ja-JP" dirty="0"/>
            </a:br>
            <a:r>
              <a:rPr kumimoji="1" lang="en-US" altLang="ja-JP" dirty="0"/>
              <a:t>A $12.4B opportunity by 2024</a:t>
            </a:r>
            <a:r>
              <a:rPr kumimoji="1" lang="ja-JP" altLang="en-US" dirty="0"/>
              <a:t>　</a:t>
            </a:r>
          </a:p>
        </p:txBody>
      </p:sp>
      <p:sp>
        <p:nvSpPr>
          <p:cNvPr id="4" name="テキスト ボックス 3"/>
          <p:cNvSpPr txBox="1"/>
          <p:nvPr/>
        </p:nvSpPr>
        <p:spPr>
          <a:xfrm>
            <a:off x="395289" y="6109127"/>
            <a:ext cx="8424862" cy="500137"/>
          </a:xfrm>
          <a:prstGeom prst="rect">
            <a:avLst/>
          </a:prstGeom>
          <a:noFill/>
        </p:spPr>
        <p:txBody>
          <a:bodyPr wrap="square" rtlCol="0">
            <a:spAutoFit/>
          </a:bodyPr>
          <a:lstStyle/>
          <a:p>
            <a:r>
              <a:rPr kumimoji="1" lang="ja-JP" altLang="en-US" sz="1050" dirty="0">
                <a:latin typeface="+mn-ea"/>
                <a:ea typeface="+mn-ea"/>
              </a:rPr>
              <a:t>出所：</a:t>
            </a:r>
            <a:r>
              <a:rPr kumimoji="1" lang="en-US" altLang="ja-JP" sz="1050" dirty="0">
                <a:latin typeface="+mn-ea"/>
                <a:ea typeface="+mn-ea"/>
              </a:rPr>
              <a:t>IOT ANALYTICS</a:t>
            </a:r>
            <a:r>
              <a:rPr kumimoji="1" lang="ja-JP" altLang="en-US" sz="1050" dirty="0">
                <a:latin typeface="+mn-ea"/>
                <a:ea typeface="+mn-ea"/>
              </a:rPr>
              <a:t>　ホームページより</a:t>
            </a:r>
            <a:endParaRPr kumimoji="1" lang="en-US" altLang="ja-JP" sz="1050" dirty="0">
              <a:latin typeface="+mn-ea"/>
              <a:ea typeface="+mn-ea"/>
            </a:endParaRPr>
          </a:p>
          <a:p>
            <a:r>
              <a:rPr lang="en-US" altLang="ja-JP" sz="800" dirty="0">
                <a:hlinkClick r:id="rId2"/>
              </a:rPr>
              <a:t>https://iot-analytics.com/industrial-iot-platforms-for-manufacturing-2019-2024-press-release/?utm_source=IoT+Analytics+Master+People+List&amp;utm_campaign=09e60f1e3f-industrial_iot_platforms_for_manufacturing&amp;utm_medium=email&amp;utm_term=0_3069fbcae4-09e60f1e3f-345821277</a:t>
            </a:r>
            <a:endParaRPr kumimoji="1" lang="ja-JP" altLang="en-US" sz="800" dirty="0">
              <a:latin typeface="+mn-ea"/>
              <a:ea typeface="+mn-ea"/>
            </a:endParaRPr>
          </a:p>
        </p:txBody>
      </p:sp>
      <p:sp>
        <p:nvSpPr>
          <p:cNvPr id="6" name="テキスト ボックス 5"/>
          <p:cNvSpPr txBox="1"/>
          <p:nvPr/>
        </p:nvSpPr>
        <p:spPr>
          <a:xfrm>
            <a:off x="611188" y="683404"/>
            <a:ext cx="7417196"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Hannover</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Messe 2019 Top Technologies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054" name="Picture 6" descr="https://iot-analytics.com/wp/wp-content/uploads/2016/03/IoT-Logo-breit-Slogan-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755" y="692696"/>
            <a:ext cx="2382717" cy="321369"/>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bwMode="auto">
          <a:xfrm>
            <a:off x="8100392" y="188640"/>
            <a:ext cx="864096"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p>
        </p:txBody>
      </p:sp>
      <p:pic>
        <p:nvPicPr>
          <p:cNvPr id="1026" name="Picture 2" descr="https://iot-analytics.com/wp/wp-content/uploads/2019/04/iiot-platforms-for-manufacturing-market-report-press-releas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124397"/>
            <a:ext cx="7177299" cy="496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077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Hannover</a:t>
            </a:r>
            <a:r>
              <a:rPr lang="ja-JP" altLang="en-US" dirty="0"/>
              <a:t> </a:t>
            </a:r>
            <a:r>
              <a:rPr lang="en-US" altLang="ja-JP" dirty="0"/>
              <a:t>Messe 2019 Top Technologies </a:t>
            </a:r>
            <a:r>
              <a:rPr kumimoji="1" lang="ja-JP" altLang="en-US" dirty="0"/>
              <a:t>：　</a:t>
            </a:r>
          </a:p>
        </p:txBody>
      </p:sp>
      <p:sp>
        <p:nvSpPr>
          <p:cNvPr id="4" name="テキスト ボックス 3"/>
          <p:cNvSpPr txBox="1"/>
          <p:nvPr/>
        </p:nvSpPr>
        <p:spPr>
          <a:xfrm>
            <a:off x="3203575" y="6109127"/>
            <a:ext cx="5616575" cy="415498"/>
          </a:xfrm>
          <a:prstGeom prst="rect">
            <a:avLst/>
          </a:prstGeom>
          <a:noFill/>
        </p:spPr>
        <p:txBody>
          <a:bodyPr wrap="square" rtlCol="0">
            <a:spAutoFit/>
          </a:bodyPr>
          <a:lstStyle/>
          <a:p>
            <a:r>
              <a:rPr kumimoji="1" lang="ja-JP" altLang="en-US" sz="1050" dirty="0">
                <a:latin typeface="+mn-ea"/>
                <a:ea typeface="+mn-ea"/>
              </a:rPr>
              <a:t>出所：</a:t>
            </a:r>
            <a:r>
              <a:rPr kumimoji="1" lang="en-US" altLang="ja-JP" sz="1050" dirty="0">
                <a:latin typeface="+mn-ea"/>
                <a:ea typeface="+mn-ea"/>
              </a:rPr>
              <a:t>IOT ANALYTICS</a:t>
            </a:r>
            <a:r>
              <a:rPr kumimoji="1" lang="ja-JP" altLang="en-US" sz="1050" dirty="0">
                <a:latin typeface="+mn-ea"/>
                <a:ea typeface="+mn-ea"/>
              </a:rPr>
              <a:t>　ホームページより</a:t>
            </a:r>
            <a:endParaRPr kumimoji="1" lang="en-US" altLang="ja-JP" sz="1050" dirty="0">
              <a:latin typeface="+mn-ea"/>
              <a:ea typeface="+mn-ea"/>
            </a:endParaRPr>
          </a:p>
          <a:p>
            <a:r>
              <a:rPr lang="en-US" altLang="ja-JP" sz="1050" dirty="0">
                <a:hlinkClick r:id="rId2"/>
              </a:rPr>
              <a:t>https://iot-analytics.com/top-20-industrial-iot-trends-hannover-messe-2019/</a:t>
            </a:r>
            <a:endParaRPr kumimoji="1" lang="ja-JP" altLang="en-US" sz="1050" dirty="0">
              <a:latin typeface="+mn-ea"/>
              <a:ea typeface="+mn-ea"/>
            </a:endParaRPr>
          </a:p>
        </p:txBody>
      </p:sp>
      <p:sp>
        <p:nvSpPr>
          <p:cNvPr id="6" name="テキスト ボックス 5"/>
          <p:cNvSpPr txBox="1"/>
          <p:nvPr/>
        </p:nvSpPr>
        <p:spPr>
          <a:xfrm>
            <a:off x="611188" y="683404"/>
            <a:ext cx="7417196"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Hannover</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Messe 2019 Top Technologies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2054" name="Picture 6" descr="https://iot-analytics.com/wp/wp-content/uploads/2016/03/IoT-Logo-breit-Slogan-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755" y="692696"/>
            <a:ext cx="2382717" cy="321369"/>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bwMode="auto">
          <a:xfrm>
            <a:off x="8100392" y="188640"/>
            <a:ext cx="864096" cy="288057"/>
          </a:xfrm>
          <a:prstGeom prst="roundRect">
            <a:avLst/>
          </a:prstGeom>
          <a:solidFill>
            <a:srgbClr val="FF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12" y="1141808"/>
            <a:ext cx="7956376" cy="5023496"/>
          </a:xfrm>
          <a:prstGeom prst="rect">
            <a:avLst/>
          </a:prstGeom>
        </p:spPr>
      </p:pic>
    </p:spTree>
    <p:extLst>
      <p:ext uri="{BB962C8B-B14F-4D97-AF65-F5344CB8AC3E}">
        <p14:creationId xmlns:p14="http://schemas.microsoft.com/office/powerpoint/2010/main" val="5666842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製造業のサービス化　：モノ</a:t>
            </a:r>
            <a:r>
              <a:rPr kumimoji="1" lang="en-US" altLang="ja-JP" sz="1800" dirty="0"/>
              <a:t>(</a:t>
            </a:r>
            <a:r>
              <a:rPr kumimoji="1" lang="ja-JP" altLang="en-US" sz="1800" dirty="0"/>
              <a:t>製品</a:t>
            </a:r>
            <a:r>
              <a:rPr kumimoji="1" lang="en-US" altLang="ja-JP" sz="1800" dirty="0"/>
              <a:t>)</a:t>
            </a:r>
            <a:r>
              <a:rPr kumimoji="1" lang="ja-JP" altLang="en-US" sz="1800" dirty="0"/>
              <a:t>とコト</a:t>
            </a:r>
            <a:r>
              <a:rPr kumimoji="1" lang="en-US" altLang="ja-JP" sz="1800" dirty="0"/>
              <a:t>(</a:t>
            </a:r>
            <a:r>
              <a:rPr kumimoji="1" lang="ja-JP" altLang="en-US" sz="1800" dirty="0"/>
              <a:t>サービス</a:t>
            </a:r>
            <a:r>
              <a:rPr kumimoji="1" lang="en-US" altLang="ja-JP" sz="1800" dirty="0"/>
              <a:t>)</a:t>
            </a:r>
            <a:r>
              <a:rPr kumimoji="1" lang="ja-JP" altLang="en-US" sz="1800" dirty="0"/>
              <a:t>の価値提供　</a:t>
            </a:r>
          </a:p>
        </p:txBody>
      </p:sp>
      <p:sp>
        <p:nvSpPr>
          <p:cNvPr id="58" name="正方形/長方形 57"/>
          <p:cNvSpPr/>
          <p:nvPr/>
        </p:nvSpPr>
        <p:spPr>
          <a:xfrm>
            <a:off x="188120" y="740702"/>
            <a:ext cx="8795607" cy="242680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279630" y="820348"/>
            <a:ext cx="887158" cy="528129"/>
          </a:xfrm>
          <a:prstGeom prst="roundRect">
            <a:avLst>
              <a:gd name="adj" fmla="val 50000"/>
            </a:avLst>
          </a:prstGeom>
          <a:solidFill>
            <a:srgbClr val="FFFF99"/>
          </a:solidFill>
        </p:spPr>
        <p:txBody>
          <a:bodyPr wrap="none" lIns="0" tIns="0" rIns="0" bIns="0" rtlCol="0" anchor="ctr">
            <a:noAutofit/>
          </a:bodyPr>
          <a:lstStyle/>
          <a:p>
            <a:pPr algn="ctr"/>
            <a:r>
              <a:rPr lang="ja-JP" altLang="en-US" sz="1400" b="1" dirty="0">
                <a:latin typeface="Meiryo UI" panose="020B0604030504040204" pitchFamily="50" charset="-128"/>
                <a:ea typeface="Meiryo UI" panose="020B0604030504040204" pitchFamily="50" charset="-128"/>
              </a:rPr>
              <a:t>今まで</a:t>
            </a:r>
            <a:endParaRPr lang="ja-JP" altLang="en-US" sz="1400" dirty="0">
              <a:latin typeface="Meiryo UI" panose="020B0604030504040204" pitchFamily="50" charset="-128"/>
              <a:ea typeface="Meiryo UI" panose="020B0604030504040204" pitchFamily="50" charset="-128"/>
            </a:endParaRPr>
          </a:p>
        </p:txBody>
      </p:sp>
      <p:sp>
        <p:nvSpPr>
          <p:cNvPr id="60" name="Freeform 5"/>
          <p:cNvSpPr>
            <a:spLocks/>
          </p:cNvSpPr>
          <p:nvPr/>
        </p:nvSpPr>
        <p:spPr bwMode="auto">
          <a:xfrm>
            <a:off x="3231555" y="1054319"/>
            <a:ext cx="1230066" cy="1595167"/>
          </a:xfrm>
          <a:custGeom>
            <a:avLst/>
            <a:gdLst>
              <a:gd name="T0" fmla="*/ 2618 w 2618"/>
              <a:gd name="T1" fmla="*/ 408 h 2205"/>
              <a:gd name="T2" fmla="*/ 2618 w 2618"/>
              <a:gd name="T3" fmla="*/ 2205 h 2205"/>
              <a:gd name="T4" fmla="*/ 408 w 2618"/>
              <a:gd name="T5" fmla="*/ 2205 h 2205"/>
              <a:gd name="T6" fmla="*/ 408 w 2618"/>
              <a:gd name="T7" fmla="*/ 2205 h 2205"/>
              <a:gd name="T8" fmla="*/ 0 w 2618"/>
              <a:gd name="T9" fmla="*/ 2205 h 2205"/>
              <a:gd name="T10" fmla="*/ 0 w 2618"/>
              <a:gd name="T11" fmla="*/ 0 h 2205"/>
              <a:gd name="T12" fmla="*/ 408 w 2618"/>
              <a:gd name="T13" fmla="*/ 0 h 2205"/>
              <a:gd name="T14" fmla="*/ 408 w 2618"/>
              <a:gd name="T15" fmla="*/ 837 h 2205"/>
              <a:gd name="T16" fmla="*/ 1151 w 2618"/>
              <a:gd name="T17" fmla="*/ 408 h 2205"/>
              <a:gd name="T18" fmla="*/ 1151 w 2618"/>
              <a:gd name="T19" fmla="*/ 837 h 2205"/>
              <a:gd name="T20" fmla="*/ 1884 w 2618"/>
              <a:gd name="T21" fmla="*/ 408 h 2205"/>
              <a:gd name="T22" fmla="*/ 1884 w 2618"/>
              <a:gd name="T23" fmla="*/ 837 h 2205"/>
              <a:gd name="T24" fmla="*/ 2618 w 2618"/>
              <a:gd name="T25" fmla="*/ 408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8" h="2205">
                <a:moveTo>
                  <a:pt x="2618" y="408"/>
                </a:moveTo>
                <a:lnTo>
                  <a:pt x="2618" y="2205"/>
                </a:lnTo>
                <a:lnTo>
                  <a:pt x="408" y="2205"/>
                </a:lnTo>
                <a:lnTo>
                  <a:pt x="408" y="2205"/>
                </a:lnTo>
                <a:lnTo>
                  <a:pt x="0" y="2205"/>
                </a:lnTo>
                <a:lnTo>
                  <a:pt x="0" y="0"/>
                </a:lnTo>
                <a:lnTo>
                  <a:pt x="408" y="0"/>
                </a:lnTo>
                <a:lnTo>
                  <a:pt x="408" y="837"/>
                </a:lnTo>
                <a:lnTo>
                  <a:pt x="1151" y="408"/>
                </a:lnTo>
                <a:lnTo>
                  <a:pt x="1151" y="837"/>
                </a:lnTo>
                <a:lnTo>
                  <a:pt x="1884" y="408"/>
                </a:lnTo>
                <a:lnTo>
                  <a:pt x="1884" y="837"/>
                </a:lnTo>
                <a:lnTo>
                  <a:pt x="2618" y="408"/>
                </a:lnTo>
                <a:close/>
              </a:path>
            </a:pathLst>
          </a:custGeom>
          <a:solidFill>
            <a:schemeClr val="bg1">
              <a:lumMod val="65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ja-JP" altLang="en-US" sz="1500">
              <a:latin typeface="Meiryo UI" panose="020B0604030504040204" pitchFamily="50" charset="-128"/>
              <a:ea typeface="Meiryo UI" panose="020B0604030504040204" pitchFamily="50" charset="-128"/>
            </a:endParaRPr>
          </a:p>
        </p:txBody>
      </p:sp>
      <p:sp>
        <p:nvSpPr>
          <p:cNvPr id="61" name="Freeform 9"/>
          <p:cNvSpPr>
            <a:spLocks noEditPoints="1"/>
          </p:cNvSpPr>
          <p:nvPr/>
        </p:nvSpPr>
        <p:spPr bwMode="auto">
          <a:xfrm>
            <a:off x="844239" y="1773771"/>
            <a:ext cx="318180" cy="719125"/>
          </a:xfrm>
          <a:custGeom>
            <a:avLst/>
            <a:gdLst>
              <a:gd name="T0" fmla="*/ 43 w 143"/>
              <a:gd name="T1" fmla="*/ 28 h 284"/>
              <a:gd name="T2" fmla="*/ 71 w 143"/>
              <a:gd name="T3" fmla="*/ 0 h 284"/>
              <a:gd name="T4" fmla="*/ 99 w 143"/>
              <a:gd name="T5" fmla="*/ 28 h 284"/>
              <a:gd name="T6" fmla="*/ 71 w 143"/>
              <a:gd name="T7" fmla="*/ 56 h 284"/>
              <a:gd name="T8" fmla="*/ 43 w 143"/>
              <a:gd name="T9" fmla="*/ 28 h 284"/>
              <a:gd name="T10" fmla="*/ 143 w 143"/>
              <a:gd name="T11" fmla="*/ 170 h 284"/>
              <a:gd name="T12" fmla="*/ 113 w 143"/>
              <a:gd name="T13" fmla="*/ 81 h 284"/>
              <a:gd name="T14" fmla="*/ 95 w 143"/>
              <a:gd name="T15" fmla="*/ 64 h 284"/>
              <a:gd name="T16" fmla="*/ 91 w 143"/>
              <a:gd name="T17" fmla="*/ 64 h 284"/>
              <a:gd name="T18" fmla="*/ 90 w 143"/>
              <a:gd name="T19" fmla="*/ 64 h 284"/>
              <a:gd name="T20" fmla="*/ 80 w 143"/>
              <a:gd name="T21" fmla="*/ 64 h 284"/>
              <a:gd name="T22" fmla="*/ 62 w 143"/>
              <a:gd name="T23" fmla="*/ 64 h 284"/>
              <a:gd name="T24" fmla="*/ 52 w 143"/>
              <a:gd name="T25" fmla="*/ 64 h 284"/>
              <a:gd name="T26" fmla="*/ 51 w 143"/>
              <a:gd name="T27" fmla="*/ 64 h 284"/>
              <a:gd name="T28" fmla="*/ 47 w 143"/>
              <a:gd name="T29" fmla="*/ 65 h 284"/>
              <a:gd name="T30" fmla="*/ 29 w 143"/>
              <a:gd name="T31" fmla="*/ 81 h 284"/>
              <a:gd name="T32" fmla="*/ 0 w 143"/>
              <a:gd name="T33" fmla="*/ 170 h 284"/>
              <a:gd name="T34" fmla="*/ 23 w 143"/>
              <a:gd name="T35" fmla="*/ 178 h 284"/>
              <a:gd name="T36" fmla="*/ 35 w 143"/>
              <a:gd name="T37" fmla="*/ 139 h 284"/>
              <a:gd name="T38" fmla="*/ 35 w 143"/>
              <a:gd name="T39" fmla="*/ 164 h 284"/>
              <a:gd name="T40" fmla="*/ 35 w 143"/>
              <a:gd name="T41" fmla="*/ 284 h 284"/>
              <a:gd name="T42" fmla="*/ 63 w 143"/>
              <a:gd name="T43" fmla="*/ 284 h 284"/>
              <a:gd name="T44" fmla="*/ 71 w 143"/>
              <a:gd name="T45" fmla="*/ 204 h 284"/>
              <a:gd name="T46" fmla="*/ 79 w 143"/>
              <a:gd name="T47" fmla="*/ 284 h 284"/>
              <a:gd name="T48" fmla="*/ 107 w 143"/>
              <a:gd name="T49" fmla="*/ 284 h 284"/>
              <a:gd name="T50" fmla="*/ 107 w 143"/>
              <a:gd name="T51" fmla="*/ 164 h 284"/>
              <a:gd name="T52" fmla="*/ 107 w 143"/>
              <a:gd name="T53" fmla="*/ 139 h 284"/>
              <a:gd name="T54" fmla="*/ 120 w 143"/>
              <a:gd name="T55" fmla="*/ 178 h 284"/>
              <a:gd name="T56" fmla="*/ 143 w 143"/>
              <a:gd name="T5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284">
                <a:moveTo>
                  <a:pt x="43" y="28"/>
                </a:moveTo>
                <a:cubicBezTo>
                  <a:pt x="43" y="13"/>
                  <a:pt x="56" y="0"/>
                  <a:pt x="71" y="0"/>
                </a:cubicBezTo>
                <a:cubicBezTo>
                  <a:pt x="87" y="0"/>
                  <a:pt x="99" y="13"/>
                  <a:pt x="99" y="28"/>
                </a:cubicBezTo>
                <a:cubicBezTo>
                  <a:pt x="99" y="43"/>
                  <a:pt x="87" y="56"/>
                  <a:pt x="71" y="56"/>
                </a:cubicBezTo>
                <a:cubicBezTo>
                  <a:pt x="56" y="56"/>
                  <a:pt x="43" y="43"/>
                  <a:pt x="43" y="28"/>
                </a:cubicBezTo>
                <a:close/>
                <a:moveTo>
                  <a:pt x="143" y="170"/>
                </a:moveTo>
                <a:cubicBezTo>
                  <a:pt x="113" y="81"/>
                  <a:pt x="113" y="81"/>
                  <a:pt x="113" y="81"/>
                </a:cubicBezTo>
                <a:cubicBezTo>
                  <a:pt x="111" y="72"/>
                  <a:pt x="104" y="66"/>
                  <a:pt x="95" y="64"/>
                </a:cubicBezTo>
                <a:cubicBezTo>
                  <a:pt x="94" y="64"/>
                  <a:pt x="92" y="64"/>
                  <a:pt x="91" y="64"/>
                </a:cubicBezTo>
                <a:cubicBezTo>
                  <a:pt x="90" y="64"/>
                  <a:pt x="90" y="64"/>
                  <a:pt x="90" y="64"/>
                </a:cubicBezTo>
                <a:cubicBezTo>
                  <a:pt x="80" y="64"/>
                  <a:pt x="80" y="64"/>
                  <a:pt x="80" y="64"/>
                </a:cubicBezTo>
                <a:cubicBezTo>
                  <a:pt x="62" y="64"/>
                  <a:pt x="62" y="64"/>
                  <a:pt x="62" y="64"/>
                </a:cubicBezTo>
                <a:cubicBezTo>
                  <a:pt x="52" y="64"/>
                  <a:pt x="52" y="64"/>
                  <a:pt x="52" y="64"/>
                </a:cubicBezTo>
                <a:cubicBezTo>
                  <a:pt x="51" y="64"/>
                  <a:pt x="51" y="64"/>
                  <a:pt x="51" y="64"/>
                </a:cubicBezTo>
                <a:cubicBezTo>
                  <a:pt x="50" y="64"/>
                  <a:pt x="48" y="64"/>
                  <a:pt x="47" y="65"/>
                </a:cubicBezTo>
                <a:cubicBezTo>
                  <a:pt x="39" y="67"/>
                  <a:pt x="32" y="73"/>
                  <a:pt x="29" y="81"/>
                </a:cubicBezTo>
                <a:cubicBezTo>
                  <a:pt x="0" y="170"/>
                  <a:pt x="0" y="170"/>
                  <a:pt x="0" y="170"/>
                </a:cubicBezTo>
                <a:cubicBezTo>
                  <a:pt x="23" y="178"/>
                  <a:pt x="23" y="178"/>
                  <a:pt x="23" y="178"/>
                </a:cubicBezTo>
                <a:cubicBezTo>
                  <a:pt x="35" y="139"/>
                  <a:pt x="35" y="139"/>
                  <a:pt x="35" y="139"/>
                </a:cubicBezTo>
                <a:cubicBezTo>
                  <a:pt x="35" y="164"/>
                  <a:pt x="35" y="164"/>
                  <a:pt x="35" y="164"/>
                </a:cubicBezTo>
                <a:cubicBezTo>
                  <a:pt x="35" y="284"/>
                  <a:pt x="35" y="284"/>
                  <a:pt x="35" y="284"/>
                </a:cubicBezTo>
                <a:cubicBezTo>
                  <a:pt x="63" y="284"/>
                  <a:pt x="63" y="284"/>
                  <a:pt x="63" y="284"/>
                </a:cubicBezTo>
                <a:cubicBezTo>
                  <a:pt x="71" y="204"/>
                  <a:pt x="71" y="204"/>
                  <a:pt x="71" y="204"/>
                </a:cubicBezTo>
                <a:cubicBezTo>
                  <a:pt x="79" y="284"/>
                  <a:pt x="79" y="284"/>
                  <a:pt x="79" y="284"/>
                </a:cubicBezTo>
                <a:cubicBezTo>
                  <a:pt x="107" y="284"/>
                  <a:pt x="107" y="284"/>
                  <a:pt x="107" y="284"/>
                </a:cubicBezTo>
                <a:cubicBezTo>
                  <a:pt x="107" y="164"/>
                  <a:pt x="107" y="164"/>
                  <a:pt x="107" y="164"/>
                </a:cubicBezTo>
                <a:cubicBezTo>
                  <a:pt x="107" y="139"/>
                  <a:pt x="107" y="139"/>
                  <a:pt x="107" y="139"/>
                </a:cubicBezTo>
                <a:cubicBezTo>
                  <a:pt x="120" y="178"/>
                  <a:pt x="120" y="178"/>
                  <a:pt x="120" y="178"/>
                </a:cubicBezTo>
                <a:lnTo>
                  <a:pt x="143" y="17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sz="1500">
              <a:latin typeface="Meiryo UI" panose="020B0604030504040204" pitchFamily="50" charset="-128"/>
              <a:ea typeface="Meiryo UI" panose="020B0604030504040204" pitchFamily="50" charset="-128"/>
            </a:endParaRPr>
          </a:p>
        </p:txBody>
      </p:sp>
      <p:sp>
        <p:nvSpPr>
          <p:cNvPr id="62" name="Freeform 9"/>
          <p:cNvSpPr>
            <a:spLocks noEditPoints="1"/>
          </p:cNvSpPr>
          <p:nvPr/>
        </p:nvSpPr>
        <p:spPr bwMode="auto">
          <a:xfrm>
            <a:off x="1176195" y="1773771"/>
            <a:ext cx="318180" cy="719125"/>
          </a:xfrm>
          <a:custGeom>
            <a:avLst/>
            <a:gdLst>
              <a:gd name="T0" fmla="*/ 43 w 143"/>
              <a:gd name="T1" fmla="*/ 28 h 284"/>
              <a:gd name="T2" fmla="*/ 71 w 143"/>
              <a:gd name="T3" fmla="*/ 0 h 284"/>
              <a:gd name="T4" fmla="*/ 99 w 143"/>
              <a:gd name="T5" fmla="*/ 28 h 284"/>
              <a:gd name="T6" fmla="*/ 71 w 143"/>
              <a:gd name="T7" fmla="*/ 56 h 284"/>
              <a:gd name="T8" fmla="*/ 43 w 143"/>
              <a:gd name="T9" fmla="*/ 28 h 284"/>
              <a:gd name="T10" fmla="*/ 143 w 143"/>
              <a:gd name="T11" fmla="*/ 170 h 284"/>
              <a:gd name="T12" fmla="*/ 113 w 143"/>
              <a:gd name="T13" fmla="*/ 81 h 284"/>
              <a:gd name="T14" fmla="*/ 95 w 143"/>
              <a:gd name="T15" fmla="*/ 64 h 284"/>
              <a:gd name="T16" fmla="*/ 91 w 143"/>
              <a:gd name="T17" fmla="*/ 64 h 284"/>
              <a:gd name="T18" fmla="*/ 90 w 143"/>
              <a:gd name="T19" fmla="*/ 64 h 284"/>
              <a:gd name="T20" fmla="*/ 80 w 143"/>
              <a:gd name="T21" fmla="*/ 64 h 284"/>
              <a:gd name="T22" fmla="*/ 62 w 143"/>
              <a:gd name="T23" fmla="*/ 64 h 284"/>
              <a:gd name="T24" fmla="*/ 52 w 143"/>
              <a:gd name="T25" fmla="*/ 64 h 284"/>
              <a:gd name="T26" fmla="*/ 51 w 143"/>
              <a:gd name="T27" fmla="*/ 64 h 284"/>
              <a:gd name="T28" fmla="*/ 47 w 143"/>
              <a:gd name="T29" fmla="*/ 65 h 284"/>
              <a:gd name="T30" fmla="*/ 29 w 143"/>
              <a:gd name="T31" fmla="*/ 81 h 284"/>
              <a:gd name="T32" fmla="*/ 0 w 143"/>
              <a:gd name="T33" fmla="*/ 170 h 284"/>
              <a:gd name="T34" fmla="*/ 23 w 143"/>
              <a:gd name="T35" fmla="*/ 178 h 284"/>
              <a:gd name="T36" fmla="*/ 35 w 143"/>
              <a:gd name="T37" fmla="*/ 139 h 284"/>
              <a:gd name="T38" fmla="*/ 35 w 143"/>
              <a:gd name="T39" fmla="*/ 164 h 284"/>
              <a:gd name="T40" fmla="*/ 35 w 143"/>
              <a:gd name="T41" fmla="*/ 284 h 284"/>
              <a:gd name="T42" fmla="*/ 63 w 143"/>
              <a:gd name="T43" fmla="*/ 284 h 284"/>
              <a:gd name="T44" fmla="*/ 71 w 143"/>
              <a:gd name="T45" fmla="*/ 204 h 284"/>
              <a:gd name="T46" fmla="*/ 79 w 143"/>
              <a:gd name="T47" fmla="*/ 284 h 284"/>
              <a:gd name="T48" fmla="*/ 107 w 143"/>
              <a:gd name="T49" fmla="*/ 284 h 284"/>
              <a:gd name="T50" fmla="*/ 107 w 143"/>
              <a:gd name="T51" fmla="*/ 164 h 284"/>
              <a:gd name="T52" fmla="*/ 107 w 143"/>
              <a:gd name="T53" fmla="*/ 139 h 284"/>
              <a:gd name="T54" fmla="*/ 120 w 143"/>
              <a:gd name="T55" fmla="*/ 178 h 284"/>
              <a:gd name="T56" fmla="*/ 143 w 143"/>
              <a:gd name="T5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284">
                <a:moveTo>
                  <a:pt x="43" y="28"/>
                </a:moveTo>
                <a:cubicBezTo>
                  <a:pt x="43" y="13"/>
                  <a:pt x="56" y="0"/>
                  <a:pt x="71" y="0"/>
                </a:cubicBezTo>
                <a:cubicBezTo>
                  <a:pt x="87" y="0"/>
                  <a:pt x="99" y="13"/>
                  <a:pt x="99" y="28"/>
                </a:cubicBezTo>
                <a:cubicBezTo>
                  <a:pt x="99" y="43"/>
                  <a:pt x="87" y="56"/>
                  <a:pt x="71" y="56"/>
                </a:cubicBezTo>
                <a:cubicBezTo>
                  <a:pt x="56" y="56"/>
                  <a:pt x="43" y="43"/>
                  <a:pt x="43" y="28"/>
                </a:cubicBezTo>
                <a:close/>
                <a:moveTo>
                  <a:pt x="143" y="170"/>
                </a:moveTo>
                <a:cubicBezTo>
                  <a:pt x="113" y="81"/>
                  <a:pt x="113" y="81"/>
                  <a:pt x="113" y="81"/>
                </a:cubicBezTo>
                <a:cubicBezTo>
                  <a:pt x="111" y="72"/>
                  <a:pt x="104" y="66"/>
                  <a:pt x="95" y="64"/>
                </a:cubicBezTo>
                <a:cubicBezTo>
                  <a:pt x="94" y="64"/>
                  <a:pt x="92" y="64"/>
                  <a:pt x="91" y="64"/>
                </a:cubicBezTo>
                <a:cubicBezTo>
                  <a:pt x="90" y="64"/>
                  <a:pt x="90" y="64"/>
                  <a:pt x="90" y="64"/>
                </a:cubicBezTo>
                <a:cubicBezTo>
                  <a:pt x="80" y="64"/>
                  <a:pt x="80" y="64"/>
                  <a:pt x="80" y="64"/>
                </a:cubicBezTo>
                <a:cubicBezTo>
                  <a:pt x="62" y="64"/>
                  <a:pt x="62" y="64"/>
                  <a:pt x="62" y="64"/>
                </a:cubicBezTo>
                <a:cubicBezTo>
                  <a:pt x="52" y="64"/>
                  <a:pt x="52" y="64"/>
                  <a:pt x="52" y="64"/>
                </a:cubicBezTo>
                <a:cubicBezTo>
                  <a:pt x="51" y="64"/>
                  <a:pt x="51" y="64"/>
                  <a:pt x="51" y="64"/>
                </a:cubicBezTo>
                <a:cubicBezTo>
                  <a:pt x="50" y="64"/>
                  <a:pt x="48" y="64"/>
                  <a:pt x="47" y="65"/>
                </a:cubicBezTo>
                <a:cubicBezTo>
                  <a:pt x="39" y="67"/>
                  <a:pt x="32" y="73"/>
                  <a:pt x="29" y="81"/>
                </a:cubicBezTo>
                <a:cubicBezTo>
                  <a:pt x="0" y="170"/>
                  <a:pt x="0" y="170"/>
                  <a:pt x="0" y="170"/>
                </a:cubicBezTo>
                <a:cubicBezTo>
                  <a:pt x="23" y="178"/>
                  <a:pt x="23" y="178"/>
                  <a:pt x="23" y="178"/>
                </a:cubicBezTo>
                <a:cubicBezTo>
                  <a:pt x="35" y="139"/>
                  <a:pt x="35" y="139"/>
                  <a:pt x="35" y="139"/>
                </a:cubicBezTo>
                <a:cubicBezTo>
                  <a:pt x="35" y="164"/>
                  <a:pt x="35" y="164"/>
                  <a:pt x="35" y="164"/>
                </a:cubicBezTo>
                <a:cubicBezTo>
                  <a:pt x="35" y="284"/>
                  <a:pt x="35" y="284"/>
                  <a:pt x="35" y="284"/>
                </a:cubicBezTo>
                <a:cubicBezTo>
                  <a:pt x="63" y="284"/>
                  <a:pt x="63" y="284"/>
                  <a:pt x="63" y="284"/>
                </a:cubicBezTo>
                <a:cubicBezTo>
                  <a:pt x="71" y="204"/>
                  <a:pt x="71" y="204"/>
                  <a:pt x="71" y="204"/>
                </a:cubicBezTo>
                <a:cubicBezTo>
                  <a:pt x="79" y="284"/>
                  <a:pt x="79" y="284"/>
                  <a:pt x="79" y="284"/>
                </a:cubicBezTo>
                <a:cubicBezTo>
                  <a:pt x="107" y="284"/>
                  <a:pt x="107" y="284"/>
                  <a:pt x="107" y="284"/>
                </a:cubicBezTo>
                <a:cubicBezTo>
                  <a:pt x="107" y="164"/>
                  <a:pt x="107" y="164"/>
                  <a:pt x="107" y="164"/>
                </a:cubicBezTo>
                <a:cubicBezTo>
                  <a:pt x="107" y="139"/>
                  <a:pt x="107" y="139"/>
                  <a:pt x="107" y="139"/>
                </a:cubicBezTo>
                <a:cubicBezTo>
                  <a:pt x="120" y="178"/>
                  <a:pt x="120" y="178"/>
                  <a:pt x="120" y="178"/>
                </a:cubicBezTo>
                <a:lnTo>
                  <a:pt x="143" y="17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sz="1500">
              <a:latin typeface="Meiryo UI" panose="020B0604030504040204" pitchFamily="50" charset="-128"/>
              <a:ea typeface="Meiryo UI" panose="020B0604030504040204" pitchFamily="50" charset="-128"/>
            </a:endParaRPr>
          </a:p>
        </p:txBody>
      </p:sp>
      <p:sp>
        <p:nvSpPr>
          <p:cNvPr id="63" name="Freeform 9"/>
          <p:cNvSpPr>
            <a:spLocks noEditPoints="1"/>
          </p:cNvSpPr>
          <p:nvPr/>
        </p:nvSpPr>
        <p:spPr bwMode="auto">
          <a:xfrm>
            <a:off x="1508151" y="1773771"/>
            <a:ext cx="318180" cy="719125"/>
          </a:xfrm>
          <a:custGeom>
            <a:avLst/>
            <a:gdLst>
              <a:gd name="T0" fmla="*/ 43 w 143"/>
              <a:gd name="T1" fmla="*/ 28 h 284"/>
              <a:gd name="T2" fmla="*/ 71 w 143"/>
              <a:gd name="T3" fmla="*/ 0 h 284"/>
              <a:gd name="T4" fmla="*/ 99 w 143"/>
              <a:gd name="T5" fmla="*/ 28 h 284"/>
              <a:gd name="T6" fmla="*/ 71 w 143"/>
              <a:gd name="T7" fmla="*/ 56 h 284"/>
              <a:gd name="T8" fmla="*/ 43 w 143"/>
              <a:gd name="T9" fmla="*/ 28 h 284"/>
              <a:gd name="T10" fmla="*/ 143 w 143"/>
              <a:gd name="T11" fmla="*/ 170 h 284"/>
              <a:gd name="T12" fmla="*/ 113 w 143"/>
              <a:gd name="T13" fmla="*/ 81 h 284"/>
              <a:gd name="T14" fmla="*/ 95 w 143"/>
              <a:gd name="T15" fmla="*/ 64 h 284"/>
              <a:gd name="T16" fmla="*/ 91 w 143"/>
              <a:gd name="T17" fmla="*/ 64 h 284"/>
              <a:gd name="T18" fmla="*/ 90 w 143"/>
              <a:gd name="T19" fmla="*/ 64 h 284"/>
              <a:gd name="T20" fmla="*/ 80 w 143"/>
              <a:gd name="T21" fmla="*/ 64 h 284"/>
              <a:gd name="T22" fmla="*/ 62 w 143"/>
              <a:gd name="T23" fmla="*/ 64 h 284"/>
              <a:gd name="T24" fmla="*/ 52 w 143"/>
              <a:gd name="T25" fmla="*/ 64 h 284"/>
              <a:gd name="T26" fmla="*/ 51 w 143"/>
              <a:gd name="T27" fmla="*/ 64 h 284"/>
              <a:gd name="T28" fmla="*/ 47 w 143"/>
              <a:gd name="T29" fmla="*/ 65 h 284"/>
              <a:gd name="T30" fmla="*/ 29 w 143"/>
              <a:gd name="T31" fmla="*/ 81 h 284"/>
              <a:gd name="T32" fmla="*/ 0 w 143"/>
              <a:gd name="T33" fmla="*/ 170 h 284"/>
              <a:gd name="T34" fmla="*/ 23 w 143"/>
              <a:gd name="T35" fmla="*/ 178 h 284"/>
              <a:gd name="T36" fmla="*/ 35 w 143"/>
              <a:gd name="T37" fmla="*/ 139 h 284"/>
              <a:gd name="T38" fmla="*/ 35 w 143"/>
              <a:gd name="T39" fmla="*/ 164 h 284"/>
              <a:gd name="T40" fmla="*/ 35 w 143"/>
              <a:gd name="T41" fmla="*/ 284 h 284"/>
              <a:gd name="T42" fmla="*/ 63 w 143"/>
              <a:gd name="T43" fmla="*/ 284 h 284"/>
              <a:gd name="T44" fmla="*/ 71 w 143"/>
              <a:gd name="T45" fmla="*/ 204 h 284"/>
              <a:gd name="T46" fmla="*/ 79 w 143"/>
              <a:gd name="T47" fmla="*/ 284 h 284"/>
              <a:gd name="T48" fmla="*/ 107 w 143"/>
              <a:gd name="T49" fmla="*/ 284 h 284"/>
              <a:gd name="T50" fmla="*/ 107 w 143"/>
              <a:gd name="T51" fmla="*/ 164 h 284"/>
              <a:gd name="T52" fmla="*/ 107 w 143"/>
              <a:gd name="T53" fmla="*/ 139 h 284"/>
              <a:gd name="T54" fmla="*/ 120 w 143"/>
              <a:gd name="T55" fmla="*/ 178 h 284"/>
              <a:gd name="T56" fmla="*/ 143 w 143"/>
              <a:gd name="T5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284">
                <a:moveTo>
                  <a:pt x="43" y="28"/>
                </a:moveTo>
                <a:cubicBezTo>
                  <a:pt x="43" y="13"/>
                  <a:pt x="56" y="0"/>
                  <a:pt x="71" y="0"/>
                </a:cubicBezTo>
                <a:cubicBezTo>
                  <a:pt x="87" y="0"/>
                  <a:pt x="99" y="13"/>
                  <a:pt x="99" y="28"/>
                </a:cubicBezTo>
                <a:cubicBezTo>
                  <a:pt x="99" y="43"/>
                  <a:pt x="87" y="56"/>
                  <a:pt x="71" y="56"/>
                </a:cubicBezTo>
                <a:cubicBezTo>
                  <a:pt x="56" y="56"/>
                  <a:pt x="43" y="43"/>
                  <a:pt x="43" y="28"/>
                </a:cubicBezTo>
                <a:close/>
                <a:moveTo>
                  <a:pt x="143" y="170"/>
                </a:moveTo>
                <a:cubicBezTo>
                  <a:pt x="113" y="81"/>
                  <a:pt x="113" y="81"/>
                  <a:pt x="113" y="81"/>
                </a:cubicBezTo>
                <a:cubicBezTo>
                  <a:pt x="111" y="72"/>
                  <a:pt x="104" y="66"/>
                  <a:pt x="95" y="64"/>
                </a:cubicBezTo>
                <a:cubicBezTo>
                  <a:pt x="94" y="64"/>
                  <a:pt x="92" y="64"/>
                  <a:pt x="91" y="64"/>
                </a:cubicBezTo>
                <a:cubicBezTo>
                  <a:pt x="90" y="64"/>
                  <a:pt x="90" y="64"/>
                  <a:pt x="90" y="64"/>
                </a:cubicBezTo>
                <a:cubicBezTo>
                  <a:pt x="80" y="64"/>
                  <a:pt x="80" y="64"/>
                  <a:pt x="80" y="64"/>
                </a:cubicBezTo>
                <a:cubicBezTo>
                  <a:pt x="62" y="64"/>
                  <a:pt x="62" y="64"/>
                  <a:pt x="62" y="64"/>
                </a:cubicBezTo>
                <a:cubicBezTo>
                  <a:pt x="52" y="64"/>
                  <a:pt x="52" y="64"/>
                  <a:pt x="52" y="64"/>
                </a:cubicBezTo>
                <a:cubicBezTo>
                  <a:pt x="51" y="64"/>
                  <a:pt x="51" y="64"/>
                  <a:pt x="51" y="64"/>
                </a:cubicBezTo>
                <a:cubicBezTo>
                  <a:pt x="50" y="64"/>
                  <a:pt x="48" y="64"/>
                  <a:pt x="47" y="65"/>
                </a:cubicBezTo>
                <a:cubicBezTo>
                  <a:pt x="39" y="67"/>
                  <a:pt x="32" y="73"/>
                  <a:pt x="29" y="81"/>
                </a:cubicBezTo>
                <a:cubicBezTo>
                  <a:pt x="0" y="170"/>
                  <a:pt x="0" y="170"/>
                  <a:pt x="0" y="170"/>
                </a:cubicBezTo>
                <a:cubicBezTo>
                  <a:pt x="23" y="178"/>
                  <a:pt x="23" y="178"/>
                  <a:pt x="23" y="178"/>
                </a:cubicBezTo>
                <a:cubicBezTo>
                  <a:pt x="35" y="139"/>
                  <a:pt x="35" y="139"/>
                  <a:pt x="35" y="139"/>
                </a:cubicBezTo>
                <a:cubicBezTo>
                  <a:pt x="35" y="164"/>
                  <a:pt x="35" y="164"/>
                  <a:pt x="35" y="164"/>
                </a:cubicBezTo>
                <a:cubicBezTo>
                  <a:pt x="35" y="284"/>
                  <a:pt x="35" y="284"/>
                  <a:pt x="35" y="284"/>
                </a:cubicBezTo>
                <a:cubicBezTo>
                  <a:pt x="63" y="284"/>
                  <a:pt x="63" y="284"/>
                  <a:pt x="63" y="284"/>
                </a:cubicBezTo>
                <a:cubicBezTo>
                  <a:pt x="71" y="204"/>
                  <a:pt x="71" y="204"/>
                  <a:pt x="71" y="204"/>
                </a:cubicBezTo>
                <a:cubicBezTo>
                  <a:pt x="79" y="284"/>
                  <a:pt x="79" y="284"/>
                  <a:pt x="79" y="284"/>
                </a:cubicBezTo>
                <a:cubicBezTo>
                  <a:pt x="107" y="284"/>
                  <a:pt x="107" y="284"/>
                  <a:pt x="107" y="284"/>
                </a:cubicBezTo>
                <a:cubicBezTo>
                  <a:pt x="107" y="164"/>
                  <a:pt x="107" y="164"/>
                  <a:pt x="107" y="164"/>
                </a:cubicBezTo>
                <a:cubicBezTo>
                  <a:pt x="107" y="139"/>
                  <a:pt x="107" y="139"/>
                  <a:pt x="107" y="139"/>
                </a:cubicBezTo>
                <a:cubicBezTo>
                  <a:pt x="120" y="178"/>
                  <a:pt x="120" y="178"/>
                  <a:pt x="120" y="178"/>
                </a:cubicBezTo>
                <a:lnTo>
                  <a:pt x="143" y="17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sz="150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3493637" y="2692627"/>
            <a:ext cx="761747" cy="323165"/>
          </a:xfrm>
          <a:prstGeom prst="rect">
            <a:avLst/>
          </a:prstGeom>
          <a:noFill/>
        </p:spPr>
        <p:txBody>
          <a:bodyPr wrap="none" rtlCol="0">
            <a:spAutoFit/>
          </a:bodyPr>
          <a:lstStyle/>
          <a:p>
            <a:pPr algn="ctr"/>
            <a:r>
              <a:rPr lang="ja-JP" altLang="en-US" sz="1500" b="1">
                <a:latin typeface="Meiryo UI" panose="020B0604030504040204" pitchFamily="50" charset="-128"/>
                <a:ea typeface="Meiryo UI" panose="020B0604030504040204" pitchFamily="50" charset="-128"/>
              </a:rPr>
              <a:t>製造業</a:t>
            </a:r>
          </a:p>
        </p:txBody>
      </p:sp>
      <p:sp>
        <p:nvSpPr>
          <p:cNvPr id="66" name="テキスト ボックス 65"/>
          <p:cNvSpPr txBox="1"/>
          <p:nvPr/>
        </p:nvSpPr>
        <p:spPr>
          <a:xfrm>
            <a:off x="1050591" y="2692627"/>
            <a:ext cx="569387" cy="323165"/>
          </a:xfrm>
          <a:prstGeom prst="rect">
            <a:avLst/>
          </a:prstGeom>
          <a:noFill/>
        </p:spPr>
        <p:txBody>
          <a:bodyPr wrap="none" rtlCol="0">
            <a:spAutoFit/>
          </a:bodyPr>
          <a:lstStyle/>
          <a:p>
            <a:pPr algn="ctr"/>
            <a:r>
              <a:rPr lang="ja-JP" altLang="en-US" sz="1500" b="1">
                <a:latin typeface="Meiryo UI" panose="020B0604030504040204" pitchFamily="50" charset="-128"/>
                <a:ea typeface="Meiryo UI" panose="020B0604030504040204" pitchFamily="50" charset="-128"/>
              </a:rPr>
              <a:t>顧客</a:t>
            </a:r>
          </a:p>
        </p:txBody>
      </p:sp>
      <p:sp>
        <p:nvSpPr>
          <p:cNvPr id="67" name="正方形/長方形 66"/>
          <p:cNvSpPr/>
          <p:nvPr/>
        </p:nvSpPr>
        <p:spPr>
          <a:xfrm>
            <a:off x="3606054" y="1745523"/>
            <a:ext cx="535575" cy="73782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モノ</a:t>
            </a:r>
            <a:endParaRPr lang="en-US" altLang="ja-JP" sz="1200" b="1" dirty="0">
              <a:solidFill>
                <a:schemeClr val="bg1"/>
              </a:solidFill>
              <a:latin typeface="Meiryo UI" panose="020B0604030504040204" pitchFamily="50" charset="-128"/>
              <a:ea typeface="Meiryo UI" panose="020B0604030504040204" pitchFamily="50" charset="-128"/>
            </a:endParaRPr>
          </a:p>
          <a:p>
            <a:pPr algn="ctr"/>
            <a:r>
              <a:rPr lang="en-US" altLang="ja-JP" sz="900" b="1" dirty="0">
                <a:solidFill>
                  <a:schemeClr val="bg1"/>
                </a:solidFill>
                <a:latin typeface="Meiryo UI" panose="020B0604030504040204" pitchFamily="50" charset="-128"/>
                <a:ea typeface="Meiryo UI" panose="020B0604030504040204" pitchFamily="50" charset="-128"/>
              </a:rPr>
              <a:t>(</a:t>
            </a:r>
            <a:r>
              <a:rPr lang="ja-JP" altLang="en-US" sz="900" b="1" dirty="0">
                <a:solidFill>
                  <a:schemeClr val="bg1"/>
                </a:solidFill>
                <a:latin typeface="Meiryo UI" panose="020B0604030504040204" pitchFamily="50" charset="-128"/>
                <a:ea typeface="Meiryo UI" panose="020B0604030504040204" pitchFamily="50" charset="-128"/>
              </a:rPr>
              <a:t>有形物</a:t>
            </a:r>
            <a:r>
              <a:rPr lang="en-US" altLang="ja-JP" sz="900" b="1" dirty="0">
                <a:solidFill>
                  <a:schemeClr val="bg1"/>
                </a:solidFill>
                <a:latin typeface="Meiryo UI" panose="020B0604030504040204" pitchFamily="50" charset="-128"/>
                <a:ea typeface="Meiryo UI" panose="020B0604030504040204" pitchFamily="50" charset="-128"/>
              </a:rPr>
              <a:t>)</a:t>
            </a:r>
          </a:p>
        </p:txBody>
      </p:sp>
      <p:sp>
        <p:nvSpPr>
          <p:cNvPr id="68" name="正方形/長方形 67"/>
          <p:cNvSpPr/>
          <p:nvPr/>
        </p:nvSpPr>
        <p:spPr>
          <a:xfrm>
            <a:off x="5045845" y="840762"/>
            <a:ext cx="3848788" cy="221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69" name="二等辺三角形 68"/>
          <p:cNvSpPr/>
          <p:nvPr/>
        </p:nvSpPr>
        <p:spPr>
          <a:xfrm rot="16200000">
            <a:off x="4572318" y="1606420"/>
            <a:ext cx="461808" cy="6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4581634" y="974601"/>
            <a:ext cx="415498" cy="1438855"/>
          </a:xfrm>
          <a:prstGeom prst="rect">
            <a:avLst/>
          </a:prstGeom>
          <a:noFill/>
        </p:spPr>
        <p:txBody>
          <a:bodyPr vert="eaVert" wrap="none" rtlCol="0">
            <a:spAutoFit/>
          </a:bodyPr>
          <a:lstStyle/>
          <a:p>
            <a:r>
              <a:rPr lang="ja-JP" altLang="en-US" sz="1500" b="1" dirty="0">
                <a:solidFill>
                  <a:srgbClr val="FF9933"/>
                </a:solidFill>
                <a:latin typeface="Meiryo UI" panose="020B0604030504040204" pitchFamily="50" charset="-128"/>
                <a:ea typeface="Meiryo UI" panose="020B0604030504040204" pitchFamily="50" charset="-128"/>
              </a:rPr>
              <a:t>機能価値の提供</a:t>
            </a:r>
          </a:p>
        </p:txBody>
      </p:sp>
      <p:sp>
        <p:nvSpPr>
          <p:cNvPr id="72" name="正方形/長方形 71"/>
          <p:cNvSpPr/>
          <p:nvPr/>
        </p:nvSpPr>
        <p:spPr>
          <a:xfrm>
            <a:off x="5225957" y="1352583"/>
            <a:ext cx="1729681" cy="4952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モノづくり視点・発想</a:t>
            </a:r>
          </a:p>
        </p:txBody>
      </p:sp>
      <p:sp>
        <p:nvSpPr>
          <p:cNvPr id="73" name="正方形/長方形 72"/>
          <p:cNvSpPr/>
          <p:nvPr/>
        </p:nvSpPr>
        <p:spPr>
          <a:xfrm>
            <a:off x="5225957" y="2270096"/>
            <a:ext cx="1729681" cy="4952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自社製品の販売</a:t>
            </a:r>
          </a:p>
        </p:txBody>
      </p:sp>
      <p:sp>
        <p:nvSpPr>
          <p:cNvPr id="74" name="正方形/長方形 73"/>
          <p:cNvSpPr/>
          <p:nvPr/>
        </p:nvSpPr>
        <p:spPr>
          <a:xfrm>
            <a:off x="7057132" y="1352583"/>
            <a:ext cx="1729681" cy="4952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現状で考える</a:t>
            </a:r>
          </a:p>
        </p:txBody>
      </p:sp>
      <p:sp>
        <p:nvSpPr>
          <p:cNvPr id="75" name="正方形/長方形 74"/>
          <p:cNvSpPr/>
          <p:nvPr/>
        </p:nvSpPr>
        <p:spPr>
          <a:xfrm>
            <a:off x="7057132" y="2270096"/>
            <a:ext cx="1729681" cy="4952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bg1"/>
                </a:solidFill>
                <a:latin typeface="Meiryo UI" panose="020B0604030504040204" pitchFamily="50" charset="-128"/>
                <a:ea typeface="Meiryo UI" panose="020B0604030504040204" pitchFamily="50" charset="-128"/>
              </a:rPr>
              <a:t>同業種間での競争</a:t>
            </a:r>
          </a:p>
        </p:txBody>
      </p:sp>
      <p:sp>
        <p:nvSpPr>
          <p:cNvPr id="76" name="テキスト ボックス 75"/>
          <p:cNvSpPr txBox="1"/>
          <p:nvPr/>
        </p:nvSpPr>
        <p:spPr>
          <a:xfrm>
            <a:off x="5131800" y="963563"/>
            <a:ext cx="492443"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視点</a:t>
            </a:r>
            <a:endParaRPr lang="ja-JP" altLang="en-US" sz="150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5131800" y="1930893"/>
            <a:ext cx="1233030"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価値提供の範囲</a:t>
            </a:r>
            <a:endParaRPr lang="ja-JP" altLang="en-US" sz="150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6981580" y="963563"/>
            <a:ext cx="646331"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時間軸</a:t>
            </a:r>
            <a:endParaRPr lang="ja-JP" altLang="en-US" sz="150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6981580" y="1930893"/>
            <a:ext cx="800219"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競争相手</a:t>
            </a:r>
          </a:p>
        </p:txBody>
      </p:sp>
      <p:sp>
        <p:nvSpPr>
          <p:cNvPr id="85" name="正方形/長方形 84"/>
          <p:cNvSpPr/>
          <p:nvPr/>
        </p:nvSpPr>
        <p:spPr>
          <a:xfrm>
            <a:off x="179513" y="3563905"/>
            <a:ext cx="8795607" cy="2426804"/>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87" name="Freeform 5"/>
          <p:cNvSpPr>
            <a:spLocks/>
          </p:cNvSpPr>
          <p:nvPr/>
        </p:nvSpPr>
        <p:spPr bwMode="auto">
          <a:xfrm>
            <a:off x="3222948" y="3877522"/>
            <a:ext cx="1230066" cy="1595167"/>
          </a:xfrm>
          <a:custGeom>
            <a:avLst/>
            <a:gdLst>
              <a:gd name="T0" fmla="*/ 2618 w 2618"/>
              <a:gd name="T1" fmla="*/ 408 h 2205"/>
              <a:gd name="T2" fmla="*/ 2618 w 2618"/>
              <a:gd name="T3" fmla="*/ 2205 h 2205"/>
              <a:gd name="T4" fmla="*/ 408 w 2618"/>
              <a:gd name="T5" fmla="*/ 2205 h 2205"/>
              <a:gd name="T6" fmla="*/ 408 w 2618"/>
              <a:gd name="T7" fmla="*/ 2205 h 2205"/>
              <a:gd name="T8" fmla="*/ 0 w 2618"/>
              <a:gd name="T9" fmla="*/ 2205 h 2205"/>
              <a:gd name="T10" fmla="*/ 0 w 2618"/>
              <a:gd name="T11" fmla="*/ 0 h 2205"/>
              <a:gd name="T12" fmla="*/ 408 w 2618"/>
              <a:gd name="T13" fmla="*/ 0 h 2205"/>
              <a:gd name="T14" fmla="*/ 408 w 2618"/>
              <a:gd name="T15" fmla="*/ 837 h 2205"/>
              <a:gd name="T16" fmla="*/ 1151 w 2618"/>
              <a:gd name="T17" fmla="*/ 408 h 2205"/>
              <a:gd name="T18" fmla="*/ 1151 w 2618"/>
              <a:gd name="T19" fmla="*/ 837 h 2205"/>
              <a:gd name="T20" fmla="*/ 1884 w 2618"/>
              <a:gd name="T21" fmla="*/ 408 h 2205"/>
              <a:gd name="T22" fmla="*/ 1884 w 2618"/>
              <a:gd name="T23" fmla="*/ 837 h 2205"/>
              <a:gd name="T24" fmla="*/ 2618 w 2618"/>
              <a:gd name="T25" fmla="*/ 408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8" h="2205">
                <a:moveTo>
                  <a:pt x="2618" y="408"/>
                </a:moveTo>
                <a:lnTo>
                  <a:pt x="2618" y="2205"/>
                </a:lnTo>
                <a:lnTo>
                  <a:pt x="408" y="2205"/>
                </a:lnTo>
                <a:lnTo>
                  <a:pt x="408" y="2205"/>
                </a:lnTo>
                <a:lnTo>
                  <a:pt x="0" y="2205"/>
                </a:lnTo>
                <a:lnTo>
                  <a:pt x="0" y="0"/>
                </a:lnTo>
                <a:lnTo>
                  <a:pt x="408" y="0"/>
                </a:lnTo>
                <a:lnTo>
                  <a:pt x="408" y="837"/>
                </a:lnTo>
                <a:lnTo>
                  <a:pt x="1151" y="408"/>
                </a:lnTo>
                <a:lnTo>
                  <a:pt x="1151" y="837"/>
                </a:lnTo>
                <a:lnTo>
                  <a:pt x="1884" y="408"/>
                </a:lnTo>
                <a:lnTo>
                  <a:pt x="1884" y="837"/>
                </a:lnTo>
                <a:lnTo>
                  <a:pt x="2618" y="408"/>
                </a:lnTo>
                <a:close/>
              </a:path>
            </a:pathLst>
          </a:custGeom>
          <a:solidFill>
            <a:schemeClr val="bg1">
              <a:lumMod val="65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ja-JP" altLang="en-US" sz="1500">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3485030" y="5515830"/>
            <a:ext cx="761747" cy="323165"/>
          </a:xfrm>
          <a:prstGeom prst="rect">
            <a:avLst/>
          </a:prstGeom>
          <a:noFill/>
        </p:spPr>
        <p:txBody>
          <a:bodyPr wrap="none" rtlCol="0">
            <a:spAutoFit/>
          </a:bodyPr>
          <a:lstStyle/>
          <a:p>
            <a:pPr algn="ctr"/>
            <a:r>
              <a:rPr lang="ja-JP" altLang="en-US" sz="1500" b="1">
                <a:latin typeface="Meiryo UI" panose="020B0604030504040204" pitchFamily="50" charset="-128"/>
                <a:ea typeface="Meiryo UI" panose="020B0604030504040204" pitchFamily="50" charset="-128"/>
              </a:rPr>
              <a:t>製造業</a:t>
            </a:r>
          </a:p>
        </p:txBody>
      </p:sp>
      <p:sp>
        <p:nvSpPr>
          <p:cNvPr id="93" name="テキスト ボックス 92"/>
          <p:cNvSpPr txBox="1"/>
          <p:nvPr/>
        </p:nvSpPr>
        <p:spPr>
          <a:xfrm>
            <a:off x="1041984" y="5515830"/>
            <a:ext cx="569387" cy="323165"/>
          </a:xfrm>
          <a:prstGeom prst="rect">
            <a:avLst/>
          </a:prstGeom>
          <a:noFill/>
        </p:spPr>
        <p:txBody>
          <a:bodyPr wrap="none" rtlCol="0">
            <a:spAutoFit/>
          </a:bodyPr>
          <a:lstStyle/>
          <a:p>
            <a:pPr algn="ctr"/>
            <a:r>
              <a:rPr lang="ja-JP" altLang="en-US" sz="1500" b="1">
                <a:latin typeface="Meiryo UI" panose="020B0604030504040204" pitchFamily="50" charset="-128"/>
                <a:ea typeface="Meiryo UI" panose="020B0604030504040204" pitchFamily="50" charset="-128"/>
              </a:rPr>
              <a:t>顧客</a:t>
            </a:r>
          </a:p>
        </p:txBody>
      </p:sp>
      <p:sp>
        <p:nvSpPr>
          <p:cNvPr id="95" name="正方形/長方形 94"/>
          <p:cNvSpPr/>
          <p:nvPr/>
        </p:nvSpPr>
        <p:spPr>
          <a:xfrm>
            <a:off x="5037238" y="3663965"/>
            <a:ext cx="3848788" cy="221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96" name="二等辺三角形 95"/>
          <p:cNvSpPr/>
          <p:nvPr/>
        </p:nvSpPr>
        <p:spPr>
          <a:xfrm rot="16200000">
            <a:off x="4563711" y="4429623"/>
            <a:ext cx="461808" cy="6822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97" name="正方形/長方形 96"/>
          <p:cNvSpPr/>
          <p:nvPr/>
        </p:nvSpPr>
        <p:spPr>
          <a:xfrm>
            <a:off x="611189" y="3563905"/>
            <a:ext cx="4015850" cy="2426804"/>
          </a:xfrm>
          <a:prstGeom prst="rect">
            <a:avLst/>
          </a:prstGeom>
          <a:noFill/>
          <a:ln w="2857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4573027" y="3797804"/>
            <a:ext cx="415498" cy="1438855"/>
          </a:xfrm>
          <a:prstGeom prst="rect">
            <a:avLst/>
          </a:prstGeom>
          <a:noFill/>
        </p:spPr>
        <p:txBody>
          <a:bodyPr vert="eaVert" wrap="none" rtlCol="0">
            <a:spAutoFit/>
          </a:bodyPr>
          <a:lstStyle/>
          <a:p>
            <a:r>
              <a:rPr lang="ja-JP" altLang="en-US" sz="1500" b="1" dirty="0">
                <a:solidFill>
                  <a:srgbClr val="FF9933"/>
                </a:solidFill>
                <a:latin typeface="Meiryo UI" panose="020B0604030504040204" pitchFamily="50" charset="-128"/>
                <a:ea typeface="Meiryo UI" panose="020B0604030504040204" pitchFamily="50" charset="-128"/>
              </a:rPr>
              <a:t>機能価値の提供</a:t>
            </a:r>
          </a:p>
        </p:txBody>
      </p:sp>
      <p:sp>
        <p:nvSpPr>
          <p:cNvPr id="99" name="正方形/長方形 98"/>
          <p:cNvSpPr/>
          <p:nvPr/>
        </p:nvSpPr>
        <p:spPr>
          <a:xfrm>
            <a:off x="5217350" y="4175785"/>
            <a:ext cx="1729681" cy="54024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利用者視点・発想</a:t>
            </a:r>
          </a:p>
        </p:txBody>
      </p:sp>
      <p:sp>
        <p:nvSpPr>
          <p:cNvPr id="100" name="正方形/長方形 99"/>
          <p:cNvSpPr/>
          <p:nvPr/>
        </p:nvSpPr>
        <p:spPr>
          <a:xfrm>
            <a:off x="5217350" y="5093299"/>
            <a:ext cx="1729681" cy="58284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製品・サービス・他社サービスを含む全体</a:t>
            </a:r>
          </a:p>
        </p:txBody>
      </p:sp>
      <p:sp>
        <p:nvSpPr>
          <p:cNvPr id="101" name="正方形/長方形 100"/>
          <p:cNvSpPr/>
          <p:nvPr/>
        </p:nvSpPr>
        <p:spPr>
          <a:xfrm>
            <a:off x="7048525" y="4175785"/>
            <a:ext cx="1729681" cy="54024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将来の課題・機会でとらえる</a:t>
            </a:r>
          </a:p>
        </p:txBody>
      </p:sp>
      <p:sp>
        <p:nvSpPr>
          <p:cNvPr id="102" name="正方形/長方形 101"/>
          <p:cNvSpPr/>
          <p:nvPr/>
        </p:nvSpPr>
        <p:spPr>
          <a:xfrm>
            <a:off x="7048525" y="5093299"/>
            <a:ext cx="1729681" cy="58284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異業種も含めた</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競争</a:t>
            </a:r>
          </a:p>
        </p:txBody>
      </p:sp>
      <p:sp>
        <p:nvSpPr>
          <p:cNvPr id="103" name="テキスト ボックス 102"/>
          <p:cNvSpPr txBox="1"/>
          <p:nvPr/>
        </p:nvSpPr>
        <p:spPr>
          <a:xfrm>
            <a:off x="5123193" y="3786766"/>
            <a:ext cx="492443"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視点</a:t>
            </a:r>
            <a:endParaRPr lang="ja-JP" altLang="en-US" sz="150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5123193" y="4754095"/>
            <a:ext cx="1233030"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価値提供の範囲</a:t>
            </a:r>
            <a:endParaRPr lang="ja-JP" altLang="en-US" sz="150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6972973" y="3786766"/>
            <a:ext cx="646331"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時間軸</a:t>
            </a:r>
            <a:endParaRPr lang="ja-JP" altLang="en-US" sz="150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6972973" y="4754095"/>
            <a:ext cx="800219" cy="276999"/>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競争相手</a:t>
            </a:r>
          </a:p>
        </p:txBody>
      </p:sp>
      <p:sp>
        <p:nvSpPr>
          <p:cNvPr id="107" name="テキスト ボックス 106"/>
          <p:cNvSpPr txBox="1"/>
          <p:nvPr/>
        </p:nvSpPr>
        <p:spPr>
          <a:xfrm>
            <a:off x="279630" y="3530394"/>
            <a:ext cx="887158" cy="528129"/>
          </a:xfrm>
          <a:prstGeom prst="roundRect">
            <a:avLst>
              <a:gd name="adj" fmla="val 50000"/>
            </a:avLst>
          </a:prstGeom>
          <a:solidFill>
            <a:srgbClr val="0070C0"/>
          </a:solidFill>
        </p:spPr>
        <p:txBody>
          <a:bodyPr wrap="none" lIns="0" tIns="0" rIns="0" bIns="0" rtlCol="0" anchor="ctr">
            <a:noAutofit/>
          </a:bodyPr>
          <a:lstStyle/>
          <a:p>
            <a:pPr algn="ctr"/>
            <a:r>
              <a:rPr lang="ja-JP" altLang="en-US" sz="1400" b="1" dirty="0">
                <a:solidFill>
                  <a:srgbClr val="FFFFFF"/>
                </a:solidFill>
                <a:latin typeface="Meiryo UI" panose="020B0604030504040204" pitchFamily="50" charset="-128"/>
                <a:ea typeface="Meiryo UI" panose="020B0604030504040204" pitchFamily="50" charset="-128"/>
              </a:rPr>
              <a:t>これから</a:t>
            </a:r>
          </a:p>
        </p:txBody>
      </p:sp>
      <p:sp>
        <p:nvSpPr>
          <p:cNvPr id="108" name="正方形/長方形 107"/>
          <p:cNvSpPr/>
          <p:nvPr/>
        </p:nvSpPr>
        <p:spPr>
          <a:xfrm>
            <a:off x="1986773" y="3965533"/>
            <a:ext cx="535575" cy="73782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b="1" dirty="0">
                <a:solidFill>
                  <a:srgbClr val="FFFFFF"/>
                </a:solidFill>
                <a:latin typeface="Meiryo UI" panose="020B0604030504040204" pitchFamily="50" charset="-128"/>
                <a:ea typeface="Meiryo UI" panose="020B0604030504040204" pitchFamily="50" charset="-128"/>
              </a:rPr>
              <a:t>モノ</a:t>
            </a:r>
            <a:endParaRPr lang="en-US" altLang="ja-JP" sz="1200" b="1" dirty="0">
              <a:solidFill>
                <a:srgbClr val="FFFFFF"/>
              </a:solidFill>
              <a:latin typeface="Meiryo UI" panose="020B0604030504040204" pitchFamily="50" charset="-128"/>
              <a:ea typeface="Meiryo UI" panose="020B0604030504040204" pitchFamily="50" charset="-128"/>
            </a:endParaRPr>
          </a:p>
          <a:p>
            <a:pPr algn="ctr"/>
            <a:r>
              <a:rPr lang="en-US" altLang="ja-JP" sz="900" b="1" dirty="0">
                <a:solidFill>
                  <a:srgbClr val="FFFFFF"/>
                </a:solidFill>
                <a:latin typeface="Meiryo UI" panose="020B0604030504040204" pitchFamily="50" charset="-128"/>
                <a:ea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rPr>
              <a:t>有形物</a:t>
            </a:r>
            <a:r>
              <a:rPr lang="en-US" altLang="ja-JP" sz="900" b="1" dirty="0">
                <a:solidFill>
                  <a:srgbClr val="FFFFFF"/>
                </a:solidFill>
                <a:latin typeface="Meiryo UI" panose="020B0604030504040204" pitchFamily="50" charset="-128"/>
                <a:ea typeface="Meiryo UI" panose="020B0604030504040204" pitchFamily="50" charset="-128"/>
              </a:rPr>
              <a:t>)</a:t>
            </a:r>
          </a:p>
        </p:txBody>
      </p:sp>
      <p:sp>
        <p:nvSpPr>
          <p:cNvPr id="109" name="正方形/長方形 108"/>
          <p:cNvSpPr/>
          <p:nvPr/>
        </p:nvSpPr>
        <p:spPr>
          <a:xfrm>
            <a:off x="2549119" y="3965533"/>
            <a:ext cx="535575" cy="73782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b="1" dirty="0">
                <a:solidFill>
                  <a:srgbClr val="FFFFFF"/>
                </a:solidFill>
                <a:latin typeface="Meiryo UI" panose="020B0604030504040204" pitchFamily="50" charset="-128"/>
                <a:ea typeface="Meiryo UI" panose="020B0604030504040204" pitchFamily="50" charset="-128"/>
              </a:rPr>
              <a:t>サービス</a:t>
            </a:r>
            <a:endParaRPr lang="en-US" altLang="ja-JP" sz="1200" b="1" dirty="0">
              <a:solidFill>
                <a:srgbClr val="FFFFFF"/>
              </a:solidFill>
              <a:latin typeface="Meiryo UI" panose="020B0604030504040204" pitchFamily="50" charset="-128"/>
              <a:ea typeface="Meiryo UI" panose="020B0604030504040204" pitchFamily="50" charset="-128"/>
            </a:endParaRPr>
          </a:p>
          <a:p>
            <a:pPr algn="ctr"/>
            <a:r>
              <a:rPr lang="en-US" altLang="ja-JP" sz="900" b="1" dirty="0">
                <a:solidFill>
                  <a:srgbClr val="FFFFFF"/>
                </a:solidFill>
                <a:latin typeface="Meiryo UI" panose="020B0604030504040204" pitchFamily="50" charset="-128"/>
                <a:ea typeface="Meiryo UI" panose="020B0604030504040204" pitchFamily="50" charset="-128"/>
              </a:rPr>
              <a:t>(</a:t>
            </a:r>
            <a:r>
              <a:rPr lang="ja-JP" altLang="en-US" sz="900" b="1" dirty="0">
                <a:solidFill>
                  <a:srgbClr val="FFFFFF"/>
                </a:solidFill>
                <a:latin typeface="Meiryo UI" panose="020B0604030504040204" pitchFamily="50" charset="-128"/>
                <a:ea typeface="Meiryo UI" panose="020B0604030504040204" pitchFamily="50" charset="-128"/>
              </a:rPr>
              <a:t>無形物</a:t>
            </a:r>
            <a:r>
              <a:rPr lang="en-US" altLang="ja-JP" sz="900" b="1" dirty="0">
                <a:solidFill>
                  <a:srgbClr val="FFFFFF"/>
                </a:solidFill>
                <a:latin typeface="Meiryo UI" panose="020B0604030504040204" pitchFamily="50" charset="-128"/>
                <a:ea typeface="Meiryo UI" panose="020B0604030504040204" pitchFamily="50" charset="-128"/>
              </a:rPr>
              <a:t>)</a:t>
            </a:r>
          </a:p>
        </p:txBody>
      </p:sp>
      <p:sp>
        <p:nvSpPr>
          <p:cNvPr id="110" name="正方形/長方形 109"/>
          <p:cNvSpPr/>
          <p:nvPr/>
        </p:nvSpPr>
        <p:spPr>
          <a:xfrm>
            <a:off x="2289303" y="4756479"/>
            <a:ext cx="535575" cy="737827"/>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b="1" dirty="0">
                <a:solidFill>
                  <a:srgbClr val="FFFFFF"/>
                </a:solidFill>
                <a:latin typeface="Meiryo UI" panose="020B0604030504040204" pitchFamily="50" charset="-128"/>
                <a:ea typeface="Meiryo UI" panose="020B0604030504040204" pitchFamily="50" charset="-128"/>
              </a:rPr>
              <a:t>経験</a:t>
            </a:r>
            <a:endParaRPr lang="en-US" altLang="ja-JP" sz="1200" b="1" dirty="0">
              <a:solidFill>
                <a:srgbClr val="FFFFFF"/>
              </a:solidFill>
              <a:latin typeface="Meiryo UI" panose="020B0604030504040204" pitchFamily="50" charset="-128"/>
              <a:ea typeface="Meiryo UI" panose="020B0604030504040204" pitchFamily="50" charset="-128"/>
            </a:endParaRPr>
          </a:p>
          <a:p>
            <a:pPr algn="ctr"/>
            <a:r>
              <a:rPr lang="ja-JP" altLang="en-US" sz="900" b="1" dirty="0">
                <a:solidFill>
                  <a:srgbClr val="FFFFFF"/>
                </a:solidFill>
                <a:latin typeface="Meiryo UI" panose="020B0604030504040204" pitchFamily="50" charset="-128"/>
                <a:ea typeface="Meiryo UI" panose="020B0604030504040204" pitchFamily="50" charset="-128"/>
              </a:rPr>
              <a:t>（無形物）</a:t>
            </a:r>
            <a:endParaRPr lang="en-US" altLang="ja-JP" sz="900" b="1" dirty="0">
              <a:solidFill>
                <a:srgbClr val="FFFFFF"/>
              </a:solidFill>
              <a:latin typeface="Meiryo UI" panose="020B0604030504040204" pitchFamily="50" charset="-128"/>
              <a:ea typeface="Meiryo UI" panose="020B0604030504040204" pitchFamily="50" charset="-128"/>
            </a:endParaRPr>
          </a:p>
        </p:txBody>
      </p:sp>
      <p:sp>
        <p:nvSpPr>
          <p:cNvPr id="111" name="Freeform 13"/>
          <p:cNvSpPr>
            <a:spLocks noEditPoints="1"/>
          </p:cNvSpPr>
          <p:nvPr/>
        </p:nvSpPr>
        <p:spPr bwMode="auto">
          <a:xfrm>
            <a:off x="1201401" y="4288905"/>
            <a:ext cx="267768" cy="750804"/>
          </a:xfrm>
          <a:custGeom>
            <a:avLst/>
            <a:gdLst>
              <a:gd name="T0" fmla="*/ 33 w 122"/>
              <a:gd name="T1" fmla="*/ 40 h 296"/>
              <a:gd name="T2" fmla="*/ 61 w 122"/>
              <a:gd name="T3" fmla="*/ 12 h 296"/>
              <a:gd name="T4" fmla="*/ 89 w 122"/>
              <a:gd name="T5" fmla="*/ 40 h 296"/>
              <a:gd name="T6" fmla="*/ 61 w 122"/>
              <a:gd name="T7" fmla="*/ 68 h 296"/>
              <a:gd name="T8" fmla="*/ 33 w 122"/>
              <a:gd name="T9" fmla="*/ 40 h 296"/>
              <a:gd name="T10" fmla="*/ 98 w 122"/>
              <a:gd name="T11" fmla="*/ 0 h 296"/>
              <a:gd name="T12" fmla="*/ 98 w 122"/>
              <a:gd name="T13" fmla="*/ 49 h 296"/>
              <a:gd name="T14" fmla="*/ 70 w 122"/>
              <a:gd name="T15" fmla="*/ 76 h 296"/>
              <a:gd name="T16" fmla="*/ 61 w 122"/>
              <a:gd name="T17" fmla="*/ 76 h 296"/>
              <a:gd name="T18" fmla="*/ 52 w 122"/>
              <a:gd name="T19" fmla="*/ 76 h 296"/>
              <a:gd name="T20" fmla="*/ 24 w 122"/>
              <a:gd name="T21" fmla="*/ 49 h 296"/>
              <a:gd name="T22" fmla="*/ 24 w 122"/>
              <a:gd name="T23" fmla="*/ 0 h 296"/>
              <a:gd name="T24" fmla="*/ 0 w 122"/>
              <a:gd name="T25" fmla="*/ 0 h 296"/>
              <a:gd name="T26" fmla="*/ 0 w 122"/>
              <a:gd name="T27" fmla="*/ 49 h 296"/>
              <a:gd name="T28" fmla="*/ 25 w 122"/>
              <a:gd name="T29" fmla="*/ 93 h 296"/>
              <a:gd name="T30" fmla="*/ 25 w 122"/>
              <a:gd name="T31" fmla="*/ 176 h 296"/>
              <a:gd name="T32" fmla="*/ 25 w 122"/>
              <a:gd name="T33" fmla="*/ 296 h 296"/>
              <a:gd name="T34" fmla="*/ 53 w 122"/>
              <a:gd name="T35" fmla="*/ 296 h 296"/>
              <a:gd name="T36" fmla="*/ 61 w 122"/>
              <a:gd name="T37" fmla="*/ 216 h 296"/>
              <a:gd name="T38" fmla="*/ 69 w 122"/>
              <a:gd name="T39" fmla="*/ 296 h 296"/>
              <a:gd name="T40" fmla="*/ 97 w 122"/>
              <a:gd name="T41" fmla="*/ 296 h 296"/>
              <a:gd name="T42" fmla="*/ 97 w 122"/>
              <a:gd name="T43" fmla="*/ 176 h 296"/>
              <a:gd name="T44" fmla="*/ 97 w 122"/>
              <a:gd name="T45" fmla="*/ 93 h 296"/>
              <a:gd name="T46" fmla="*/ 122 w 122"/>
              <a:gd name="T47" fmla="*/ 49 h 296"/>
              <a:gd name="T48" fmla="*/ 122 w 122"/>
              <a:gd name="T49" fmla="*/ 0 h 296"/>
              <a:gd name="T50" fmla="*/ 98 w 122"/>
              <a:gd name="T5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296">
                <a:moveTo>
                  <a:pt x="33" y="40"/>
                </a:moveTo>
                <a:cubicBezTo>
                  <a:pt x="33" y="25"/>
                  <a:pt x="46" y="12"/>
                  <a:pt x="61" y="12"/>
                </a:cubicBezTo>
                <a:cubicBezTo>
                  <a:pt x="76" y="12"/>
                  <a:pt x="89" y="25"/>
                  <a:pt x="89" y="40"/>
                </a:cubicBezTo>
                <a:cubicBezTo>
                  <a:pt x="89" y="56"/>
                  <a:pt x="76" y="68"/>
                  <a:pt x="61" y="68"/>
                </a:cubicBezTo>
                <a:cubicBezTo>
                  <a:pt x="46" y="68"/>
                  <a:pt x="33" y="56"/>
                  <a:pt x="33" y="40"/>
                </a:cubicBezTo>
                <a:close/>
                <a:moveTo>
                  <a:pt x="98" y="0"/>
                </a:moveTo>
                <a:cubicBezTo>
                  <a:pt x="98" y="49"/>
                  <a:pt x="98" y="49"/>
                  <a:pt x="98" y="49"/>
                </a:cubicBezTo>
                <a:cubicBezTo>
                  <a:pt x="98" y="64"/>
                  <a:pt x="85" y="76"/>
                  <a:pt x="70" y="76"/>
                </a:cubicBezTo>
                <a:cubicBezTo>
                  <a:pt x="61" y="76"/>
                  <a:pt x="61" y="76"/>
                  <a:pt x="61" y="76"/>
                </a:cubicBezTo>
                <a:cubicBezTo>
                  <a:pt x="52" y="76"/>
                  <a:pt x="52" y="76"/>
                  <a:pt x="52" y="76"/>
                </a:cubicBezTo>
                <a:cubicBezTo>
                  <a:pt x="37" y="76"/>
                  <a:pt x="24" y="64"/>
                  <a:pt x="24" y="49"/>
                </a:cubicBezTo>
                <a:cubicBezTo>
                  <a:pt x="24" y="0"/>
                  <a:pt x="24" y="0"/>
                  <a:pt x="24" y="0"/>
                </a:cubicBezTo>
                <a:cubicBezTo>
                  <a:pt x="0" y="0"/>
                  <a:pt x="0" y="0"/>
                  <a:pt x="0" y="0"/>
                </a:cubicBezTo>
                <a:cubicBezTo>
                  <a:pt x="0" y="49"/>
                  <a:pt x="0" y="49"/>
                  <a:pt x="0" y="49"/>
                </a:cubicBezTo>
                <a:cubicBezTo>
                  <a:pt x="0" y="67"/>
                  <a:pt x="10" y="84"/>
                  <a:pt x="25" y="93"/>
                </a:cubicBezTo>
                <a:cubicBezTo>
                  <a:pt x="25" y="176"/>
                  <a:pt x="25" y="176"/>
                  <a:pt x="25" y="176"/>
                </a:cubicBezTo>
                <a:cubicBezTo>
                  <a:pt x="25" y="296"/>
                  <a:pt x="25" y="296"/>
                  <a:pt x="25" y="296"/>
                </a:cubicBezTo>
                <a:cubicBezTo>
                  <a:pt x="53" y="296"/>
                  <a:pt x="53" y="296"/>
                  <a:pt x="53" y="296"/>
                </a:cubicBezTo>
                <a:cubicBezTo>
                  <a:pt x="61" y="216"/>
                  <a:pt x="61" y="216"/>
                  <a:pt x="61" y="216"/>
                </a:cubicBezTo>
                <a:cubicBezTo>
                  <a:pt x="69" y="296"/>
                  <a:pt x="69" y="296"/>
                  <a:pt x="69" y="296"/>
                </a:cubicBezTo>
                <a:cubicBezTo>
                  <a:pt x="97" y="296"/>
                  <a:pt x="97" y="296"/>
                  <a:pt x="97" y="296"/>
                </a:cubicBezTo>
                <a:cubicBezTo>
                  <a:pt x="97" y="176"/>
                  <a:pt x="97" y="176"/>
                  <a:pt x="97" y="176"/>
                </a:cubicBezTo>
                <a:cubicBezTo>
                  <a:pt x="97" y="93"/>
                  <a:pt x="97" y="93"/>
                  <a:pt x="97" y="93"/>
                </a:cubicBezTo>
                <a:cubicBezTo>
                  <a:pt x="112" y="84"/>
                  <a:pt x="122" y="67"/>
                  <a:pt x="122" y="49"/>
                </a:cubicBezTo>
                <a:cubicBezTo>
                  <a:pt x="122" y="0"/>
                  <a:pt x="122" y="0"/>
                  <a:pt x="122" y="0"/>
                </a:cubicBezTo>
                <a:lnTo>
                  <a:pt x="98"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sz="1500">
              <a:solidFill>
                <a:srgbClr val="000000"/>
              </a:solidFill>
              <a:latin typeface="Meiryo UI" panose="020B0604030504040204" pitchFamily="50" charset="-128"/>
              <a:ea typeface="Meiryo UI" panose="020B0604030504040204" pitchFamily="50" charset="-128"/>
            </a:endParaRPr>
          </a:p>
        </p:txBody>
      </p:sp>
      <p:sp>
        <p:nvSpPr>
          <p:cNvPr id="112" name="Freeform 14"/>
          <p:cNvSpPr>
            <a:spLocks noEditPoints="1"/>
          </p:cNvSpPr>
          <p:nvPr/>
        </p:nvSpPr>
        <p:spPr bwMode="auto">
          <a:xfrm>
            <a:off x="851065" y="4288905"/>
            <a:ext cx="291775" cy="750804"/>
          </a:xfrm>
          <a:custGeom>
            <a:avLst/>
            <a:gdLst>
              <a:gd name="T0" fmla="*/ 43 w 133"/>
              <a:gd name="T1" fmla="*/ 40 h 296"/>
              <a:gd name="T2" fmla="*/ 71 w 133"/>
              <a:gd name="T3" fmla="*/ 12 h 296"/>
              <a:gd name="T4" fmla="*/ 99 w 133"/>
              <a:gd name="T5" fmla="*/ 40 h 296"/>
              <a:gd name="T6" fmla="*/ 71 w 133"/>
              <a:gd name="T7" fmla="*/ 68 h 296"/>
              <a:gd name="T8" fmla="*/ 43 w 133"/>
              <a:gd name="T9" fmla="*/ 40 h 296"/>
              <a:gd name="T10" fmla="*/ 109 w 133"/>
              <a:gd name="T11" fmla="*/ 0 h 296"/>
              <a:gd name="T12" fmla="*/ 108 w 133"/>
              <a:gd name="T13" fmla="*/ 49 h 296"/>
              <a:gd name="T14" fmla="*/ 80 w 133"/>
              <a:gd name="T15" fmla="*/ 76 h 296"/>
              <a:gd name="T16" fmla="*/ 52 w 133"/>
              <a:gd name="T17" fmla="*/ 76 h 296"/>
              <a:gd name="T18" fmla="*/ 51 w 133"/>
              <a:gd name="T19" fmla="*/ 76 h 296"/>
              <a:gd name="T20" fmla="*/ 47 w 133"/>
              <a:gd name="T21" fmla="*/ 77 h 296"/>
              <a:gd name="T22" fmla="*/ 29 w 133"/>
              <a:gd name="T23" fmla="*/ 93 h 296"/>
              <a:gd name="T24" fmla="*/ 0 w 133"/>
              <a:gd name="T25" fmla="*/ 183 h 296"/>
              <a:gd name="T26" fmla="*/ 23 w 133"/>
              <a:gd name="T27" fmla="*/ 190 h 296"/>
              <a:gd name="T28" fmla="*/ 35 w 133"/>
              <a:gd name="T29" fmla="*/ 152 h 296"/>
              <a:gd name="T30" fmla="*/ 35 w 133"/>
              <a:gd name="T31" fmla="*/ 176 h 296"/>
              <a:gd name="T32" fmla="*/ 35 w 133"/>
              <a:gd name="T33" fmla="*/ 296 h 296"/>
              <a:gd name="T34" fmla="*/ 63 w 133"/>
              <a:gd name="T35" fmla="*/ 296 h 296"/>
              <a:gd name="T36" fmla="*/ 71 w 133"/>
              <a:gd name="T37" fmla="*/ 216 h 296"/>
              <a:gd name="T38" fmla="*/ 79 w 133"/>
              <a:gd name="T39" fmla="*/ 296 h 296"/>
              <a:gd name="T40" fmla="*/ 107 w 133"/>
              <a:gd name="T41" fmla="*/ 296 h 296"/>
              <a:gd name="T42" fmla="*/ 107 w 133"/>
              <a:gd name="T43" fmla="*/ 176 h 296"/>
              <a:gd name="T44" fmla="*/ 107 w 133"/>
              <a:gd name="T45" fmla="*/ 93 h 296"/>
              <a:gd name="T46" fmla="*/ 132 w 133"/>
              <a:gd name="T47" fmla="*/ 49 h 296"/>
              <a:gd name="T48" fmla="*/ 133 w 133"/>
              <a:gd name="T49" fmla="*/ 0 h 296"/>
              <a:gd name="T50" fmla="*/ 109 w 133"/>
              <a:gd name="T5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96">
                <a:moveTo>
                  <a:pt x="43" y="40"/>
                </a:moveTo>
                <a:cubicBezTo>
                  <a:pt x="43" y="25"/>
                  <a:pt x="56" y="12"/>
                  <a:pt x="71" y="12"/>
                </a:cubicBezTo>
                <a:cubicBezTo>
                  <a:pt x="87" y="12"/>
                  <a:pt x="99" y="25"/>
                  <a:pt x="99" y="40"/>
                </a:cubicBezTo>
                <a:cubicBezTo>
                  <a:pt x="99" y="56"/>
                  <a:pt x="87" y="68"/>
                  <a:pt x="71" y="68"/>
                </a:cubicBezTo>
                <a:cubicBezTo>
                  <a:pt x="56" y="68"/>
                  <a:pt x="43" y="56"/>
                  <a:pt x="43" y="40"/>
                </a:cubicBezTo>
                <a:close/>
                <a:moveTo>
                  <a:pt x="109" y="0"/>
                </a:moveTo>
                <a:cubicBezTo>
                  <a:pt x="108" y="49"/>
                  <a:pt x="108" y="49"/>
                  <a:pt x="108" y="49"/>
                </a:cubicBezTo>
                <a:cubicBezTo>
                  <a:pt x="108" y="64"/>
                  <a:pt x="96" y="76"/>
                  <a:pt x="80" y="76"/>
                </a:cubicBezTo>
                <a:cubicBezTo>
                  <a:pt x="52" y="76"/>
                  <a:pt x="52" y="76"/>
                  <a:pt x="52" y="76"/>
                </a:cubicBezTo>
                <a:cubicBezTo>
                  <a:pt x="51" y="76"/>
                  <a:pt x="51" y="76"/>
                  <a:pt x="51" y="76"/>
                </a:cubicBezTo>
                <a:cubicBezTo>
                  <a:pt x="50" y="76"/>
                  <a:pt x="48" y="77"/>
                  <a:pt x="47" y="77"/>
                </a:cubicBezTo>
                <a:cubicBezTo>
                  <a:pt x="39" y="79"/>
                  <a:pt x="32" y="85"/>
                  <a:pt x="29" y="93"/>
                </a:cubicBezTo>
                <a:cubicBezTo>
                  <a:pt x="0" y="183"/>
                  <a:pt x="0" y="183"/>
                  <a:pt x="0" y="183"/>
                </a:cubicBezTo>
                <a:cubicBezTo>
                  <a:pt x="23" y="190"/>
                  <a:pt x="23" y="190"/>
                  <a:pt x="23" y="190"/>
                </a:cubicBezTo>
                <a:cubicBezTo>
                  <a:pt x="35" y="152"/>
                  <a:pt x="35" y="152"/>
                  <a:pt x="35" y="152"/>
                </a:cubicBezTo>
                <a:cubicBezTo>
                  <a:pt x="35" y="176"/>
                  <a:pt x="35" y="176"/>
                  <a:pt x="35" y="176"/>
                </a:cubicBezTo>
                <a:cubicBezTo>
                  <a:pt x="35" y="296"/>
                  <a:pt x="35" y="296"/>
                  <a:pt x="35" y="296"/>
                </a:cubicBezTo>
                <a:cubicBezTo>
                  <a:pt x="63" y="296"/>
                  <a:pt x="63" y="296"/>
                  <a:pt x="63" y="296"/>
                </a:cubicBezTo>
                <a:cubicBezTo>
                  <a:pt x="71" y="216"/>
                  <a:pt x="71" y="216"/>
                  <a:pt x="71" y="216"/>
                </a:cubicBezTo>
                <a:cubicBezTo>
                  <a:pt x="79" y="296"/>
                  <a:pt x="79" y="296"/>
                  <a:pt x="79" y="296"/>
                </a:cubicBezTo>
                <a:cubicBezTo>
                  <a:pt x="107" y="296"/>
                  <a:pt x="107" y="296"/>
                  <a:pt x="107" y="296"/>
                </a:cubicBezTo>
                <a:cubicBezTo>
                  <a:pt x="107" y="176"/>
                  <a:pt x="107" y="176"/>
                  <a:pt x="107" y="176"/>
                </a:cubicBezTo>
                <a:cubicBezTo>
                  <a:pt x="107" y="93"/>
                  <a:pt x="107" y="93"/>
                  <a:pt x="107" y="93"/>
                </a:cubicBezTo>
                <a:cubicBezTo>
                  <a:pt x="122" y="84"/>
                  <a:pt x="132" y="67"/>
                  <a:pt x="132" y="49"/>
                </a:cubicBezTo>
                <a:cubicBezTo>
                  <a:pt x="133" y="0"/>
                  <a:pt x="133" y="0"/>
                  <a:pt x="133" y="0"/>
                </a:cubicBezTo>
                <a:lnTo>
                  <a:pt x="109"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sz="1500">
              <a:solidFill>
                <a:srgbClr val="000000"/>
              </a:solidFill>
              <a:latin typeface="Meiryo UI" panose="020B0604030504040204" pitchFamily="50" charset="-128"/>
              <a:ea typeface="Meiryo UI" panose="020B0604030504040204" pitchFamily="50" charset="-128"/>
            </a:endParaRPr>
          </a:p>
        </p:txBody>
      </p:sp>
      <p:sp>
        <p:nvSpPr>
          <p:cNvPr id="113" name="Freeform 15"/>
          <p:cNvSpPr>
            <a:spLocks noEditPoints="1"/>
          </p:cNvSpPr>
          <p:nvPr/>
        </p:nvSpPr>
        <p:spPr bwMode="auto">
          <a:xfrm>
            <a:off x="1527732" y="4288905"/>
            <a:ext cx="291775" cy="750804"/>
          </a:xfrm>
          <a:custGeom>
            <a:avLst/>
            <a:gdLst>
              <a:gd name="T0" fmla="*/ 62 w 133"/>
              <a:gd name="T1" fmla="*/ 68 h 296"/>
              <a:gd name="T2" fmla="*/ 34 w 133"/>
              <a:gd name="T3" fmla="*/ 40 h 296"/>
              <a:gd name="T4" fmla="*/ 62 w 133"/>
              <a:gd name="T5" fmla="*/ 12 h 296"/>
              <a:gd name="T6" fmla="*/ 90 w 133"/>
              <a:gd name="T7" fmla="*/ 40 h 296"/>
              <a:gd name="T8" fmla="*/ 62 w 133"/>
              <a:gd name="T9" fmla="*/ 68 h 296"/>
              <a:gd name="T10" fmla="*/ 0 w 133"/>
              <a:gd name="T11" fmla="*/ 0 h 296"/>
              <a:gd name="T12" fmla="*/ 1 w 133"/>
              <a:gd name="T13" fmla="*/ 49 h 296"/>
              <a:gd name="T14" fmla="*/ 26 w 133"/>
              <a:gd name="T15" fmla="*/ 93 h 296"/>
              <a:gd name="T16" fmla="*/ 26 w 133"/>
              <a:gd name="T17" fmla="*/ 176 h 296"/>
              <a:gd name="T18" fmla="*/ 26 w 133"/>
              <a:gd name="T19" fmla="*/ 296 h 296"/>
              <a:gd name="T20" fmla="*/ 54 w 133"/>
              <a:gd name="T21" fmla="*/ 296 h 296"/>
              <a:gd name="T22" fmla="*/ 62 w 133"/>
              <a:gd name="T23" fmla="*/ 216 h 296"/>
              <a:gd name="T24" fmla="*/ 70 w 133"/>
              <a:gd name="T25" fmla="*/ 296 h 296"/>
              <a:gd name="T26" fmla="*/ 98 w 133"/>
              <a:gd name="T27" fmla="*/ 296 h 296"/>
              <a:gd name="T28" fmla="*/ 98 w 133"/>
              <a:gd name="T29" fmla="*/ 176 h 296"/>
              <a:gd name="T30" fmla="*/ 98 w 133"/>
              <a:gd name="T31" fmla="*/ 152 h 296"/>
              <a:gd name="T32" fmla="*/ 110 w 133"/>
              <a:gd name="T33" fmla="*/ 190 h 296"/>
              <a:gd name="T34" fmla="*/ 133 w 133"/>
              <a:gd name="T35" fmla="*/ 183 h 296"/>
              <a:gd name="T36" fmla="*/ 104 w 133"/>
              <a:gd name="T37" fmla="*/ 93 h 296"/>
              <a:gd name="T38" fmla="*/ 86 w 133"/>
              <a:gd name="T39" fmla="*/ 77 h 296"/>
              <a:gd name="T40" fmla="*/ 82 w 133"/>
              <a:gd name="T41" fmla="*/ 76 h 296"/>
              <a:gd name="T42" fmla="*/ 81 w 133"/>
              <a:gd name="T43" fmla="*/ 76 h 296"/>
              <a:gd name="T44" fmla="*/ 53 w 133"/>
              <a:gd name="T45" fmla="*/ 76 h 296"/>
              <a:gd name="T46" fmla="*/ 25 w 133"/>
              <a:gd name="T47" fmla="*/ 49 h 296"/>
              <a:gd name="T48" fmla="*/ 24 w 133"/>
              <a:gd name="T49" fmla="*/ 0 h 296"/>
              <a:gd name="T50" fmla="*/ 0 w 133"/>
              <a:gd name="T5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96">
                <a:moveTo>
                  <a:pt x="62" y="68"/>
                </a:moveTo>
                <a:cubicBezTo>
                  <a:pt x="46" y="68"/>
                  <a:pt x="34" y="56"/>
                  <a:pt x="34" y="40"/>
                </a:cubicBezTo>
                <a:cubicBezTo>
                  <a:pt x="34" y="25"/>
                  <a:pt x="46" y="12"/>
                  <a:pt x="62" y="12"/>
                </a:cubicBezTo>
                <a:cubicBezTo>
                  <a:pt x="77" y="12"/>
                  <a:pt x="90" y="25"/>
                  <a:pt x="90" y="40"/>
                </a:cubicBezTo>
                <a:cubicBezTo>
                  <a:pt x="90" y="56"/>
                  <a:pt x="77" y="68"/>
                  <a:pt x="62" y="68"/>
                </a:cubicBezTo>
                <a:close/>
                <a:moveTo>
                  <a:pt x="0" y="0"/>
                </a:moveTo>
                <a:cubicBezTo>
                  <a:pt x="1" y="49"/>
                  <a:pt x="1" y="49"/>
                  <a:pt x="1" y="49"/>
                </a:cubicBezTo>
                <a:cubicBezTo>
                  <a:pt x="1" y="67"/>
                  <a:pt x="11" y="84"/>
                  <a:pt x="26" y="93"/>
                </a:cubicBezTo>
                <a:cubicBezTo>
                  <a:pt x="26" y="176"/>
                  <a:pt x="26" y="176"/>
                  <a:pt x="26" y="176"/>
                </a:cubicBezTo>
                <a:cubicBezTo>
                  <a:pt x="26" y="296"/>
                  <a:pt x="26" y="296"/>
                  <a:pt x="26" y="296"/>
                </a:cubicBezTo>
                <a:cubicBezTo>
                  <a:pt x="54" y="296"/>
                  <a:pt x="54" y="296"/>
                  <a:pt x="54" y="296"/>
                </a:cubicBezTo>
                <a:cubicBezTo>
                  <a:pt x="62" y="216"/>
                  <a:pt x="62" y="216"/>
                  <a:pt x="62" y="216"/>
                </a:cubicBezTo>
                <a:cubicBezTo>
                  <a:pt x="70" y="296"/>
                  <a:pt x="70" y="296"/>
                  <a:pt x="70" y="296"/>
                </a:cubicBezTo>
                <a:cubicBezTo>
                  <a:pt x="98" y="296"/>
                  <a:pt x="98" y="296"/>
                  <a:pt x="98" y="296"/>
                </a:cubicBezTo>
                <a:cubicBezTo>
                  <a:pt x="98" y="176"/>
                  <a:pt x="98" y="176"/>
                  <a:pt x="98" y="176"/>
                </a:cubicBezTo>
                <a:cubicBezTo>
                  <a:pt x="98" y="152"/>
                  <a:pt x="98" y="152"/>
                  <a:pt x="98" y="152"/>
                </a:cubicBezTo>
                <a:cubicBezTo>
                  <a:pt x="110" y="190"/>
                  <a:pt x="110" y="190"/>
                  <a:pt x="110" y="190"/>
                </a:cubicBezTo>
                <a:cubicBezTo>
                  <a:pt x="133" y="183"/>
                  <a:pt x="133" y="183"/>
                  <a:pt x="133" y="183"/>
                </a:cubicBezTo>
                <a:cubicBezTo>
                  <a:pt x="104" y="93"/>
                  <a:pt x="104" y="93"/>
                  <a:pt x="104" y="93"/>
                </a:cubicBezTo>
                <a:cubicBezTo>
                  <a:pt x="101" y="85"/>
                  <a:pt x="94" y="79"/>
                  <a:pt x="86" y="77"/>
                </a:cubicBezTo>
                <a:cubicBezTo>
                  <a:pt x="85" y="77"/>
                  <a:pt x="83" y="76"/>
                  <a:pt x="82" y="76"/>
                </a:cubicBezTo>
                <a:cubicBezTo>
                  <a:pt x="81" y="76"/>
                  <a:pt x="81" y="76"/>
                  <a:pt x="81" y="76"/>
                </a:cubicBezTo>
                <a:cubicBezTo>
                  <a:pt x="53" y="76"/>
                  <a:pt x="53" y="76"/>
                  <a:pt x="53" y="76"/>
                </a:cubicBezTo>
                <a:cubicBezTo>
                  <a:pt x="37" y="76"/>
                  <a:pt x="25" y="64"/>
                  <a:pt x="25" y="49"/>
                </a:cubicBezTo>
                <a:cubicBezTo>
                  <a:pt x="24" y="0"/>
                  <a:pt x="24" y="0"/>
                  <a:pt x="24" y="0"/>
                </a:cubicBez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sz="1500">
              <a:solidFill>
                <a:srgbClr val="000000"/>
              </a:solidFill>
              <a:latin typeface="Meiryo UI" panose="020B0604030504040204" pitchFamily="50" charset="-128"/>
              <a:ea typeface="Meiryo UI" panose="020B0604030504040204" pitchFamily="50" charset="-128"/>
            </a:endParaRPr>
          </a:p>
        </p:txBody>
      </p:sp>
      <p:sp>
        <p:nvSpPr>
          <p:cNvPr id="115" name="円弧 114"/>
          <p:cNvSpPr/>
          <p:nvPr/>
        </p:nvSpPr>
        <p:spPr bwMode="auto">
          <a:xfrm>
            <a:off x="1835423" y="3746797"/>
            <a:ext cx="1368152" cy="960107"/>
          </a:xfrm>
          <a:prstGeom prst="arc">
            <a:avLst>
              <a:gd name="adj1" fmla="val 10820109"/>
              <a:gd name="adj2" fmla="val 0"/>
            </a:avLst>
          </a:prstGeom>
          <a:noFill/>
          <a:ln w="57150" cap="flat" cmpd="sng" algn="ctr">
            <a:solidFill>
              <a:srgbClr val="FF9933"/>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116" name="円弧 115"/>
          <p:cNvSpPr/>
          <p:nvPr/>
        </p:nvSpPr>
        <p:spPr bwMode="auto">
          <a:xfrm rot="10800000">
            <a:off x="1835696" y="4620021"/>
            <a:ext cx="1368152" cy="960107"/>
          </a:xfrm>
          <a:prstGeom prst="arc">
            <a:avLst>
              <a:gd name="adj1" fmla="val 10820109"/>
              <a:gd name="adj2" fmla="val 0"/>
            </a:avLst>
          </a:prstGeom>
          <a:noFill/>
          <a:ln w="57150" cap="flat" cmpd="sng" algn="ctr">
            <a:solidFill>
              <a:srgbClr val="FF9933"/>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117" name="テキスト ボックス 116"/>
          <p:cNvSpPr txBox="1"/>
          <p:nvPr/>
        </p:nvSpPr>
        <p:spPr>
          <a:xfrm>
            <a:off x="4283968" y="6093296"/>
            <a:ext cx="4680520"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出所：</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デジタルファースト・ソサエティー</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日刊工業新聞社</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日刊</a:t>
            </a:r>
            <a:endParaRPr kumimoji="1"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hlinkClick r:id="rId2"/>
              </a:rPr>
              <a:t>http://pub.nikkan.co.jp/books/detail/00003470</a:t>
            </a:r>
            <a:endParaRPr kumimoji="1" lang="ja-JP" altLang="en-US" sz="1050" dirty="0">
              <a:latin typeface="Meiryo UI" panose="020B0604030504040204" pitchFamily="50" charset="-128"/>
              <a:ea typeface="Meiryo UI" panose="020B0604030504040204" pitchFamily="50" charset="-128"/>
            </a:endParaRPr>
          </a:p>
        </p:txBody>
      </p:sp>
      <p:cxnSp>
        <p:nvCxnSpPr>
          <p:cNvPr id="4" name="直線矢印コネクタ 3"/>
          <p:cNvCxnSpPr/>
          <p:nvPr/>
        </p:nvCxnSpPr>
        <p:spPr bwMode="auto">
          <a:xfrm flipH="1">
            <a:off x="1907704" y="1988840"/>
            <a:ext cx="1295872" cy="0"/>
          </a:xfrm>
          <a:prstGeom prst="straightConnector1">
            <a:avLst/>
          </a:prstGeom>
          <a:noFill/>
          <a:ln w="57150" cap="flat" cmpd="sng" algn="ctr">
            <a:solidFill>
              <a:srgbClr val="FF9933"/>
            </a:solidFill>
            <a:prstDash val="solid"/>
            <a:round/>
            <a:headEnd type="none" w="med" len="med"/>
            <a:tailEnd type="triangle" w="med" len="med"/>
          </a:ln>
          <a:effectLst/>
        </p:spPr>
      </p:cxnSp>
      <p:cxnSp>
        <p:nvCxnSpPr>
          <p:cNvPr id="86" name="直線矢印コネクタ 85"/>
          <p:cNvCxnSpPr/>
          <p:nvPr/>
        </p:nvCxnSpPr>
        <p:spPr bwMode="auto">
          <a:xfrm>
            <a:off x="1907705" y="2372883"/>
            <a:ext cx="1295871" cy="0"/>
          </a:xfrm>
          <a:prstGeom prst="straightConnector1">
            <a:avLst/>
          </a:prstGeom>
          <a:noFill/>
          <a:ln w="57150" cap="flat" cmpd="sng" algn="ctr">
            <a:solidFill>
              <a:srgbClr val="FF9933"/>
            </a:solidFill>
            <a:prstDash val="solid"/>
            <a:round/>
            <a:headEnd type="none" w="med" len="med"/>
            <a:tailEnd type="triangle" w="med" len="med"/>
          </a:ln>
          <a:effectLst/>
        </p:spPr>
      </p:cxnSp>
      <p:sp>
        <p:nvSpPr>
          <p:cNvPr id="70" name="正方形/長方形 69"/>
          <p:cNvSpPr/>
          <p:nvPr/>
        </p:nvSpPr>
        <p:spPr>
          <a:xfrm>
            <a:off x="3025737" y="740702"/>
            <a:ext cx="1609909" cy="2426804"/>
          </a:xfrm>
          <a:prstGeom prst="rect">
            <a:avLst/>
          </a:prstGeom>
          <a:noFill/>
          <a:ln w="2857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latin typeface="Meiryo UI" panose="020B0604030504040204" pitchFamily="50" charset="-128"/>
              <a:ea typeface="Meiryo UI" panose="020B0604030504040204" pitchFamily="50" charset="-128"/>
            </a:endParaRPr>
          </a:p>
        </p:txBody>
      </p:sp>
      <p:grpSp>
        <p:nvGrpSpPr>
          <p:cNvPr id="80" name="グループ化 79"/>
          <p:cNvGrpSpPr/>
          <p:nvPr/>
        </p:nvGrpSpPr>
        <p:grpSpPr>
          <a:xfrm>
            <a:off x="1547665" y="2865795"/>
            <a:ext cx="1863011" cy="758599"/>
            <a:chOff x="2063551" y="3210944"/>
            <a:chExt cx="2484014" cy="758598"/>
          </a:xfrm>
        </p:grpSpPr>
        <p:sp>
          <p:nvSpPr>
            <p:cNvPr id="81" name="下矢印 80"/>
            <p:cNvSpPr/>
            <p:nvPr/>
          </p:nvSpPr>
          <p:spPr>
            <a:xfrm>
              <a:off x="2424431" y="3210944"/>
              <a:ext cx="615662" cy="758598"/>
            </a:xfrm>
            <a:prstGeom prst="downArrow">
              <a:avLst>
                <a:gd name="adj1" fmla="val 56760"/>
                <a:gd name="adj2" fmla="val 4031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rgbClr val="FFFFFF"/>
                </a:solidFill>
                <a:latin typeface="Meiryo UI" panose="020B0604030504040204" pitchFamily="50" charset="-128"/>
                <a:ea typeface="Meiryo UI" panose="020B0604030504040204" pitchFamily="50" charset="-128"/>
              </a:endParaRPr>
            </a:p>
          </p:txBody>
        </p:sp>
        <p:sp>
          <p:nvSpPr>
            <p:cNvPr id="82" name="下矢印 81"/>
            <p:cNvSpPr/>
            <p:nvPr/>
          </p:nvSpPr>
          <p:spPr>
            <a:xfrm>
              <a:off x="3048846" y="3210944"/>
              <a:ext cx="615662" cy="758598"/>
            </a:xfrm>
            <a:prstGeom prst="downArrow">
              <a:avLst>
                <a:gd name="adj1" fmla="val 56760"/>
                <a:gd name="adj2" fmla="val 4031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rgbClr val="FFFFFF"/>
                </a:solidFill>
                <a:latin typeface="Meiryo UI" panose="020B0604030504040204" pitchFamily="50" charset="-128"/>
                <a:ea typeface="Meiryo UI" panose="020B0604030504040204" pitchFamily="50" charset="-128"/>
              </a:endParaRPr>
            </a:p>
          </p:txBody>
        </p:sp>
        <p:sp>
          <p:nvSpPr>
            <p:cNvPr id="83" name="下矢印 82"/>
            <p:cNvSpPr/>
            <p:nvPr/>
          </p:nvSpPr>
          <p:spPr>
            <a:xfrm>
              <a:off x="3680650" y="3210944"/>
              <a:ext cx="615662" cy="758598"/>
            </a:xfrm>
            <a:prstGeom prst="downArrow">
              <a:avLst>
                <a:gd name="adj1" fmla="val 56760"/>
                <a:gd name="adj2" fmla="val 4031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rgbClr val="FFFFFF"/>
                </a:solidFill>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2063551" y="3279923"/>
              <a:ext cx="2484014" cy="338554"/>
            </a:xfrm>
            <a:prstGeom prst="rect">
              <a:avLst/>
            </a:prstGeom>
            <a:noFill/>
          </p:spPr>
          <p:txBody>
            <a:bodyPr wrap="none" rtlCol="0">
              <a:spAutoFit/>
            </a:bodyPr>
            <a:lstStyle/>
            <a:p>
              <a:r>
                <a:rPr lang="ja-JP" altLang="en-US" sz="1600" b="1" dirty="0">
                  <a:solidFill>
                    <a:srgbClr val="FFFFFF"/>
                  </a:solidFill>
                  <a:effectLst>
                    <a:glow rad="114300">
                      <a:srgbClr val="0064D2"/>
                    </a:glow>
                  </a:effectLst>
                  <a:latin typeface="Meiryo UI" panose="020B0604030504040204" pitchFamily="50" charset="-128"/>
                  <a:ea typeface="Meiryo UI" panose="020B0604030504040204" pitchFamily="50" charset="-128"/>
                </a:rPr>
                <a:t>製造業のサービス化</a:t>
              </a:r>
            </a:p>
          </p:txBody>
        </p:sp>
      </p:grpSp>
    </p:spTree>
    <p:extLst>
      <p:ext uri="{BB962C8B-B14F-4D97-AF65-F5344CB8AC3E}">
        <p14:creationId xmlns:p14="http://schemas.microsoft.com/office/powerpoint/2010/main" val="22007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5288" y="672851"/>
            <a:ext cx="8424862" cy="25923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5" descr="「サイバー世界」の画像検索結果"/>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395288" y="3625279"/>
            <a:ext cx="8424862" cy="2735585"/>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データを収集・解析してサービス化　：</a:t>
            </a:r>
            <a:r>
              <a:rPr kumimoji="1" lang="en-US" altLang="ja-JP" dirty="0"/>
              <a:t>IoT</a:t>
            </a:r>
            <a:r>
              <a:rPr kumimoji="1" lang="ja-JP" altLang="en-US" dirty="0"/>
              <a:t>データのサービス化イメージ</a:t>
            </a:r>
          </a:p>
        </p:txBody>
      </p:sp>
      <p:grpSp>
        <p:nvGrpSpPr>
          <p:cNvPr id="61" name="グループ化 60"/>
          <p:cNvGrpSpPr/>
          <p:nvPr/>
        </p:nvGrpSpPr>
        <p:grpSpPr>
          <a:xfrm>
            <a:off x="2591221" y="1393031"/>
            <a:ext cx="4393605" cy="3744416"/>
            <a:chOff x="-1167976" y="1293738"/>
            <a:chExt cx="4617774" cy="3935462"/>
          </a:xfrm>
        </p:grpSpPr>
        <p:sp>
          <p:nvSpPr>
            <p:cNvPr id="3" name="上矢印 2"/>
            <p:cNvSpPr/>
            <p:nvPr/>
          </p:nvSpPr>
          <p:spPr>
            <a:xfrm rot="1943723">
              <a:off x="-173615" y="2609123"/>
              <a:ext cx="948811" cy="1119477"/>
            </a:xfrm>
            <a:prstGeom prst="up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ＭＳ Ｐゴシック"/>
                <a:ea typeface="ＭＳ Ｐゴシック"/>
                <a:cs typeface="ＭＳ Ｐゴシック"/>
              </a:endParaRPr>
            </a:p>
          </p:txBody>
        </p:sp>
        <p:sp>
          <p:nvSpPr>
            <p:cNvPr id="4" name="上矢印 3"/>
            <p:cNvSpPr/>
            <p:nvPr/>
          </p:nvSpPr>
          <p:spPr>
            <a:xfrm rot="19644761" flipV="1">
              <a:off x="1480564" y="2635357"/>
              <a:ext cx="948811" cy="1119477"/>
            </a:xfrm>
            <a:prstGeom prst="up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ＭＳ Ｐゴシック"/>
                <a:ea typeface="ＭＳ Ｐゴシック"/>
                <a:cs typeface="ＭＳ Ｐゴシック"/>
              </a:endParaRPr>
            </a:p>
          </p:txBody>
        </p:sp>
        <p:sp>
          <p:nvSpPr>
            <p:cNvPr id="5" name="上矢印 4"/>
            <p:cNvSpPr/>
            <p:nvPr/>
          </p:nvSpPr>
          <p:spPr>
            <a:xfrm rot="5400000" flipV="1">
              <a:off x="645446" y="3957853"/>
              <a:ext cx="948811" cy="1119477"/>
            </a:xfrm>
            <a:prstGeom prst="up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ＭＳ Ｐゴシック"/>
                <a:ea typeface="ＭＳ Ｐゴシック"/>
                <a:cs typeface="ＭＳ Ｐゴシック"/>
              </a:endParaRPr>
            </a:p>
          </p:txBody>
        </p:sp>
        <p:grpSp>
          <p:nvGrpSpPr>
            <p:cNvPr id="6" name="グループ化 5"/>
            <p:cNvGrpSpPr/>
            <p:nvPr/>
          </p:nvGrpSpPr>
          <p:grpSpPr>
            <a:xfrm>
              <a:off x="338134" y="1293738"/>
              <a:ext cx="1563433" cy="1563434"/>
              <a:chOff x="3622772" y="1124744"/>
              <a:chExt cx="1898455" cy="1898455"/>
            </a:xfrm>
          </p:grpSpPr>
          <p:sp>
            <p:nvSpPr>
              <p:cNvPr id="7" name="円/楕円 6"/>
              <p:cNvSpPr/>
              <p:nvPr/>
            </p:nvSpPr>
            <p:spPr>
              <a:xfrm>
                <a:off x="3622772" y="1124744"/>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chemeClr val="tx1"/>
                  </a:solidFill>
                  <a:latin typeface="ＭＳ Ｐゴシック"/>
                  <a:ea typeface="ＭＳ Ｐゴシック"/>
                  <a:cs typeface="ＭＳ Ｐゴシック"/>
                </a:endParaRPr>
              </a:p>
            </p:txBody>
          </p:sp>
          <p:sp>
            <p:nvSpPr>
              <p:cNvPr id="8" name="テキスト ボックス 7"/>
              <p:cNvSpPr txBox="1"/>
              <p:nvPr/>
            </p:nvSpPr>
            <p:spPr>
              <a:xfrm>
                <a:off x="3622772" y="1476008"/>
                <a:ext cx="1898455" cy="1178391"/>
              </a:xfrm>
              <a:prstGeom prst="rect">
                <a:avLst/>
              </a:prstGeom>
              <a:noFill/>
            </p:spPr>
            <p:txBody>
              <a:bodyPr wrap="square" rtlCol="0" anchor="ctr">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データ収集</a:t>
                </a:r>
              </a:p>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データ保管管理</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モニタリング</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Data Lake</a:t>
                </a:r>
                <a:endParaRPr kumimoji="1" lang="ja-JP" altLang="en-US" sz="16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 name="グループ化 8"/>
            <p:cNvGrpSpPr/>
            <p:nvPr/>
          </p:nvGrpSpPr>
          <p:grpSpPr>
            <a:xfrm>
              <a:off x="1614723" y="3665766"/>
              <a:ext cx="1835075" cy="1563434"/>
              <a:chOff x="3457846" y="2466649"/>
              <a:chExt cx="2228306" cy="1898455"/>
            </a:xfrm>
          </p:grpSpPr>
          <p:sp>
            <p:nvSpPr>
              <p:cNvPr id="10" name="円/楕円 9"/>
              <p:cNvSpPr/>
              <p:nvPr/>
            </p:nvSpPr>
            <p:spPr>
              <a:xfrm>
                <a:off x="3622772" y="2466649"/>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chemeClr val="tx1"/>
                  </a:solidFill>
                  <a:latin typeface="ＭＳ Ｐゴシック"/>
                  <a:ea typeface="ＭＳ Ｐゴシック"/>
                  <a:cs typeface="ＭＳ Ｐゴシック"/>
                </a:endParaRPr>
              </a:p>
            </p:txBody>
          </p:sp>
          <p:sp>
            <p:nvSpPr>
              <p:cNvPr id="11" name="テキスト ボックス 10"/>
              <p:cNvSpPr txBox="1"/>
              <p:nvPr/>
            </p:nvSpPr>
            <p:spPr>
              <a:xfrm>
                <a:off x="3457846" y="2870705"/>
                <a:ext cx="2228306" cy="1158751"/>
              </a:xfrm>
              <a:prstGeom prst="rect">
                <a:avLst/>
              </a:prstGeom>
              <a:noFill/>
            </p:spPr>
            <p:txBody>
              <a:bodyPr wrap="none" rtlCol="0" anchor="ctr">
                <a:spAutoFit/>
              </a:bodyPr>
              <a:lstStyle/>
              <a:p>
                <a:pPr algn="ctr"/>
                <a:r>
                  <a:rPr kumimoji="1" lang="ja-JP" altLang="en-US" sz="1600" b="1" dirty="0">
                    <a:solidFill>
                      <a:schemeClr val="bg1"/>
                    </a:solidFill>
                    <a:latin typeface="Meiryo" charset="-128"/>
                    <a:ea typeface="Meiryo" charset="-128"/>
                    <a:cs typeface="Meiryo" charset="-128"/>
                  </a:rPr>
                  <a:t>データ解析</a:t>
                </a:r>
                <a:endParaRPr kumimoji="1" lang="en-US" altLang="ja-JP" sz="1600" b="1" dirty="0">
                  <a:solidFill>
                    <a:schemeClr val="bg1"/>
                  </a:solidFill>
                  <a:latin typeface="Meiryo" charset="-128"/>
                  <a:ea typeface="Meiryo" charset="-128"/>
                  <a:cs typeface="Meiryo" charset="-128"/>
                </a:endParaRPr>
              </a:p>
              <a:p>
                <a:pPr algn="ctr"/>
                <a:r>
                  <a:rPr kumimoji="1" lang="ja-JP" altLang="en-US" sz="1050" b="1" dirty="0">
                    <a:solidFill>
                      <a:schemeClr val="bg1"/>
                    </a:solidFill>
                    <a:latin typeface="Meiryo" charset="-128"/>
                    <a:ea typeface="Meiryo" charset="-128"/>
                    <a:cs typeface="Meiryo" charset="-128"/>
                  </a:rPr>
                  <a:t>原因解明・統計解析</a:t>
                </a:r>
                <a:r>
                  <a:rPr kumimoji="1" lang="en-US" altLang="ja-JP" sz="1050" b="1" dirty="0">
                    <a:solidFill>
                      <a:schemeClr val="bg1"/>
                    </a:solidFill>
                    <a:latin typeface="Meiryo" charset="-128"/>
                    <a:ea typeface="Meiryo" charset="-128"/>
                    <a:cs typeface="Meiryo" charset="-128"/>
                  </a:rPr>
                  <a:t>/</a:t>
                </a:r>
                <a:r>
                  <a:rPr kumimoji="1" lang="ja-JP" altLang="en-US" sz="1050" b="1" dirty="0">
                    <a:solidFill>
                      <a:schemeClr val="bg1"/>
                    </a:solidFill>
                    <a:latin typeface="Meiryo" charset="-128"/>
                    <a:ea typeface="Meiryo" charset="-128"/>
                    <a:cs typeface="Meiryo" charset="-128"/>
                  </a:rPr>
                  <a:t>分析</a:t>
                </a:r>
                <a:endParaRPr kumimoji="1" lang="en-US" altLang="ja-JP" sz="1050" b="1" dirty="0">
                  <a:solidFill>
                    <a:schemeClr val="bg1"/>
                  </a:solidFill>
                  <a:latin typeface="Meiryo" charset="-128"/>
                  <a:ea typeface="Meiryo" charset="-128"/>
                  <a:cs typeface="Meiryo" charset="-128"/>
                </a:endParaRPr>
              </a:p>
              <a:p>
                <a:pPr algn="ctr"/>
                <a:r>
                  <a:rPr kumimoji="1" lang="ja-JP" altLang="en-US" sz="1050" b="1" dirty="0">
                    <a:solidFill>
                      <a:schemeClr val="bg1"/>
                    </a:solidFill>
                    <a:latin typeface="Meiryo" charset="-128"/>
                    <a:ea typeface="Meiryo" charset="-128"/>
                    <a:cs typeface="Meiryo" charset="-128"/>
                  </a:rPr>
                  <a:t>予実比較、計画の最適化</a:t>
                </a:r>
                <a:endParaRPr kumimoji="1" lang="en-US" altLang="ja-JP" sz="1050" b="1" dirty="0">
                  <a:solidFill>
                    <a:schemeClr val="bg1"/>
                  </a:solidFill>
                  <a:latin typeface="Meiryo" charset="-128"/>
                  <a:ea typeface="Meiryo" charset="-128"/>
                  <a:cs typeface="Meiryo" charset="-128"/>
                </a:endParaRPr>
              </a:p>
              <a:p>
                <a:pPr algn="ctr"/>
                <a:r>
                  <a:rPr lang="en-US" altLang="ja-JP" sz="1600" b="1" dirty="0">
                    <a:solidFill>
                      <a:srgbClr val="FFFF00"/>
                    </a:solidFill>
                    <a:latin typeface="Meiryo" charset="-128"/>
                    <a:ea typeface="Meiryo" charset="-128"/>
                    <a:cs typeface="Meiryo" charset="-128"/>
                  </a:rPr>
                  <a:t>Analytics</a:t>
                </a:r>
                <a:endParaRPr kumimoji="1" lang="ja-JP" altLang="en-US" sz="1600" b="1" dirty="0">
                  <a:solidFill>
                    <a:srgbClr val="FFFF00"/>
                  </a:solidFill>
                  <a:latin typeface="Meiryo" charset="-128"/>
                  <a:ea typeface="Meiryo" charset="-128"/>
                  <a:cs typeface="Meiryo" charset="-128"/>
                </a:endParaRPr>
              </a:p>
            </p:txBody>
          </p:sp>
        </p:grpSp>
        <p:grpSp>
          <p:nvGrpSpPr>
            <p:cNvPr id="12" name="グループ化 11"/>
            <p:cNvGrpSpPr/>
            <p:nvPr/>
          </p:nvGrpSpPr>
          <p:grpSpPr>
            <a:xfrm>
              <a:off x="-1167976" y="3665766"/>
              <a:ext cx="1750835" cy="1563434"/>
              <a:chOff x="2140566" y="2466649"/>
              <a:chExt cx="2126015" cy="1898455"/>
            </a:xfrm>
          </p:grpSpPr>
          <p:sp>
            <p:nvSpPr>
              <p:cNvPr id="13" name="円/楕円 12"/>
              <p:cNvSpPr/>
              <p:nvPr/>
            </p:nvSpPr>
            <p:spPr>
              <a:xfrm>
                <a:off x="2254347" y="2466649"/>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chemeClr val="tx1"/>
                  </a:solidFill>
                  <a:latin typeface="ＭＳ Ｐゴシック"/>
                  <a:ea typeface="ＭＳ Ｐゴシック"/>
                  <a:cs typeface="ＭＳ Ｐゴシック"/>
                </a:endParaRPr>
              </a:p>
            </p:txBody>
          </p:sp>
          <p:sp>
            <p:nvSpPr>
              <p:cNvPr id="14" name="テキスト ボックス 13"/>
              <p:cNvSpPr txBox="1"/>
              <p:nvPr/>
            </p:nvSpPr>
            <p:spPr>
              <a:xfrm>
                <a:off x="2140566" y="2491067"/>
                <a:ext cx="2126015" cy="1826506"/>
              </a:xfrm>
              <a:prstGeom prst="rect">
                <a:avLst/>
              </a:prstGeom>
              <a:noFill/>
            </p:spPr>
            <p:txBody>
              <a:bodyPr wrap="none" rtlCol="0" anchor="ctr">
                <a:spAutoFit/>
              </a:bodyPr>
              <a:lstStyle/>
              <a:p>
                <a:pPr algn="ctr"/>
                <a:endParaRPr kumimoji="1" lang="en-US" altLang="ja-JP" b="1" dirty="0">
                  <a:solidFill>
                    <a:schemeClr val="bg1"/>
                  </a:solidFill>
                  <a:latin typeface="Meiryo" charset="-128"/>
                  <a:ea typeface="Meiryo" charset="-128"/>
                  <a:cs typeface="Meiryo" charset="-128"/>
                </a:endParaRPr>
              </a:p>
              <a:p>
                <a:pPr algn="ctr"/>
                <a:r>
                  <a:rPr kumimoji="1" lang="ja-JP" altLang="en-US" sz="1600" b="1" dirty="0">
                    <a:solidFill>
                      <a:schemeClr val="bg1"/>
                    </a:solidFill>
                    <a:latin typeface="Meiryo" charset="-128"/>
                    <a:ea typeface="Meiryo" charset="-128"/>
                    <a:cs typeface="Meiryo" charset="-128"/>
                  </a:rPr>
                  <a:t>データ利活用</a:t>
                </a:r>
              </a:p>
              <a:p>
                <a:pPr algn="ctr"/>
                <a:r>
                  <a:rPr kumimoji="1" lang="ja-JP" altLang="en-US" sz="1050" b="1" dirty="0">
                    <a:solidFill>
                      <a:schemeClr val="bg1"/>
                    </a:solidFill>
                    <a:latin typeface="Meiryo" charset="-128"/>
                    <a:ea typeface="Meiryo" charset="-128"/>
                    <a:cs typeface="Meiryo" charset="-128"/>
                  </a:rPr>
                  <a:t>業務処理：メンテナンス</a:t>
                </a:r>
                <a:endParaRPr kumimoji="1" lang="en-US" altLang="ja-JP" sz="1050" b="1" dirty="0">
                  <a:solidFill>
                    <a:schemeClr val="bg1"/>
                  </a:solidFill>
                  <a:latin typeface="Meiryo" charset="-128"/>
                  <a:ea typeface="Meiryo" charset="-128"/>
                  <a:cs typeface="Meiryo" charset="-128"/>
                </a:endParaRPr>
              </a:p>
              <a:p>
                <a:pPr algn="ctr"/>
                <a:r>
                  <a:rPr kumimoji="1" lang="ja-JP" altLang="en-US" sz="1050" b="1" dirty="0">
                    <a:solidFill>
                      <a:schemeClr val="bg1"/>
                    </a:solidFill>
                    <a:latin typeface="Meiryo" charset="-128"/>
                    <a:ea typeface="Meiryo" charset="-128"/>
                    <a:cs typeface="Meiryo" charset="-128"/>
                  </a:rPr>
                  <a:t>機器制御：コントロール</a:t>
                </a:r>
                <a:endParaRPr kumimoji="1" lang="en-US" altLang="ja-JP" sz="1050" b="1" dirty="0">
                  <a:solidFill>
                    <a:schemeClr val="bg1"/>
                  </a:solidFill>
                  <a:latin typeface="Meiryo" charset="-128"/>
                  <a:ea typeface="Meiryo" charset="-128"/>
                  <a:cs typeface="Meiryo" charset="-128"/>
                </a:endParaRPr>
              </a:p>
              <a:p>
                <a:pPr algn="ctr"/>
                <a:r>
                  <a:rPr lang="en-US" altLang="ja-JP" sz="1600" b="1" dirty="0">
                    <a:solidFill>
                      <a:srgbClr val="FFFF00"/>
                    </a:solidFill>
                    <a:latin typeface="Meiryo" charset="-128"/>
                    <a:ea typeface="Meiryo" charset="-128"/>
                    <a:cs typeface="Meiryo" charset="-128"/>
                  </a:rPr>
                  <a:t>Application</a:t>
                </a:r>
              </a:p>
              <a:p>
                <a:pPr algn="ctr"/>
                <a:r>
                  <a:rPr kumimoji="1" lang="en-US" altLang="ja-JP" sz="1600" b="1" dirty="0">
                    <a:solidFill>
                      <a:srgbClr val="FFFF00"/>
                    </a:solidFill>
                    <a:latin typeface="Meiryo" charset="-128"/>
                    <a:ea typeface="Meiryo" charset="-128"/>
                    <a:cs typeface="Meiryo" charset="-128"/>
                  </a:rPr>
                  <a:t>Services</a:t>
                </a:r>
                <a:endParaRPr kumimoji="1" lang="ja-JP" altLang="en-US" sz="1600" b="1" dirty="0">
                  <a:solidFill>
                    <a:srgbClr val="FFFF00"/>
                  </a:solidFill>
                  <a:latin typeface="Meiryo" charset="-128"/>
                  <a:ea typeface="Meiryo" charset="-128"/>
                  <a:cs typeface="Meiryo" charset="-128"/>
                </a:endParaRPr>
              </a:p>
            </p:txBody>
          </p:sp>
        </p:grpSp>
        <p:grpSp>
          <p:nvGrpSpPr>
            <p:cNvPr id="15" name="グループ化 14"/>
            <p:cNvGrpSpPr/>
            <p:nvPr/>
          </p:nvGrpSpPr>
          <p:grpSpPr>
            <a:xfrm>
              <a:off x="-524093" y="1779533"/>
              <a:ext cx="3223884" cy="603233"/>
              <a:chOff x="2575782" y="1976423"/>
              <a:chExt cx="3914717" cy="732497"/>
            </a:xfrm>
          </p:grpSpPr>
          <p:sp>
            <p:nvSpPr>
              <p:cNvPr id="16" name="上矢印 15"/>
              <p:cNvSpPr/>
              <p:nvPr/>
            </p:nvSpPr>
            <p:spPr>
              <a:xfrm rot="5400000" flipV="1">
                <a:off x="2626214" y="1925991"/>
                <a:ext cx="732497" cy="833361"/>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ＭＳ Ｐゴシック"/>
                  <a:ea typeface="ＭＳ Ｐゴシック"/>
                  <a:cs typeface="ＭＳ Ｐゴシック"/>
                </a:endParaRPr>
              </a:p>
            </p:txBody>
          </p:sp>
          <p:sp>
            <p:nvSpPr>
              <p:cNvPr id="17" name="上矢印 16"/>
              <p:cNvSpPr/>
              <p:nvPr/>
            </p:nvSpPr>
            <p:spPr>
              <a:xfrm rot="5400000" flipH="1" flipV="1">
                <a:off x="5707570" y="1925991"/>
                <a:ext cx="732497" cy="833361"/>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ＭＳ Ｐゴシック"/>
                  <a:ea typeface="ＭＳ Ｐゴシック"/>
                  <a:cs typeface="ＭＳ Ｐゴシック"/>
                </a:endParaRPr>
              </a:p>
            </p:txBody>
          </p:sp>
        </p:grpSp>
      </p:grpSp>
      <p:grpSp>
        <p:nvGrpSpPr>
          <p:cNvPr id="59" name="グループ化 58"/>
          <p:cNvGrpSpPr/>
          <p:nvPr/>
        </p:nvGrpSpPr>
        <p:grpSpPr>
          <a:xfrm>
            <a:off x="6058367" y="1177007"/>
            <a:ext cx="1004649" cy="1728192"/>
            <a:chOff x="2881543" y="1098943"/>
            <a:chExt cx="1004649" cy="1728192"/>
          </a:xfrm>
        </p:grpSpPr>
        <p:pic>
          <p:nvPicPr>
            <p:cNvPr id="18" name="Picture 8" descr="関連画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543" y="1098943"/>
              <a:ext cx="889897" cy="8898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関連画像"/>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3185" y="1755873"/>
              <a:ext cx="593007" cy="5930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icon robot .png」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3368" y="2368989"/>
              <a:ext cx="458146" cy="4581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2241852" y="1473311"/>
            <a:ext cx="1106012" cy="1593004"/>
            <a:chOff x="-1194033" y="1441219"/>
            <a:chExt cx="1106012" cy="1593004"/>
          </a:xfrm>
        </p:grpSpPr>
        <p:sp>
          <p:nvSpPr>
            <p:cNvPr id="21" name="テキスト ボックス 20"/>
            <p:cNvSpPr txBox="1"/>
            <p:nvPr/>
          </p:nvSpPr>
          <p:spPr>
            <a:xfrm>
              <a:off x="-1194033" y="2323465"/>
              <a:ext cx="889988" cy="26161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ja-JP" altLang="en-US" sz="1100" b="1" dirty="0">
                  <a:solidFill>
                    <a:sysClr val="windowText" lastClr="000000"/>
                  </a:solidFill>
                  <a:effectLst>
                    <a:outerShdw blurRad="38100" dist="38100" dir="2700000" algn="tl">
                      <a:srgbClr val="000000">
                        <a:alpha val="43137"/>
                      </a:srgbClr>
                    </a:outerShdw>
                  </a:effectLst>
                  <a:latin typeface="メイリオ"/>
                  <a:ea typeface="メイリオ"/>
                  <a:cs typeface="メイリオ"/>
                </a:rPr>
                <a:t>ヒト・作業</a:t>
              </a:r>
              <a:endParaRPr kumimoji="1" lang="ja-JP" altLang="en-US" sz="1100" b="1" dirty="0">
                <a:solidFill>
                  <a:sysClr val="windowText" lastClr="000000"/>
                </a:solidFill>
                <a:effectLst>
                  <a:outerShdw blurRad="38100" dist="38100" dir="2700000" algn="tl">
                    <a:srgbClr val="000000">
                      <a:alpha val="43137"/>
                    </a:srgbClr>
                  </a:outerShdw>
                </a:effectLst>
                <a:latin typeface="メイリオ"/>
                <a:ea typeface="メイリオ"/>
                <a:cs typeface="メイリオ"/>
              </a:endParaRPr>
            </a:p>
          </p:txBody>
        </p:sp>
        <p:pic>
          <p:nvPicPr>
            <p:cNvPr id="22" name="Picture 14"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357" y="1789759"/>
              <a:ext cx="533706" cy="5337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関連画像"/>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432" y="2532812"/>
              <a:ext cx="501411" cy="5014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関連画像"/>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541" y="1441219"/>
              <a:ext cx="371512" cy="37151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正方形/長方形 25"/>
          <p:cNvSpPr/>
          <p:nvPr/>
        </p:nvSpPr>
        <p:spPr bwMode="auto">
          <a:xfrm>
            <a:off x="5436096" y="5137447"/>
            <a:ext cx="2736304" cy="576064"/>
          </a:xfrm>
          <a:prstGeom prst="rect">
            <a:avLst/>
          </a:prstGeom>
          <a:no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en-US" altLang="ja-JP" sz="1800" b="0" i="0" u="none" strike="noStrike" cap="none" normalizeH="0" baseline="0" dirty="0">
              <a:ln>
                <a:noFill/>
              </a:ln>
              <a:solidFill>
                <a:schemeClr val="tx1"/>
              </a:solidFill>
              <a:effectLst/>
              <a:latin typeface="Arial" charset="0"/>
              <a:ea typeface="HGP創英角ｺﾞｼｯｸUB"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dirty="0">
              <a:ln>
                <a:noFill/>
              </a:ln>
              <a:solidFill>
                <a:schemeClr val="tx1"/>
              </a:solidFill>
              <a:effectLst/>
              <a:latin typeface="Arial" charset="0"/>
              <a:ea typeface="HGP創英角ｺﾞｼｯｸUB" pitchFamily="50" charset="-128"/>
            </a:endParaRPr>
          </a:p>
        </p:txBody>
      </p:sp>
      <p:sp>
        <p:nvSpPr>
          <p:cNvPr id="27" name="Rounded Rectangle 141"/>
          <p:cNvSpPr/>
          <p:nvPr/>
        </p:nvSpPr>
        <p:spPr>
          <a:xfrm>
            <a:off x="3491880" y="888975"/>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収集</a:t>
            </a:r>
            <a:endParaRPr kumimoji="0" lang="en-US" altLang="ja-JP" sz="1000" b="1" dirty="0">
              <a:latin typeface="メイリオ" pitchFamily="50" charset="-128"/>
              <a:ea typeface="メイリオ" pitchFamily="50" charset="-128"/>
              <a:cs typeface="メイリオ" pitchFamily="50" charset="-128"/>
            </a:endParaRPr>
          </a:p>
        </p:txBody>
      </p:sp>
      <p:sp>
        <p:nvSpPr>
          <p:cNvPr id="28" name="Rounded Rectangle 141"/>
          <p:cNvSpPr/>
          <p:nvPr/>
        </p:nvSpPr>
        <p:spPr>
          <a:xfrm>
            <a:off x="5619386" y="5241452"/>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蓄積</a:t>
            </a:r>
            <a:endParaRPr kumimoji="0" lang="en-US" altLang="ja-JP" sz="1000" b="1" dirty="0">
              <a:latin typeface="メイリオ" pitchFamily="50" charset="-128"/>
              <a:ea typeface="メイリオ" pitchFamily="50" charset="-128"/>
              <a:cs typeface="メイリオ" pitchFamily="50" charset="-128"/>
            </a:endParaRPr>
          </a:p>
        </p:txBody>
      </p:sp>
      <p:sp>
        <p:nvSpPr>
          <p:cNvPr id="29" name="Rounded Rectangle 141"/>
          <p:cNvSpPr/>
          <p:nvPr/>
        </p:nvSpPr>
        <p:spPr>
          <a:xfrm>
            <a:off x="4932040" y="888975"/>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転送</a:t>
            </a:r>
            <a:endParaRPr kumimoji="0" lang="en-US" altLang="ja-JP" sz="1000" b="1" dirty="0">
              <a:latin typeface="メイリオ" pitchFamily="50" charset="-128"/>
              <a:ea typeface="メイリオ" pitchFamily="50" charset="-128"/>
              <a:cs typeface="メイリオ" pitchFamily="50" charset="-128"/>
            </a:endParaRPr>
          </a:p>
        </p:txBody>
      </p:sp>
      <p:sp>
        <p:nvSpPr>
          <p:cNvPr id="30" name="Rounded Rectangle 141"/>
          <p:cNvSpPr/>
          <p:nvPr/>
        </p:nvSpPr>
        <p:spPr>
          <a:xfrm>
            <a:off x="6948260" y="5241452"/>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抽出・変換</a:t>
            </a:r>
            <a:endParaRPr kumimoji="0" lang="en-US" altLang="ja-JP" sz="1000" b="1" dirty="0">
              <a:latin typeface="メイリオ" pitchFamily="50" charset="-128"/>
              <a:ea typeface="メイリオ" pitchFamily="50" charset="-128"/>
              <a:cs typeface="メイリオ" pitchFamily="50" charset="-128"/>
            </a:endParaRPr>
          </a:p>
        </p:txBody>
      </p:sp>
      <p:sp>
        <p:nvSpPr>
          <p:cNvPr id="31" name="Rounded Rectangle 141"/>
          <p:cNvSpPr/>
          <p:nvPr/>
        </p:nvSpPr>
        <p:spPr>
          <a:xfrm>
            <a:off x="2201972" y="5818619"/>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分析</a:t>
            </a:r>
            <a:endParaRPr kumimoji="0" lang="en-US" altLang="ja-JP" sz="1000" b="1" dirty="0">
              <a:latin typeface="メイリオ" pitchFamily="50" charset="-128"/>
              <a:ea typeface="メイリオ" pitchFamily="50" charset="-128"/>
              <a:cs typeface="メイリオ" pitchFamily="50" charset="-128"/>
            </a:endParaRPr>
          </a:p>
        </p:txBody>
      </p:sp>
      <p:sp>
        <p:nvSpPr>
          <p:cNvPr id="32" name="Rounded Rectangle 141"/>
          <p:cNvSpPr/>
          <p:nvPr/>
        </p:nvSpPr>
        <p:spPr>
          <a:xfrm>
            <a:off x="3570397" y="5818619"/>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可視化</a:t>
            </a:r>
            <a:endParaRPr kumimoji="0" lang="en-US" altLang="ja-JP" sz="1000" b="1" dirty="0">
              <a:latin typeface="メイリオ" pitchFamily="50" charset="-128"/>
              <a:ea typeface="メイリオ" pitchFamily="50" charset="-128"/>
              <a:cs typeface="メイリオ" pitchFamily="50" charset="-128"/>
            </a:endParaRPr>
          </a:p>
        </p:txBody>
      </p:sp>
      <p:sp>
        <p:nvSpPr>
          <p:cNvPr id="33" name="正方形/長方形 32"/>
          <p:cNvSpPr/>
          <p:nvPr/>
        </p:nvSpPr>
        <p:spPr bwMode="auto">
          <a:xfrm>
            <a:off x="3347864" y="816967"/>
            <a:ext cx="2780105" cy="576064"/>
          </a:xfrm>
          <a:prstGeom prst="rect">
            <a:avLst/>
          </a:prstGeom>
          <a:no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34" name="1 つの角を切り取った四角形 33"/>
          <p:cNvSpPr/>
          <p:nvPr/>
        </p:nvSpPr>
        <p:spPr bwMode="auto">
          <a:xfrm flipH="1">
            <a:off x="7163917" y="2232393"/>
            <a:ext cx="1655880" cy="384576"/>
          </a:xfrm>
          <a:prstGeom prst="snip1Rect">
            <a:avLst/>
          </a:prstGeom>
          <a:solidFill>
            <a:schemeClr val="tx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センサ・デバイス</a:t>
            </a:r>
          </a:p>
        </p:txBody>
      </p:sp>
      <p:sp>
        <p:nvSpPr>
          <p:cNvPr id="35" name="正方形/長方形 34"/>
          <p:cNvSpPr/>
          <p:nvPr/>
        </p:nvSpPr>
        <p:spPr bwMode="auto">
          <a:xfrm>
            <a:off x="1835696" y="5137447"/>
            <a:ext cx="2991298" cy="1185227"/>
          </a:xfrm>
          <a:prstGeom prst="rect">
            <a:avLst/>
          </a:prstGeom>
          <a:no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36" name="1 つの角を切り取った四角形 35"/>
          <p:cNvSpPr/>
          <p:nvPr/>
        </p:nvSpPr>
        <p:spPr bwMode="auto">
          <a:xfrm flipH="1">
            <a:off x="1461090" y="3282817"/>
            <a:ext cx="1728195" cy="360040"/>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アプリケーション</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1 つの角を切り取った四角形 36"/>
          <p:cNvSpPr/>
          <p:nvPr/>
        </p:nvSpPr>
        <p:spPr bwMode="auto">
          <a:xfrm flipH="1">
            <a:off x="6278835" y="3243696"/>
            <a:ext cx="1728195" cy="360040"/>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ounded Rectangle 141"/>
          <p:cNvSpPr/>
          <p:nvPr/>
        </p:nvSpPr>
        <p:spPr>
          <a:xfrm>
            <a:off x="2889868" y="5242555"/>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サービス化</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処理・管理</a:t>
            </a:r>
            <a:endParaRPr kumimoji="0" lang="en-US" altLang="ja-JP" sz="1000" b="1" dirty="0">
              <a:latin typeface="メイリオ" pitchFamily="50" charset="-128"/>
              <a:ea typeface="メイリオ" pitchFamily="50" charset="-128"/>
              <a:cs typeface="メイリオ" pitchFamily="50" charset="-128"/>
            </a:endParaRPr>
          </a:p>
        </p:txBody>
      </p:sp>
      <p:cxnSp>
        <p:nvCxnSpPr>
          <p:cNvPr id="39" name="直線矢印コネクタ 38"/>
          <p:cNvCxnSpPr>
            <a:stCxn id="27" idx="3"/>
            <a:endCxn id="29" idx="1"/>
          </p:cNvCxnSpPr>
          <p:nvPr/>
        </p:nvCxnSpPr>
        <p:spPr bwMode="auto">
          <a:xfrm>
            <a:off x="4564906" y="1089001"/>
            <a:ext cx="367134" cy="0"/>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40" name="直線矢印コネクタ 39"/>
          <p:cNvCxnSpPr>
            <a:stCxn id="34" idx="3"/>
            <a:endCxn id="93" idx="1"/>
          </p:cNvCxnSpPr>
          <p:nvPr/>
        </p:nvCxnSpPr>
        <p:spPr bwMode="auto">
          <a:xfrm flipV="1">
            <a:off x="7991857" y="1921623"/>
            <a:ext cx="176" cy="310770"/>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42" name="直線矢印コネクタ 41"/>
          <p:cNvCxnSpPr>
            <a:stCxn id="28" idx="3"/>
            <a:endCxn id="30" idx="1"/>
          </p:cNvCxnSpPr>
          <p:nvPr/>
        </p:nvCxnSpPr>
        <p:spPr bwMode="auto">
          <a:xfrm>
            <a:off x="6692412" y="5441478"/>
            <a:ext cx="255848" cy="0"/>
          </a:xfrm>
          <a:prstGeom prst="straightConnector1">
            <a:avLst/>
          </a:prstGeom>
          <a:noFill/>
          <a:ln w="28575" cap="flat" cmpd="sng" algn="ctr">
            <a:solidFill>
              <a:srgbClr val="FFC000"/>
            </a:solidFill>
            <a:prstDash val="solid"/>
            <a:round/>
            <a:headEnd type="none" w="med" len="med"/>
            <a:tailEnd type="arrow"/>
          </a:ln>
          <a:effectLst/>
        </p:spPr>
      </p:cxnSp>
      <p:cxnSp>
        <p:nvCxnSpPr>
          <p:cNvPr id="45" name="直線矢印コネクタ 44"/>
          <p:cNvCxnSpPr>
            <a:stCxn id="31" idx="3"/>
            <a:endCxn id="32" idx="1"/>
          </p:cNvCxnSpPr>
          <p:nvPr/>
        </p:nvCxnSpPr>
        <p:spPr bwMode="auto">
          <a:xfrm>
            <a:off x="3275002" y="6018643"/>
            <a:ext cx="295399" cy="0"/>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46" name="直線矢印コネクタ 45"/>
          <p:cNvCxnSpPr>
            <a:stCxn id="31" idx="0"/>
            <a:endCxn id="38" idx="2"/>
          </p:cNvCxnSpPr>
          <p:nvPr/>
        </p:nvCxnSpPr>
        <p:spPr bwMode="auto">
          <a:xfrm flipV="1">
            <a:off x="2738485" y="5642606"/>
            <a:ext cx="687896" cy="176015"/>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47" name="直線矢印コネクタ 46"/>
          <p:cNvCxnSpPr>
            <a:stCxn id="32" idx="0"/>
            <a:endCxn id="38" idx="2"/>
          </p:cNvCxnSpPr>
          <p:nvPr/>
        </p:nvCxnSpPr>
        <p:spPr bwMode="auto">
          <a:xfrm flipH="1" flipV="1">
            <a:off x="3426385" y="5642606"/>
            <a:ext cx="680529" cy="176015"/>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sp>
        <p:nvSpPr>
          <p:cNvPr id="48" name="テキスト ボックス 47"/>
          <p:cNvSpPr txBox="1"/>
          <p:nvPr/>
        </p:nvSpPr>
        <p:spPr>
          <a:xfrm>
            <a:off x="611188" y="2165955"/>
            <a:ext cx="1738361" cy="830997"/>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データから</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のサービス</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・モニタリング</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・メンテナンス</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・コントロール</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835696" y="5137447"/>
            <a:ext cx="1047082" cy="430887"/>
          </a:xfrm>
          <a:prstGeom prst="rect">
            <a:avLst/>
          </a:prstGeom>
          <a:noFill/>
        </p:spPr>
        <p:txBody>
          <a:bodyPr wrap="non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シミュレーション</a:t>
            </a:r>
            <a:endPar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予知</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6009042" y="5857527"/>
            <a:ext cx="1587294" cy="276999"/>
          </a:xfrm>
          <a:prstGeom prst="rect">
            <a:avLst/>
          </a:prstGeom>
          <a:noFill/>
        </p:spPr>
        <p:txBody>
          <a:bodyPr wrap="non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プロトコル・無線</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7236296" y="2700208"/>
            <a:ext cx="158729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プロトコル・無線</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有線</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1 つの角を切り取った四角形 92"/>
          <p:cNvSpPr/>
          <p:nvPr/>
        </p:nvSpPr>
        <p:spPr bwMode="auto">
          <a:xfrm flipH="1">
            <a:off x="7163916" y="1537047"/>
            <a:ext cx="1656234" cy="384576"/>
          </a:xfrm>
          <a:prstGeom prst="snip1Rect">
            <a:avLst/>
          </a:prstGeom>
          <a:solidFill>
            <a:srgbClr val="3366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機械・機器設備</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1 つの角を切り取った四角形 97"/>
          <p:cNvSpPr/>
          <p:nvPr/>
        </p:nvSpPr>
        <p:spPr bwMode="auto">
          <a:xfrm flipH="1">
            <a:off x="589359" y="1746155"/>
            <a:ext cx="1584176" cy="360040"/>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1 つの角を切り取った四角形 98"/>
          <p:cNvSpPr/>
          <p:nvPr/>
        </p:nvSpPr>
        <p:spPr bwMode="auto">
          <a:xfrm flipH="1">
            <a:off x="1043609" y="4633391"/>
            <a:ext cx="1440159" cy="384576"/>
          </a:xfrm>
          <a:prstGeom prst="snip1Rect">
            <a:avLst/>
          </a:prstGeom>
          <a:solidFill>
            <a:srgbClr val="000066"/>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クラウド</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1 つの角を切り取った四角形 99"/>
          <p:cNvSpPr/>
          <p:nvPr/>
        </p:nvSpPr>
        <p:spPr bwMode="auto">
          <a:xfrm flipH="1">
            <a:off x="7020271" y="4633391"/>
            <a:ext cx="1656184" cy="384576"/>
          </a:xfrm>
          <a:prstGeom prst="snip1Rect">
            <a:avLst/>
          </a:prstGeom>
          <a:solidFill>
            <a:srgbClr val="0000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ビッグデータ解析</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1 つの角を切り取った四角形 101"/>
          <p:cNvSpPr/>
          <p:nvPr/>
        </p:nvSpPr>
        <p:spPr bwMode="auto">
          <a:xfrm flipH="1">
            <a:off x="7020271" y="4201343"/>
            <a:ext cx="1656184" cy="384576"/>
          </a:xfrm>
          <a:prstGeom prst="snip1Rect">
            <a:avLst/>
          </a:prstGeom>
          <a:solidFill>
            <a:srgbClr val="99CC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人工知能・</a:t>
            </a: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RPA</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1 つの角を切り取った四角形 102"/>
          <p:cNvSpPr/>
          <p:nvPr/>
        </p:nvSpPr>
        <p:spPr bwMode="auto">
          <a:xfrm flipH="1">
            <a:off x="1043609" y="4201343"/>
            <a:ext cx="1440159" cy="384576"/>
          </a:xfrm>
          <a:prstGeom prst="snip1Rect">
            <a:avLst/>
          </a:prstGeom>
          <a:solidFill>
            <a:srgbClr val="333399"/>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AR/VR/MR</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5" name="Picture 8" descr="ãsensorãPNGãã®ç»åæ¤ç´¢çµæ"/>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248" y="2617167"/>
            <a:ext cx="432048" cy="432048"/>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395288" y="672951"/>
            <a:ext cx="2469985" cy="307777"/>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latin typeface="メイリオ"/>
                <a:ea typeface="メイリオ"/>
                <a:cs typeface="メイリオ"/>
              </a:rPr>
              <a:t>現実世界／</a:t>
            </a:r>
            <a:r>
              <a:rPr kumimoji="1" lang="en-US" altLang="ja-JP" sz="1400" b="1" dirty="0">
                <a:latin typeface="メイリオ"/>
                <a:ea typeface="メイリオ"/>
                <a:cs typeface="メイリオ"/>
              </a:rPr>
              <a:t>Physical World</a:t>
            </a:r>
            <a:endParaRPr kumimoji="1" lang="ja-JP" altLang="en-US" sz="1400" b="1" dirty="0">
              <a:latin typeface="メイリオ"/>
              <a:ea typeface="メイリオ"/>
              <a:cs typeface="メイリオ"/>
            </a:endParaRPr>
          </a:p>
        </p:txBody>
      </p:sp>
      <p:sp>
        <p:nvSpPr>
          <p:cNvPr id="65" name="テキスト ボックス 64"/>
          <p:cNvSpPr txBox="1"/>
          <p:nvPr/>
        </p:nvSpPr>
        <p:spPr>
          <a:xfrm>
            <a:off x="395288" y="6217567"/>
            <a:ext cx="2604374" cy="307777"/>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1400" b="1" dirty="0">
                <a:effectLst>
                  <a:outerShdw blurRad="38100" dist="38100" dir="2700000" algn="tl">
                    <a:srgbClr val="000000">
                      <a:alpha val="43137"/>
                    </a:srgbClr>
                  </a:outerShdw>
                </a:effectLst>
                <a:latin typeface="メイリオ"/>
                <a:ea typeface="メイリオ"/>
                <a:cs typeface="メイリオ"/>
              </a:rPr>
              <a:t>サイバー世界／</a:t>
            </a:r>
            <a:r>
              <a:rPr kumimoji="1" lang="en-US" altLang="ja-JP" sz="1400" b="1" dirty="0">
                <a:effectLst>
                  <a:outerShdw blurRad="38100" dist="38100" dir="2700000" algn="tl">
                    <a:srgbClr val="000000">
                      <a:alpha val="43137"/>
                    </a:srgbClr>
                  </a:outerShdw>
                </a:effectLst>
                <a:latin typeface="メイリオ"/>
                <a:ea typeface="メイリオ"/>
                <a:cs typeface="メイリオ"/>
              </a:rPr>
              <a:t>Cyber World</a:t>
            </a:r>
            <a:endParaRPr kumimoji="1" lang="ja-JP" altLang="en-US" sz="1400" b="1" dirty="0">
              <a:effectLst>
                <a:outerShdw blurRad="38100" dist="38100" dir="2700000" algn="tl">
                  <a:srgbClr val="000000">
                    <a:alpha val="43137"/>
                  </a:srgbClr>
                </a:outerShdw>
              </a:effectLst>
              <a:latin typeface="メイリオ"/>
              <a:ea typeface="メイリオ"/>
              <a:cs typeface="メイリオ"/>
            </a:endParaRPr>
          </a:p>
        </p:txBody>
      </p:sp>
      <p:pic>
        <p:nvPicPr>
          <p:cNvPr id="67" name="Picture 8" descr="é¢é£ç»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2240" y="1075153"/>
            <a:ext cx="386519" cy="386519"/>
          </a:xfrm>
          <a:prstGeom prst="rect">
            <a:avLst/>
          </a:prstGeom>
          <a:noFill/>
          <a:extLst>
            <a:ext uri="{909E8E84-426E-40DD-AFC4-6F175D3DCCD1}">
              <a14:hiddenFill xmlns:a14="http://schemas.microsoft.com/office/drawing/2010/main">
                <a:solidFill>
                  <a:srgbClr val="FFFFFF"/>
                </a:solidFill>
              </a14:hiddenFill>
            </a:ext>
          </a:extLst>
        </p:spPr>
      </p:pic>
      <p:sp>
        <p:nvSpPr>
          <p:cNvPr id="68" name="1 つの角を切り取った四角形 67"/>
          <p:cNvSpPr/>
          <p:nvPr/>
        </p:nvSpPr>
        <p:spPr bwMode="auto">
          <a:xfrm flipH="1">
            <a:off x="7164287" y="1076125"/>
            <a:ext cx="1655862" cy="384576"/>
          </a:xfrm>
          <a:prstGeom prst="snip1Rect">
            <a:avLst/>
          </a:prstGeom>
          <a:solidFill>
            <a:srgbClr val="000066"/>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エッジ</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69" name="Picture 4" descr="ãã¯ã©ã¦ããã¢ã¤ã³ã³ãã®ç»åæ¤ç´¢çµæ"/>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1560" y="4941168"/>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66" name="円柱 65"/>
          <p:cNvSpPr/>
          <p:nvPr/>
        </p:nvSpPr>
        <p:spPr>
          <a:xfrm>
            <a:off x="899592" y="5301208"/>
            <a:ext cx="287660" cy="21602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749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r>
              <a:rPr kumimoji="1" lang="ja-JP" altLang="en-US" dirty="0"/>
              <a:t>：　</a:t>
            </a:r>
          </a:p>
        </p:txBody>
      </p:sp>
      <p:sp>
        <p:nvSpPr>
          <p:cNvPr id="3" name="Rectangle 13"/>
          <p:cNvSpPr>
            <a:spLocks noChangeArrowheads="1"/>
          </p:cNvSpPr>
          <p:nvPr/>
        </p:nvSpPr>
        <p:spPr bwMode="gray">
          <a:xfrm>
            <a:off x="662236" y="2206452"/>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による進化</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時代に求められる製造業システムの行方　</a:t>
            </a:r>
          </a:p>
        </p:txBody>
      </p:sp>
      <p:sp>
        <p:nvSpPr>
          <p:cNvPr id="4" name="AutoShape 14"/>
          <p:cNvSpPr>
            <a:spLocks noChangeArrowheads="1"/>
          </p:cNvSpPr>
          <p:nvPr/>
        </p:nvSpPr>
        <p:spPr bwMode="auto">
          <a:xfrm>
            <a:off x="395536" y="2204864"/>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lumMod val="95000"/>
                  </a:schemeClr>
                </a:solidFill>
                <a:effectLst>
                  <a:outerShdw blurRad="38100" dist="38100" dir="2700000" algn="tl">
                    <a:srgbClr val="C0C0C0"/>
                  </a:outerShdw>
                </a:effectLst>
                <a:latin typeface="Arial Black" pitchFamily="34" charset="0"/>
              </a:rPr>
              <a:t>3 </a:t>
            </a:r>
            <a:endParaRPr kumimoji="0" lang="ja-JP" altLang="en-US" sz="2800" b="1" i="1" dirty="0">
              <a:solidFill>
                <a:schemeClr val="bg1">
                  <a:lumMod val="95000"/>
                </a:schemeClr>
              </a:solidFill>
              <a:effectLst>
                <a:outerShdw blurRad="38100" dist="38100" dir="2700000" algn="tl">
                  <a:srgbClr val="C0C0C0"/>
                </a:outerShdw>
              </a:effectLst>
              <a:latin typeface="Arial Black" pitchFamily="34" charset="0"/>
            </a:endParaRPr>
          </a:p>
        </p:txBody>
      </p:sp>
      <p:sp>
        <p:nvSpPr>
          <p:cNvPr id="5" name="Rectangle 7"/>
          <p:cNvSpPr>
            <a:spLocks noChangeArrowheads="1"/>
          </p:cNvSpPr>
          <p:nvPr/>
        </p:nvSpPr>
        <p:spPr bwMode="gray">
          <a:xfrm>
            <a:off x="662236" y="1523256"/>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次世代</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の進化、これからの製造業が求める</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0"/>
          <p:cNvSpPr>
            <a:spLocks noChangeArrowheads="1"/>
          </p:cNvSpPr>
          <p:nvPr/>
        </p:nvSpPr>
        <p:spPr bwMode="auto">
          <a:xfrm>
            <a:off x="395536" y="1521668"/>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lumMod val="95000"/>
                  </a:schemeClr>
                </a:solidFill>
                <a:effectLst>
                  <a:outerShdw blurRad="38100" dist="38100" dir="2700000" algn="tl">
                    <a:srgbClr val="C0C0C0"/>
                  </a:outerShdw>
                </a:effectLst>
                <a:latin typeface="Arial Black" pitchFamily="34" charset="0"/>
              </a:rPr>
              <a:t>2</a:t>
            </a:r>
            <a:r>
              <a:rPr kumimoji="0" lang="ja-JP" altLang="en-US" sz="2800" b="1" i="1">
                <a:solidFill>
                  <a:schemeClr val="bg1">
                    <a:lumMod val="95000"/>
                  </a:schemeClr>
                </a:solidFill>
                <a:effectLst>
                  <a:outerShdw blurRad="38100" dist="38100" dir="2700000" algn="tl">
                    <a:srgbClr val="C0C0C0"/>
                  </a:outerShdw>
                </a:effectLst>
                <a:latin typeface="Arial Black" pitchFamily="34" charset="0"/>
              </a:rPr>
              <a:t> </a:t>
            </a:r>
          </a:p>
        </p:txBody>
      </p:sp>
      <p:sp>
        <p:nvSpPr>
          <p:cNvPr id="7" name="Rectangle 13"/>
          <p:cNvSpPr>
            <a:spLocks noChangeArrowheads="1"/>
          </p:cNvSpPr>
          <p:nvPr/>
        </p:nvSpPr>
        <p:spPr bwMode="gray">
          <a:xfrm>
            <a:off x="662236" y="838300"/>
            <a:ext cx="8158236" cy="609600"/>
          </a:xfrm>
          <a:prstGeom prst="rect">
            <a:avLst/>
          </a:prstGeom>
          <a:solidFill>
            <a:schemeClr val="bg1">
              <a:alpha val="50195"/>
            </a:schemeClr>
          </a:solidFill>
          <a:ln w="12700">
            <a:solidFill>
              <a:schemeClr val="tx1"/>
            </a:solidFill>
            <a:miter lim="800000"/>
            <a:headEnd/>
            <a:tailEnd/>
          </a:ln>
        </p:spPr>
        <p:txBody>
          <a:bodyPr wrap="none" lIns="365760" tIns="0" bIns="0" anchor="ctr"/>
          <a:lstStyle/>
          <a:p>
            <a:pPr algn="l" eaLnBrk="0" hangingPunct="0">
              <a:defRPr/>
            </a:pP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ビジネストレンド</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市場動向、日本の製造業トレンド　</a:t>
            </a:r>
          </a:p>
        </p:txBody>
      </p:sp>
      <p:sp>
        <p:nvSpPr>
          <p:cNvPr id="8" name="AutoShape 14"/>
          <p:cNvSpPr>
            <a:spLocks noChangeArrowheads="1"/>
          </p:cNvSpPr>
          <p:nvPr/>
        </p:nvSpPr>
        <p:spPr bwMode="auto">
          <a:xfrm>
            <a:off x="395536" y="836712"/>
            <a:ext cx="571576" cy="576263"/>
          </a:xfrm>
          <a:prstGeom prst="homePlate">
            <a:avLst>
              <a:gd name="adj" fmla="val 25000"/>
            </a:avLst>
          </a:prstGeom>
          <a:solidFill>
            <a:srgbClr val="FF9933"/>
          </a:solidFill>
          <a:ln w="38100">
            <a:solidFill>
              <a:schemeClr val="bg1"/>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a:solidFill>
                  <a:schemeClr val="bg1"/>
                </a:solidFill>
                <a:effectLst>
                  <a:outerShdw blurRad="38100" dist="38100" dir="2700000" algn="tl">
                    <a:srgbClr val="C0C0C0"/>
                  </a:outerShdw>
                </a:effectLst>
                <a:latin typeface="Arial Black" pitchFamily="34" charset="0"/>
              </a:rPr>
              <a:t>1 </a:t>
            </a:r>
            <a:endParaRPr kumimoji="0" lang="ja-JP" altLang="en-US" sz="2800" b="1" i="1">
              <a:solidFill>
                <a:schemeClr val="bg1"/>
              </a:solidFill>
              <a:effectLst>
                <a:outerShdw blurRad="38100" dist="38100" dir="2700000" algn="tl">
                  <a:srgbClr val="C0C0C0"/>
                </a:outerShdw>
              </a:effectLst>
              <a:latin typeface="Arial Black" pitchFamily="34" charset="0"/>
            </a:endParaRPr>
          </a:p>
        </p:txBody>
      </p:sp>
      <p:sp>
        <p:nvSpPr>
          <p:cNvPr id="20" name="Rectangle 13">
            <a:extLst>
              <a:ext uri="{FF2B5EF4-FFF2-40B4-BE49-F238E27FC236}">
                <a16:creationId xmlns:a16="http://schemas.microsoft.com/office/drawing/2014/main" id="{4F06FA10-3A01-46EF-AB74-61CCBDD60092}"/>
              </a:ext>
            </a:extLst>
          </p:cNvPr>
          <p:cNvSpPr>
            <a:spLocks noChangeArrowheads="1"/>
          </p:cNvSpPr>
          <p:nvPr/>
        </p:nvSpPr>
        <p:spPr bwMode="gray">
          <a:xfrm>
            <a:off x="662236" y="2891408"/>
            <a:ext cx="8158236" cy="609600"/>
          </a:xfrm>
          <a:prstGeom prst="rect">
            <a:avLst/>
          </a:prstGeom>
          <a:solidFill>
            <a:schemeClr val="bg1">
              <a:alpha val="50195"/>
            </a:schemeClr>
          </a:solidFill>
          <a:ln w="12700">
            <a:solidFill>
              <a:schemeClr val="bg1">
                <a:lumMod val="95000"/>
              </a:schemeClr>
            </a:solidFill>
            <a:miter lim="800000"/>
            <a:headEnd/>
            <a:tailEnd/>
          </a:ln>
        </p:spPr>
        <p:txBody>
          <a:bodyPr wrap="none" lIns="365760" tIns="0" bIns="0" anchor="ctr"/>
          <a:lstStyle/>
          <a:p>
            <a:pPr algn="l" eaLnBrk="0" hangingPunct="0">
              <a:defRPr/>
            </a:pP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ゲームチェンジ</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IoT/DX</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時代、守りの</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から攻めの</a:t>
            </a:r>
            <a:r>
              <a:rPr kumimoji="0" lang="en-US" altLang="ja-JP"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ERP</a:t>
            </a:r>
            <a:r>
              <a:rPr kumimoji="0" lang="ja-JP" altLang="en-US" sz="2200" dirty="0">
                <a:solidFill>
                  <a:schemeClr val="bg1">
                    <a:lumMod val="95000"/>
                  </a:schemeClr>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へ　</a:t>
            </a:r>
          </a:p>
        </p:txBody>
      </p:sp>
      <p:sp>
        <p:nvSpPr>
          <p:cNvPr id="21" name="AutoShape 14">
            <a:extLst>
              <a:ext uri="{FF2B5EF4-FFF2-40B4-BE49-F238E27FC236}">
                <a16:creationId xmlns:a16="http://schemas.microsoft.com/office/drawing/2014/main" id="{20391FF5-79D0-4263-8A88-C54A853E83F9}"/>
              </a:ext>
            </a:extLst>
          </p:cNvPr>
          <p:cNvSpPr>
            <a:spLocks noChangeArrowheads="1"/>
          </p:cNvSpPr>
          <p:nvPr/>
        </p:nvSpPr>
        <p:spPr bwMode="auto">
          <a:xfrm>
            <a:off x="395536" y="2889820"/>
            <a:ext cx="571576" cy="576263"/>
          </a:xfrm>
          <a:prstGeom prst="homePlate">
            <a:avLst>
              <a:gd name="adj" fmla="val 25000"/>
            </a:avLst>
          </a:prstGeom>
          <a:solidFill>
            <a:schemeClr val="bg1"/>
          </a:solidFill>
          <a:ln w="38100">
            <a:solidFill>
              <a:schemeClr val="bg1">
                <a:lumMod val="95000"/>
              </a:schemeClr>
            </a:solidFill>
            <a:miter lim="800000"/>
            <a:headEnd/>
            <a:tailEnd/>
          </a:ln>
          <a:effectLst>
            <a:outerShdw dist="35921" dir="2700000" algn="ctr" rotWithShape="0">
              <a:schemeClr val="bg2"/>
            </a:outerShdw>
          </a:effectLst>
        </p:spPr>
        <p:txBody>
          <a:bodyPr wrap="none" anchor="ctr"/>
          <a:lstStyle/>
          <a:p>
            <a:pPr algn="ctr" eaLnBrk="0" hangingPunct="0">
              <a:spcBef>
                <a:spcPct val="20000"/>
              </a:spcBef>
              <a:buClr>
                <a:srgbClr val="F48B00"/>
              </a:buClr>
              <a:buFont typeface="Wingdings" pitchFamily="2" charset="2"/>
              <a:buNone/>
              <a:defRPr/>
            </a:pPr>
            <a:r>
              <a:rPr kumimoji="0" lang="en-US" altLang="ja-JP" sz="2800" b="1" i="1" dirty="0">
                <a:solidFill>
                  <a:schemeClr val="bg1">
                    <a:lumMod val="95000"/>
                  </a:schemeClr>
                </a:solidFill>
                <a:effectLst>
                  <a:outerShdw blurRad="38100" dist="38100" dir="2700000" algn="tl">
                    <a:srgbClr val="C0C0C0"/>
                  </a:outerShdw>
                </a:effectLst>
                <a:latin typeface="Arial Black" pitchFamily="34" charset="0"/>
              </a:rPr>
              <a:t>4 </a:t>
            </a:r>
            <a:endParaRPr kumimoji="0" lang="ja-JP" altLang="en-US" sz="2800" b="1" i="1" dirty="0">
              <a:solidFill>
                <a:schemeClr val="bg1">
                  <a:lumMod val="95000"/>
                </a:schemeClr>
              </a:solidFill>
              <a:effectLst>
                <a:outerShdw blurRad="38100" dist="38100" dir="2700000" algn="tl">
                  <a:srgbClr val="C0C0C0"/>
                </a:outerShdw>
              </a:effectLst>
              <a:latin typeface="Arial Black"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4248150" cy="215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6"/>
          <p:cNvSpPr txBox="1">
            <a:spLocks noChangeArrowheads="1"/>
          </p:cNvSpPr>
          <p:nvPr/>
        </p:nvSpPr>
        <p:spPr bwMode="auto">
          <a:xfrm>
            <a:off x="4572000" y="4431420"/>
            <a:ext cx="3528318" cy="941796"/>
          </a:xfrm>
          <a:prstGeom prst="rect">
            <a:avLst/>
          </a:prstGeom>
          <a:noFill/>
          <a:ln w="12700" algn="ctr">
            <a:noFill/>
            <a:miter lim="800000"/>
            <a:headEnd/>
            <a:tailEnd/>
          </a:ln>
          <a:effectLst/>
        </p:spPr>
        <p:txBody>
          <a:bodyPr wrap="square">
            <a:spAutoFit/>
          </a:bodyPr>
          <a:lstStyle/>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It's really hard to design products by focus groups.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A lot of times, people don't know what </a:t>
            </a:r>
          </a:p>
          <a:p>
            <a:pPr eaLnBrk="0" hangingPunct="0">
              <a:spcBef>
                <a:spcPct val="20000"/>
              </a:spcBef>
              <a:buClr>
                <a:srgbClr val="F48B00"/>
              </a:buClr>
              <a:buFont typeface="Wingdings" pitchFamily="2" charset="2"/>
              <a:buNone/>
              <a:defRPr/>
            </a:pPr>
            <a:r>
              <a:rPr kumimoji="0" lang="en-US" altLang="ja-JP" sz="1200" b="1" i="1" dirty="0">
                <a:solidFill>
                  <a:srgbClr val="FFC000"/>
                </a:solidFill>
                <a:effectLst>
                  <a:outerShdw blurRad="38100" dist="38100" dir="2700000" algn="tl">
                    <a:srgbClr val="000000">
                      <a:alpha val="43137"/>
                    </a:srgbClr>
                  </a:outerShdw>
                </a:effectLst>
                <a:latin typeface="Times New Roman" pitchFamily="18" charset="0"/>
              </a:rPr>
              <a:t>   they want until you show it to them. </a:t>
            </a: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a:t>
            </a:r>
          </a:p>
          <a:p>
            <a:pPr eaLnBrk="0" hangingPunct="0">
              <a:spcBef>
                <a:spcPct val="20000"/>
              </a:spcBef>
              <a:buClr>
                <a:srgbClr val="F48B00"/>
              </a:buClr>
              <a:buFont typeface="Wingdings" pitchFamily="2" charset="2"/>
              <a:buNone/>
              <a:defRPr/>
            </a:pPr>
            <a:r>
              <a:rPr kumimoji="0" lang="ja-JP" altLang="en-US" sz="1200" b="1" i="1" dirty="0">
                <a:solidFill>
                  <a:srgbClr val="FFC000"/>
                </a:solidFill>
                <a:effectLst>
                  <a:outerShdw blurRad="38100" dist="38100" dir="2700000" algn="tl">
                    <a:srgbClr val="000000">
                      <a:alpha val="43137"/>
                    </a:srgbClr>
                  </a:outerShdw>
                </a:effectLst>
                <a:latin typeface="Times New Roman" pitchFamily="18" charset="0"/>
              </a:rPr>
              <a:t>	</a:t>
            </a:r>
            <a:r>
              <a:rPr kumimoji="0" lang="ja-JP" altLang="en-US" sz="1200" b="1" i="1" dirty="0">
                <a:solidFill>
                  <a:srgbClr val="FF0000"/>
                </a:solidFill>
                <a:effectLst>
                  <a:outerShdw blurRad="38100" dist="38100" dir="2700000" algn="tl">
                    <a:srgbClr val="000000">
                      <a:alpha val="43137"/>
                    </a:srgbClr>
                  </a:outerShdw>
                </a:effectLst>
                <a:latin typeface="Times New Roman" pitchFamily="18" charset="0"/>
              </a:rPr>
              <a:t>by </a:t>
            </a:r>
            <a:r>
              <a:rPr kumimoji="0" lang="en-US" altLang="ja-JP" sz="1200" b="1" i="1" dirty="0">
                <a:solidFill>
                  <a:srgbClr val="FF0000"/>
                </a:solidFill>
                <a:effectLst>
                  <a:outerShdw blurRad="38100" dist="38100" dir="2700000" algn="tl">
                    <a:srgbClr val="000000">
                      <a:alpha val="43137"/>
                    </a:srgbClr>
                  </a:outerShdw>
                </a:effectLst>
                <a:latin typeface="Times New Roman" pitchFamily="18" charset="0"/>
              </a:rPr>
              <a:t>Steven Paul Jobs </a:t>
            </a:r>
          </a:p>
        </p:txBody>
      </p:sp>
    </p:spTree>
    <p:extLst>
      <p:ext uri="{BB962C8B-B14F-4D97-AF65-F5344CB8AC3E}">
        <p14:creationId xmlns:p14="http://schemas.microsoft.com/office/powerpoint/2010/main" val="4397025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620688"/>
            <a:ext cx="8568952" cy="4770537"/>
          </a:xfrm>
          <a:prstGeom prst="rect">
            <a:avLst/>
          </a:prstGeom>
          <a:noFill/>
        </p:spPr>
        <p:txBody>
          <a:bodyPr wrap="square" rtlCol="0">
            <a:spAutoFit/>
          </a:bodyPr>
          <a:lstStyle/>
          <a:p>
            <a:r>
              <a:rPr kumimoji="1" lang="ja-JP" altLang="en-US" sz="1600" dirty="0">
                <a:latin typeface="メイリオ" pitchFamily="50" charset="-128"/>
                <a:ea typeface="メイリオ" pitchFamily="50" charset="-128"/>
              </a:rPr>
              <a:t>企業が開発すべき</a:t>
            </a:r>
            <a:r>
              <a:rPr kumimoji="1" lang="en-US" altLang="ja-JP" sz="1600" dirty="0">
                <a:latin typeface="メイリオ" pitchFamily="50" charset="-128"/>
                <a:ea typeface="メイリオ" pitchFamily="50" charset="-128"/>
              </a:rPr>
              <a:t>IoT</a:t>
            </a:r>
            <a:r>
              <a:rPr kumimoji="1" lang="ja-JP" altLang="en-US" sz="1600" dirty="0">
                <a:latin typeface="メイリオ" pitchFamily="50" charset="-128"/>
                <a:ea typeface="メイリオ" pitchFamily="50" charset="-128"/>
              </a:rPr>
              <a:t>サービス構築のポイントを整理します</a:t>
            </a:r>
            <a:br>
              <a:rPr kumimoji="1" lang="en-US" altLang="ja-JP" sz="1600" dirty="0">
                <a:latin typeface="メイリオ" pitchFamily="50" charset="-128"/>
                <a:ea typeface="メイリオ" pitchFamily="50" charset="-128"/>
              </a:rPr>
            </a:br>
            <a:r>
              <a:rPr kumimoji="1" lang="ja-JP" altLang="en-US" sz="1600" dirty="0">
                <a:latin typeface="メイリオ" pitchFamily="50" charset="-128"/>
                <a:ea typeface="メイリオ" pitchFamily="50" charset="-128"/>
              </a:rPr>
              <a:t>・</a:t>
            </a:r>
            <a:r>
              <a:rPr kumimoji="1" lang="ja-JP" altLang="en-US" sz="1600" b="1" dirty="0">
                <a:solidFill>
                  <a:srgbClr val="FF0000"/>
                </a:solidFill>
                <a:latin typeface="メイリオ" pitchFamily="50" charset="-128"/>
                <a:ea typeface="メイリオ" pitchFamily="50" charset="-128"/>
              </a:rPr>
              <a:t>モニタリング（監視</a:t>
            </a:r>
            <a:r>
              <a:rPr kumimoji="1" lang="ja-JP" altLang="en-US" sz="1600" dirty="0">
                <a:solidFill>
                  <a:srgbClr val="FF0000"/>
                </a:solidFill>
                <a:latin typeface="メイリオ" pitchFamily="50" charset="-128"/>
                <a:ea typeface="メイリオ" pitchFamily="50" charset="-128"/>
              </a:rPr>
              <a:t>）</a:t>
            </a:r>
            <a:r>
              <a:rPr lang="ja-JP" altLang="en-US" sz="1600" dirty="0">
                <a:latin typeface="メイリオ" pitchFamily="50" charset="-128"/>
                <a:ea typeface="メイリオ" pitchFamily="50" charset="-128"/>
              </a:rPr>
              <a:t>：　</a:t>
            </a:r>
            <a:r>
              <a:rPr lang="ja-JP" altLang="en-US" sz="1600" b="1" dirty="0">
                <a:solidFill>
                  <a:srgbClr val="3333FF"/>
                </a:solidFill>
                <a:latin typeface="メイリオ" pitchFamily="50" charset="-128"/>
                <a:ea typeface="メイリオ" pitchFamily="50" charset="-128"/>
              </a:rPr>
              <a:t>デバイスからデータを収集保管　→データ解析の結果を活用</a:t>
            </a:r>
            <a:r>
              <a:rPr lang="ja-JP" altLang="en-US" sz="1600" b="1" dirty="0">
                <a:latin typeface="メイリオ" pitchFamily="50" charset="-128"/>
                <a:ea typeface="メイリオ" pitchFamily="50" charset="-128"/>
              </a:rPr>
              <a:t>　</a:t>
            </a:r>
            <a:endParaRPr lang="en-US" altLang="ja-JP" sz="1600" b="1" dirty="0">
              <a:latin typeface="メイリオ" pitchFamily="50" charset="-128"/>
              <a:ea typeface="メイリオ" pitchFamily="50" charset="-128"/>
            </a:endParaRPr>
          </a:p>
          <a:p>
            <a:r>
              <a:rPr kumimoji="1" lang="ja-JP" altLang="en-US" sz="1600" dirty="0">
                <a:latin typeface="メイリオ" pitchFamily="50" charset="-128"/>
                <a:ea typeface="メイリオ" pitchFamily="50" charset="-128"/>
              </a:rPr>
              <a:t>　</a:t>
            </a:r>
            <a:r>
              <a:rPr kumimoji="1" lang="en-US" altLang="ja-JP" sz="1600" dirty="0">
                <a:latin typeface="メイリオ" pitchFamily="50" charset="-128"/>
                <a:ea typeface="メイリオ" pitchFamily="50" charset="-128"/>
              </a:rPr>
              <a:t>IoT</a:t>
            </a:r>
            <a:r>
              <a:rPr kumimoji="1" lang="ja-JP" altLang="en-US" sz="1600" dirty="0">
                <a:latin typeface="メイリオ" pitchFamily="50" charset="-128"/>
                <a:ea typeface="メイリオ" pitchFamily="50" charset="-128"/>
              </a:rPr>
              <a:t>の基本機能。センサからのデータを自動収集</a:t>
            </a:r>
            <a:endParaRPr kumimoji="1"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膨大なデータを解析して必要なデータのみ可視化</a:t>
            </a:r>
            <a:endParaRPr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a:t>
            </a:r>
            <a:r>
              <a:rPr lang="ja-JP" altLang="en-US" sz="1600" b="1" dirty="0">
                <a:latin typeface="メイリオ" pitchFamily="50" charset="-128"/>
                <a:ea typeface="メイリオ" pitchFamily="50" charset="-128"/>
              </a:rPr>
              <a:t>データを「見える化」してネットワークで共有</a:t>
            </a:r>
            <a:endParaRPr lang="en-US" altLang="ja-JP" sz="1600" b="1"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解析手段、解析技術、解析結果が価値となる</a:t>
            </a:r>
            <a:endParaRPr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a:t>
            </a:r>
            <a:endParaRPr kumimoji="1"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a:t>
            </a:r>
            <a:r>
              <a:rPr lang="ja-JP" altLang="en-US" sz="1600" b="1" dirty="0">
                <a:solidFill>
                  <a:srgbClr val="FF0000"/>
                </a:solidFill>
                <a:latin typeface="メイリオ" pitchFamily="50" charset="-128"/>
                <a:ea typeface="メイリオ" pitchFamily="50" charset="-128"/>
              </a:rPr>
              <a:t>メンテナンス（保守）</a:t>
            </a:r>
            <a:r>
              <a:rPr lang="ja-JP" altLang="en-US" sz="1600" dirty="0">
                <a:latin typeface="メイリオ" pitchFamily="50" charset="-128"/>
                <a:ea typeface="メイリオ" pitchFamily="50" charset="-128"/>
              </a:rPr>
              <a:t>：　</a:t>
            </a:r>
            <a:r>
              <a:rPr lang="ja-JP" altLang="en-US" sz="1600" b="1" dirty="0">
                <a:solidFill>
                  <a:srgbClr val="3333FF"/>
                </a:solidFill>
                <a:latin typeface="メイリオ" pitchFamily="50" charset="-128"/>
                <a:ea typeface="メイリオ" pitchFamily="50" charset="-128"/>
              </a:rPr>
              <a:t>デバイス稼働の効率化・最適化　→能動保守・予知保全に活用</a:t>
            </a:r>
            <a:r>
              <a:rPr lang="ja-JP" altLang="en-US" sz="1600" b="1" dirty="0">
                <a:latin typeface="メイリオ" pitchFamily="50" charset="-128"/>
                <a:ea typeface="メイリオ" pitchFamily="50" charset="-128"/>
              </a:rPr>
              <a:t>　　</a:t>
            </a:r>
            <a:endParaRPr lang="en-US" altLang="ja-JP" sz="1600" b="1"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収集解析したデータを活用してデバイスの稼働や</a:t>
            </a:r>
            <a:endParaRPr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保守を効率化・最適化する</a:t>
            </a:r>
            <a:endParaRPr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a:t>
            </a:r>
            <a:r>
              <a:rPr lang="ja-JP" altLang="en-US" sz="1600" b="1" dirty="0">
                <a:latin typeface="メイリオ" pitchFamily="50" charset="-128"/>
                <a:ea typeface="メイリオ" pitchFamily="50" charset="-128"/>
              </a:rPr>
              <a:t>設備機器の能動保守を実現。予防保全・予知保全</a:t>
            </a:r>
            <a:endParaRPr lang="en-US" altLang="ja-JP" sz="1600" b="1"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エネルギーや消耗品の消費を抑えて価値を出す</a:t>
            </a:r>
            <a:endParaRPr lang="en-US" altLang="ja-JP" sz="1600" dirty="0">
              <a:latin typeface="メイリオ" pitchFamily="50" charset="-128"/>
              <a:ea typeface="メイリオ" pitchFamily="50" charset="-128"/>
            </a:endParaRPr>
          </a:p>
          <a:p>
            <a:endParaRPr lang="en-US" altLang="ja-JP" sz="1600" dirty="0">
              <a:latin typeface="メイリオ" pitchFamily="50" charset="-128"/>
              <a:ea typeface="メイリオ" pitchFamily="50" charset="-128"/>
            </a:endParaRPr>
          </a:p>
          <a:p>
            <a:r>
              <a:rPr kumimoji="1" lang="ja-JP" altLang="en-US" sz="1600" dirty="0">
                <a:latin typeface="メイリオ" pitchFamily="50" charset="-128"/>
                <a:ea typeface="メイリオ" pitchFamily="50" charset="-128"/>
              </a:rPr>
              <a:t>・</a:t>
            </a:r>
            <a:r>
              <a:rPr kumimoji="1" lang="ja-JP" altLang="en-US" sz="1600" b="1" dirty="0">
                <a:solidFill>
                  <a:srgbClr val="FF0000"/>
                </a:solidFill>
                <a:latin typeface="メイリオ" pitchFamily="50" charset="-128"/>
                <a:ea typeface="メイリオ" pitchFamily="50" charset="-128"/>
              </a:rPr>
              <a:t>コントロール（制御）</a:t>
            </a:r>
            <a:r>
              <a:rPr kumimoji="1" lang="ja-JP" altLang="en-US" sz="1600" dirty="0">
                <a:latin typeface="メイリオ" pitchFamily="50" charset="-128"/>
                <a:ea typeface="メイリオ" pitchFamily="50" charset="-128"/>
              </a:rPr>
              <a:t>：　</a:t>
            </a:r>
            <a:r>
              <a:rPr kumimoji="1" lang="ja-JP" altLang="en-US" sz="1600" b="1" dirty="0">
                <a:solidFill>
                  <a:srgbClr val="3333FF"/>
                </a:solidFill>
                <a:latin typeface="メイリオ" pitchFamily="50" charset="-128"/>
                <a:ea typeface="メイリオ" pitchFamily="50" charset="-128"/>
              </a:rPr>
              <a:t>デバイスをリアルタイムに制御　→遠隔制御・精密制御に活用　</a:t>
            </a:r>
            <a:endParaRPr kumimoji="1" lang="en-US" altLang="ja-JP" sz="1600" b="1" dirty="0">
              <a:solidFill>
                <a:srgbClr val="3333FF"/>
              </a:solidFill>
              <a:latin typeface="メイリオ" pitchFamily="50" charset="-128"/>
              <a:ea typeface="メイリオ" pitchFamily="50" charset="-128"/>
            </a:endParaRPr>
          </a:p>
          <a:p>
            <a:r>
              <a:rPr lang="ja-JP" altLang="en-US" sz="1600" dirty="0">
                <a:latin typeface="メイリオ" pitchFamily="50" charset="-128"/>
                <a:ea typeface="メイリオ" pitchFamily="50" charset="-128"/>
              </a:rPr>
              <a:t>　遠隔地よりリアルタイムでデバイスを動かす</a:t>
            </a:r>
            <a:endParaRPr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監視データを即時処理して制御指示を出す</a:t>
            </a:r>
            <a:endParaRPr lang="en-US" altLang="ja-JP" sz="1600"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a:t>
            </a:r>
            <a:r>
              <a:rPr lang="ja-JP" altLang="en-US" sz="1600" b="1" dirty="0">
                <a:latin typeface="メイリオ" pitchFamily="50" charset="-128"/>
                <a:ea typeface="メイリオ" pitchFamily="50" charset="-128"/>
              </a:rPr>
              <a:t>デバイスの精密制御・遠隔制御・自動制御</a:t>
            </a:r>
            <a:endParaRPr lang="en-US" altLang="ja-JP" sz="1600" b="1" dirty="0">
              <a:latin typeface="メイリオ" pitchFamily="50" charset="-128"/>
              <a:ea typeface="メイリオ" pitchFamily="50" charset="-128"/>
            </a:endParaRPr>
          </a:p>
          <a:p>
            <a:r>
              <a:rPr lang="ja-JP" altLang="en-US" sz="1600" dirty="0">
                <a:latin typeface="メイリオ" pitchFamily="50" charset="-128"/>
                <a:ea typeface="メイリオ" pitchFamily="50" charset="-128"/>
              </a:rPr>
              <a:t>　モノとコトの一体化（</a:t>
            </a:r>
            <a:r>
              <a:rPr lang="en-US" altLang="ja-JP" sz="1600" dirty="0">
                <a:latin typeface="メイリオ" pitchFamily="50" charset="-128"/>
                <a:ea typeface="メイリオ" pitchFamily="50" charset="-128"/>
              </a:rPr>
              <a:t>CPS</a:t>
            </a:r>
            <a:r>
              <a:rPr lang="ja-JP" altLang="en-US" sz="1600" dirty="0">
                <a:latin typeface="メイリオ" pitchFamily="50" charset="-128"/>
                <a:ea typeface="メイリオ" pitchFamily="50" charset="-128"/>
              </a:rPr>
              <a:t>）が価値を生む</a:t>
            </a:r>
            <a:endParaRPr lang="en-US" altLang="ja-JP" sz="1600" dirty="0">
              <a:latin typeface="メイリオ" pitchFamily="50" charset="-128"/>
              <a:ea typeface="メイリオ" pitchFamily="50" charset="-128"/>
            </a:endParaRPr>
          </a:p>
          <a:p>
            <a:endParaRPr lang="en-US" altLang="ja-JP" sz="1600" dirty="0">
              <a:latin typeface="メイリオ" pitchFamily="50" charset="-128"/>
              <a:ea typeface="メイリオ" pitchFamily="50" charset="-128"/>
            </a:endParaRPr>
          </a:p>
        </p:txBody>
      </p:sp>
      <p:sp>
        <p:nvSpPr>
          <p:cNvPr id="2" name="タイトル 1"/>
          <p:cNvSpPr>
            <a:spLocks noGrp="1"/>
          </p:cNvSpPr>
          <p:nvPr>
            <p:ph type="title"/>
          </p:nvPr>
        </p:nvSpPr>
        <p:spPr/>
        <p:txBody>
          <a:bodyPr/>
          <a:lstStyle/>
          <a:p>
            <a:r>
              <a:rPr kumimoji="1" lang="en-US" altLang="ja-JP" dirty="0"/>
              <a:t>IoT</a:t>
            </a:r>
            <a:r>
              <a:rPr kumimoji="1" lang="ja-JP" altLang="en-US" dirty="0"/>
              <a:t>活用のポイント：３つ「監視／保守・運用／制御」　</a:t>
            </a:r>
          </a:p>
        </p:txBody>
      </p:sp>
      <p:grpSp>
        <p:nvGrpSpPr>
          <p:cNvPr id="13" name="グループ化 12"/>
          <p:cNvGrpSpPr/>
          <p:nvPr/>
        </p:nvGrpSpPr>
        <p:grpSpPr>
          <a:xfrm>
            <a:off x="5436096" y="1149508"/>
            <a:ext cx="3311996" cy="1127364"/>
            <a:chOff x="5436096" y="1293524"/>
            <a:chExt cx="3311996" cy="1127364"/>
          </a:xfrm>
        </p:grpSpPr>
        <p:grpSp>
          <p:nvGrpSpPr>
            <p:cNvPr id="41" name="グループ化 40"/>
            <p:cNvGrpSpPr/>
            <p:nvPr/>
          </p:nvGrpSpPr>
          <p:grpSpPr>
            <a:xfrm>
              <a:off x="5436096" y="1293524"/>
              <a:ext cx="3311996" cy="1127364"/>
              <a:chOff x="5147692" y="1268760"/>
              <a:chExt cx="3384748" cy="1152128"/>
            </a:xfrm>
            <a:effectLst>
              <a:outerShdw blurRad="50800" dist="38100" dir="2700000" algn="tl" rotWithShape="0">
                <a:prstClr val="black">
                  <a:alpha val="40000"/>
                </a:prstClr>
              </a:outerShdw>
            </a:effectLst>
          </p:grpSpPr>
          <p:grpSp>
            <p:nvGrpSpPr>
              <p:cNvPr id="29" name="グループ化 28"/>
              <p:cNvGrpSpPr/>
              <p:nvPr/>
            </p:nvGrpSpPr>
            <p:grpSpPr>
              <a:xfrm>
                <a:off x="6444479" y="1556792"/>
                <a:ext cx="719809" cy="504060"/>
                <a:chOff x="2915814" y="4509121"/>
                <a:chExt cx="719809" cy="504060"/>
              </a:xfrm>
            </p:grpSpPr>
            <p:sp>
              <p:nvSpPr>
                <p:cNvPr id="19" name="二等辺三角形 18"/>
                <p:cNvSpPr/>
                <p:nvPr/>
              </p:nvSpPr>
              <p:spPr bwMode="auto">
                <a:xfrm rot="5400000">
                  <a:off x="2807665" y="4617272"/>
                  <a:ext cx="504058" cy="287759"/>
                </a:xfrm>
                <a:prstGeom prst="triangle">
                  <a:avLst/>
                </a:prstGeom>
                <a:solidFill>
                  <a:srgbClr val="FFFF00"/>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20" name="二等辺三角形 19"/>
                <p:cNvSpPr/>
                <p:nvPr/>
              </p:nvSpPr>
              <p:spPr bwMode="auto">
                <a:xfrm rot="5400000">
                  <a:off x="3023691" y="4617270"/>
                  <a:ext cx="504057" cy="287759"/>
                </a:xfrm>
                <a:prstGeom prst="triangle">
                  <a:avLst/>
                </a:prstGeom>
                <a:solidFill>
                  <a:srgbClr val="FFFF00"/>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21" name="二等辺三角形 20"/>
                <p:cNvSpPr/>
                <p:nvPr/>
              </p:nvSpPr>
              <p:spPr bwMode="auto">
                <a:xfrm rot="5400000">
                  <a:off x="3239715" y="4617270"/>
                  <a:ext cx="504058" cy="287759"/>
                </a:xfrm>
                <a:prstGeom prst="triangle">
                  <a:avLst/>
                </a:prstGeom>
                <a:solidFill>
                  <a:srgbClr val="FFFF00"/>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grpSp>
          <p:sp>
            <p:nvSpPr>
              <p:cNvPr id="33" name="テキスト ボックス 32"/>
              <p:cNvSpPr txBox="1"/>
              <p:nvPr/>
            </p:nvSpPr>
            <p:spPr>
              <a:xfrm>
                <a:off x="6372200" y="1611401"/>
                <a:ext cx="910827" cy="400110"/>
              </a:xfrm>
              <a:prstGeom prst="rect">
                <a:avLst/>
              </a:prstGeom>
              <a:noFill/>
            </p:spPr>
            <p:txBody>
              <a:bodyPr wrap="none" rtlCol="0">
                <a:spAutoFit/>
              </a:bodyPr>
              <a:lstStyle/>
              <a:p>
                <a:r>
                  <a:rPr kumimoji="1" lang="en-US" altLang="ja-JP" sz="1000" dirty="0">
                    <a:latin typeface="Arial Black" pitchFamily="34" charset="0"/>
                  </a:rPr>
                  <a:t>Automatic</a:t>
                </a:r>
              </a:p>
              <a:p>
                <a:r>
                  <a:rPr kumimoji="1" lang="en-US" altLang="ja-JP" sz="1000" dirty="0">
                    <a:latin typeface="Arial Black" pitchFamily="34" charset="0"/>
                  </a:rPr>
                  <a:t>Collection</a:t>
                </a:r>
              </a:p>
            </p:txBody>
          </p:sp>
          <p:sp>
            <p:nvSpPr>
              <p:cNvPr id="34" name="正方形/長方形 33"/>
              <p:cNvSpPr/>
              <p:nvPr/>
            </p:nvSpPr>
            <p:spPr bwMode="auto">
              <a:xfrm>
                <a:off x="5147692" y="1268760"/>
                <a:ext cx="3384748" cy="1152128"/>
              </a:xfrm>
              <a:prstGeom prst="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grpSp>
        <p:pic>
          <p:nvPicPr>
            <p:cNvPr id="1026" name="Picture 2"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340768"/>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1412776"/>
              <a:ext cx="936104" cy="936104"/>
            </a:xfrm>
            <a:prstGeom prst="rect">
              <a:avLst/>
            </a:prstGeom>
          </p:spPr>
        </p:pic>
      </p:grpSp>
      <p:grpSp>
        <p:nvGrpSpPr>
          <p:cNvPr id="8" name="グループ化 7"/>
          <p:cNvGrpSpPr/>
          <p:nvPr/>
        </p:nvGrpSpPr>
        <p:grpSpPr>
          <a:xfrm>
            <a:off x="5436468" y="2589668"/>
            <a:ext cx="3311996" cy="1127364"/>
            <a:chOff x="5436468" y="2733684"/>
            <a:chExt cx="3311996" cy="1127364"/>
          </a:xfrm>
        </p:grpSpPr>
        <p:grpSp>
          <p:nvGrpSpPr>
            <p:cNvPr id="40" name="グループ化 39"/>
            <p:cNvGrpSpPr/>
            <p:nvPr/>
          </p:nvGrpSpPr>
          <p:grpSpPr>
            <a:xfrm>
              <a:off x="5436468" y="2733684"/>
              <a:ext cx="3311996" cy="1127364"/>
              <a:chOff x="5148064" y="2708920"/>
              <a:chExt cx="3384748" cy="1152128"/>
            </a:xfrm>
            <a:effectLst>
              <a:outerShdw blurRad="50800" dist="38100" dir="2700000" algn="tl" rotWithShape="0">
                <a:prstClr val="black">
                  <a:alpha val="40000"/>
                </a:prstClr>
              </a:outerShdw>
            </a:effectLst>
          </p:grpSpPr>
          <p:grpSp>
            <p:nvGrpSpPr>
              <p:cNvPr id="30" name="グループ化 29"/>
              <p:cNvGrpSpPr/>
              <p:nvPr/>
            </p:nvGrpSpPr>
            <p:grpSpPr>
              <a:xfrm>
                <a:off x="6444207" y="3068960"/>
                <a:ext cx="720081" cy="504056"/>
                <a:chOff x="2915816" y="5517232"/>
                <a:chExt cx="720081" cy="504056"/>
              </a:xfrm>
            </p:grpSpPr>
            <p:sp>
              <p:nvSpPr>
                <p:cNvPr id="10" name="右矢印 9"/>
                <p:cNvSpPr/>
                <p:nvPr/>
              </p:nvSpPr>
              <p:spPr bwMode="auto">
                <a:xfrm>
                  <a:off x="2915817" y="5517232"/>
                  <a:ext cx="720080" cy="288032"/>
                </a:xfrm>
                <a:prstGeom prst="rightArrow">
                  <a:avLst>
                    <a:gd name="adj1" fmla="val 42441"/>
                    <a:gd name="adj2" fmla="val 77715"/>
                  </a:avLst>
                </a:prstGeom>
                <a:solidFill>
                  <a:srgbClr val="FFFF00"/>
                </a:solidFill>
                <a:ln w="1270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27" name="右矢印 26"/>
                <p:cNvSpPr/>
                <p:nvPr/>
              </p:nvSpPr>
              <p:spPr bwMode="auto">
                <a:xfrm rot="10800000">
                  <a:off x="2915816" y="5733256"/>
                  <a:ext cx="720080" cy="288032"/>
                </a:xfrm>
                <a:prstGeom prst="rightArrow">
                  <a:avLst>
                    <a:gd name="adj1" fmla="val 42441"/>
                    <a:gd name="adj2" fmla="val 77715"/>
                  </a:avLst>
                </a:prstGeom>
                <a:solidFill>
                  <a:srgbClr val="FFFF00"/>
                </a:solidFill>
                <a:ln w="1270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grpSp>
          <p:sp>
            <p:nvSpPr>
              <p:cNvPr id="32" name="テキスト ボックス 31"/>
              <p:cNvSpPr txBox="1"/>
              <p:nvPr/>
            </p:nvSpPr>
            <p:spPr>
              <a:xfrm>
                <a:off x="6372200" y="3157790"/>
                <a:ext cx="917729" cy="408899"/>
              </a:xfrm>
              <a:prstGeom prst="rect">
                <a:avLst/>
              </a:prstGeom>
              <a:noFill/>
            </p:spPr>
            <p:txBody>
              <a:bodyPr wrap="none" rtlCol="0">
                <a:spAutoFit/>
              </a:bodyPr>
              <a:lstStyle/>
              <a:p>
                <a:r>
                  <a:rPr lang="en-US" altLang="ja-JP" sz="1000" dirty="0" err="1">
                    <a:latin typeface="Arial Black" pitchFamily="34" charset="0"/>
                  </a:rPr>
                  <a:t>ProActive</a:t>
                </a:r>
                <a:endParaRPr lang="en-US" altLang="ja-JP" sz="1000" dirty="0">
                  <a:latin typeface="Arial Black" pitchFamily="34" charset="0"/>
                </a:endParaRPr>
              </a:p>
              <a:p>
                <a:r>
                  <a:rPr kumimoji="1" lang="en-US" altLang="ja-JP" sz="1000" dirty="0">
                    <a:latin typeface="Arial Black" pitchFamily="34" charset="0"/>
                  </a:rPr>
                  <a:t>Predictive</a:t>
                </a:r>
              </a:p>
            </p:txBody>
          </p:sp>
          <p:sp>
            <p:nvSpPr>
              <p:cNvPr id="36" name="正方形/長方形 35"/>
              <p:cNvSpPr/>
              <p:nvPr/>
            </p:nvSpPr>
            <p:spPr bwMode="auto">
              <a:xfrm>
                <a:off x="5148064" y="2708920"/>
                <a:ext cx="3384748" cy="1152128"/>
              </a:xfrm>
              <a:prstGeom prst="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grpSp>
        <p:pic>
          <p:nvPicPr>
            <p:cNvPr id="43" name="Picture 2"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780928"/>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852936"/>
              <a:ext cx="943930" cy="943930"/>
            </a:xfrm>
            <a:prstGeom prst="rect">
              <a:avLst/>
            </a:prstGeom>
          </p:spPr>
        </p:pic>
      </p:grpSp>
      <p:grpSp>
        <p:nvGrpSpPr>
          <p:cNvPr id="7" name="グループ化 6"/>
          <p:cNvGrpSpPr/>
          <p:nvPr/>
        </p:nvGrpSpPr>
        <p:grpSpPr>
          <a:xfrm>
            <a:off x="5436468" y="4077072"/>
            <a:ext cx="3311996" cy="1127364"/>
            <a:chOff x="5436468" y="4245852"/>
            <a:chExt cx="3311996" cy="1127364"/>
          </a:xfrm>
        </p:grpSpPr>
        <p:grpSp>
          <p:nvGrpSpPr>
            <p:cNvPr id="39" name="グループ化 38"/>
            <p:cNvGrpSpPr/>
            <p:nvPr/>
          </p:nvGrpSpPr>
          <p:grpSpPr>
            <a:xfrm>
              <a:off x="5436468" y="4245852"/>
              <a:ext cx="3311996" cy="1127364"/>
              <a:chOff x="5148064" y="4221088"/>
              <a:chExt cx="3384748" cy="1152128"/>
            </a:xfrm>
            <a:effectLst>
              <a:outerShdw blurRad="50800" dist="38100" dir="2700000" algn="tl" rotWithShape="0">
                <a:prstClr val="black">
                  <a:alpha val="40000"/>
                </a:prstClr>
              </a:outerShdw>
            </a:effectLst>
          </p:grpSpPr>
          <p:sp>
            <p:nvSpPr>
              <p:cNvPr id="28" name="左右矢印 27"/>
              <p:cNvSpPr/>
              <p:nvPr/>
            </p:nvSpPr>
            <p:spPr bwMode="auto">
              <a:xfrm>
                <a:off x="6444208" y="4509120"/>
                <a:ext cx="720080" cy="504056"/>
              </a:xfrm>
              <a:prstGeom prst="leftRightArrow">
                <a:avLst/>
              </a:prstGeom>
              <a:solidFill>
                <a:srgbClr val="FFFF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31" name="テキスト ボックス 30"/>
              <p:cNvSpPr txBox="1"/>
              <p:nvPr/>
            </p:nvSpPr>
            <p:spPr>
              <a:xfrm>
                <a:off x="6445839" y="4548087"/>
                <a:ext cx="909537" cy="408899"/>
              </a:xfrm>
              <a:prstGeom prst="rect">
                <a:avLst/>
              </a:prstGeom>
              <a:noFill/>
            </p:spPr>
            <p:txBody>
              <a:bodyPr wrap="none" rtlCol="0">
                <a:spAutoFit/>
              </a:bodyPr>
              <a:lstStyle/>
              <a:p>
                <a:r>
                  <a:rPr kumimoji="1" lang="en-US" altLang="ja-JP" sz="1000" dirty="0">
                    <a:latin typeface="Arial Black" pitchFamily="34" charset="0"/>
                  </a:rPr>
                  <a:t>Real Time</a:t>
                </a:r>
              </a:p>
              <a:p>
                <a:r>
                  <a:rPr lang="en-US" altLang="ja-JP" sz="1000" dirty="0">
                    <a:latin typeface="Arial Black" pitchFamily="34" charset="0"/>
                  </a:rPr>
                  <a:t>Control</a:t>
                </a:r>
                <a:endParaRPr kumimoji="1" lang="en-US" altLang="ja-JP" sz="1000" dirty="0">
                  <a:latin typeface="Arial Black" pitchFamily="34" charset="0"/>
                </a:endParaRPr>
              </a:p>
            </p:txBody>
          </p:sp>
          <p:sp>
            <p:nvSpPr>
              <p:cNvPr id="38" name="正方形/長方形 37"/>
              <p:cNvSpPr/>
              <p:nvPr/>
            </p:nvSpPr>
            <p:spPr bwMode="auto">
              <a:xfrm>
                <a:off x="5148064" y="4221088"/>
                <a:ext cx="3384748" cy="1152128"/>
              </a:xfrm>
              <a:prstGeom prst="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grpSp>
        <p:pic>
          <p:nvPicPr>
            <p:cNvPr id="44" name="Picture 2"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293096"/>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関連画像"/>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081" y="4365103"/>
              <a:ext cx="913359" cy="913359"/>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テキスト ボックス 34"/>
          <p:cNvSpPr txBox="1"/>
          <p:nvPr/>
        </p:nvSpPr>
        <p:spPr>
          <a:xfrm>
            <a:off x="611188" y="5517232"/>
            <a:ext cx="8208962" cy="936104"/>
          </a:xfrm>
          <a:prstGeom prst="round2DiagRect">
            <a:avLst/>
          </a:prstGeom>
          <a:solidFill>
            <a:srgbClr val="FFFF00"/>
          </a:solidFill>
          <a:ln w="28575">
            <a:solidFill>
              <a:srgbClr val="FF0000"/>
            </a:solidFill>
          </a:ln>
        </p:spPr>
        <p:txBody>
          <a:bodyPr wrap="none" rtlCol="0" anchor="ctr" anchorCtr="0">
            <a:noAutofit/>
          </a:bodyPr>
          <a:lstStyle/>
          <a:p>
            <a:r>
              <a:rPr lang="ja-JP" altLang="en-US" sz="1600" b="1" dirty="0">
                <a:latin typeface="Meiryo UI" panose="020B0604030504040204" pitchFamily="50" charset="-128"/>
                <a:ea typeface="Meiryo UI" panose="020B0604030504040204" pitchFamily="50" charset="-128"/>
              </a:rPr>
              <a:t>モニタリング（監視）メンテナンス（保守）コントロール（制御）</a:t>
            </a:r>
            <a:r>
              <a:rPr kumimoji="1" lang="ja-JP" altLang="en-US" sz="1600" b="1" dirty="0">
                <a:latin typeface="Meiryo UI" panose="020B0604030504040204" pitchFamily="50" charset="-128"/>
                <a:ea typeface="Meiryo UI" panose="020B0604030504040204" pitchFamily="50" charset="-128"/>
              </a:rPr>
              <a:t>３つのレベルで戦略を立てる</a:t>
            </a:r>
            <a:endParaRPr kumimoji="1"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「社内向け（効率化）とユーザー向け（差別化）」に</a:t>
            </a:r>
            <a:r>
              <a:rPr lang="en-US" altLang="ja-JP" sz="1600" b="1" dirty="0">
                <a:latin typeface="Meiryo UI" panose="020B0604030504040204" pitchFamily="50" charset="-128"/>
                <a:ea typeface="Meiryo UI" panose="020B0604030504040204" pitchFamily="50" charset="-128"/>
              </a:rPr>
              <a:t>IoT</a:t>
            </a:r>
            <a:r>
              <a:rPr lang="ja-JP" altLang="en-US" sz="1600" b="1" dirty="0">
                <a:latin typeface="Meiryo UI" panose="020B0604030504040204" pitchFamily="50" charset="-128"/>
                <a:ea typeface="Meiryo UI" panose="020B0604030504040204" pitchFamily="50" charset="-128"/>
              </a:rPr>
              <a:t>を活用する</a:t>
            </a:r>
          </a:p>
          <a:p>
            <a:r>
              <a:rPr lang="ja-JP" altLang="en-US" sz="1600" b="1" dirty="0">
                <a:latin typeface="Meiryo UI" panose="020B0604030504040204" pitchFamily="50" charset="-128"/>
                <a:ea typeface="Meiryo UI" panose="020B0604030504040204" pitchFamily="50" charset="-128"/>
              </a:rPr>
              <a:t>デジタル化・</a:t>
            </a:r>
            <a:r>
              <a:rPr lang="en-US" altLang="ja-JP" sz="1600" b="1" dirty="0">
                <a:latin typeface="Meiryo UI" panose="020B0604030504040204" pitchFamily="50" charset="-128"/>
                <a:ea typeface="Meiryo UI" panose="020B0604030504040204" pitchFamily="50" charset="-128"/>
              </a:rPr>
              <a:t>IoT</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AI</a:t>
            </a:r>
            <a:r>
              <a:rPr lang="ja-JP" altLang="en-US" sz="1600" b="1" dirty="0">
                <a:latin typeface="Meiryo UI" panose="020B0604030504040204" pitchFamily="50" charset="-128"/>
                <a:ea typeface="Meiryo UI" panose="020B0604030504040204" pitchFamily="50" charset="-128"/>
              </a:rPr>
              <a:t>などを利用した“モノ＋コト”の新しいビジネスモデルを考える</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7747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8"/>
          <p:cNvSpPr txBox="1">
            <a:spLocks noChangeArrowheads="1"/>
          </p:cNvSpPr>
          <p:nvPr/>
        </p:nvSpPr>
        <p:spPr bwMode="auto">
          <a:xfrm>
            <a:off x="468313" y="620713"/>
            <a:ext cx="835292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0"/>
              </a:spcBef>
              <a:defRPr sz="2400">
                <a:solidFill>
                  <a:schemeClr val="tx1"/>
                </a:solidFill>
                <a:latin typeface="Arial" pitchFamily="34" charset="0"/>
                <a:ea typeface="ＭＳ Ｐゴシック" pitchFamily="50" charset="-128"/>
              </a:defRPr>
            </a:lvl1pPr>
            <a:lvl2pPr marL="742950" indent="-285750">
              <a:spcBef>
                <a:spcPct val="0"/>
              </a:spcBef>
              <a:defRPr sz="2400">
                <a:solidFill>
                  <a:schemeClr val="tx1"/>
                </a:solidFill>
                <a:latin typeface="Arial" pitchFamily="34" charset="0"/>
                <a:ea typeface="ＭＳ Ｐゴシック" pitchFamily="50" charset="-128"/>
              </a:defRPr>
            </a:lvl2pPr>
            <a:lvl3pPr marL="1143000" indent="-228600">
              <a:spcBef>
                <a:spcPct val="0"/>
              </a:spcBef>
              <a:defRPr sz="2400">
                <a:solidFill>
                  <a:schemeClr val="tx1"/>
                </a:solidFill>
                <a:latin typeface="Arial" pitchFamily="34" charset="0"/>
                <a:ea typeface="ＭＳ Ｐゴシック" pitchFamily="50" charset="-128"/>
              </a:defRPr>
            </a:lvl3pPr>
            <a:lvl4pPr marL="1600200" indent="-228600">
              <a:spcBef>
                <a:spcPct val="0"/>
              </a:spcBef>
              <a:defRPr sz="2400">
                <a:solidFill>
                  <a:schemeClr val="tx1"/>
                </a:solidFill>
                <a:latin typeface="Arial" pitchFamily="34" charset="0"/>
                <a:ea typeface="ＭＳ Ｐゴシック" pitchFamily="50" charset="-128"/>
              </a:defRPr>
            </a:lvl4pPr>
            <a:lvl5pPr marL="2057400" indent="-228600">
              <a:spcBef>
                <a:spcPct val="0"/>
              </a:spcBef>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50" charset="-128"/>
              </a:defRPr>
            </a:lvl9pPr>
          </a:lstStyle>
          <a:p>
            <a:pPr>
              <a:spcBef>
                <a:spcPct val="200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技術を利用して、モノ</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設備や機器類など</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にセンサーやカメラを付けて、モノのデータを収集、データを解析、その解析結果を使ったサービス提供による価値</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メリット）を得る。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　→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プラットフォーム　→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アプリケーション　→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（新しいビジネスモデルの創出）</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bwMode="auto">
          <a:xfrm>
            <a:off x="2123728" y="4365104"/>
            <a:ext cx="4767121" cy="57606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10" name="1 つの角を切り取った四角形 9"/>
          <p:cNvSpPr/>
          <p:nvPr/>
        </p:nvSpPr>
        <p:spPr bwMode="auto">
          <a:xfrm flipH="1">
            <a:off x="626154" y="4437112"/>
            <a:ext cx="1440159" cy="384576"/>
          </a:xfrm>
          <a:prstGeom prst="snip1Rect">
            <a:avLst/>
          </a:prstGeom>
          <a:solidFill>
            <a:srgbClr val="000066"/>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クラウド</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1 つの角を切り取った四角形 13"/>
          <p:cNvSpPr/>
          <p:nvPr/>
        </p:nvSpPr>
        <p:spPr bwMode="auto">
          <a:xfrm flipH="1">
            <a:off x="4860032" y="1772816"/>
            <a:ext cx="2088232" cy="360040"/>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1 つの角を切り取った四角形 16"/>
          <p:cNvSpPr/>
          <p:nvPr/>
        </p:nvSpPr>
        <p:spPr bwMode="auto">
          <a:xfrm flipH="1">
            <a:off x="626154" y="3044424"/>
            <a:ext cx="1440159" cy="384576"/>
          </a:xfrm>
          <a:prstGeom prst="snip1Rect">
            <a:avLst/>
          </a:prstGeom>
          <a:solidFill>
            <a:srgbClr val="CCEC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ビッグデータ解析</a:t>
            </a:r>
            <a:endParaRPr kumimoji="0" lang="ja-JP" altLang="en-US" sz="1600" b="1"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1 つの角を切り取った四角形 22"/>
          <p:cNvSpPr/>
          <p:nvPr/>
        </p:nvSpPr>
        <p:spPr bwMode="auto">
          <a:xfrm flipH="1">
            <a:off x="626154" y="3476472"/>
            <a:ext cx="1440159" cy="384576"/>
          </a:xfrm>
          <a:prstGeom prst="snip1Rect">
            <a:avLst/>
          </a:prstGeom>
          <a:solidFill>
            <a:srgbClr val="CCEC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人工知能・</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RPA</a:t>
            </a:r>
            <a:endParaRPr kumimoji="0" lang="ja-JP" altLang="en-US" sz="1600" b="1"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Rounded Rectangle 141"/>
          <p:cNvSpPr/>
          <p:nvPr/>
        </p:nvSpPr>
        <p:spPr>
          <a:xfrm>
            <a:off x="2379030" y="5477221"/>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収集</a:t>
            </a:r>
            <a:endParaRPr kumimoji="0" lang="en-US" altLang="ja-JP" sz="1000" b="1" dirty="0">
              <a:latin typeface="メイリオ" pitchFamily="50" charset="-128"/>
              <a:ea typeface="メイリオ" pitchFamily="50" charset="-128"/>
              <a:cs typeface="メイリオ" pitchFamily="50" charset="-128"/>
            </a:endParaRPr>
          </a:p>
        </p:txBody>
      </p:sp>
      <p:sp>
        <p:nvSpPr>
          <p:cNvPr id="42" name="Rounded Rectangle 141"/>
          <p:cNvSpPr/>
          <p:nvPr/>
        </p:nvSpPr>
        <p:spPr>
          <a:xfrm>
            <a:off x="2379030" y="4469109"/>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蓄積</a:t>
            </a:r>
            <a:endParaRPr kumimoji="0" lang="en-US" altLang="ja-JP" sz="1000" b="1" dirty="0">
              <a:latin typeface="メイリオ" pitchFamily="50" charset="-128"/>
              <a:ea typeface="メイリオ" pitchFamily="50" charset="-128"/>
              <a:cs typeface="メイリオ" pitchFamily="50" charset="-128"/>
            </a:endParaRPr>
          </a:p>
        </p:txBody>
      </p:sp>
      <p:sp>
        <p:nvSpPr>
          <p:cNvPr id="43" name="Rounded Rectangle 141"/>
          <p:cNvSpPr/>
          <p:nvPr/>
        </p:nvSpPr>
        <p:spPr>
          <a:xfrm>
            <a:off x="3707904" y="5477221"/>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転送</a:t>
            </a:r>
            <a:endParaRPr kumimoji="0" lang="en-US" altLang="ja-JP" sz="1000" b="1" dirty="0">
              <a:latin typeface="メイリオ" pitchFamily="50" charset="-128"/>
              <a:ea typeface="メイリオ" pitchFamily="50" charset="-128"/>
              <a:cs typeface="メイリオ" pitchFamily="50" charset="-128"/>
            </a:endParaRPr>
          </a:p>
        </p:txBody>
      </p:sp>
      <p:sp>
        <p:nvSpPr>
          <p:cNvPr id="44" name="Rounded Rectangle 141"/>
          <p:cNvSpPr/>
          <p:nvPr/>
        </p:nvSpPr>
        <p:spPr>
          <a:xfrm>
            <a:off x="3707904" y="4469109"/>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抽出・変換</a:t>
            </a:r>
            <a:endParaRPr kumimoji="0" lang="en-US" altLang="ja-JP" sz="1000" b="1" dirty="0">
              <a:latin typeface="メイリオ" pitchFamily="50" charset="-128"/>
              <a:ea typeface="メイリオ" pitchFamily="50" charset="-128"/>
              <a:cs typeface="メイリオ" pitchFamily="50" charset="-128"/>
            </a:endParaRPr>
          </a:p>
        </p:txBody>
      </p:sp>
      <p:sp>
        <p:nvSpPr>
          <p:cNvPr id="45" name="Rounded Rectangle 141"/>
          <p:cNvSpPr/>
          <p:nvPr/>
        </p:nvSpPr>
        <p:spPr>
          <a:xfrm>
            <a:off x="2379030" y="3329117"/>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分析</a:t>
            </a:r>
            <a:endParaRPr kumimoji="0" lang="en-US" altLang="ja-JP" sz="1000" b="1" dirty="0">
              <a:latin typeface="メイリオ" pitchFamily="50" charset="-128"/>
              <a:ea typeface="メイリオ" pitchFamily="50" charset="-128"/>
              <a:cs typeface="メイリオ" pitchFamily="50" charset="-128"/>
            </a:endParaRPr>
          </a:p>
        </p:txBody>
      </p:sp>
      <p:sp>
        <p:nvSpPr>
          <p:cNvPr id="46" name="Rounded Rectangle 141"/>
          <p:cNvSpPr/>
          <p:nvPr/>
        </p:nvSpPr>
        <p:spPr>
          <a:xfrm>
            <a:off x="3747455" y="3329117"/>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データ</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可視化</a:t>
            </a:r>
            <a:endParaRPr kumimoji="0" lang="en-US" altLang="ja-JP" sz="1000" b="1" dirty="0">
              <a:latin typeface="メイリオ" pitchFamily="50" charset="-128"/>
              <a:ea typeface="メイリオ" pitchFamily="50" charset="-128"/>
              <a:cs typeface="メイリオ" pitchFamily="50" charset="-128"/>
            </a:endParaRPr>
          </a:p>
        </p:txBody>
      </p:sp>
      <p:sp>
        <p:nvSpPr>
          <p:cNvPr id="47" name="正方形/長方形 46"/>
          <p:cNvSpPr/>
          <p:nvPr/>
        </p:nvSpPr>
        <p:spPr bwMode="auto">
          <a:xfrm>
            <a:off x="2123728" y="5373216"/>
            <a:ext cx="4767121" cy="57606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49" name="1 つの角を切り取った四角形 48"/>
          <p:cNvSpPr/>
          <p:nvPr/>
        </p:nvSpPr>
        <p:spPr bwMode="auto">
          <a:xfrm flipH="1">
            <a:off x="4860025" y="5204664"/>
            <a:ext cx="2088235" cy="384576"/>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エッジ</a:t>
            </a: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50" name="正方形/長方形 49"/>
          <p:cNvSpPr/>
          <p:nvPr/>
        </p:nvSpPr>
        <p:spPr bwMode="auto">
          <a:xfrm>
            <a:off x="2123728" y="2647945"/>
            <a:ext cx="4767121" cy="1185227"/>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51" name="1 つの角を切り取った四角形 50"/>
          <p:cNvSpPr/>
          <p:nvPr/>
        </p:nvSpPr>
        <p:spPr bwMode="auto">
          <a:xfrm flipH="1">
            <a:off x="4860025" y="2647945"/>
            <a:ext cx="2088235" cy="360040"/>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アプリケーション</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1 つの角を切り取った四角形 51"/>
          <p:cNvSpPr/>
          <p:nvPr/>
        </p:nvSpPr>
        <p:spPr bwMode="auto">
          <a:xfrm flipH="1">
            <a:off x="4860025" y="4365104"/>
            <a:ext cx="2088235" cy="360040"/>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クラウド</a:t>
            </a:r>
            <a:r>
              <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Rounded Rectangle 141"/>
          <p:cNvSpPr/>
          <p:nvPr/>
        </p:nvSpPr>
        <p:spPr>
          <a:xfrm>
            <a:off x="3066926" y="2753053"/>
            <a:ext cx="1073026" cy="400051"/>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effectLst>
        </p:spPr>
        <p:txBody>
          <a:bodyPr anchor="ctr" anchorCtr="0"/>
          <a:lstStyle/>
          <a:p>
            <a:pPr algn="ctr">
              <a:defRPr/>
            </a:pPr>
            <a:r>
              <a:rPr kumimoji="0" lang="ja-JP" altLang="en-US" sz="1000" b="1" dirty="0">
                <a:latin typeface="メイリオ" pitchFamily="50" charset="-128"/>
                <a:ea typeface="メイリオ" pitchFamily="50" charset="-128"/>
                <a:cs typeface="メイリオ" pitchFamily="50" charset="-128"/>
              </a:rPr>
              <a:t>サービス化</a:t>
            </a:r>
            <a:endParaRPr kumimoji="0" lang="en-US" altLang="ja-JP" sz="1000" b="1" dirty="0">
              <a:latin typeface="メイリオ" pitchFamily="50" charset="-128"/>
              <a:ea typeface="メイリオ" pitchFamily="50" charset="-128"/>
              <a:cs typeface="メイリオ" pitchFamily="50" charset="-128"/>
            </a:endParaRPr>
          </a:p>
          <a:p>
            <a:pPr algn="ctr">
              <a:defRPr/>
            </a:pPr>
            <a:r>
              <a:rPr kumimoji="0" lang="ja-JP" altLang="en-US" sz="1000" b="1" dirty="0">
                <a:latin typeface="メイリオ" pitchFamily="50" charset="-128"/>
                <a:ea typeface="メイリオ" pitchFamily="50" charset="-128"/>
                <a:cs typeface="メイリオ" pitchFamily="50" charset="-128"/>
              </a:rPr>
              <a:t>処理・管理</a:t>
            </a:r>
            <a:endParaRPr kumimoji="0" lang="en-US" altLang="ja-JP" sz="1000" b="1" dirty="0">
              <a:latin typeface="メイリオ" pitchFamily="50" charset="-128"/>
              <a:ea typeface="メイリオ" pitchFamily="50" charset="-128"/>
              <a:cs typeface="メイリオ" pitchFamily="50" charset="-128"/>
            </a:endParaRPr>
          </a:p>
        </p:txBody>
      </p:sp>
      <p:cxnSp>
        <p:nvCxnSpPr>
          <p:cNvPr id="10250" name="直線矢印コネクタ 10249"/>
          <p:cNvCxnSpPr>
            <a:stCxn id="41" idx="3"/>
            <a:endCxn id="43" idx="1"/>
          </p:cNvCxnSpPr>
          <p:nvPr/>
        </p:nvCxnSpPr>
        <p:spPr bwMode="auto">
          <a:xfrm>
            <a:off x="3452056" y="5677247"/>
            <a:ext cx="255848" cy="0"/>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56" name="直線矢印コネクタ 55"/>
          <p:cNvCxnSpPr>
            <a:stCxn id="41" idx="0"/>
            <a:endCxn id="42" idx="2"/>
          </p:cNvCxnSpPr>
          <p:nvPr/>
        </p:nvCxnSpPr>
        <p:spPr bwMode="auto">
          <a:xfrm flipV="1">
            <a:off x="2915543" y="4869162"/>
            <a:ext cx="0" cy="608063"/>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59" name="直線矢印コネクタ 58"/>
          <p:cNvCxnSpPr>
            <a:stCxn id="43" idx="0"/>
            <a:endCxn id="42" idx="2"/>
          </p:cNvCxnSpPr>
          <p:nvPr/>
        </p:nvCxnSpPr>
        <p:spPr bwMode="auto">
          <a:xfrm flipH="1" flipV="1">
            <a:off x="2915543" y="4869162"/>
            <a:ext cx="1328874" cy="608063"/>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62" name="直線矢印コネクタ 61"/>
          <p:cNvCxnSpPr>
            <a:stCxn id="42" idx="3"/>
            <a:endCxn id="44" idx="1"/>
          </p:cNvCxnSpPr>
          <p:nvPr/>
        </p:nvCxnSpPr>
        <p:spPr bwMode="auto">
          <a:xfrm>
            <a:off x="3452056" y="4669135"/>
            <a:ext cx="255848" cy="0"/>
          </a:xfrm>
          <a:prstGeom prst="straightConnector1">
            <a:avLst/>
          </a:prstGeom>
          <a:noFill/>
          <a:ln w="28575" cap="flat" cmpd="sng" algn="ctr">
            <a:solidFill>
              <a:srgbClr val="FFC000"/>
            </a:solidFill>
            <a:prstDash val="solid"/>
            <a:round/>
            <a:headEnd type="none" w="med" len="med"/>
            <a:tailEnd type="arrow"/>
          </a:ln>
          <a:effectLst/>
        </p:spPr>
      </p:cxnSp>
      <p:cxnSp>
        <p:nvCxnSpPr>
          <p:cNvPr id="65" name="直線矢印コネクタ 64"/>
          <p:cNvCxnSpPr>
            <a:stCxn id="42" idx="0"/>
            <a:endCxn id="45" idx="2"/>
          </p:cNvCxnSpPr>
          <p:nvPr/>
        </p:nvCxnSpPr>
        <p:spPr bwMode="auto">
          <a:xfrm flipV="1">
            <a:off x="2915543" y="3729168"/>
            <a:ext cx="0" cy="739941"/>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68" name="直線矢印コネクタ 67"/>
          <p:cNvCxnSpPr>
            <a:stCxn id="44" idx="0"/>
            <a:endCxn id="45" idx="2"/>
          </p:cNvCxnSpPr>
          <p:nvPr/>
        </p:nvCxnSpPr>
        <p:spPr bwMode="auto">
          <a:xfrm flipH="1" flipV="1">
            <a:off x="2915543" y="3729168"/>
            <a:ext cx="1328874" cy="739941"/>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72" name="直線矢印コネクタ 71"/>
          <p:cNvCxnSpPr>
            <a:stCxn id="45" idx="3"/>
            <a:endCxn id="46" idx="1"/>
          </p:cNvCxnSpPr>
          <p:nvPr/>
        </p:nvCxnSpPr>
        <p:spPr bwMode="auto">
          <a:xfrm>
            <a:off x="3452060" y="3529141"/>
            <a:ext cx="295399" cy="0"/>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75" name="直線矢印コネクタ 74"/>
          <p:cNvCxnSpPr>
            <a:stCxn id="45" idx="0"/>
            <a:endCxn id="53" idx="2"/>
          </p:cNvCxnSpPr>
          <p:nvPr/>
        </p:nvCxnSpPr>
        <p:spPr bwMode="auto">
          <a:xfrm flipV="1">
            <a:off x="2915543" y="3153104"/>
            <a:ext cx="687896" cy="176015"/>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cxnSp>
        <p:nvCxnSpPr>
          <p:cNvPr id="78" name="直線矢印コネクタ 77"/>
          <p:cNvCxnSpPr>
            <a:stCxn id="46" idx="0"/>
            <a:endCxn id="53" idx="2"/>
          </p:cNvCxnSpPr>
          <p:nvPr/>
        </p:nvCxnSpPr>
        <p:spPr bwMode="auto">
          <a:xfrm flipH="1" flipV="1">
            <a:off x="3603443" y="3153104"/>
            <a:ext cx="680529" cy="176015"/>
          </a:xfrm>
          <a:prstGeom prst="straightConnector1">
            <a:avLst/>
          </a:prstGeom>
          <a:noFill/>
          <a:ln w="28575" cap="flat" cmpd="sng" algn="ctr">
            <a:solidFill>
              <a:srgbClr val="FFC000"/>
            </a:solidFill>
            <a:prstDash val="solid"/>
            <a:round/>
            <a:headEnd type="none" w="med" len="med"/>
            <a:tailEnd type="arrow"/>
          </a:ln>
          <a:effectLst>
            <a:outerShdw blurRad="50800" dist="38100" dir="2700000" algn="tl" rotWithShape="0">
              <a:prstClr val="black">
                <a:alpha val="40000"/>
              </a:prstClr>
            </a:outerShdw>
          </a:effectLst>
        </p:spPr>
      </p:cxnSp>
      <p:sp>
        <p:nvSpPr>
          <p:cNvPr id="82" name="テキスト ボックス 81"/>
          <p:cNvSpPr txBox="1"/>
          <p:nvPr/>
        </p:nvSpPr>
        <p:spPr>
          <a:xfrm>
            <a:off x="482137" y="3872081"/>
            <a:ext cx="190949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機械学習・ディープラーニング</a:t>
            </a:r>
          </a:p>
        </p:txBody>
      </p:sp>
      <p:sp>
        <p:nvSpPr>
          <p:cNvPr id="83" name="テキスト ボックス 82"/>
          <p:cNvSpPr txBox="1"/>
          <p:nvPr/>
        </p:nvSpPr>
        <p:spPr>
          <a:xfrm>
            <a:off x="6962857" y="2778313"/>
            <a:ext cx="1649811" cy="938719"/>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データからのサービス化</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・モニタリング、</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・メンテナンス、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・コントロール、</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差別化／競争力向上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2123728" y="2681047"/>
            <a:ext cx="990977"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シミュレーション</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予知</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395536" y="5773267"/>
            <a:ext cx="1742785"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設備・機器・デバイス・センサ</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エッジ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AI(SoC/FPGA)</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581485" y="4832382"/>
            <a:ext cx="155683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データベース・データレイク</a:t>
            </a:r>
          </a:p>
        </p:txBody>
      </p:sp>
      <p:sp>
        <p:nvSpPr>
          <p:cNvPr id="88" name="テキスト ボックス 87"/>
          <p:cNvSpPr txBox="1"/>
          <p:nvPr/>
        </p:nvSpPr>
        <p:spPr>
          <a:xfrm>
            <a:off x="2844024" y="5960313"/>
            <a:ext cx="1511952"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プロトコル・無線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有線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bwMode="auto">
          <a:xfrm>
            <a:off x="554145" y="1700808"/>
            <a:ext cx="8208590" cy="453650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HGP創英角ｺﾞｼｯｸUB" pitchFamily="50" charset="-128"/>
            </a:endParaRPr>
          </a:p>
        </p:txBody>
      </p:sp>
      <p:sp>
        <p:nvSpPr>
          <p:cNvPr id="48" name="1 つの角を切り取った四角形 47"/>
          <p:cNvSpPr/>
          <p:nvPr/>
        </p:nvSpPr>
        <p:spPr bwMode="auto">
          <a:xfrm flipH="1">
            <a:off x="626154" y="2612376"/>
            <a:ext cx="1440159" cy="384576"/>
          </a:xfrm>
          <a:prstGeom prst="snip1Rect">
            <a:avLst/>
          </a:prstGeom>
          <a:solidFill>
            <a:srgbClr val="CCECFF"/>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AR</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VR</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MR</a:t>
            </a:r>
            <a:endParaRPr kumimoji="0" lang="ja-JP" altLang="en-US" sz="1600" b="1"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上矢印 53"/>
          <p:cNvSpPr/>
          <p:nvPr/>
        </p:nvSpPr>
        <p:spPr bwMode="gray">
          <a:xfrm>
            <a:off x="4860032" y="4735432"/>
            <a:ext cx="792088" cy="421760"/>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57" name="上矢印 56"/>
          <p:cNvSpPr/>
          <p:nvPr/>
        </p:nvSpPr>
        <p:spPr bwMode="gray">
          <a:xfrm>
            <a:off x="5508104" y="4735432"/>
            <a:ext cx="792088" cy="421760"/>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58" name="上矢印 57"/>
          <p:cNvSpPr/>
          <p:nvPr/>
        </p:nvSpPr>
        <p:spPr bwMode="gray">
          <a:xfrm>
            <a:off x="6156176" y="4735432"/>
            <a:ext cx="792088" cy="421760"/>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64" name="テキスト ボックス 63"/>
          <p:cNvSpPr txBox="1"/>
          <p:nvPr/>
        </p:nvSpPr>
        <p:spPr>
          <a:xfrm>
            <a:off x="683568" y="5157192"/>
            <a:ext cx="1417376" cy="261610"/>
          </a:xfrm>
          <a:prstGeom prst="rect">
            <a:avLst/>
          </a:prstGeom>
          <a:noFill/>
          <a:ln>
            <a:noFill/>
          </a:ln>
          <a:effectLst/>
        </p:spPr>
        <p:txBody>
          <a:bodyPr wrap="none" rtlCol="0">
            <a:spAutoFit/>
          </a:bodyPr>
          <a:lstStyle/>
          <a:p>
            <a:r>
              <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Edge Computing</a:t>
            </a:r>
          </a:p>
        </p:txBody>
      </p:sp>
      <p:sp>
        <p:nvSpPr>
          <p:cNvPr id="66" name="テキスト ボックス 65"/>
          <p:cNvSpPr txBox="1"/>
          <p:nvPr/>
        </p:nvSpPr>
        <p:spPr>
          <a:xfrm>
            <a:off x="626153" y="4175502"/>
            <a:ext cx="1471878" cy="261610"/>
          </a:xfrm>
          <a:prstGeom prst="rect">
            <a:avLst/>
          </a:prstGeom>
          <a:noFill/>
          <a:ln>
            <a:noFill/>
          </a:ln>
          <a:effectLst/>
        </p:spPr>
        <p:txBody>
          <a:bodyPr wrap="none" rtlCol="0">
            <a:spAutoFit/>
          </a:bodyPr>
          <a:lstStyle/>
          <a:p>
            <a:r>
              <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Cloud Computing</a:t>
            </a:r>
          </a:p>
        </p:txBody>
      </p:sp>
      <p:sp>
        <p:nvSpPr>
          <p:cNvPr id="55" name="上矢印 54"/>
          <p:cNvSpPr/>
          <p:nvPr/>
        </p:nvSpPr>
        <p:spPr bwMode="gray">
          <a:xfrm>
            <a:off x="5508104" y="2204864"/>
            <a:ext cx="792088" cy="374771"/>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pic>
        <p:nvPicPr>
          <p:cNvPr id="60" name="Picture 8" descr="ãsensorãPNG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949280"/>
            <a:ext cx="432048" cy="432048"/>
          </a:xfrm>
          <a:prstGeom prst="rect">
            <a:avLst/>
          </a:prstGeom>
          <a:noFill/>
          <a:extLst>
            <a:ext uri="{909E8E84-426E-40DD-AFC4-6F175D3DCCD1}">
              <a14:hiddenFill xmlns:a14="http://schemas.microsoft.com/office/drawing/2010/main">
                <a:solidFill>
                  <a:srgbClr val="FFFFFF"/>
                </a:solidFill>
              </a14:hiddenFill>
            </a:ext>
          </a:extLst>
        </p:spPr>
      </p:pic>
      <p:sp>
        <p:nvSpPr>
          <p:cNvPr id="61" name="タイトル 1"/>
          <p:cNvSpPr>
            <a:spLocks noGrp="1"/>
          </p:cNvSpPr>
          <p:nvPr>
            <p:ph type="title"/>
          </p:nvPr>
        </p:nvSpPr>
        <p:spPr>
          <a:xfrm>
            <a:off x="457200" y="0"/>
            <a:ext cx="8229600" cy="548680"/>
          </a:xfrm>
        </p:spPr>
        <p:txBody>
          <a:bodyPr>
            <a:normAutofit/>
          </a:bodyPr>
          <a:lstStyle/>
          <a:p>
            <a:r>
              <a:rPr kumimoji="1" lang="en-US" altLang="ja-JP" sz="2000" b="1" dirty="0">
                <a:latin typeface="Meiryo UI" panose="020B0604030504040204" pitchFamily="50" charset="-128"/>
                <a:ea typeface="Meiryo UI" panose="020B0604030504040204" pitchFamily="50" charset="-128"/>
              </a:rPr>
              <a:t>IoT</a:t>
            </a:r>
            <a:r>
              <a:rPr kumimoji="1" lang="ja-JP" altLang="en-US" sz="2000" b="1" dirty="0">
                <a:latin typeface="Meiryo UI" panose="020B0604030504040204" pitchFamily="50" charset="-128"/>
                <a:ea typeface="Meiryo UI" panose="020B0604030504040204" pitchFamily="50" charset="-128"/>
              </a:rPr>
              <a:t>データを収集して</a:t>
            </a:r>
            <a:r>
              <a:rPr kumimoji="1" lang="en-US" altLang="ja-JP" sz="2000" b="1" dirty="0">
                <a:latin typeface="Meiryo UI" panose="020B0604030504040204" pitchFamily="50" charset="-128"/>
                <a:ea typeface="Meiryo UI" panose="020B0604030504040204" pitchFamily="50" charset="-128"/>
              </a:rPr>
              <a:t>IoT</a:t>
            </a:r>
            <a:r>
              <a:rPr kumimoji="1" lang="ja-JP" altLang="en-US" sz="2000" b="1" dirty="0">
                <a:latin typeface="Meiryo UI" panose="020B0604030504040204" pitchFamily="50" charset="-128"/>
                <a:ea typeface="Meiryo UI" panose="020B0604030504040204" pitchFamily="50" charset="-128"/>
              </a:rPr>
              <a:t>アプリケーションから</a:t>
            </a:r>
            <a:r>
              <a:rPr kumimoji="1" lang="en-US" altLang="ja-JP" sz="2000" b="1" dirty="0">
                <a:latin typeface="Meiryo UI" panose="020B0604030504040204" pitchFamily="50" charset="-128"/>
                <a:ea typeface="Meiryo UI" panose="020B0604030504040204" pitchFamily="50" charset="-128"/>
              </a:rPr>
              <a:t>IoT</a:t>
            </a:r>
            <a:r>
              <a:rPr kumimoji="1" lang="ja-JP" altLang="en-US" sz="2000" b="1" dirty="0">
                <a:latin typeface="Meiryo UI" panose="020B0604030504040204" pitchFamily="50" charset="-128"/>
                <a:ea typeface="Meiryo UI" panose="020B0604030504040204" pitchFamily="50" charset="-128"/>
              </a:rPr>
              <a:t>サービスを提供</a:t>
            </a:r>
          </a:p>
        </p:txBody>
      </p:sp>
      <p:sp>
        <p:nvSpPr>
          <p:cNvPr id="63" name="1 つの角を切り取った四角形 62"/>
          <p:cNvSpPr/>
          <p:nvPr/>
        </p:nvSpPr>
        <p:spPr bwMode="auto">
          <a:xfrm flipH="1">
            <a:off x="626153" y="5373216"/>
            <a:ext cx="1440159" cy="384576"/>
          </a:xfrm>
          <a:prstGeom prst="snip1Rect">
            <a:avLst/>
          </a:prstGeom>
          <a:solidFill>
            <a:srgbClr val="0070C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エッジ</a:t>
            </a:r>
            <a:endPar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Picture 8" descr="é¢é£ç»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24" y="5157192"/>
            <a:ext cx="484312" cy="484312"/>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p:cNvSpPr txBox="1"/>
          <p:nvPr/>
        </p:nvSpPr>
        <p:spPr>
          <a:xfrm>
            <a:off x="7572760" y="5683895"/>
            <a:ext cx="1391728" cy="769441"/>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データ</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・数値、値</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・画像、動画、</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・その他デジタルデータ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7596336" y="4653136"/>
            <a:ext cx="1296144" cy="938719"/>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・数値、値</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・画像、動画、</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・その他デジタル</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データ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上矢印 76"/>
          <p:cNvSpPr/>
          <p:nvPr/>
        </p:nvSpPr>
        <p:spPr bwMode="gray">
          <a:xfrm>
            <a:off x="5508104" y="3789040"/>
            <a:ext cx="792088" cy="504056"/>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79" name="上矢印 78"/>
          <p:cNvSpPr/>
          <p:nvPr/>
        </p:nvSpPr>
        <p:spPr bwMode="gray">
          <a:xfrm>
            <a:off x="5508104" y="3429000"/>
            <a:ext cx="792088" cy="504056"/>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80" name="上矢印 79"/>
          <p:cNvSpPr/>
          <p:nvPr/>
        </p:nvSpPr>
        <p:spPr bwMode="gray">
          <a:xfrm>
            <a:off x="5508104" y="3068960"/>
            <a:ext cx="792088" cy="504056"/>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85" name="テキスト ボックス 84"/>
          <p:cNvSpPr txBox="1"/>
          <p:nvPr/>
        </p:nvSpPr>
        <p:spPr>
          <a:xfrm>
            <a:off x="6962857" y="1770201"/>
            <a:ext cx="1858201" cy="1107996"/>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サービスからの価値</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・売上、新しいビジネスモデル、</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・顧客満足度向上、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・効率化／生産性向上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7020272" y="4221088"/>
            <a:ext cx="648072" cy="648072"/>
            <a:chOff x="7020272" y="4221088"/>
            <a:chExt cx="648072" cy="648072"/>
          </a:xfrm>
        </p:grpSpPr>
        <p:pic>
          <p:nvPicPr>
            <p:cNvPr id="71" name="Picture 4" descr="ãã¯ã©ã¦ããã¢ã¤ã³ã³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4221088"/>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90" name="円柱 89"/>
            <p:cNvSpPr/>
            <p:nvPr/>
          </p:nvSpPr>
          <p:spPr>
            <a:xfrm>
              <a:off x="7236296" y="4642849"/>
              <a:ext cx="259229" cy="154303"/>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91" name="Picture 14"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1700808"/>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100015" y="2287905"/>
            <a:ext cx="68800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ユーザー</a:t>
            </a:r>
          </a:p>
        </p:txBody>
      </p:sp>
      <p:sp>
        <p:nvSpPr>
          <p:cNvPr id="69" name="1 つの角を切り取った四角形 68"/>
          <p:cNvSpPr/>
          <p:nvPr/>
        </p:nvSpPr>
        <p:spPr bwMode="auto">
          <a:xfrm flipH="1">
            <a:off x="4860025" y="6140768"/>
            <a:ext cx="2088235" cy="384576"/>
          </a:xfrm>
          <a:prstGeom prst="snip1Rec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データ</a:t>
            </a:r>
          </a:p>
        </p:txBody>
      </p:sp>
      <p:sp>
        <p:nvSpPr>
          <p:cNvPr id="70" name="上矢印 69"/>
          <p:cNvSpPr/>
          <p:nvPr/>
        </p:nvSpPr>
        <p:spPr bwMode="gray">
          <a:xfrm>
            <a:off x="5508104" y="5589240"/>
            <a:ext cx="792088" cy="504056"/>
          </a:xfrm>
          <a:prstGeom prst="upArrow">
            <a:avLst>
              <a:gd name="adj1" fmla="val 50000"/>
              <a:gd name="adj2" fmla="val 82654"/>
            </a:avLst>
          </a:prstGeom>
          <a:solidFill>
            <a:srgbClr val="FFFF00">
              <a:alpha val="50195"/>
            </a:srgbClr>
          </a:solidFill>
          <a:ln w="12700">
            <a:solidFill>
              <a:schemeClr val="tx1"/>
            </a:solidFill>
            <a:miter lim="800000"/>
            <a:headEnd/>
            <a:tailEnd/>
          </a:ln>
        </p:spPr>
        <p:txBody>
          <a:bodyPr wrap="none" lIns="365760" tIns="0" bIns="0" rtlCol="0" anchor="ctr"/>
          <a:lstStyle/>
          <a:p>
            <a:pPr algn="ctr" eaLnBrk="0" hangingPunct="0"/>
            <a:endParaRPr kumimoji="0" lang="ja-JP" altLang="en-US" sz="2400" dirty="0">
              <a:solidFill>
                <a:schemeClr val="bg1">
                  <a:lumMod val="95000"/>
                </a:schemeClr>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pic>
        <p:nvPicPr>
          <p:cNvPr id="81" name="Picture 16" descr="ãnetwork icon pngãã®ç»åæ¤ç´¢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7629" y="4807107"/>
            <a:ext cx="508547" cy="42209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2" descr="é¢é£ç»å"/>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4897015"/>
            <a:ext cx="260177" cy="26017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4" descr="é¢é£ç»å"/>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6444208" y="4941168"/>
            <a:ext cx="216024" cy="18223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ãã¯ã©ã¦ããã¢ã¤ã³ã³ãã®ç»åæ¤ç´¢çµæ"/>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4437112"/>
            <a:ext cx="432048" cy="432048"/>
          </a:xfrm>
          <a:prstGeom prst="rect">
            <a:avLst/>
          </a:prstGeom>
          <a:noFill/>
          <a:extLst>
            <a:ext uri="{909E8E84-426E-40DD-AFC4-6F175D3DCCD1}">
              <a14:hiddenFill xmlns:a14="http://schemas.microsoft.com/office/drawing/2010/main">
                <a:solidFill>
                  <a:srgbClr val="FFFFFF"/>
                </a:solidFill>
              </a14:hiddenFill>
            </a:ext>
          </a:extLst>
        </p:spPr>
      </p:pic>
      <p:sp>
        <p:nvSpPr>
          <p:cNvPr id="97" name="円柱 96"/>
          <p:cNvSpPr/>
          <p:nvPr/>
        </p:nvSpPr>
        <p:spPr>
          <a:xfrm>
            <a:off x="323528" y="4653136"/>
            <a:ext cx="216024" cy="15087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8" name="Picture 8" descr="é¢é£ç»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20" y="5373216"/>
            <a:ext cx="340296" cy="34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30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4" descr="「世界地図 png」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0" cy="6048672"/>
          </a:xfrm>
          <a:prstGeom prst="rect">
            <a:avLst/>
          </a:prstGeom>
          <a:noFill/>
          <a:extLst>
            <a:ext uri="{909E8E84-426E-40DD-AFC4-6F175D3DCCD1}">
              <a14:hiddenFill xmlns:a14="http://schemas.microsoft.com/office/drawing/2010/main">
                <a:solidFill>
                  <a:srgbClr val="FFFFFF"/>
                </a:solidFill>
              </a14:hiddenFill>
            </a:ext>
          </a:extLst>
        </p:spPr>
      </p:pic>
      <p:sp>
        <p:nvSpPr>
          <p:cNvPr id="250" name="正方形/長方形 249"/>
          <p:cNvSpPr/>
          <p:nvPr/>
        </p:nvSpPr>
        <p:spPr>
          <a:xfrm>
            <a:off x="4644008" y="4293096"/>
            <a:ext cx="1512169" cy="864096"/>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200" b="1" dirty="0">
              <a:latin typeface="Meiryo UI" panose="020B0604030504040204" pitchFamily="50" charset="-128"/>
              <a:ea typeface="Meiryo UI" panose="020B0604030504040204" pitchFamily="50" charset="-128"/>
            </a:endParaRPr>
          </a:p>
        </p:txBody>
      </p:sp>
      <p:sp>
        <p:nvSpPr>
          <p:cNvPr id="200" name="正方形/長方形 199"/>
          <p:cNvSpPr/>
          <p:nvPr/>
        </p:nvSpPr>
        <p:spPr>
          <a:xfrm>
            <a:off x="107504" y="5733256"/>
            <a:ext cx="6048672" cy="936104"/>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765345"/>
            <a:ext cx="1401063" cy="3455743"/>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6228184" y="765324"/>
            <a:ext cx="2736304" cy="5616004"/>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2915816" y="765331"/>
            <a:ext cx="1471116" cy="4319853"/>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323528" y="765331"/>
            <a:ext cx="2311753" cy="4535878"/>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8" name="直線矢印コネクタ 377"/>
          <p:cNvCxnSpPr>
            <a:stCxn id="56" idx="3"/>
            <a:endCxn id="8" idx="1"/>
          </p:cNvCxnSpPr>
          <p:nvPr/>
        </p:nvCxnSpPr>
        <p:spPr bwMode="auto">
          <a:xfrm>
            <a:off x="1331392" y="1089459"/>
            <a:ext cx="288281" cy="147544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 name="タイトル 1"/>
          <p:cNvSpPr>
            <a:spLocks noGrp="1"/>
          </p:cNvSpPr>
          <p:nvPr>
            <p:ph type="title"/>
          </p:nvPr>
        </p:nvSpPr>
        <p:spPr/>
        <p:txBody>
          <a:bodyPr/>
          <a:lstStyle/>
          <a:p>
            <a:r>
              <a:rPr kumimoji="1" lang="en-US" altLang="ja-JP" dirty="0"/>
              <a:t>IoT</a:t>
            </a:r>
            <a:r>
              <a:rPr kumimoji="1" lang="ja-JP" altLang="en-US" dirty="0"/>
              <a:t>プラットフォーム動向　：主要ベンダ相関図　</a:t>
            </a:r>
            <a:r>
              <a:rPr kumimoji="1" lang="en-US" altLang="ja-JP" dirty="0"/>
              <a:t>2019</a:t>
            </a:r>
            <a:r>
              <a:rPr kumimoji="1" lang="ja-JP" altLang="en-US" dirty="0"/>
              <a:t>年</a:t>
            </a:r>
            <a:r>
              <a:rPr kumimoji="1" lang="en-US" altLang="ja-JP" dirty="0"/>
              <a:t>12</a:t>
            </a:r>
            <a:r>
              <a:rPr kumimoji="1" lang="ja-JP" altLang="en-US" dirty="0"/>
              <a:t>月版　</a:t>
            </a:r>
            <a:br>
              <a:rPr kumimoji="1" lang="en-US" altLang="ja-JP" dirty="0"/>
            </a:br>
            <a:r>
              <a:rPr kumimoji="1" lang="en-US" altLang="ja-JP" sz="1600" b="0" dirty="0">
                <a:latin typeface="+mn-ea"/>
              </a:rPr>
              <a:t>※</a:t>
            </a:r>
            <a:r>
              <a:rPr kumimoji="1" lang="ja-JP" altLang="en-US" sz="1600" b="0" dirty="0">
                <a:latin typeface="+mn-ea"/>
              </a:rPr>
              <a:t>この図の読み方：</a:t>
            </a:r>
            <a:r>
              <a:rPr kumimoji="1" lang="en-US" altLang="ja-JP" sz="1600" b="0" dirty="0">
                <a:latin typeface="+mn-ea"/>
                <a:hlinkClick r:id="rId4"/>
              </a:rPr>
              <a:t>http://www.sbbit.jp/article/cont1/33530</a:t>
            </a:r>
            <a:endParaRPr kumimoji="1" lang="ja-JP" altLang="en-US" sz="1600" b="0" dirty="0"/>
          </a:p>
        </p:txBody>
      </p:sp>
      <p:sp>
        <p:nvSpPr>
          <p:cNvPr id="21" name="正方形/長方形 20"/>
          <p:cNvSpPr/>
          <p:nvPr/>
        </p:nvSpPr>
        <p:spPr bwMode="auto">
          <a:xfrm>
            <a:off x="7740352" y="3645545"/>
            <a:ext cx="1079798" cy="288230"/>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デンソー</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DP-Factory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7740352" y="2925663"/>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セゾン情報</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HULFT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6300192" y="836712"/>
            <a:ext cx="1152128" cy="360040"/>
          </a:xfrm>
          <a:prstGeom prst="rect">
            <a:avLst/>
          </a:prstGeom>
          <a:solidFill>
            <a:srgbClr val="00FFFF"/>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コマツ</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/KOMTRAX2</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LANDLOG</a:t>
            </a:r>
          </a:p>
        </p:txBody>
      </p:sp>
      <p:cxnSp>
        <p:nvCxnSpPr>
          <p:cNvPr id="74" name="直線矢印コネクタ 73"/>
          <p:cNvCxnSpPr>
            <a:stCxn id="3" idx="1"/>
            <a:endCxn id="19" idx="3"/>
          </p:cNvCxnSpPr>
          <p:nvPr/>
        </p:nvCxnSpPr>
        <p:spPr bwMode="auto">
          <a:xfrm flipH="1" flipV="1">
            <a:off x="1331609" y="1521507"/>
            <a:ext cx="288064" cy="1583457"/>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80" name="直線矢印コネクタ 79"/>
          <p:cNvCxnSpPr>
            <a:stCxn id="3" idx="1"/>
            <a:endCxn id="18" idx="3"/>
          </p:cNvCxnSpPr>
          <p:nvPr/>
        </p:nvCxnSpPr>
        <p:spPr bwMode="auto">
          <a:xfrm flipH="1" flipV="1">
            <a:off x="1331609" y="2889659"/>
            <a:ext cx="288064" cy="21530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83" name="直線矢印コネクタ 82"/>
          <p:cNvCxnSpPr>
            <a:stCxn id="20" idx="0"/>
            <a:endCxn id="18" idx="2"/>
          </p:cNvCxnSpPr>
          <p:nvPr/>
        </p:nvCxnSpPr>
        <p:spPr bwMode="auto">
          <a:xfrm flipV="1">
            <a:off x="863433" y="3069679"/>
            <a:ext cx="0" cy="21602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89" name="直線矢印コネクタ 88"/>
          <p:cNvCxnSpPr>
            <a:stCxn id="9" idx="1"/>
            <a:endCxn id="20" idx="3"/>
          </p:cNvCxnSpPr>
          <p:nvPr/>
        </p:nvCxnSpPr>
        <p:spPr bwMode="auto">
          <a:xfrm flipH="1" flipV="1">
            <a:off x="1331609" y="3465364"/>
            <a:ext cx="288064" cy="143656"/>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pic>
        <p:nvPicPr>
          <p:cNvPr id="99" name="図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627925"/>
            <a:ext cx="457994" cy="274797"/>
          </a:xfrm>
          <a:prstGeom prst="rect">
            <a:avLst/>
          </a:prstGeom>
        </p:spPr>
      </p:pic>
      <p:pic>
        <p:nvPicPr>
          <p:cNvPr id="100" name="図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8285" y="621308"/>
            <a:ext cx="433395" cy="288032"/>
          </a:xfrm>
          <a:prstGeom prst="rect">
            <a:avLst/>
          </a:prstGeom>
        </p:spPr>
      </p:pic>
      <p:sp>
        <p:nvSpPr>
          <p:cNvPr id="50" name="正方形/長方形 49"/>
          <p:cNvSpPr/>
          <p:nvPr/>
        </p:nvSpPr>
        <p:spPr bwMode="auto">
          <a:xfrm>
            <a:off x="7740674" y="1484784"/>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NTT</a:t>
            </a: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データイントラマート</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IM-IoT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bwMode="auto">
          <a:xfrm>
            <a:off x="1619672" y="909439"/>
            <a:ext cx="936104" cy="360040"/>
          </a:xfrm>
          <a:prstGeom prst="rect">
            <a:avLst/>
          </a:prstGeom>
          <a:solidFill>
            <a:schemeClr val="bg1">
              <a:lumMod val="6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シスコ</a:t>
            </a:r>
            <a:endPar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Cisco Kinetic</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a:stCxn id="10" idx="1"/>
            <a:endCxn id="26" idx="3"/>
          </p:cNvCxnSpPr>
          <p:nvPr/>
        </p:nvCxnSpPr>
        <p:spPr bwMode="auto">
          <a:xfrm flipH="1" flipV="1">
            <a:off x="2555776" y="1520788"/>
            <a:ext cx="504056" cy="1080120"/>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75" name="直線矢印コネクタ 74"/>
          <p:cNvCxnSpPr>
            <a:stCxn id="11" idx="1"/>
            <a:endCxn id="26" idx="3"/>
          </p:cNvCxnSpPr>
          <p:nvPr/>
        </p:nvCxnSpPr>
        <p:spPr bwMode="auto">
          <a:xfrm flipH="1" flipV="1">
            <a:off x="2555776" y="1520788"/>
            <a:ext cx="504056" cy="1548172"/>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56" name="正方形/長方形 55"/>
          <p:cNvSpPr/>
          <p:nvPr/>
        </p:nvSpPr>
        <p:spPr bwMode="auto">
          <a:xfrm>
            <a:off x="395257" y="909439"/>
            <a:ext cx="936135" cy="360040"/>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dirty="0">
                <a:latin typeface="Meiryo UI" panose="020B0604030504040204" pitchFamily="50" charset="-128"/>
                <a:ea typeface="Meiryo UI" panose="020B0604030504040204" pitchFamily="50" charset="-128"/>
                <a:cs typeface="Meiryo UI" panose="020B0604030504040204" pitchFamily="50" charset="-128"/>
              </a:rPr>
              <a:t>AT&amp;T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AT&amp;T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bwMode="auto">
          <a:xfrm>
            <a:off x="1259632" y="5976326"/>
            <a:ext cx="864096" cy="284973"/>
          </a:xfrm>
          <a:prstGeom prst="rect">
            <a:avLst/>
          </a:prstGeom>
          <a:solidFill>
            <a:srgbClr val="FFFFCC"/>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ダッソー</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3DEXPERIENCE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矢印コネクタ 65"/>
          <p:cNvCxnSpPr>
            <a:stCxn id="63" idx="1"/>
            <a:endCxn id="57" idx="0"/>
          </p:cNvCxnSpPr>
          <p:nvPr/>
        </p:nvCxnSpPr>
        <p:spPr bwMode="auto">
          <a:xfrm flipH="1">
            <a:off x="2807804" y="3645024"/>
            <a:ext cx="1980219" cy="233925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028" name="Picture 4" descr="「国旗 フランス」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5805264"/>
            <a:ext cx="216024" cy="144016"/>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直線矢印コネクタ 66"/>
          <p:cNvCxnSpPr>
            <a:stCxn id="57" idx="1"/>
            <a:endCxn id="65" idx="3"/>
          </p:cNvCxnSpPr>
          <p:nvPr/>
        </p:nvCxnSpPr>
        <p:spPr bwMode="auto">
          <a:xfrm flipH="1" flipV="1">
            <a:off x="2123728" y="6118813"/>
            <a:ext cx="216024" cy="3976"/>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030" name="Picture 6" descr="関連画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2" y="5829251"/>
            <a:ext cx="230426" cy="1440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a:stCxn id="15" idx="3"/>
            <a:endCxn id="82" idx="1"/>
          </p:cNvCxnSpPr>
          <p:nvPr/>
        </p:nvCxnSpPr>
        <p:spPr bwMode="auto">
          <a:xfrm>
            <a:off x="7452300" y="3284984"/>
            <a:ext cx="288052" cy="158489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82" name="正方形/長方形 81"/>
          <p:cNvSpPr/>
          <p:nvPr/>
        </p:nvSpPr>
        <p:spPr bwMode="auto">
          <a:xfrm>
            <a:off x="7740352" y="4725863"/>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日立ハイテク</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Flutura</a:t>
            </a:r>
            <a:r>
              <a:rPr kumimoji="0"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Crebra</a:t>
            </a:r>
            <a:endParaRPr kumimoji="0"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a:stCxn id="9" idx="3"/>
            <a:endCxn id="69" idx="1"/>
          </p:cNvCxnSpPr>
          <p:nvPr/>
        </p:nvCxnSpPr>
        <p:spPr bwMode="auto">
          <a:xfrm>
            <a:off x="2555776" y="3609020"/>
            <a:ext cx="3744416" cy="1115405"/>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50" name="直線矢印コネクタ 149"/>
          <p:cNvCxnSpPr>
            <a:stCxn id="16" idx="2"/>
            <a:endCxn id="102" idx="0"/>
          </p:cNvCxnSpPr>
          <p:nvPr/>
        </p:nvCxnSpPr>
        <p:spPr bwMode="auto">
          <a:xfrm>
            <a:off x="6876256" y="1988840"/>
            <a:ext cx="0" cy="72008"/>
          </a:xfrm>
          <a:prstGeom prst="straightConnector1">
            <a:avLst/>
          </a:prstGeom>
          <a:noFill/>
          <a:ln w="28575" cap="flat" cmpd="sng" algn="ctr">
            <a:solidFill>
              <a:srgbClr val="FFCCFF"/>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85" name="正方形/長方形 84"/>
          <p:cNvSpPr/>
          <p:nvPr/>
        </p:nvSpPr>
        <p:spPr bwMode="auto">
          <a:xfrm>
            <a:off x="179512" y="5973284"/>
            <a:ext cx="792088" cy="288016"/>
          </a:xfrm>
          <a:prstGeom prst="rect">
            <a:avLst/>
          </a:prstGeom>
          <a:solidFill>
            <a:schemeClr val="bg1"/>
          </a:solidFill>
          <a:ln w="28575" cap="flat" cmpd="dbl"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シュナイダー</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Elec.</a:t>
            </a:r>
          </a:p>
          <a:p>
            <a:pPr algn="ctr" eaLnBrk="0" hangingPunct="0">
              <a:spcBef>
                <a:spcPct val="20000"/>
              </a:spcBef>
              <a:buClr>
                <a:srgbClr val="F48B00"/>
              </a:buClr>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EcoStruxure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矢印コネクタ 33"/>
          <p:cNvCxnSpPr>
            <a:stCxn id="11" idx="2"/>
            <a:endCxn id="27" idx="0"/>
          </p:cNvCxnSpPr>
          <p:nvPr/>
        </p:nvCxnSpPr>
        <p:spPr bwMode="auto">
          <a:xfrm>
            <a:off x="3635896" y="3212976"/>
            <a:ext cx="0" cy="504056"/>
          </a:xfrm>
          <a:prstGeom prst="straightConnector1">
            <a:avLst/>
          </a:prstGeom>
          <a:noFill/>
          <a:ln w="28575" cap="flat" cmpd="sng" algn="ctr">
            <a:solidFill>
              <a:srgbClr val="009999"/>
            </a:solidFill>
            <a:prstDash val="solid"/>
            <a:round/>
            <a:headEnd type="none" w="med" len="med"/>
            <a:tailEnd type="triangle" w="med" len="med"/>
          </a:ln>
          <a:effectLst/>
        </p:spPr>
      </p:cxnSp>
      <p:pic>
        <p:nvPicPr>
          <p:cNvPr id="81" name="Picture 8" descr="「国旗 中国」の画像検索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56" y="622246"/>
            <a:ext cx="428698" cy="286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WISS」の画像検索結果"/>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47864" y="5805264"/>
            <a:ext cx="144032" cy="144032"/>
          </a:xfrm>
          <a:prstGeom prst="rect">
            <a:avLst/>
          </a:prstGeom>
          <a:noFill/>
          <a:extLst>
            <a:ext uri="{909E8E84-426E-40DD-AFC4-6F175D3DCCD1}">
              <a14:hiddenFill xmlns:a14="http://schemas.microsoft.com/office/drawing/2010/main">
                <a:solidFill>
                  <a:srgbClr val="FFFFFF"/>
                </a:solidFill>
              </a14:hiddenFill>
            </a:ext>
          </a:extLst>
        </p:spPr>
      </p:pic>
      <p:cxnSp>
        <p:nvCxnSpPr>
          <p:cNvPr id="273" name="直線矢印コネクタ 272"/>
          <p:cNvCxnSpPr>
            <a:stCxn id="551" idx="3"/>
            <a:endCxn id="144" idx="1"/>
          </p:cNvCxnSpPr>
          <p:nvPr/>
        </p:nvCxnSpPr>
        <p:spPr bwMode="auto">
          <a:xfrm>
            <a:off x="4218144" y="1053096"/>
            <a:ext cx="569880" cy="183584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84" name="直線矢印コネクタ 283"/>
          <p:cNvCxnSpPr>
            <a:stCxn id="202" idx="1"/>
            <a:endCxn id="57" idx="0"/>
          </p:cNvCxnSpPr>
          <p:nvPr/>
        </p:nvCxnSpPr>
        <p:spPr bwMode="auto">
          <a:xfrm flipH="1">
            <a:off x="2807804" y="3284984"/>
            <a:ext cx="1980219" cy="269929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15" name="直線矢印コネクタ 314"/>
          <p:cNvCxnSpPr>
            <a:stCxn id="12" idx="1"/>
            <a:endCxn id="20" idx="3"/>
          </p:cNvCxnSpPr>
          <p:nvPr/>
        </p:nvCxnSpPr>
        <p:spPr bwMode="auto">
          <a:xfrm flipH="1">
            <a:off x="1331609" y="2132856"/>
            <a:ext cx="1728223" cy="1332508"/>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96" name="直線矢印コネクタ 95"/>
          <p:cNvCxnSpPr>
            <a:stCxn id="9" idx="1"/>
            <a:endCxn id="18" idx="3"/>
          </p:cNvCxnSpPr>
          <p:nvPr/>
        </p:nvCxnSpPr>
        <p:spPr bwMode="auto">
          <a:xfrm flipH="1" flipV="1">
            <a:off x="1331609" y="2889659"/>
            <a:ext cx="288064" cy="719361"/>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328" name="直線矢印コネクタ 327"/>
          <p:cNvCxnSpPr>
            <a:stCxn id="13" idx="1"/>
            <a:endCxn id="52" idx="3"/>
          </p:cNvCxnSpPr>
          <p:nvPr/>
        </p:nvCxnSpPr>
        <p:spPr bwMode="auto">
          <a:xfrm flipH="1" flipV="1">
            <a:off x="2555776" y="1089459"/>
            <a:ext cx="3744416" cy="1835485"/>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84" name="カギ線コネクタ 383"/>
          <p:cNvCxnSpPr/>
          <p:nvPr/>
        </p:nvCxnSpPr>
        <p:spPr bwMode="auto">
          <a:xfrm rot="10800000" flipV="1">
            <a:off x="323280" y="1053455"/>
            <a:ext cx="12700" cy="2448272"/>
          </a:xfrm>
          <a:prstGeom prst="bentConnector3">
            <a:avLst>
              <a:gd name="adj1" fmla="val 1239937"/>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73" name="正方形/長方形 72"/>
          <p:cNvSpPr/>
          <p:nvPr/>
        </p:nvSpPr>
        <p:spPr bwMode="auto">
          <a:xfrm>
            <a:off x="5148064" y="6309320"/>
            <a:ext cx="864096" cy="288017"/>
          </a:xfrm>
          <a:prstGeom prst="rect">
            <a:avLst/>
          </a:prstGeom>
          <a:solidFill>
            <a:srgbClr val="C0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ノキア</a:t>
            </a:r>
            <a:endParaRPr kumimoji="0" lang="en-US" altLang="ja-JP" sz="9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IMPACT</a:t>
            </a:r>
            <a:endParaRPr kumimoji="0" lang="ja-JP" altLang="en-US" sz="9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bwMode="auto">
          <a:xfrm>
            <a:off x="3347880" y="5949297"/>
            <a:ext cx="648072" cy="28801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ABB</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ABB Ability</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bwMode="auto">
          <a:xfrm>
            <a:off x="2339752" y="5984278"/>
            <a:ext cx="936104" cy="27702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エリクソン</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Device Connectivity</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8" name="直線矢印コネクタ 467"/>
          <p:cNvCxnSpPr>
            <a:stCxn id="12" idx="1"/>
            <a:endCxn id="26" idx="3"/>
          </p:cNvCxnSpPr>
          <p:nvPr/>
        </p:nvCxnSpPr>
        <p:spPr bwMode="auto">
          <a:xfrm flipH="1" flipV="1">
            <a:off x="2555776" y="1520788"/>
            <a:ext cx="504056" cy="612068"/>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70" name="直線矢印コネクタ 269"/>
          <p:cNvCxnSpPr>
            <a:stCxn id="205" idx="2"/>
            <a:endCxn id="8" idx="0"/>
          </p:cNvCxnSpPr>
          <p:nvPr/>
        </p:nvCxnSpPr>
        <p:spPr bwMode="auto">
          <a:xfrm>
            <a:off x="2087724" y="2204864"/>
            <a:ext cx="1" cy="14401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99" name="直線矢印コネクタ 398"/>
          <p:cNvCxnSpPr>
            <a:stCxn id="210" idx="1"/>
            <a:endCxn id="8" idx="3"/>
          </p:cNvCxnSpPr>
          <p:nvPr/>
        </p:nvCxnSpPr>
        <p:spPr bwMode="auto">
          <a:xfrm flipH="1">
            <a:off x="2555776" y="1413136"/>
            <a:ext cx="2232248" cy="1151768"/>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70" name="直線矢印コネクタ 69"/>
          <p:cNvCxnSpPr>
            <a:stCxn id="3" idx="1"/>
            <a:endCxn id="20" idx="3"/>
          </p:cNvCxnSpPr>
          <p:nvPr/>
        </p:nvCxnSpPr>
        <p:spPr bwMode="auto">
          <a:xfrm flipH="1">
            <a:off x="1331609" y="3104964"/>
            <a:ext cx="288064" cy="360400"/>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19" name="直線矢印コネクタ 518"/>
          <p:cNvCxnSpPr>
            <a:stCxn id="205" idx="3"/>
            <a:endCxn id="102" idx="1"/>
          </p:cNvCxnSpPr>
          <p:nvPr/>
        </p:nvCxnSpPr>
        <p:spPr bwMode="auto">
          <a:xfrm>
            <a:off x="2555775" y="2024844"/>
            <a:ext cx="3744417" cy="180020"/>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23" name="直線矢印コネクタ 522"/>
          <p:cNvCxnSpPr>
            <a:stCxn id="52" idx="3"/>
            <a:endCxn id="102" idx="1"/>
          </p:cNvCxnSpPr>
          <p:nvPr/>
        </p:nvCxnSpPr>
        <p:spPr bwMode="auto">
          <a:xfrm>
            <a:off x="2555776" y="1089459"/>
            <a:ext cx="3744416" cy="1115405"/>
          </a:xfrm>
          <a:prstGeom prst="straightConnector1">
            <a:avLst/>
          </a:prstGeom>
          <a:noFill/>
          <a:ln w="28575" cap="flat" cmpd="sng" algn="ctr">
            <a:solidFill>
              <a:schemeClr val="bg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26" name="直線矢印コネクタ 525"/>
          <p:cNvCxnSpPr>
            <a:stCxn id="21" idx="1"/>
            <a:endCxn id="102" idx="3"/>
          </p:cNvCxnSpPr>
          <p:nvPr/>
        </p:nvCxnSpPr>
        <p:spPr bwMode="auto">
          <a:xfrm flipH="1" flipV="1">
            <a:off x="7452320" y="2204864"/>
            <a:ext cx="288032" cy="1584796"/>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32" name="直線矢印コネクタ 531"/>
          <p:cNvCxnSpPr>
            <a:stCxn id="102" idx="2"/>
            <a:endCxn id="14" idx="0"/>
          </p:cNvCxnSpPr>
          <p:nvPr/>
        </p:nvCxnSpPr>
        <p:spPr bwMode="auto">
          <a:xfrm>
            <a:off x="6876256" y="2348880"/>
            <a:ext cx="0" cy="72008"/>
          </a:xfrm>
          <a:prstGeom prst="straightConnector1">
            <a:avLst/>
          </a:prstGeom>
          <a:noFill/>
          <a:ln w="28575" cap="flat" cmpd="sng" algn="ctr">
            <a:solidFill>
              <a:schemeClr val="tx1"/>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45" name="直線矢印コネクタ 544"/>
          <p:cNvCxnSpPr>
            <a:stCxn id="22" idx="1"/>
            <a:endCxn id="14" idx="3"/>
          </p:cNvCxnSpPr>
          <p:nvPr/>
        </p:nvCxnSpPr>
        <p:spPr bwMode="auto">
          <a:xfrm flipH="1" flipV="1">
            <a:off x="7452320" y="2564904"/>
            <a:ext cx="288032" cy="50477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079" name="直線矢印コネクタ 3078"/>
          <p:cNvCxnSpPr>
            <a:stCxn id="8" idx="2"/>
            <a:endCxn id="3" idx="0"/>
          </p:cNvCxnSpPr>
          <p:nvPr/>
        </p:nvCxnSpPr>
        <p:spPr bwMode="auto">
          <a:xfrm>
            <a:off x="2087725" y="2780928"/>
            <a:ext cx="0" cy="144016"/>
          </a:xfrm>
          <a:prstGeom prst="straightConnector1">
            <a:avLst/>
          </a:prstGeom>
          <a:noFill/>
          <a:ln w="28575" cap="flat" cmpd="sng" algn="ctr">
            <a:solidFill>
              <a:srgbClr val="0000FF"/>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62" name="直線矢印コネクタ 561"/>
          <p:cNvCxnSpPr>
            <a:stCxn id="9" idx="1"/>
            <a:endCxn id="374" idx="3"/>
          </p:cNvCxnSpPr>
          <p:nvPr/>
        </p:nvCxnSpPr>
        <p:spPr bwMode="auto">
          <a:xfrm flipH="1">
            <a:off x="1331392" y="3609020"/>
            <a:ext cx="288281" cy="396044"/>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77" name="直線矢印コネクタ 76"/>
          <p:cNvCxnSpPr/>
          <p:nvPr/>
        </p:nvCxnSpPr>
        <p:spPr bwMode="auto">
          <a:xfrm flipV="1">
            <a:off x="1907704" y="1700808"/>
            <a:ext cx="1" cy="1224136"/>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67" name="直線矢印コネクタ 266"/>
          <p:cNvCxnSpPr>
            <a:stCxn id="205" idx="1"/>
            <a:endCxn id="20" idx="3"/>
          </p:cNvCxnSpPr>
          <p:nvPr/>
        </p:nvCxnSpPr>
        <p:spPr bwMode="auto">
          <a:xfrm flipH="1">
            <a:off x="1331609" y="2024844"/>
            <a:ext cx="288063" cy="1440520"/>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098" name="直線矢印コネクタ 3097"/>
          <p:cNvCxnSpPr>
            <a:stCxn id="10" idx="1"/>
            <a:endCxn id="3" idx="3"/>
          </p:cNvCxnSpPr>
          <p:nvPr/>
        </p:nvCxnSpPr>
        <p:spPr bwMode="auto">
          <a:xfrm flipH="1">
            <a:off x="2555776" y="2600908"/>
            <a:ext cx="504056" cy="504056"/>
          </a:xfrm>
          <a:prstGeom prst="straightConnector1">
            <a:avLst/>
          </a:prstGeom>
          <a:noFill/>
          <a:ln w="28575" cap="flat" cmpd="sng" algn="ctr">
            <a:solidFill>
              <a:srgbClr val="00206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121" name="正方形/長方形 120"/>
          <p:cNvSpPr/>
          <p:nvPr/>
        </p:nvSpPr>
        <p:spPr bwMode="auto">
          <a:xfrm>
            <a:off x="7740352" y="4365823"/>
            <a:ext cx="107979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コニカミノルタ</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Workplace Hub</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6" name="直線矢印コネクタ 275"/>
          <p:cNvCxnSpPr>
            <a:stCxn id="210" idx="3"/>
            <a:endCxn id="144" idx="1"/>
          </p:cNvCxnSpPr>
          <p:nvPr/>
        </p:nvCxnSpPr>
        <p:spPr bwMode="auto">
          <a:xfrm flipH="1">
            <a:off x="4788024" y="1413136"/>
            <a:ext cx="1080120" cy="147580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74" name="直線矢印コネクタ 173"/>
          <p:cNvCxnSpPr>
            <a:stCxn id="128" idx="1"/>
            <a:endCxn id="8" idx="3"/>
          </p:cNvCxnSpPr>
          <p:nvPr/>
        </p:nvCxnSpPr>
        <p:spPr bwMode="auto">
          <a:xfrm flipH="1">
            <a:off x="2555776" y="1773176"/>
            <a:ext cx="504056" cy="791728"/>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77" name="カギ線コネクタ 176"/>
          <p:cNvCxnSpPr>
            <a:stCxn id="128" idx="3"/>
            <a:endCxn id="10" idx="3"/>
          </p:cNvCxnSpPr>
          <p:nvPr/>
        </p:nvCxnSpPr>
        <p:spPr bwMode="auto">
          <a:xfrm>
            <a:off x="4211960" y="1773176"/>
            <a:ext cx="12700" cy="827732"/>
          </a:xfrm>
          <a:prstGeom prst="bentConnector3">
            <a:avLst>
              <a:gd name="adj1" fmla="val 180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sp>
        <p:nvSpPr>
          <p:cNvPr id="146" name="正方形/長方形 145"/>
          <p:cNvSpPr/>
          <p:nvPr/>
        </p:nvSpPr>
        <p:spPr bwMode="auto">
          <a:xfrm>
            <a:off x="7740352" y="5085184"/>
            <a:ext cx="1080120"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横河電機</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IIoT</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Architecture</a:t>
            </a:r>
          </a:p>
        </p:txBody>
      </p:sp>
      <p:cxnSp>
        <p:nvCxnSpPr>
          <p:cNvPr id="158" name="直線矢印コネクタ 157"/>
          <p:cNvCxnSpPr>
            <a:stCxn id="146" idx="1"/>
            <a:endCxn id="8" idx="3"/>
          </p:cNvCxnSpPr>
          <p:nvPr/>
        </p:nvCxnSpPr>
        <p:spPr bwMode="auto">
          <a:xfrm flipH="1" flipV="1">
            <a:off x="2555776" y="2564904"/>
            <a:ext cx="5184576" cy="266429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69" name="直線矢印コネクタ 168"/>
          <p:cNvCxnSpPr>
            <a:stCxn id="10" idx="1"/>
            <a:endCxn id="8" idx="3"/>
          </p:cNvCxnSpPr>
          <p:nvPr/>
        </p:nvCxnSpPr>
        <p:spPr bwMode="auto">
          <a:xfrm flipH="1" flipV="1">
            <a:off x="2555776" y="2564904"/>
            <a:ext cx="504056" cy="36004"/>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78" name="直線矢印コネクタ 77"/>
          <p:cNvCxnSpPr>
            <a:stCxn id="11" idx="1"/>
            <a:endCxn id="8" idx="3"/>
          </p:cNvCxnSpPr>
          <p:nvPr/>
        </p:nvCxnSpPr>
        <p:spPr bwMode="auto">
          <a:xfrm flipH="1" flipV="1">
            <a:off x="2555776" y="2564904"/>
            <a:ext cx="504056" cy="50405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07" name="直線矢印コネクタ 206"/>
          <p:cNvCxnSpPr>
            <a:stCxn id="85" idx="0"/>
            <a:endCxn id="8" idx="2"/>
          </p:cNvCxnSpPr>
          <p:nvPr/>
        </p:nvCxnSpPr>
        <p:spPr bwMode="auto">
          <a:xfrm flipV="1">
            <a:off x="575556" y="2780928"/>
            <a:ext cx="1512169" cy="319235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80" name="直線矢印コネクタ 179"/>
          <p:cNvCxnSpPr>
            <a:stCxn id="128" idx="1"/>
            <a:endCxn id="9" idx="3"/>
          </p:cNvCxnSpPr>
          <p:nvPr/>
        </p:nvCxnSpPr>
        <p:spPr bwMode="auto">
          <a:xfrm flipH="1">
            <a:off x="2555776" y="1773176"/>
            <a:ext cx="504056" cy="1835844"/>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465" name="直線矢印コネクタ 464"/>
          <p:cNvCxnSpPr>
            <a:stCxn id="12" idx="1"/>
            <a:endCxn id="9" idx="3"/>
          </p:cNvCxnSpPr>
          <p:nvPr/>
        </p:nvCxnSpPr>
        <p:spPr bwMode="auto">
          <a:xfrm flipH="1">
            <a:off x="2555776" y="2132856"/>
            <a:ext cx="504056" cy="1476164"/>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71" name="直線矢印コネクタ 570"/>
          <p:cNvCxnSpPr>
            <a:stCxn id="10" idx="1"/>
            <a:endCxn id="9" idx="3"/>
          </p:cNvCxnSpPr>
          <p:nvPr/>
        </p:nvCxnSpPr>
        <p:spPr bwMode="auto">
          <a:xfrm flipH="1">
            <a:off x="2555776" y="2600908"/>
            <a:ext cx="504056" cy="1008112"/>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155" name="正方形/長方形 154"/>
          <p:cNvSpPr/>
          <p:nvPr/>
        </p:nvSpPr>
        <p:spPr bwMode="auto">
          <a:xfrm>
            <a:off x="395505" y="1845543"/>
            <a:ext cx="936135" cy="360040"/>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ハネウェル</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Uniformance</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Suite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6" name="直線矢印コネクタ 155"/>
          <p:cNvCxnSpPr>
            <a:stCxn id="155" idx="0"/>
            <a:endCxn id="26" idx="1"/>
          </p:cNvCxnSpPr>
          <p:nvPr/>
        </p:nvCxnSpPr>
        <p:spPr bwMode="auto">
          <a:xfrm flipV="1">
            <a:off x="863573" y="1520788"/>
            <a:ext cx="755851" cy="324755"/>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60" name="直線矢印コネクタ 159"/>
          <p:cNvCxnSpPr>
            <a:stCxn id="155" idx="3"/>
            <a:endCxn id="144" idx="1"/>
          </p:cNvCxnSpPr>
          <p:nvPr/>
        </p:nvCxnSpPr>
        <p:spPr bwMode="auto">
          <a:xfrm>
            <a:off x="1331640" y="2025563"/>
            <a:ext cx="3456384" cy="863377"/>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59" name="Picture 4" descr="「国旗 フランス」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5805264"/>
            <a:ext cx="216024" cy="14401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シンガポール　国旗」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4" descr="「シンガポール　国旗」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0" name="直線矢印コネクタ 139"/>
          <p:cNvCxnSpPr>
            <a:stCxn id="17" idx="1"/>
            <a:endCxn id="144" idx="3"/>
          </p:cNvCxnSpPr>
          <p:nvPr/>
        </p:nvCxnSpPr>
        <p:spPr bwMode="auto">
          <a:xfrm flipH="1" flipV="1">
            <a:off x="5868144" y="2888940"/>
            <a:ext cx="432048" cy="255628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41" name="直線矢印コネクタ 140"/>
          <p:cNvCxnSpPr>
            <a:stCxn id="86" idx="0"/>
            <a:endCxn id="26" idx="3"/>
          </p:cNvCxnSpPr>
          <p:nvPr/>
        </p:nvCxnSpPr>
        <p:spPr bwMode="auto">
          <a:xfrm flipH="1" flipV="1">
            <a:off x="2555776" y="1520788"/>
            <a:ext cx="1116140" cy="4428509"/>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48" name="直線矢印コネクタ 147"/>
          <p:cNvCxnSpPr>
            <a:stCxn id="3" idx="3"/>
            <a:endCxn id="491" idx="1"/>
          </p:cNvCxnSpPr>
          <p:nvPr/>
        </p:nvCxnSpPr>
        <p:spPr bwMode="auto">
          <a:xfrm flipV="1">
            <a:off x="2555776" y="2132856"/>
            <a:ext cx="2232248" cy="972108"/>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49" name="直線矢印コネクタ 148"/>
          <p:cNvCxnSpPr>
            <a:stCxn id="3" idx="3"/>
            <a:endCxn id="144" idx="1"/>
          </p:cNvCxnSpPr>
          <p:nvPr/>
        </p:nvCxnSpPr>
        <p:spPr bwMode="auto">
          <a:xfrm flipV="1">
            <a:off x="2555776" y="2888940"/>
            <a:ext cx="2232248" cy="216024"/>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02" name="直線矢印コネクタ 301"/>
          <p:cNvCxnSpPr>
            <a:stCxn id="21" idx="1"/>
            <a:endCxn id="52" idx="3"/>
          </p:cNvCxnSpPr>
          <p:nvPr/>
        </p:nvCxnSpPr>
        <p:spPr bwMode="auto">
          <a:xfrm flipH="1" flipV="1">
            <a:off x="2555776" y="1089459"/>
            <a:ext cx="5184576" cy="2700201"/>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431" name="カギ線コネクタ 430"/>
          <p:cNvCxnSpPr>
            <a:stCxn id="320" idx="1"/>
            <a:endCxn id="10" idx="3"/>
          </p:cNvCxnSpPr>
          <p:nvPr/>
        </p:nvCxnSpPr>
        <p:spPr bwMode="auto">
          <a:xfrm rot="10800000" flipV="1">
            <a:off x="4211960" y="1268760"/>
            <a:ext cx="3528392" cy="1332148"/>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536" name="カギ線コネクタ 535"/>
          <p:cNvCxnSpPr>
            <a:stCxn id="210" idx="3"/>
            <a:endCxn id="10" idx="3"/>
          </p:cNvCxnSpPr>
          <p:nvPr/>
        </p:nvCxnSpPr>
        <p:spPr bwMode="auto">
          <a:xfrm flipH="1">
            <a:off x="4211960" y="1413136"/>
            <a:ext cx="1656184" cy="1187772"/>
          </a:xfrm>
          <a:prstGeom prst="bentConnector3">
            <a:avLst>
              <a:gd name="adj1" fmla="val -13803"/>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539" name="カギ線コネクタ 538"/>
          <p:cNvCxnSpPr>
            <a:stCxn id="102" idx="1"/>
            <a:endCxn id="10" idx="3"/>
          </p:cNvCxnSpPr>
          <p:nvPr/>
        </p:nvCxnSpPr>
        <p:spPr bwMode="auto">
          <a:xfrm rot="10800000" flipV="1">
            <a:off x="4211960" y="2204864"/>
            <a:ext cx="2088232" cy="396044"/>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544" name="直線矢印コネクタ 543"/>
          <p:cNvCxnSpPr>
            <a:stCxn id="3" idx="3"/>
            <a:endCxn id="17" idx="1"/>
          </p:cNvCxnSpPr>
          <p:nvPr/>
        </p:nvCxnSpPr>
        <p:spPr bwMode="auto">
          <a:xfrm>
            <a:off x="2555776" y="3104964"/>
            <a:ext cx="3744416" cy="2340260"/>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47" name="直線矢印コネクタ 546"/>
          <p:cNvCxnSpPr>
            <a:stCxn id="3" idx="3"/>
            <a:endCxn id="16" idx="1"/>
          </p:cNvCxnSpPr>
          <p:nvPr/>
        </p:nvCxnSpPr>
        <p:spPr bwMode="auto">
          <a:xfrm flipV="1">
            <a:off x="2555776" y="1844824"/>
            <a:ext cx="3744416" cy="1260140"/>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64" name="カギ線コネクタ 563"/>
          <p:cNvCxnSpPr>
            <a:stCxn id="202" idx="1"/>
            <a:endCxn id="10" idx="3"/>
          </p:cNvCxnSpPr>
          <p:nvPr/>
        </p:nvCxnSpPr>
        <p:spPr bwMode="auto">
          <a:xfrm rot="10800000">
            <a:off x="4211961" y="2600908"/>
            <a:ext cx="576063" cy="684076"/>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87" name="直線矢印コネクタ 86"/>
          <p:cNvCxnSpPr>
            <a:stCxn id="12" idx="2"/>
            <a:endCxn id="10" idx="0"/>
          </p:cNvCxnSpPr>
          <p:nvPr/>
        </p:nvCxnSpPr>
        <p:spPr bwMode="auto">
          <a:xfrm>
            <a:off x="3635896" y="2276872"/>
            <a:ext cx="0" cy="144016"/>
          </a:xfrm>
          <a:prstGeom prst="straightConnector1">
            <a:avLst/>
          </a:prstGeom>
          <a:noFill/>
          <a:ln w="28575" cap="flat" cmpd="sng" algn="ctr">
            <a:solidFill>
              <a:srgbClr val="002060"/>
            </a:solidFill>
            <a:prstDash val="solid"/>
            <a:round/>
            <a:headEnd type="triangle" w="med" len="med"/>
            <a:tailEnd type="none" w="med" len="med"/>
          </a:ln>
          <a:effectLst>
            <a:glow rad="63500">
              <a:schemeClr val="bg1">
                <a:alpha val="40000"/>
              </a:schemeClr>
            </a:glow>
            <a:outerShdw blurRad="50800" dist="38100" dir="2700000" algn="tl" rotWithShape="0">
              <a:prstClr val="black">
                <a:alpha val="40000"/>
              </a:prstClr>
            </a:outerShdw>
          </a:effectLst>
        </p:spPr>
      </p:cxnSp>
      <p:cxnSp>
        <p:nvCxnSpPr>
          <p:cNvPr id="422" name="直線矢印コネクタ 421"/>
          <p:cNvCxnSpPr>
            <a:stCxn id="11" idx="0"/>
            <a:endCxn id="10" idx="2"/>
          </p:cNvCxnSpPr>
          <p:nvPr/>
        </p:nvCxnSpPr>
        <p:spPr bwMode="auto">
          <a:xfrm flipV="1">
            <a:off x="3635896" y="2780928"/>
            <a:ext cx="0" cy="144016"/>
          </a:xfrm>
          <a:prstGeom prst="straightConnector1">
            <a:avLst/>
          </a:prstGeom>
          <a:noFill/>
          <a:ln w="28575" cap="flat" cmpd="sng" algn="ctr">
            <a:solidFill>
              <a:srgbClr val="002060"/>
            </a:solidFill>
            <a:prstDash val="solid"/>
            <a:round/>
            <a:headEnd type="triangle" w="med" len="med"/>
            <a:tailEnd type="none" w="med" len="med"/>
          </a:ln>
          <a:effectLst>
            <a:glow rad="63500">
              <a:schemeClr val="bg1">
                <a:alpha val="40000"/>
              </a:schemeClr>
            </a:glow>
            <a:outerShdw blurRad="50800" dist="38100" dir="2700000" algn="tl" rotWithShape="0">
              <a:prstClr val="black">
                <a:alpha val="40000"/>
              </a:prstClr>
            </a:outerShdw>
          </a:effectLst>
        </p:spPr>
      </p:cxnSp>
      <p:cxnSp>
        <p:nvCxnSpPr>
          <p:cNvPr id="119" name="直線矢印コネクタ 118"/>
          <p:cNvCxnSpPr>
            <a:stCxn id="11" idx="3"/>
            <a:endCxn id="144" idx="1"/>
          </p:cNvCxnSpPr>
          <p:nvPr/>
        </p:nvCxnSpPr>
        <p:spPr bwMode="auto">
          <a:xfrm flipV="1">
            <a:off x="4211960" y="2888940"/>
            <a:ext cx="576064" cy="180020"/>
          </a:xfrm>
          <a:prstGeom prst="straightConnector1">
            <a:avLst/>
          </a:prstGeom>
          <a:noFill/>
          <a:ln w="28575" cap="flat" cmpd="sng" algn="ctr">
            <a:solidFill>
              <a:srgbClr val="009999"/>
            </a:solidFill>
            <a:prstDash val="solid"/>
            <a:round/>
            <a:headEnd type="none" w="med" len="med"/>
            <a:tailEnd type="triangle" w="med" len="med"/>
          </a:ln>
          <a:effectLst/>
        </p:spPr>
      </p:cxnSp>
      <p:cxnSp>
        <p:nvCxnSpPr>
          <p:cNvPr id="151" name="直線矢印コネクタ 150"/>
          <p:cNvCxnSpPr>
            <a:stCxn id="21" idx="1"/>
            <a:endCxn id="17" idx="3"/>
          </p:cNvCxnSpPr>
          <p:nvPr/>
        </p:nvCxnSpPr>
        <p:spPr bwMode="auto">
          <a:xfrm flipH="1">
            <a:off x="7452320" y="3789660"/>
            <a:ext cx="288032" cy="165556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41" name="直線矢印コネクタ 340"/>
          <p:cNvCxnSpPr>
            <a:stCxn id="13" idx="3"/>
            <a:endCxn id="320" idx="1"/>
          </p:cNvCxnSpPr>
          <p:nvPr/>
        </p:nvCxnSpPr>
        <p:spPr bwMode="auto">
          <a:xfrm flipV="1">
            <a:off x="7452320" y="1268760"/>
            <a:ext cx="288032" cy="165618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622" name="直線矢印コネクタ 621"/>
          <p:cNvCxnSpPr>
            <a:stCxn id="11" idx="3"/>
            <a:endCxn id="122" idx="1"/>
          </p:cNvCxnSpPr>
          <p:nvPr/>
        </p:nvCxnSpPr>
        <p:spPr bwMode="auto">
          <a:xfrm>
            <a:off x="4211960" y="3068960"/>
            <a:ext cx="2088232" cy="2015505"/>
          </a:xfrm>
          <a:prstGeom prst="straightConnector1">
            <a:avLst/>
          </a:prstGeom>
          <a:noFill/>
          <a:ln w="28575" cap="flat" cmpd="sng" algn="ctr">
            <a:solidFill>
              <a:srgbClr val="009999"/>
            </a:solidFill>
            <a:prstDash val="solid"/>
            <a:round/>
            <a:headEnd type="none" w="med" len="med"/>
            <a:tailEnd type="triangle" w="med" len="med"/>
          </a:ln>
          <a:effectLst/>
        </p:spPr>
      </p:cxnSp>
      <p:cxnSp>
        <p:nvCxnSpPr>
          <p:cNvPr id="153" name="直線矢印コネクタ 152"/>
          <p:cNvCxnSpPr>
            <a:stCxn id="15" idx="1"/>
            <a:endCxn id="52" idx="3"/>
          </p:cNvCxnSpPr>
          <p:nvPr/>
        </p:nvCxnSpPr>
        <p:spPr bwMode="auto">
          <a:xfrm flipH="1" flipV="1">
            <a:off x="2555776" y="1089459"/>
            <a:ext cx="3744416" cy="2195525"/>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551" name="正方形/長方形 550"/>
          <p:cNvSpPr/>
          <p:nvPr/>
        </p:nvSpPr>
        <p:spPr bwMode="auto">
          <a:xfrm>
            <a:off x="3059832" y="909439"/>
            <a:ext cx="1158312" cy="287313"/>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ドイツテレコム</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Open Telecom Cloud</a:t>
            </a:r>
          </a:p>
        </p:txBody>
      </p:sp>
      <p:cxnSp>
        <p:nvCxnSpPr>
          <p:cNvPr id="157" name="カギ線コネクタ 156"/>
          <p:cNvCxnSpPr>
            <a:stCxn id="14" idx="1"/>
            <a:endCxn id="10" idx="3"/>
          </p:cNvCxnSpPr>
          <p:nvPr/>
        </p:nvCxnSpPr>
        <p:spPr bwMode="auto">
          <a:xfrm rot="10800000" flipV="1">
            <a:off x="4211960" y="2564904"/>
            <a:ext cx="2088232" cy="36004"/>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161" name="直線矢印コネクタ 160"/>
          <p:cNvCxnSpPr>
            <a:stCxn id="23" idx="1"/>
            <a:endCxn id="8" idx="3"/>
          </p:cNvCxnSpPr>
          <p:nvPr/>
        </p:nvCxnSpPr>
        <p:spPr bwMode="auto">
          <a:xfrm flipH="1">
            <a:off x="2555776" y="1016732"/>
            <a:ext cx="3744416" cy="1548172"/>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320" name="正方形/長方形 319"/>
          <p:cNvSpPr/>
          <p:nvPr/>
        </p:nvSpPr>
        <p:spPr bwMode="auto">
          <a:xfrm>
            <a:off x="7740352" y="1124744"/>
            <a:ext cx="1080120"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データ</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iQuattro</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 Com/</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SkyWay</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bwMode="auto">
          <a:xfrm>
            <a:off x="7740352" y="836712"/>
            <a:ext cx="1080120"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ドコモ</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/LANDLOG</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NTT/OneM2M</a:t>
            </a:r>
          </a:p>
        </p:txBody>
      </p:sp>
      <p:cxnSp>
        <p:nvCxnSpPr>
          <p:cNvPr id="183" name="カギ線コネクタ 182"/>
          <p:cNvCxnSpPr>
            <a:stCxn id="23" idx="1"/>
            <a:endCxn id="10" idx="3"/>
          </p:cNvCxnSpPr>
          <p:nvPr/>
        </p:nvCxnSpPr>
        <p:spPr bwMode="auto">
          <a:xfrm rot="10800000" flipV="1">
            <a:off x="4211960" y="1016732"/>
            <a:ext cx="2088232" cy="1584176"/>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186" name="直線矢印コネクタ 185"/>
          <p:cNvCxnSpPr>
            <a:stCxn id="23" idx="3"/>
            <a:endCxn id="182" idx="1"/>
          </p:cNvCxnSpPr>
          <p:nvPr/>
        </p:nvCxnSpPr>
        <p:spPr bwMode="auto">
          <a:xfrm flipV="1">
            <a:off x="7452320" y="980728"/>
            <a:ext cx="288032" cy="36004"/>
          </a:xfrm>
          <a:prstGeom prst="straightConnector1">
            <a:avLst/>
          </a:prstGeom>
          <a:noFill/>
          <a:ln w="28575" cap="flat" cmpd="sng" algn="ctr">
            <a:solidFill>
              <a:srgbClr val="00FFFF"/>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06" name="正方形/長方形 205"/>
          <p:cNvSpPr/>
          <p:nvPr/>
        </p:nvSpPr>
        <p:spPr bwMode="auto">
          <a:xfrm>
            <a:off x="4788024" y="908720"/>
            <a:ext cx="1080120" cy="288751"/>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ZTE</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ThingxCloud</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9" name="カギ線コネクタ 198"/>
          <p:cNvCxnSpPr>
            <a:stCxn id="15" idx="1"/>
            <a:endCxn id="10" idx="3"/>
          </p:cNvCxnSpPr>
          <p:nvPr/>
        </p:nvCxnSpPr>
        <p:spPr bwMode="auto">
          <a:xfrm rot="10800000">
            <a:off x="4211960" y="2600908"/>
            <a:ext cx="2088232" cy="684076"/>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162" name="直線矢印コネクタ 161"/>
          <p:cNvCxnSpPr>
            <a:stCxn id="102" idx="1"/>
            <a:endCxn id="19" idx="3"/>
          </p:cNvCxnSpPr>
          <p:nvPr/>
        </p:nvCxnSpPr>
        <p:spPr bwMode="auto">
          <a:xfrm flipH="1" flipV="1">
            <a:off x="1331609" y="1521507"/>
            <a:ext cx="4968583" cy="683357"/>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33" name="カギ線コネクタ 532"/>
          <p:cNvCxnSpPr>
            <a:stCxn id="144" idx="2"/>
            <a:endCxn id="10" idx="3"/>
          </p:cNvCxnSpPr>
          <p:nvPr/>
        </p:nvCxnSpPr>
        <p:spPr bwMode="auto">
          <a:xfrm rot="5400000" flipH="1">
            <a:off x="4535996" y="2276872"/>
            <a:ext cx="468052" cy="1116124"/>
          </a:xfrm>
          <a:prstGeom prst="bentConnector4">
            <a:avLst>
              <a:gd name="adj1" fmla="val -48841"/>
              <a:gd name="adj2" fmla="val 74194"/>
            </a:avLst>
          </a:prstGeom>
          <a:noFill/>
          <a:ln w="28575" cap="flat" cmpd="sng" algn="ctr">
            <a:solidFill>
              <a:srgbClr val="002060"/>
            </a:solidFill>
            <a:prstDash val="solid"/>
            <a:round/>
            <a:headEnd type="triangle" w="med" len="med"/>
            <a:tailEnd type="none" w="med" len="med"/>
          </a:ln>
          <a:effectLst/>
        </p:spPr>
      </p:cxnSp>
      <p:cxnSp>
        <p:nvCxnSpPr>
          <p:cNvPr id="166" name="直線矢印コネクタ 165"/>
          <p:cNvCxnSpPr>
            <a:stCxn id="18" idx="3"/>
            <a:endCxn id="26" idx="1"/>
          </p:cNvCxnSpPr>
          <p:nvPr/>
        </p:nvCxnSpPr>
        <p:spPr bwMode="auto">
          <a:xfrm flipV="1">
            <a:off x="1331609" y="1520788"/>
            <a:ext cx="287815" cy="1368871"/>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68" name="直線矢印コネクタ 167"/>
          <p:cNvCxnSpPr>
            <a:stCxn id="56" idx="3"/>
            <a:endCxn id="26" idx="1"/>
          </p:cNvCxnSpPr>
          <p:nvPr/>
        </p:nvCxnSpPr>
        <p:spPr bwMode="auto">
          <a:xfrm>
            <a:off x="1331392" y="1089459"/>
            <a:ext cx="288032" cy="431329"/>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19" name="正方形/長方形 18"/>
          <p:cNvSpPr/>
          <p:nvPr/>
        </p:nvSpPr>
        <p:spPr bwMode="auto">
          <a:xfrm>
            <a:off x="395257" y="1341487"/>
            <a:ext cx="936352"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オラクル</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Oracle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4" name="直線矢印コネクタ 183"/>
          <p:cNvCxnSpPr>
            <a:stCxn id="9" idx="3"/>
            <a:endCxn id="25" idx="1"/>
          </p:cNvCxnSpPr>
          <p:nvPr/>
        </p:nvCxnSpPr>
        <p:spPr bwMode="auto">
          <a:xfrm>
            <a:off x="2555776" y="3609020"/>
            <a:ext cx="3744416" cy="2196244"/>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pic>
        <p:nvPicPr>
          <p:cNvPr id="76" name="Picture 2" descr="「EU kokki」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655" y="5445224"/>
            <a:ext cx="458775" cy="305850"/>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bwMode="auto">
          <a:xfrm>
            <a:off x="1619424" y="1340768"/>
            <a:ext cx="936352" cy="360040"/>
          </a:xfrm>
          <a:prstGeom prst="rect">
            <a:avLst/>
          </a:prstGeom>
          <a:solidFill>
            <a:srgbClr val="7030A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IBM</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Watson IoT</a:t>
            </a:r>
            <a:endParaRPr kumimoji="0" lang="ja-JP" altLang="en-US"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正方形/長方形 204"/>
          <p:cNvSpPr/>
          <p:nvPr/>
        </p:nvSpPr>
        <p:spPr bwMode="auto">
          <a:xfrm>
            <a:off x="1619672" y="1844824"/>
            <a:ext cx="936103"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OSIsoft</a:t>
            </a:r>
            <a:endParaRPr kumimoji="0"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PI System</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正方形/長方形 186"/>
          <p:cNvSpPr/>
          <p:nvPr/>
        </p:nvSpPr>
        <p:spPr bwMode="auto">
          <a:xfrm>
            <a:off x="7740352" y="4005783"/>
            <a:ext cx="107979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Panasonic</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μ Sockets/</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HomeX</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矢印コネクタ 39"/>
          <p:cNvCxnSpPr>
            <a:stCxn id="71" idx="3"/>
            <a:endCxn id="82" idx="1"/>
          </p:cNvCxnSpPr>
          <p:nvPr/>
        </p:nvCxnSpPr>
        <p:spPr bwMode="auto">
          <a:xfrm>
            <a:off x="2555776" y="4005064"/>
            <a:ext cx="5184576" cy="864815"/>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67" name="正方形/長方形 166"/>
          <p:cNvSpPr/>
          <p:nvPr/>
        </p:nvSpPr>
        <p:spPr bwMode="auto">
          <a:xfrm>
            <a:off x="7740352" y="5445224"/>
            <a:ext cx="1080120"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インフォコーパス</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SensorCorpus</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正方形/長方形 187"/>
          <p:cNvSpPr/>
          <p:nvPr/>
        </p:nvSpPr>
        <p:spPr bwMode="auto">
          <a:xfrm>
            <a:off x="395536" y="2277591"/>
            <a:ext cx="936352"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Google</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Cloud IoT Core</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bwMode="auto">
          <a:xfrm>
            <a:off x="1619672" y="3861048"/>
            <a:ext cx="936104"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Flutura</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Cerebra</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テキスト ボックス 190"/>
          <p:cNvSpPr txBox="1"/>
          <p:nvPr/>
        </p:nvSpPr>
        <p:spPr>
          <a:xfrm>
            <a:off x="610300" y="5456257"/>
            <a:ext cx="1369412" cy="276999"/>
          </a:xfrm>
          <a:prstGeom prst="rect">
            <a:avLst/>
          </a:prstGeom>
          <a:solidFill>
            <a:schemeClr val="bg1">
              <a:alpha val="70000"/>
            </a:schemeClr>
          </a:solidFill>
        </p:spPr>
        <p:txBody>
          <a:bodyPr wrap="none" rtlCol="0">
            <a:no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欧州（ドイツ以外）</a:t>
            </a:r>
          </a:p>
        </p:txBody>
      </p:sp>
      <p:sp>
        <p:nvSpPr>
          <p:cNvPr id="64" name="正方形/長方形 63"/>
          <p:cNvSpPr/>
          <p:nvPr/>
        </p:nvSpPr>
        <p:spPr bwMode="auto">
          <a:xfrm>
            <a:off x="4067944" y="5949999"/>
            <a:ext cx="576660" cy="28729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フィリップス</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HSDP</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auto">
          <a:xfrm>
            <a:off x="395257" y="3285703"/>
            <a:ext cx="936352" cy="359321"/>
          </a:xfrm>
          <a:prstGeom prst="rect">
            <a:avLst/>
          </a:prstGeom>
          <a:solidFill>
            <a:srgbClr val="00B05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PTC</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ThingWorx</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bwMode="auto">
          <a:xfrm>
            <a:off x="395257" y="422108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オートデスク</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A360/Forge</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4" name="正方形/長方形 373"/>
          <p:cNvSpPr/>
          <p:nvPr/>
        </p:nvSpPr>
        <p:spPr bwMode="auto">
          <a:xfrm>
            <a:off x="395257" y="3861048"/>
            <a:ext cx="936135"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ロックウェル</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FactoryTalk</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4" name="直線矢印コネクタ 193"/>
          <p:cNvCxnSpPr>
            <a:stCxn id="102" idx="1"/>
            <a:endCxn id="26" idx="3"/>
          </p:cNvCxnSpPr>
          <p:nvPr/>
        </p:nvCxnSpPr>
        <p:spPr bwMode="auto">
          <a:xfrm flipH="1" flipV="1">
            <a:off x="2555776" y="1520788"/>
            <a:ext cx="3744416" cy="684076"/>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95" name="直線矢印コネクタ 194"/>
          <p:cNvCxnSpPr>
            <a:stCxn id="102" idx="1"/>
            <a:endCxn id="179" idx="3"/>
          </p:cNvCxnSpPr>
          <p:nvPr/>
        </p:nvCxnSpPr>
        <p:spPr bwMode="auto">
          <a:xfrm flipH="1">
            <a:off x="5940152" y="2204864"/>
            <a:ext cx="360040" cy="2520280"/>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9" name="カギ線コネクタ 28"/>
          <p:cNvCxnSpPr>
            <a:stCxn id="102" idx="3"/>
            <a:endCxn id="165" idx="3"/>
          </p:cNvCxnSpPr>
          <p:nvPr/>
        </p:nvCxnSpPr>
        <p:spPr bwMode="auto">
          <a:xfrm>
            <a:off x="7452320" y="2204864"/>
            <a:ext cx="12700" cy="1800200"/>
          </a:xfrm>
          <a:prstGeom prst="bentConnector3">
            <a:avLst>
              <a:gd name="adj1" fmla="val 1800000"/>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196" name="正方形/長方形 195"/>
          <p:cNvSpPr/>
          <p:nvPr/>
        </p:nvSpPr>
        <p:spPr bwMode="auto">
          <a:xfrm>
            <a:off x="7740352" y="3285703"/>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NSW </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TOAMI</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7" name="直線矢印コネクタ 196"/>
          <p:cNvCxnSpPr>
            <a:stCxn id="22" idx="2"/>
            <a:endCxn id="196" idx="0"/>
          </p:cNvCxnSpPr>
          <p:nvPr/>
        </p:nvCxnSpPr>
        <p:spPr bwMode="auto">
          <a:xfrm>
            <a:off x="8280251" y="3213695"/>
            <a:ext cx="0" cy="72008"/>
          </a:xfrm>
          <a:prstGeom prst="straightConnector1">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8" name="直線矢印コネクタ 197"/>
          <p:cNvCxnSpPr>
            <a:stCxn id="196" idx="1"/>
            <a:endCxn id="20" idx="3"/>
          </p:cNvCxnSpPr>
          <p:nvPr/>
        </p:nvCxnSpPr>
        <p:spPr bwMode="auto">
          <a:xfrm flipH="1">
            <a:off x="1331609" y="3429719"/>
            <a:ext cx="6408743" cy="35645"/>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13" name="正方形/長方形 212"/>
          <p:cNvSpPr/>
          <p:nvPr/>
        </p:nvSpPr>
        <p:spPr bwMode="auto">
          <a:xfrm>
            <a:off x="3059832" y="1268760"/>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DMG Mori/ZEISS</a:t>
            </a: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ADAMOS </a:t>
            </a: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I</a:t>
            </a: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4" name="直線矢印コネクタ 213"/>
          <p:cNvCxnSpPr>
            <a:stCxn id="213" idx="1"/>
            <a:endCxn id="8" idx="3"/>
          </p:cNvCxnSpPr>
          <p:nvPr/>
        </p:nvCxnSpPr>
        <p:spPr bwMode="auto">
          <a:xfrm flipH="1">
            <a:off x="2555776" y="1412776"/>
            <a:ext cx="504056" cy="1152128"/>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15" name="正方形/長方形 214"/>
          <p:cNvSpPr/>
          <p:nvPr/>
        </p:nvSpPr>
        <p:spPr bwMode="auto">
          <a:xfrm>
            <a:off x="7740352" y="2564904"/>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アマダ</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V-factory</a:t>
            </a:r>
            <a:endParaRPr kumimoji="0"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6" name="カギ線コネクタ 215"/>
          <p:cNvCxnSpPr>
            <a:stCxn id="102" idx="3"/>
            <a:endCxn id="15" idx="3"/>
          </p:cNvCxnSpPr>
          <p:nvPr/>
        </p:nvCxnSpPr>
        <p:spPr bwMode="auto">
          <a:xfrm flipH="1">
            <a:off x="7452300" y="2204864"/>
            <a:ext cx="20" cy="1080120"/>
          </a:xfrm>
          <a:prstGeom prst="bentConnector3">
            <a:avLst>
              <a:gd name="adj1" fmla="val -1143000000"/>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18" name="直線矢印コネクタ 217"/>
          <p:cNvCxnSpPr>
            <a:stCxn id="165" idx="1"/>
            <a:endCxn id="8" idx="3"/>
          </p:cNvCxnSpPr>
          <p:nvPr/>
        </p:nvCxnSpPr>
        <p:spPr bwMode="auto">
          <a:xfrm flipH="1" flipV="1">
            <a:off x="2555776" y="2564904"/>
            <a:ext cx="3744416" cy="1440160"/>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 name="カギ線コネクタ 4"/>
          <p:cNvCxnSpPr>
            <a:stCxn id="65" idx="2"/>
            <a:endCxn id="73" idx="1"/>
          </p:cNvCxnSpPr>
          <p:nvPr/>
        </p:nvCxnSpPr>
        <p:spPr bwMode="auto">
          <a:xfrm rot="16200000" flipH="1">
            <a:off x="3323857" y="4629122"/>
            <a:ext cx="192030" cy="3456384"/>
          </a:xfrm>
          <a:prstGeom prst="bentConnector2">
            <a:avLst/>
          </a:prstGeom>
          <a:noFill/>
          <a:ln w="19050" cap="flat" cmpd="sng" algn="ctr">
            <a:solidFill>
              <a:schemeClr val="tx1"/>
            </a:solidFill>
            <a:prstDash val="solid"/>
            <a:round/>
            <a:headEnd type="arrow"/>
            <a:tailEnd type="arrow"/>
          </a:ln>
          <a:effectLst/>
        </p:spPr>
      </p:cxnSp>
      <p:cxnSp>
        <p:nvCxnSpPr>
          <p:cNvPr id="219" name="直線矢印コネクタ 218"/>
          <p:cNvCxnSpPr>
            <a:stCxn id="128" idx="3"/>
            <a:endCxn id="144" idx="1"/>
          </p:cNvCxnSpPr>
          <p:nvPr/>
        </p:nvCxnSpPr>
        <p:spPr bwMode="auto">
          <a:xfrm>
            <a:off x="4211960" y="1773176"/>
            <a:ext cx="576064" cy="111576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4" name="カギ線コネクタ 23"/>
          <p:cNvCxnSpPr>
            <a:stCxn id="217" idx="3"/>
            <a:endCxn id="69" idx="3"/>
          </p:cNvCxnSpPr>
          <p:nvPr/>
        </p:nvCxnSpPr>
        <p:spPr bwMode="auto">
          <a:xfrm flipH="1">
            <a:off x="7451998" y="4365104"/>
            <a:ext cx="322" cy="359321"/>
          </a:xfrm>
          <a:prstGeom prst="bentConnector3">
            <a:avLst>
              <a:gd name="adj1" fmla="val -48740994"/>
            </a:avLst>
          </a:prstGeom>
          <a:noFill/>
          <a:ln w="28575" cap="flat" cmpd="sng" algn="ctr">
            <a:solidFill>
              <a:srgbClr val="FFFF00"/>
            </a:solidFill>
            <a:prstDash val="sysDash"/>
            <a:round/>
            <a:headEnd type="triangle" w="med" len="med"/>
            <a:tailEnd type="triangle" w="med" len="med"/>
          </a:ln>
          <a:effectLst>
            <a:outerShdw blurRad="107950" dist="12700" dir="5400000" algn="ctr">
              <a:srgbClr val="000000"/>
            </a:outerShdw>
          </a:effectLst>
        </p:spPr>
      </p:cxnSp>
      <p:sp>
        <p:nvSpPr>
          <p:cNvPr id="220" name="正方形/長方形 219"/>
          <p:cNvSpPr/>
          <p:nvPr/>
        </p:nvSpPr>
        <p:spPr bwMode="auto">
          <a:xfrm>
            <a:off x="7740352" y="1844824"/>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ミツイワ／</a:t>
            </a: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キヤノン</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ITS</a:t>
            </a:r>
          </a:p>
          <a:p>
            <a:pPr lvl="0"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VANTIQ</a:t>
            </a:r>
            <a:endParaRPr kumimoji="0"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1" name="直線矢印コネクタ 220"/>
          <p:cNvCxnSpPr>
            <a:stCxn id="102" idx="3"/>
            <a:endCxn id="220" idx="1"/>
          </p:cNvCxnSpPr>
          <p:nvPr/>
        </p:nvCxnSpPr>
        <p:spPr bwMode="auto">
          <a:xfrm flipV="1">
            <a:off x="7452320" y="1988840"/>
            <a:ext cx="288032" cy="216024"/>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01" name="図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80312" y="621308"/>
            <a:ext cx="432048" cy="288032"/>
          </a:xfrm>
          <a:prstGeom prst="rect">
            <a:avLst/>
          </a:prstGeom>
        </p:spPr>
      </p:pic>
      <p:cxnSp>
        <p:nvCxnSpPr>
          <p:cNvPr id="55" name="直線矢印コネクタ 54"/>
          <p:cNvCxnSpPr>
            <a:stCxn id="13" idx="2"/>
            <a:endCxn id="15" idx="0"/>
          </p:cNvCxnSpPr>
          <p:nvPr/>
        </p:nvCxnSpPr>
        <p:spPr bwMode="auto">
          <a:xfrm flipH="1">
            <a:off x="6876246" y="3068960"/>
            <a:ext cx="10" cy="72008"/>
          </a:xfrm>
          <a:prstGeom prst="straightConnector1">
            <a:avLst/>
          </a:prstGeom>
          <a:noFill/>
          <a:ln w="28575" cap="flat" cmpd="sng" algn="ctr">
            <a:solidFill>
              <a:srgbClr val="FFFF0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224" name="直線矢印コネクタ 223"/>
          <p:cNvCxnSpPr>
            <a:stCxn id="14" idx="3"/>
            <a:endCxn id="215" idx="1"/>
          </p:cNvCxnSpPr>
          <p:nvPr/>
        </p:nvCxnSpPr>
        <p:spPr bwMode="auto">
          <a:xfrm>
            <a:off x="7452320" y="2564904"/>
            <a:ext cx="288032" cy="14401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25" name="直線矢印コネクタ 224"/>
          <p:cNvCxnSpPr>
            <a:stCxn id="15" idx="3"/>
            <a:endCxn id="215" idx="1"/>
          </p:cNvCxnSpPr>
          <p:nvPr/>
        </p:nvCxnSpPr>
        <p:spPr bwMode="auto">
          <a:xfrm flipV="1">
            <a:off x="7452300" y="2708920"/>
            <a:ext cx="288052" cy="576064"/>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26" name="直線矢印コネクタ 225"/>
          <p:cNvCxnSpPr/>
          <p:nvPr/>
        </p:nvCxnSpPr>
        <p:spPr bwMode="auto">
          <a:xfrm>
            <a:off x="7380312" y="332656"/>
            <a:ext cx="288032" cy="0"/>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39" name="テキスト ボックス 38"/>
          <p:cNvSpPr txBox="1"/>
          <p:nvPr/>
        </p:nvSpPr>
        <p:spPr>
          <a:xfrm>
            <a:off x="7697414" y="188640"/>
            <a:ext cx="1483098"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プラットフォーム間連携</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7" name="直線矢印コネクタ 226"/>
          <p:cNvCxnSpPr>
            <a:stCxn id="217" idx="1"/>
            <a:endCxn id="26" idx="3"/>
          </p:cNvCxnSpPr>
          <p:nvPr/>
        </p:nvCxnSpPr>
        <p:spPr bwMode="auto">
          <a:xfrm flipH="1" flipV="1">
            <a:off x="2555776" y="1520788"/>
            <a:ext cx="3744416" cy="2844316"/>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pic>
        <p:nvPicPr>
          <p:cNvPr id="33" name="Picture 4" descr="ããªã©ã³ãå½æãã®ç»åæ¤ç´¢çµæ"/>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67944" y="5805541"/>
            <a:ext cx="216024" cy="143739"/>
          </a:xfrm>
          <a:prstGeom prst="rect">
            <a:avLst/>
          </a:prstGeom>
          <a:noFill/>
          <a:extLst>
            <a:ext uri="{909E8E84-426E-40DD-AFC4-6F175D3DCCD1}">
              <a14:hiddenFill xmlns:a14="http://schemas.microsoft.com/office/drawing/2010/main">
                <a:solidFill>
                  <a:srgbClr val="FFFFFF"/>
                </a:solidFill>
              </a14:hiddenFill>
            </a:ext>
          </a:extLst>
        </p:spPr>
      </p:pic>
      <p:cxnSp>
        <p:nvCxnSpPr>
          <p:cNvPr id="228" name="直線矢印コネクタ 227"/>
          <p:cNvCxnSpPr>
            <a:stCxn id="9" idx="3"/>
          </p:cNvCxnSpPr>
          <p:nvPr/>
        </p:nvCxnSpPr>
        <p:spPr bwMode="auto">
          <a:xfrm>
            <a:off x="2555776" y="3609020"/>
            <a:ext cx="2160240" cy="1224136"/>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229" name="正方形/長方形 228"/>
          <p:cNvSpPr/>
          <p:nvPr/>
        </p:nvSpPr>
        <p:spPr bwMode="auto">
          <a:xfrm>
            <a:off x="395536" y="458112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ORBCOMM</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iApp</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0" name="直線矢印コネクタ 229"/>
          <p:cNvCxnSpPr>
            <a:stCxn id="374" idx="0"/>
            <a:endCxn id="20" idx="2"/>
          </p:cNvCxnSpPr>
          <p:nvPr/>
        </p:nvCxnSpPr>
        <p:spPr bwMode="auto">
          <a:xfrm flipV="1">
            <a:off x="863325" y="3645024"/>
            <a:ext cx="108" cy="216024"/>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32" name="直線矢印コネクタ 231"/>
          <p:cNvCxnSpPr>
            <a:stCxn id="20" idx="3"/>
            <a:endCxn id="8" idx="1"/>
          </p:cNvCxnSpPr>
          <p:nvPr/>
        </p:nvCxnSpPr>
        <p:spPr bwMode="auto">
          <a:xfrm flipV="1">
            <a:off x="1331609" y="2564904"/>
            <a:ext cx="288064" cy="900460"/>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33" name="直線矢印コネクタ 232"/>
          <p:cNvCxnSpPr/>
          <p:nvPr/>
        </p:nvCxnSpPr>
        <p:spPr bwMode="auto">
          <a:xfrm>
            <a:off x="755684" y="3645024"/>
            <a:ext cx="0" cy="143297"/>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35" name="直線矢印コネクタ 234"/>
          <p:cNvCxnSpPr/>
          <p:nvPr/>
        </p:nvCxnSpPr>
        <p:spPr bwMode="auto">
          <a:xfrm flipV="1">
            <a:off x="7452320" y="1124645"/>
            <a:ext cx="288032" cy="99"/>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45" name="直線矢印コネクタ 44"/>
          <p:cNvCxnSpPr>
            <a:stCxn id="3" idx="2"/>
            <a:endCxn id="9" idx="0"/>
          </p:cNvCxnSpPr>
          <p:nvPr/>
        </p:nvCxnSpPr>
        <p:spPr bwMode="auto">
          <a:xfrm>
            <a:off x="2087725" y="3284984"/>
            <a:ext cx="0" cy="144016"/>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31" name="正方形/長方形 230"/>
          <p:cNvSpPr/>
          <p:nvPr/>
        </p:nvSpPr>
        <p:spPr bwMode="auto">
          <a:xfrm>
            <a:off x="1619672" y="422108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CyberVision</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Kaa</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7" name="直線矢印コネクタ 236"/>
          <p:cNvCxnSpPr>
            <a:stCxn id="11" idx="3"/>
          </p:cNvCxnSpPr>
          <p:nvPr/>
        </p:nvCxnSpPr>
        <p:spPr bwMode="auto">
          <a:xfrm flipV="1">
            <a:off x="4211960" y="1052018"/>
            <a:ext cx="576064" cy="2016942"/>
          </a:xfrm>
          <a:prstGeom prst="straightConnector1">
            <a:avLst/>
          </a:prstGeom>
          <a:noFill/>
          <a:ln w="28575" cap="flat" cmpd="sng" algn="ctr">
            <a:solidFill>
              <a:srgbClr val="009999"/>
            </a:solidFill>
            <a:prstDash val="solid"/>
            <a:round/>
            <a:headEnd type="none" w="med" len="med"/>
            <a:tailEnd type="triangle" w="med" len="med"/>
          </a:ln>
          <a:effectLst/>
        </p:spPr>
      </p:cxnSp>
      <p:sp>
        <p:nvSpPr>
          <p:cNvPr id="238" name="正方形/長方形 237"/>
          <p:cNvSpPr/>
          <p:nvPr/>
        </p:nvSpPr>
        <p:spPr bwMode="auto">
          <a:xfrm>
            <a:off x="1619672" y="458112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VANTIQ</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VANTIQ</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1619673" y="3429000"/>
            <a:ext cx="936103" cy="360040"/>
          </a:xfrm>
          <a:prstGeom prst="rect">
            <a:avLst/>
          </a:prstGeom>
          <a:solidFill>
            <a:srgbClr val="FF9933"/>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AWS</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AWS IoT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正方形/長方形 188"/>
          <p:cNvSpPr/>
          <p:nvPr/>
        </p:nvSpPr>
        <p:spPr bwMode="auto">
          <a:xfrm>
            <a:off x="395536" y="4941168"/>
            <a:ext cx="936352" cy="28731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ADLINK</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Vortex DDS</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9" name="正方形/長方形 238"/>
          <p:cNvSpPr/>
          <p:nvPr/>
        </p:nvSpPr>
        <p:spPr bwMode="auto">
          <a:xfrm>
            <a:off x="1619672" y="494116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FogHorn</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FoHorn</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Lightning</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0" name="直線矢印コネクタ 239"/>
          <p:cNvCxnSpPr>
            <a:stCxn id="239" idx="3"/>
            <a:endCxn id="146" idx="1"/>
          </p:cNvCxnSpPr>
          <p:nvPr/>
        </p:nvCxnSpPr>
        <p:spPr bwMode="auto">
          <a:xfrm>
            <a:off x="2556024" y="5085184"/>
            <a:ext cx="5184328" cy="144016"/>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241" name="直線矢印コネクタ 240"/>
          <p:cNvCxnSpPr>
            <a:stCxn id="238" idx="3"/>
            <a:endCxn id="220" idx="1"/>
          </p:cNvCxnSpPr>
          <p:nvPr/>
        </p:nvCxnSpPr>
        <p:spPr bwMode="auto">
          <a:xfrm flipV="1">
            <a:off x="2556024" y="1988840"/>
            <a:ext cx="5184328" cy="2736304"/>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02" name="正方形/長方形 101"/>
          <p:cNvSpPr/>
          <p:nvPr/>
        </p:nvSpPr>
        <p:spPr bwMode="auto">
          <a:xfrm>
            <a:off x="6300192" y="2060848"/>
            <a:ext cx="1152128" cy="288032"/>
          </a:xfrm>
          <a:prstGeom prst="rect">
            <a:avLst/>
          </a:prstGeom>
          <a:solidFill>
            <a:srgbClr val="FFCCFF"/>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三菱電機</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FA-IT-Open</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Edgecross</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auto">
          <a:xfrm>
            <a:off x="6300192" y="242088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富士通</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COLMINA/SMAVIA</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正方形/長方形 242"/>
          <p:cNvSpPr/>
          <p:nvPr/>
        </p:nvSpPr>
        <p:spPr>
          <a:xfrm>
            <a:off x="2915816" y="5157192"/>
            <a:ext cx="3240360" cy="504056"/>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200" b="1" dirty="0">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4716016" y="5805264"/>
            <a:ext cx="576064" cy="435667"/>
            <a:chOff x="4716016" y="5277220"/>
            <a:chExt cx="576064" cy="435667"/>
          </a:xfrm>
        </p:grpSpPr>
        <p:sp>
          <p:nvSpPr>
            <p:cNvPr id="247" name="正方形/長方形 246"/>
            <p:cNvSpPr/>
            <p:nvPr/>
          </p:nvSpPr>
          <p:spPr bwMode="auto">
            <a:xfrm>
              <a:off x="4716016" y="5424855"/>
              <a:ext cx="576064"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Telit</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lang="en-US" altLang="ja-JP" sz="900" b="1" dirty="0" err="1">
                  <a:latin typeface="Meiryo UI" panose="020B0604030504040204" pitchFamily="50" charset="-128"/>
                  <a:ea typeface="Meiryo UI" panose="020B0604030504040204" pitchFamily="50" charset="-128"/>
                </a:rPr>
                <a:t>Telit</a:t>
              </a:r>
              <a:r>
                <a:rPr lang="en-US" altLang="ja-JP" sz="900" b="1" dirty="0">
                  <a:latin typeface="Meiryo UI" panose="020B0604030504040204" pitchFamily="50" charset="-128"/>
                  <a:ea typeface="Meiryo UI" panose="020B0604030504040204" pitchFamily="50" charset="-128"/>
                </a:rPr>
                <a:t> </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48" name="Picture 2" descr="ãã¤ã¿ãªã¢ãå½æãã®ç»åæ¤ç´¢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16016" y="5277220"/>
              <a:ext cx="221010" cy="14763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2" name="直線矢印コネクタ 241"/>
          <p:cNvCxnSpPr>
            <a:stCxn id="223" idx="1"/>
            <a:endCxn id="52" idx="3"/>
          </p:cNvCxnSpPr>
          <p:nvPr/>
        </p:nvCxnSpPr>
        <p:spPr bwMode="auto">
          <a:xfrm flipH="1" flipV="1">
            <a:off x="2555776" y="1089459"/>
            <a:ext cx="2232248" cy="3995725"/>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128" name="正方形/長方形 127"/>
          <p:cNvSpPr/>
          <p:nvPr/>
        </p:nvSpPr>
        <p:spPr bwMode="auto">
          <a:xfrm>
            <a:off x="3059832" y="1628800"/>
            <a:ext cx="1152128" cy="288751"/>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ベッコフオートメーション</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TwinCAT</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5" name="グループ化 104"/>
          <p:cNvGrpSpPr/>
          <p:nvPr/>
        </p:nvGrpSpPr>
        <p:grpSpPr>
          <a:xfrm>
            <a:off x="3131840" y="5301224"/>
            <a:ext cx="936104" cy="288016"/>
            <a:chOff x="8388424" y="6093296"/>
            <a:chExt cx="1008112" cy="288016"/>
          </a:xfrm>
        </p:grpSpPr>
        <p:sp>
          <p:nvSpPr>
            <p:cNvPr id="176" name="正方形/長方形 175"/>
            <p:cNvSpPr/>
            <p:nvPr/>
          </p:nvSpPr>
          <p:spPr bwMode="auto">
            <a:xfrm>
              <a:off x="8388424" y="6094015"/>
              <a:ext cx="1008112" cy="287297"/>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Singapore</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3D EXPERIENCE</a:t>
              </a:r>
            </a:p>
          </p:txBody>
        </p:sp>
        <p:pic>
          <p:nvPicPr>
            <p:cNvPr id="175" name="Picture 6" descr="関連画像"/>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88425" y="6093296"/>
              <a:ext cx="216024" cy="144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1" name="グループ化 110"/>
          <p:cNvGrpSpPr/>
          <p:nvPr/>
        </p:nvGrpSpPr>
        <p:grpSpPr>
          <a:xfrm>
            <a:off x="7740352" y="5805264"/>
            <a:ext cx="1079798" cy="360040"/>
            <a:chOff x="8820472" y="5733256"/>
            <a:chExt cx="1079798" cy="360040"/>
          </a:xfrm>
        </p:grpSpPr>
        <p:grpSp>
          <p:nvGrpSpPr>
            <p:cNvPr id="42" name="グループ化 41"/>
            <p:cNvGrpSpPr/>
            <p:nvPr/>
          </p:nvGrpSpPr>
          <p:grpSpPr>
            <a:xfrm>
              <a:off x="8820472" y="5733256"/>
              <a:ext cx="1079798" cy="360040"/>
              <a:chOff x="4716016" y="4868754"/>
              <a:chExt cx="1079798" cy="360040"/>
            </a:xfrm>
          </p:grpSpPr>
          <p:sp>
            <p:nvSpPr>
              <p:cNvPr id="246" name="正方形/長方形 245"/>
              <p:cNvSpPr/>
              <p:nvPr/>
            </p:nvSpPr>
            <p:spPr bwMode="auto">
              <a:xfrm>
                <a:off x="4716016" y="4868754"/>
                <a:ext cx="1079798" cy="360040"/>
              </a:xfrm>
              <a:prstGeom prst="rect">
                <a:avLst/>
              </a:prstGeom>
              <a:solidFill>
                <a:srgbClr val="0099CC"/>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Arm</a:t>
                </a:r>
              </a:p>
              <a:p>
                <a:pPr algn="ctr" eaLnBrk="0" hangingPunct="0">
                  <a:spcBef>
                    <a:spcPct val="20000"/>
                  </a:spcBef>
                  <a:buClr>
                    <a:srgbClr val="F48B00"/>
                  </a:buClr>
                </a:pPr>
                <a:r>
                  <a:rPr lang="en-US" altLang="ja-JP" sz="800" b="1" dirty="0"/>
                  <a:t>Pelion IoT Platform</a:t>
                </a:r>
                <a:endParaRPr kumimoji="0" lang="en-US" altLang="ja-JP" sz="800" b="1" dirty="0">
                  <a:latin typeface="Meiryo UI" panose="020B0604030504040204" pitchFamily="50" charset="-128"/>
                  <a:ea typeface="Meiryo UI" panose="020B0604030504040204" pitchFamily="50" charset="-128"/>
                </a:endParaRPr>
              </a:p>
            </p:txBody>
          </p:sp>
          <p:pic>
            <p:nvPicPr>
              <p:cNvPr id="244" name="Picture 2" descr="ãè±å½å½æãã®ç»åæ¤ç´¢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16016" y="4869566"/>
                <a:ext cx="216023" cy="143610"/>
              </a:xfrm>
              <a:prstGeom prst="rect">
                <a:avLst/>
              </a:prstGeom>
              <a:noFill/>
              <a:extLst>
                <a:ext uri="{909E8E84-426E-40DD-AFC4-6F175D3DCCD1}">
                  <a14:hiddenFill xmlns:a14="http://schemas.microsoft.com/office/drawing/2010/main">
                    <a:solidFill>
                      <a:srgbClr val="FFFFFF"/>
                    </a:solidFill>
                  </a14:hiddenFill>
                </a:ext>
              </a:extLst>
            </p:spPr>
          </p:pic>
        </p:grpSp>
        <p:pic>
          <p:nvPicPr>
            <p:cNvPr id="256" name="図 2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35988" y="5733256"/>
              <a:ext cx="216024" cy="144016"/>
            </a:xfrm>
            <a:prstGeom prst="rect">
              <a:avLst/>
            </a:prstGeom>
          </p:spPr>
        </p:pic>
      </p:grpSp>
      <p:cxnSp>
        <p:nvCxnSpPr>
          <p:cNvPr id="260" name="直線矢印コネクタ 259"/>
          <p:cNvCxnSpPr>
            <a:stCxn id="73" idx="3"/>
            <a:endCxn id="258" idx="1"/>
          </p:cNvCxnSpPr>
          <p:nvPr/>
        </p:nvCxnSpPr>
        <p:spPr bwMode="auto">
          <a:xfrm flipV="1">
            <a:off x="6012160" y="6164585"/>
            <a:ext cx="288354" cy="288744"/>
          </a:xfrm>
          <a:prstGeom prst="straightConnector1">
            <a:avLst/>
          </a:prstGeom>
          <a:noFill/>
          <a:ln w="19050" cap="flat" cmpd="sng" algn="ctr">
            <a:solidFill>
              <a:schemeClr val="tx1"/>
            </a:solidFill>
            <a:prstDash val="solid"/>
            <a:round/>
            <a:headEnd type="none" w="med" len="med"/>
            <a:tailEnd type="arrow" w="med" len="med"/>
          </a:ln>
          <a:effectLst/>
        </p:spPr>
      </p:cxnSp>
      <p:cxnSp>
        <p:nvCxnSpPr>
          <p:cNvPr id="263" name="直線矢印コネクタ 262"/>
          <p:cNvCxnSpPr>
            <a:stCxn id="246" idx="1"/>
            <a:endCxn id="9" idx="3"/>
          </p:cNvCxnSpPr>
          <p:nvPr/>
        </p:nvCxnSpPr>
        <p:spPr bwMode="auto">
          <a:xfrm flipH="1" flipV="1">
            <a:off x="2555776" y="3609020"/>
            <a:ext cx="5184576" cy="2376264"/>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grpSp>
        <p:nvGrpSpPr>
          <p:cNvPr id="46" name="グループ化 45"/>
          <p:cNvGrpSpPr/>
          <p:nvPr/>
        </p:nvGrpSpPr>
        <p:grpSpPr>
          <a:xfrm>
            <a:off x="4788024" y="4941168"/>
            <a:ext cx="1152128" cy="288032"/>
            <a:chOff x="4716016" y="4221088"/>
            <a:chExt cx="1152128" cy="288032"/>
          </a:xfrm>
        </p:grpSpPr>
        <p:sp>
          <p:nvSpPr>
            <p:cNvPr id="223" name="正方形/長方形 222"/>
            <p:cNvSpPr/>
            <p:nvPr/>
          </p:nvSpPr>
          <p:spPr bwMode="auto">
            <a:xfrm>
              <a:off x="4716016" y="422108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HCL </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iCE.X</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descr="ãã¤ã³ããå½æãã®ç»åæ¤ç´¢çµæ"/>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16016" y="4221088"/>
              <a:ext cx="216078" cy="1440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グループ化 102"/>
          <p:cNvGrpSpPr/>
          <p:nvPr/>
        </p:nvGrpSpPr>
        <p:grpSpPr>
          <a:xfrm>
            <a:off x="4499992" y="5301224"/>
            <a:ext cx="720080" cy="288016"/>
            <a:chOff x="8028706" y="6093296"/>
            <a:chExt cx="1152128" cy="288016"/>
          </a:xfrm>
        </p:grpSpPr>
        <p:sp>
          <p:nvSpPr>
            <p:cNvPr id="173" name="正方形/長方形 172"/>
            <p:cNvSpPr/>
            <p:nvPr/>
          </p:nvSpPr>
          <p:spPr bwMode="auto">
            <a:xfrm>
              <a:off x="8028706" y="6094015"/>
              <a:ext cx="1152128" cy="28729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FPT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MindShpere</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72" name="Picture 2" descr="「国旗　ベトナム」の画像検索結果"/>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28706" y="6093296"/>
              <a:ext cx="345637" cy="144016"/>
            </a:xfrm>
            <a:prstGeom prst="rect">
              <a:avLst/>
            </a:prstGeom>
            <a:noFill/>
            <a:extLst>
              <a:ext uri="{909E8E84-426E-40DD-AFC4-6F175D3DCCD1}">
                <a14:hiddenFill xmlns:a14="http://schemas.microsoft.com/office/drawing/2010/main">
                  <a:solidFill>
                    <a:srgbClr val="FFFFFF"/>
                  </a:solidFill>
                </a14:hiddenFill>
              </a:ext>
            </a:extLst>
          </p:spPr>
        </p:pic>
      </p:grpSp>
      <p:sp>
        <p:nvSpPr>
          <p:cNvPr id="258" name="正方形/長方形 257"/>
          <p:cNvSpPr/>
          <p:nvPr/>
        </p:nvSpPr>
        <p:spPr bwMode="auto">
          <a:xfrm>
            <a:off x="6300514" y="6020569"/>
            <a:ext cx="115180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Rakuten</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mobile</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IMPACT</a:t>
            </a:r>
            <a:endParaRPr kumimoji="0"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正方形/長方形 270"/>
          <p:cNvSpPr/>
          <p:nvPr/>
        </p:nvSpPr>
        <p:spPr bwMode="auto">
          <a:xfrm>
            <a:off x="6300192" y="1340768"/>
            <a:ext cx="115180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ソフトバンク</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latin typeface="Meiryo UI" panose="020B0604030504040204" pitchFamily="50" charset="-128"/>
                <a:ea typeface="Meiryo UI" panose="020B0604030504040204" pitchFamily="50" charset="-128"/>
                <a:cs typeface="Meiryo UI" panose="020B0604030504040204" pitchFamily="50" charset="-128"/>
              </a:rPr>
              <a:t>Softbank IoT/VANTIQ</a:t>
            </a:r>
            <a:endParaRPr kumimoji="0" lang="ja-JP" altLang="en-US" sz="8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2" name="直線矢印コネクタ 281"/>
          <p:cNvCxnSpPr>
            <a:stCxn id="246" idx="1"/>
            <a:endCxn id="271" idx="3"/>
          </p:cNvCxnSpPr>
          <p:nvPr/>
        </p:nvCxnSpPr>
        <p:spPr bwMode="auto">
          <a:xfrm flipH="1" flipV="1">
            <a:off x="7451998" y="1484784"/>
            <a:ext cx="288354" cy="4500500"/>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36" name="直線矢印コネクタ 235"/>
          <p:cNvCxnSpPr>
            <a:stCxn id="11" idx="3"/>
            <a:endCxn id="14" idx="1"/>
          </p:cNvCxnSpPr>
          <p:nvPr/>
        </p:nvCxnSpPr>
        <p:spPr bwMode="auto">
          <a:xfrm flipV="1">
            <a:off x="4211960" y="2564904"/>
            <a:ext cx="2088232" cy="50405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22" name="直線矢印コネクタ 221"/>
          <p:cNvCxnSpPr>
            <a:stCxn id="11" idx="3"/>
            <a:endCxn id="13" idx="1"/>
          </p:cNvCxnSpPr>
          <p:nvPr/>
        </p:nvCxnSpPr>
        <p:spPr bwMode="auto">
          <a:xfrm flipV="1">
            <a:off x="4211960" y="2924944"/>
            <a:ext cx="2088232" cy="14401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79" name="直線矢印コネクタ 278"/>
          <p:cNvCxnSpPr>
            <a:stCxn id="491" idx="3"/>
            <a:endCxn id="271" idx="1"/>
          </p:cNvCxnSpPr>
          <p:nvPr/>
        </p:nvCxnSpPr>
        <p:spPr bwMode="auto">
          <a:xfrm flipV="1">
            <a:off x="5868144" y="1484784"/>
            <a:ext cx="432048" cy="648072"/>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32" name="カギ線コネクタ 31"/>
          <p:cNvCxnSpPr>
            <a:stCxn id="65" idx="0"/>
            <a:endCxn id="86" idx="0"/>
          </p:cNvCxnSpPr>
          <p:nvPr/>
        </p:nvCxnSpPr>
        <p:spPr bwMode="auto">
          <a:xfrm rot="5400000" flipH="1" flipV="1">
            <a:off x="2668284" y="4972694"/>
            <a:ext cx="27029" cy="1980236"/>
          </a:xfrm>
          <a:prstGeom prst="bentConnector3">
            <a:avLst>
              <a:gd name="adj1" fmla="val 945758"/>
            </a:avLst>
          </a:prstGeom>
          <a:noFill/>
          <a:ln w="12700" cap="flat" cmpd="sng" algn="ctr">
            <a:noFill/>
            <a:prstDash val="solid"/>
            <a:round/>
            <a:headEnd type="arrow"/>
            <a:tailEnd type="arrow"/>
          </a:ln>
          <a:effectLst/>
        </p:spPr>
      </p:cxnSp>
      <p:cxnSp>
        <p:nvCxnSpPr>
          <p:cNvPr id="36" name="カギ線コネクタ 35"/>
          <p:cNvCxnSpPr>
            <a:stCxn id="65" idx="0"/>
            <a:endCxn id="86" idx="0"/>
          </p:cNvCxnSpPr>
          <p:nvPr/>
        </p:nvCxnSpPr>
        <p:spPr bwMode="auto">
          <a:xfrm rot="5400000" flipH="1" flipV="1">
            <a:off x="2668284" y="4972694"/>
            <a:ext cx="27029" cy="1980236"/>
          </a:xfrm>
          <a:prstGeom prst="bentConnector3">
            <a:avLst>
              <a:gd name="adj1" fmla="val 945758"/>
            </a:avLst>
          </a:prstGeom>
          <a:noFill/>
          <a:ln w="28575" cap="flat" cmpd="sng" algn="ctr">
            <a:solidFill>
              <a:srgbClr val="FFFF00"/>
            </a:solidFill>
            <a:prstDash val="sysDash"/>
            <a:round/>
            <a:headEnd type="arrow"/>
            <a:tailEnd type="arrow"/>
          </a:ln>
          <a:effectLst/>
        </p:spPr>
      </p:cxnSp>
      <p:cxnSp>
        <p:nvCxnSpPr>
          <p:cNvPr id="164" name="直線矢印コネクタ 163"/>
          <p:cNvCxnSpPr>
            <a:stCxn id="11" idx="3"/>
            <a:endCxn id="173" idx="1"/>
          </p:cNvCxnSpPr>
          <p:nvPr/>
        </p:nvCxnSpPr>
        <p:spPr bwMode="auto">
          <a:xfrm>
            <a:off x="4211960" y="3068960"/>
            <a:ext cx="288032" cy="2376632"/>
          </a:xfrm>
          <a:prstGeom prst="straightConnector1">
            <a:avLst/>
          </a:prstGeom>
          <a:noFill/>
          <a:ln w="28575" cap="flat" cmpd="sng" algn="ctr">
            <a:solidFill>
              <a:srgbClr val="009999"/>
            </a:solidFill>
            <a:prstDash val="solid"/>
            <a:round/>
            <a:headEnd type="none" w="med" len="med"/>
            <a:tailEnd type="triangle" w="med" len="med"/>
          </a:ln>
          <a:effectLst/>
        </p:spPr>
      </p:cxnSp>
      <p:grpSp>
        <p:nvGrpSpPr>
          <p:cNvPr id="48" name="グループ化 47"/>
          <p:cNvGrpSpPr/>
          <p:nvPr/>
        </p:nvGrpSpPr>
        <p:grpSpPr>
          <a:xfrm>
            <a:off x="4644008" y="4304129"/>
            <a:ext cx="1532410" cy="276999"/>
            <a:chOff x="4644008" y="4365104"/>
            <a:chExt cx="1532410" cy="276999"/>
          </a:xfrm>
        </p:grpSpPr>
        <p:pic>
          <p:nvPicPr>
            <p:cNvPr id="2054" name="Picture 6" descr="é¢é£ç»å"/>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44008" y="4365104"/>
              <a:ext cx="216024" cy="216024"/>
            </a:xfrm>
            <a:prstGeom prst="rect">
              <a:avLst/>
            </a:prstGeom>
            <a:noFill/>
            <a:ln>
              <a:solidFill>
                <a:srgbClr val="008000"/>
              </a:solidFill>
            </a:ln>
            <a:extLst>
              <a:ext uri="{909E8E84-426E-40DD-AFC4-6F175D3DCCD1}">
                <a14:hiddenFill xmlns:a14="http://schemas.microsoft.com/office/drawing/2010/main">
                  <a:solidFill>
                    <a:srgbClr val="FFFFFF"/>
                  </a:solidFill>
                </a14:hiddenFill>
              </a:ext>
            </a:extLst>
          </p:spPr>
        </p:pic>
        <p:sp>
          <p:nvSpPr>
            <p:cNvPr id="117" name="テキスト ボックス 116"/>
            <p:cNvSpPr txBox="1"/>
            <p:nvPr/>
          </p:nvSpPr>
          <p:spPr>
            <a:xfrm>
              <a:off x="4860032" y="4365104"/>
              <a:ext cx="1316386" cy="276999"/>
            </a:xfrm>
            <a:prstGeom prst="rect">
              <a:avLst/>
            </a:prstGeom>
            <a:solidFill>
              <a:schemeClr val="bg1">
                <a:alpha val="80000"/>
              </a:schemeClr>
            </a:solid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インド・アジア地域</a:t>
              </a:r>
            </a:p>
          </p:txBody>
        </p:sp>
      </p:grpSp>
      <p:cxnSp>
        <p:nvCxnSpPr>
          <p:cNvPr id="251" name="直線矢印コネクタ 250"/>
          <p:cNvCxnSpPr>
            <a:stCxn id="245" idx="3"/>
            <a:endCxn id="246" idx="1"/>
          </p:cNvCxnSpPr>
          <p:nvPr/>
        </p:nvCxnSpPr>
        <p:spPr bwMode="auto">
          <a:xfrm>
            <a:off x="5940152" y="4005064"/>
            <a:ext cx="1800200" cy="198022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8" name="直線矢印コネクタ 57"/>
          <p:cNvCxnSpPr>
            <a:stCxn id="14" idx="2"/>
            <a:endCxn id="13" idx="0"/>
          </p:cNvCxnSpPr>
          <p:nvPr/>
        </p:nvCxnSpPr>
        <p:spPr bwMode="auto">
          <a:xfrm>
            <a:off x="6876256" y="2708920"/>
            <a:ext cx="0" cy="72008"/>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249" name="正方形/長方形 248"/>
          <p:cNvSpPr/>
          <p:nvPr/>
        </p:nvSpPr>
        <p:spPr bwMode="auto">
          <a:xfrm>
            <a:off x="3059832" y="443711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BMW (OMP)</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Open Manufacturing</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2" name="直線矢印コネクタ 251"/>
          <p:cNvCxnSpPr>
            <a:stCxn id="249" idx="1"/>
            <a:endCxn id="8" idx="3"/>
          </p:cNvCxnSpPr>
          <p:nvPr/>
        </p:nvCxnSpPr>
        <p:spPr bwMode="auto">
          <a:xfrm flipH="1" flipV="1">
            <a:off x="2555776" y="2564904"/>
            <a:ext cx="504056" cy="2016224"/>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0" name="カギ線コネクタ 29"/>
          <p:cNvCxnSpPr>
            <a:stCxn id="23" idx="1"/>
            <a:endCxn id="69" idx="1"/>
          </p:cNvCxnSpPr>
          <p:nvPr/>
        </p:nvCxnSpPr>
        <p:spPr bwMode="auto">
          <a:xfrm rot="10800000" flipV="1">
            <a:off x="6300192" y="1016731"/>
            <a:ext cx="12700" cy="3707693"/>
          </a:xfrm>
          <a:prstGeom prst="bentConnector3">
            <a:avLst>
              <a:gd name="adj1" fmla="val 1800000"/>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53" name="直線矢印コネクタ 252"/>
          <p:cNvCxnSpPr>
            <a:stCxn id="8" idx="3"/>
            <a:endCxn id="69" idx="1"/>
          </p:cNvCxnSpPr>
          <p:nvPr/>
        </p:nvCxnSpPr>
        <p:spPr bwMode="auto">
          <a:xfrm>
            <a:off x="2555776" y="2564904"/>
            <a:ext cx="3744416" cy="2159521"/>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54" name="直線矢印コネクタ 253"/>
          <p:cNvCxnSpPr>
            <a:stCxn id="9" idx="3"/>
            <a:endCxn id="69" idx="1"/>
          </p:cNvCxnSpPr>
          <p:nvPr/>
        </p:nvCxnSpPr>
        <p:spPr bwMode="auto">
          <a:xfrm>
            <a:off x="2555776" y="3609020"/>
            <a:ext cx="3744416" cy="1115405"/>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55" name="直線矢印コネクタ 254"/>
          <p:cNvCxnSpPr>
            <a:stCxn id="188" idx="3"/>
            <a:endCxn id="69" idx="1"/>
          </p:cNvCxnSpPr>
          <p:nvPr/>
        </p:nvCxnSpPr>
        <p:spPr bwMode="auto">
          <a:xfrm>
            <a:off x="1331888" y="2457611"/>
            <a:ext cx="4968304" cy="2266814"/>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8" name="正方形/長方形 7"/>
          <p:cNvSpPr/>
          <p:nvPr/>
        </p:nvSpPr>
        <p:spPr bwMode="auto">
          <a:xfrm>
            <a:off x="1619673" y="2348880"/>
            <a:ext cx="936103" cy="432048"/>
          </a:xfrm>
          <a:prstGeom prst="rect">
            <a:avLst/>
          </a:prstGeom>
          <a:solidFill>
            <a:srgbClr val="0000FF"/>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マイクロソフト</a:t>
            </a:r>
            <a:endPar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Azure IoT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395257" y="2709639"/>
            <a:ext cx="936352"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セールスフォース</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Salesforce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bwMode="auto">
          <a:xfrm>
            <a:off x="1619673" y="2924944"/>
            <a:ext cx="936103" cy="360040"/>
          </a:xfrm>
          <a:prstGeom prst="rect">
            <a:avLst/>
          </a:prstGeom>
          <a:solidFill>
            <a:srgbClr val="00B0F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GE</a:t>
            </a:r>
            <a:r>
              <a:rPr kumimoji="0" lang="ja-JP" altLang="en-US"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デジタル</a:t>
            </a:r>
            <a:endPar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Predix</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auto">
          <a:xfrm>
            <a:off x="3059832" y="2420888"/>
            <a:ext cx="1152128" cy="360040"/>
          </a:xfrm>
          <a:prstGeom prst="rect">
            <a:avLst/>
          </a:prstGeom>
          <a:solidFill>
            <a:srgbClr val="00206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SAP (Leonardo)</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SAP Cloud Platform</a:t>
            </a:r>
            <a:endParaRPr kumimoji="0" lang="ja-JP" altLang="en-US" sz="8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3059832" y="1988840"/>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ボッシュ</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Bosch IoT Cloud</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正方形/長方形 258"/>
          <p:cNvSpPr/>
          <p:nvPr/>
        </p:nvSpPr>
        <p:spPr bwMode="auto">
          <a:xfrm>
            <a:off x="179512" y="6333324"/>
            <a:ext cx="792088" cy="288016"/>
          </a:xfrm>
          <a:prstGeom prst="rect">
            <a:avLst/>
          </a:prstGeom>
          <a:solidFill>
            <a:schemeClr val="bg1"/>
          </a:solidFill>
          <a:ln w="28575" cap="flat" cmpd="dbl"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ルノー</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3DEXPERIENCE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1" name="直線矢印コネクタ 260"/>
          <p:cNvCxnSpPr/>
          <p:nvPr/>
        </p:nvCxnSpPr>
        <p:spPr bwMode="auto">
          <a:xfrm>
            <a:off x="7380312" y="476672"/>
            <a:ext cx="288032" cy="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cxnSp>
        <p:nvCxnSpPr>
          <p:cNvPr id="262" name="直線矢印コネクタ 261"/>
          <p:cNvCxnSpPr/>
          <p:nvPr/>
        </p:nvCxnSpPr>
        <p:spPr bwMode="auto">
          <a:xfrm>
            <a:off x="6444208" y="2276872"/>
            <a:ext cx="0" cy="36004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sp>
        <p:nvSpPr>
          <p:cNvPr id="265" name="テキスト ボックス 264"/>
          <p:cNvSpPr txBox="1"/>
          <p:nvPr/>
        </p:nvSpPr>
        <p:spPr>
          <a:xfrm>
            <a:off x="7742806" y="359078"/>
            <a:ext cx="1149674" cy="261610"/>
          </a:xfrm>
          <a:prstGeom prst="rect">
            <a:avLst/>
          </a:prstGeom>
          <a:noFill/>
        </p:spPr>
        <p:txBody>
          <a:bodyPr wrap="non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IVI-CIOF</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6" name="直線矢印コネクタ 265"/>
          <p:cNvCxnSpPr>
            <a:endCxn id="213" idx="3"/>
          </p:cNvCxnSpPr>
          <p:nvPr/>
        </p:nvCxnSpPr>
        <p:spPr bwMode="auto">
          <a:xfrm flipH="1" flipV="1">
            <a:off x="4211960" y="1412776"/>
            <a:ext cx="2232248" cy="864096"/>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cxnSp>
        <p:nvCxnSpPr>
          <p:cNvPr id="60" name="カギ線コネクタ 59"/>
          <p:cNvCxnSpPr>
            <a:stCxn id="65" idx="1"/>
            <a:endCxn id="259" idx="3"/>
          </p:cNvCxnSpPr>
          <p:nvPr/>
        </p:nvCxnSpPr>
        <p:spPr bwMode="auto">
          <a:xfrm rot="10800000" flipV="1">
            <a:off x="971600" y="6118812"/>
            <a:ext cx="288032" cy="358519"/>
          </a:xfrm>
          <a:prstGeom prst="bentConnector3">
            <a:avLst>
              <a:gd name="adj1" fmla="val 50000"/>
            </a:avLst>
          </a:prstGeom>
          <a:noFill/>
          <a:ln w="28575" cap="flat" cmpd="sng" algn="ctr">
            <a:solidFill>
              <a:schemeClr val="tx1"/>
            </a:solidFill>
            <a:prstDash val="solid"/>
            <a:round/>
            <a:headEnd type="triangle" w="med" len="med"/>
            <a:tailEnd type="triangle" w="med" len="med"/>
          </a:ln>
          <a:effectLst/>
        </p:spPr>
      </p:cxnSp>
      <p:cxnSp>
        <p:nvCxnSpPr>
          <p:cNvPr id="269" name="直線矢印コネクタ 268"/>
          <p:cNvCxnSpPr>
            <a:stCxn id="238" idx="3"/>
            <a:endCxn id="271" idx="2"/>
          </p:cNvCxnSpPr>
          <p:nvPr/>
        </p:nvCxnSpPr>
        <p:spPr bwMode="auto">
          <a:xfrm flipV="1">
            <a:off x="2556024" y="1628800"/>
            <a:ext cx="4320071" cy="3096344"/>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16" name="正方形/長方形 15"/>
          <p:cNvSpPr/>
          <p:nvPr/>
        </p:nvSpPr>
        <p:spPr bwMode="auto">
          <a:xfrm>
            <a:off x="6300192" y="170080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NEC/</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WISE IoT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Predix</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FIWARE     </a:t>
            </a:r>
            <a:endParaRPr kumimoji="0" lang="ja-JP" altLang="en-US"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4" name="直線矢印コネクタ 233"/>
          <p:cNvCxnSpPr>
            <a:stCxn id="10" idx="3"/>
            <a:endCxn id="23" idx="1"/>
          </p:cNvCxnSpPr>
          <p:nvPr/>
        </p:nvCxnSpPr>
        <p:spPr bwMode="auto">
          <a:xfrm flipV="1">
            <a:off x="4211960" y="1016732"/>
            <a:ext cx="2088232" cy="158417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68" name="直線矢印コネクタ 267"/>
          <p:cNvCxnSpPr>
            <a:stCxn id="238" idx="3"/>
            <a:endCxn id="271" idx="1"/>
          </p:cNvCxnSpPr>
          <p:nvPr/>
        </p:nvCxnSpPr>
        <p:spPr bwMode="auto">
          <a:xfrm flipV="1">
            <a:off x="2556024" y="1484784"/>
            <a:ext cx="3744168" cy="3240360"/>
          </a:xfrm>
          <a:prstGeom prst="straightConnector1">
            <a:avLst/>
          </a:prstGeom>
          <a:noFill/>
          <a:ln w="28575" cap="flat" cmpd="sng" algn="ctr">
            <a:solidFill>
              <a:schemeClr val="tx1"/>
            </a:solidFill>
            <a:prstDash val="solid"/>
            <a:round/>
            <a:headEnd type="none" w="med" len="med"/>
            <a:tailEnd type="triangle" w="med" len="med"/>
          </a:ln>
          <a:effectLst/>
        </p:spPr>
      </p:cxnSp>
      <p:sp>
        <p:nvSpPr>
          <p:cNvPr id="491" name="正方形/長方形 490"/>
          <p:cNvSpPr/>
          <p:nvPr/>
        </p:nvSpPr>
        <p:spPr bwMode="auto">
          <a:xfrm>
            <a:off x="4788024" y="1988840"/>
            <a:ext cx="1080120" cy="288032"/>
          </a:xfrm>
          <a:prstGeom prst="rect">
            <a:avLst/>
          </a:prstGeom>
          <a:solidFill>
            <a:srgbClr val="FFCC99"/>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アリババ</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Alibaba Cloud</a:t>
            </a:r>
          </a:p>
        </p:txBody>
      </p:sp>
      <p:sp>
        <p:nvSpPr>
          <p:cNvPr id="203" name="正方形/長方形 202"/>
          <p:cNvSpPr/>
          <p:nvPr/>
        </p:nvSpPr>
        <p:spPr bwMode="auto">
          <a:xfrm>
            <a:off x="4788024" y="1628800"/>
            <a:ext cx="1086577"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バイドゥ</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BAIDU IoT</a:t>
            </a:r>
          </a:p>
        </p:txBody>
      </p:sp>
      <p:cxnSp>
        <p:nvCxnSpPr>
          <p:cNvPr id="275" name="直線矢印コネクタ 274"/>
          <p:cNvCxnSpPr>
            <a:stCxn id="11" idx="2"/>
            <a:endCxn id="272" idx="0"/>
          </p:cNvCxnSpPr>
          <p:nvPr/>
        </p:nvCxnSpPr>
        <p:spPr bwMode="auto">
          <a:xfrm>
            <a:off x="3635896" y="3212976"/>
            <a:ext cx="0" cy="144016"/>
          </a:xfrm>
          <a:prstGeom prst="straightConnector1">
            <a:avLst/>
          </a:prstGeom>
          <a:noFill/>
          <a:ln w="28575" cap="flat" cmpd="sng" algn="ctr">
            <a:solidFill>
              <a:srgbClr val="009999"/>
            </a:solidFill>
            <a:prstDash val="solid"/>
            <a:round/>
            <a:headEnd type="none" w="med" len="med"/>
            <a:tailEnd type="triangle" w="med" len="med"/>
          </a:ln>
          <a:effectLst/>
        </p:spPr>
      </p:cxnSp>
      <p:cxnSp>
        <p:nvCxnSpPr>
          <p:cNvPr id="277" name="直線矢印コネクタ 276"/>
          <p:cNvCxnSpPr>
            <a:stCxn id="73" idx="3"/>
            <a:endCxn id="165" idx="1"/>
          </p:cNvCxnSpPr>
          <p:nvPr/>
        </p:nvCxnSpPr>
        <p:spPr bwMode="auto">
          <a:xfrm flipV="1">
            <a:off x="6012160" y="4005064"/>
            <a:ext cx="288032" cy="2448265"/>
          </a:xfrm>
          <a:prstGeom prst="straightConnector1">
            <a:avLst/>
          </a:prstGeom>
          <a:noFill/>
          <a:ln w="19050" cap="flat" cmpd="sng" algn="ctr">
            <a:solidFill>
              <a:schemeClr val="tx1"/>
            </a:solidFill>
            <a:prstDash val="solid"/>
            <a:round/>
            <a:headEnd type="none" w="med" len="med"/>
            <a:tailEnd type="arrow" w="med" len="med"/>
          </a:ln>
          <a:effectLst/>
        </p:spPr>
      </p:cxnSp>
      <p:cxnSp>
        <p:nvCxnSpPr>
          <p:cNvPr id="278" name="直線矢印コネクタ 277"/>
          <p:cNvCxnSpPr>
            <a:stCxn id="182" idx="1"/>
            <a:endCxn id="165" idx="3"/>
          </p:cNvCxnSpPr>
          <p:nvPr/>
        </p:nvCxnSpPr>
        <p:spPr bwMode="auto">
          <a:xfrm flipH="1">
            <a:off x="7452320" y="980728"/>
            <a:ext cx="288032" cy="3024336"/>
          </a:xfrm>
          <a:prstGeom prst="straightConnector1">
            <a:avLst/>
          </a:prstGeom>
          <a:noFill/>
          <a:ln w="19050" cap="flat" cmpd="sng" algn="ctr">
            <a:solidFill>
              <a:schemeClr val="tx1"/>
            </a:solidFill>
            <a:prstDash val="solid"/>
            <a:round/>
            <a:headEnd type="none" w="med" len="med"/>
            <a:tailEnd type="arrow" w="med" len="med"/>
          </a:ln>
          <a:effectLst/>
        </p:spPr>
      </p:cxnSp>
      <p:cxnSp>
        <p:nvCxnSpPr>
          <p:cNvPr id="280" name="直線矢印コネクタ 279"/>
          <p:cNvCxnSpPr>
            <a:stCxn id="17" idx="3"/>
            <a:endCxn id="246" idx="1"/>
          </p:cNvCxnSpPr>
          <p:nvPr/>
        </p:nvCxnSpPr>
        <p:spPr bwMode="auto">
          <a:xfrm>
            <a:off x="7452320" y="5445224"/>
            <a:ext cx="288032" cy="54006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81" name="直線矢印コネクタ 280"/>
          <p:cNvCxnSpPr>
            <a:stCxn id="3" idx="3"/>
            <a:endCxn id="246" idx="1"/>
          </p:cNvCxnSpPr>
          <p:nvPr/>
        </p:nvCxnSpPr>
        <p:spPr bwMode="auto">
          <a:xfrm>
            <a:off x="2555776" y="3104964"/>
            <a:ext cx="5184576" cy="288032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83" name="直線矢印コネクタ 282"/>
          <p:cNvCxnSpPr>
            <a:stCxn id="179" idx="3"/>
            <a:endCxn id="246" idx="1"/>
          </p:cNvCxnSpPr>
          <p:nvPr/>
        </p:nvCxnSpPr>
        <p:spPr bwMode="auto">
          <a:xfrm>
            <a:off x="5940152" y="4725144"/>
            <a:ext cx="1800200" cy="126014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5" name="正方形/長方形 24"/>
          <p:cNvSpPr/>
          <p:nvPr/>
        </p:nvSpPr>
        <p:spPr bwMode="auto">
          <a:xfrm>
            <a:off x="6300192" y="566124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b-en-g</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b-en-g</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4788024" y="4581128"/>
            <a:ext cx="1152128" cy="288032"/>
            <a:chOff x="4716016" y="4293096"/>
            <a:chExt cx="1152128" cy="288032"/>
          </a:xfrm>
        </p:grpSpPr>
        <p:sp>
          <p:nvSpPr>
            <p:cNvPr id="179" name="正方形/長方形 178"/>
            <p:cNvSpPr/>
            <p:nvPr/>
          </p:nvSpPr>
          <p:spPr bwMode="auto">
            <a:xfrm>
              <a:off x="4716016" y="4293096"/>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アドバンテック</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WISE-PaaS</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78" name="Picture 2" descr="「台湾　国旗」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16016" y="4293096"/>
              <a:ext cx="216024" cy="144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57" name="テキスト ボックス 256"/>
          <p:cNvSpPr txBox="1"/>
          <p:nvPr/>
        </p:nvSpPr>
        <p:spPr>
          <a:xfrm>
            <a:off x="4860032" y="4293096"/>
            <a:ext cx="1316386" cy="276999"/>
          </a:xfrm>
          <a:prstGeom prst="rect">
            <a:avLst/>
          </a:prstGeom>
          <a:solidFill>
            <a:schemeClr val="bg1">
              <a:alpha val="80000"/>
            </a:schemeClr>
          </a:solid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インド・アジア地域</a:t>
            </a:r>
          </a:p>
        </p:txBody>
      </p:sp>
      <p:sp>
        <p:nvSpPr>
          <p:cNvPr id="11" name="正方形/長方形 10"/>
          <p:cNvSpPr/>
          <p:nvPr/>
        </p:nvSpPr>
        <p:spPr bwMode="auto">
          <a:xfrm>
            <a:off x="3059832" y="2924944"/>
            <a:ext cx="1152128" cy="288032"/>
          </a:xfrm>
          <a:prstGeom prst="rect">
            <a:avLst/>
          </a:prstGeom>
          <a:solidFill>
            <a:srgbClr val="009999"/>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シーメンス</a:t>
            </a:r>
            <a:endParaRPr kumimoji="0"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MindSphere</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正方形/長方形 271"/>
          <p:cNvSpPr/>
          <p:nvPr/>
        </p:nvSpPr>
        <p:spPr bwMode="auto">
          <a:xfrm>
            <a:off x="3059832" y="335699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フォルクスワーゲン</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MindShere</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5" name="直線矢印コネクタ 284"/>
          <p:cNvCxnSpPr>
            <a:stCxn id="176" idx="1"/>
            <a:endCxn id="65" idx="0"/>
          </p:cNvCxnSpPr>
          <p:nvPr/>
        </p:nvCxnSpPr>
        <p:spPr bwMode="auto">
          <a:xfrm flipH="1">
            <a:off x="1691680" y="5445592"/>
            <a:ext cx="1440160" cy="53073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grpSp>
        <p:nvGrpSpPr>
          <p:cNvPr id="41" name="グループ化 40"/>
          <p:cNvGrpSpPr/>
          <p:nvPr/>
        </p:nvGrpSpPr>
        <p:grpSpPr>
          <a:xfrm>
            <a:off x="5292080" y="5301208"/>
            <a:ext cx="720080" cy="288016"/>
            <a:chOff x="5364088" y="5301208"/>
            <a:chExt cx="720080" cy="288016"/>
          </a:xfrm>
        </p:grpSpPr>
        <p:sp>
          <p:nvSpPr>
            <p:cNvPr id="290" name="正方形/長方形 289"/>
            <p:cNvSpPr/>
            <p:nvPr/>
          </p:nvSpPr>
          <p:spPr bwMode="auto">
            <a:xfrm>
              <a:off x="5364088" y="5301927"/>
              <a:ext cx="720080" cy="287297"/>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TAHI</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Lumada</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2" name="Picture 4" descr="「タイ　国旗」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64088" y="5301208"/>
              <a:ext cx="216024" cy="1441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93" name="直線矢印コネクタ 292"/>
          <p:cNvCxnSpPr>
            <a:stCxn id="290" idx="3"/>
            <a:endCxn id="15" idx="1"/>
          </p:cNvCxnSpPr>
          <p:nvPr/>
        </p:nvCxnSpPr>
        <p:spPr bwMode="auto">
          <a:xfrm flipV="1">
            <a:off x="6012160" y="3284984"/>
            <a:ext cx="288032" cy="2160592"/>
          </a:xfrm>
          <a:prstGeom prst="straightConnector1">
            <a:avLst/>
          </a:prstGeom>
          <a:noFill/>
          <a:ln w="19050" cap="flat" cmpd="sng" algn="ctr">
            <a:solidFill>
              <a:schemeClr val="tx1"/>
            </a:solidFill>
            <a:prstDash val="solid"/>
            <a:round/>
            <a:headEnd type="arrow" w="med" len="med"/>
            <a:tailEnd type="arrow" w="med" len="med"/>
          </a:ln>
          <a:effectLst/>
        </p:spPr>
      </p:cxnSp>
      <p:sp>
        <p:nvSpPr>
          <p:cNvPr id="286" name="正方形/長方形 285"/>
          <p:cNvSpPr/>
          <p:nvPr/>
        </p:nvSpPr>
        <p:spPr bwMode="auto">
          <a:xfrm>
            <a:off x="6300192" y="350100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クオリカ</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Bellonica</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正方形/長方形 287"/>
          <p:cNvSpPr/>
          <p:nvPr/>
        </p:nvSpPr>
        <p:spPr bwMode="auto">
          <a:xfrm>
            <a:off x="5364088" y="5952899"/>
            <a:ext cx="64807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BellaDati</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lang="en-US" altLang="ja-JP" sz="900" b="1" dirty="0" err="1">
                <a:latin typeface="Meiryo UI" panose="020B0604030504040204" pitchFamily="50" charset="-128"/>
                <a:ea typeface="Meiryo UI" panose="020B0604030504040204" pitchFamily="50" charset="-128"/>
              </a:rPr>
              <a:t>Bellonica</a:t>
            </a:r>
            <a:r>
              <a:rPr lang="en-US" altLang="ja-JP" sz="900" b="1" dirty="0">
                <a:latin typeface="Meiryo UI" panose="020B0604030504040204" pitchFamily="50" charset="-128"/>
                <a:ea typeface="Meiryo UI" panose="020B0604030504040204" pitchFamily="50" charset="-128"/>
              </a:rPr>
              <a:t> </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国旗　チェコスロバキア」の画像検索結果"/>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64089" y="5805541"/>
            <a:ext cx="216024" cy="143739"/>
          </a:xfrm>
          <a:prstGeom prst="rect">
            <a:avLst/>
          </a:prstGeom>
          <a:noFill/>
          <a:extLst>
            <a:ext uri="{909E8E84-426E-40DD-AFC4-6F175D3DCCD1}">
              <a14:hiddenFill xmlns:a14="http://schemas.microsoft.com/office/drawing/2010/main">
                <a:solidFill>
                  <a:srgbClr val="FFFFFF"/>
                </a:solidFill>
              </a14:hiddenFill>
            </a:ext>
          </a:extLst>
        </p:spPr>
      </p:pic>
      <p:cxnSp>
        <p:nvCxnSpPr>
          <p:cNvPr id="291" name="直線矢印コネクタ 290"/>
          <p:cNvCxnSpPr>
            <a:stCxn id="288" idx="3"/>
            <a:endCxn id="286" idx="1"/>
          </p:cNvCxnSpPr>
          <p:nvPr/>
        </p:nvCxnSpPr>
        <p:spPr bwMode="auto">
          <a:xfrm flipV="1">
            <a:off x="6012160" y="3645024"/>
            <a:ext cx="288032" cy="2451891"/>
          </a:xfrm>
          <a:prstGeom prst="straightConnector1">
            <a:avLst/>
          </a:prstGeom>
          <a:noFill/>
          <a:ln w="19050" cap="flat" cmpd="sng" algn="ctr">
            <a:solidFill>
              <a:schemeClr val="tx1"/>
            </a:solidFill>
            <a:prstDash val="solid"/>
            <a:round/>
            <a:headEnd type="none" w="med" len="med"/>
            <a:tailEnd type="arrow" w="med" len="med"/>
          </a:ln>
          <a:effectLst/>
        </p:spPr>
      </p:cxnSp>
      <p:sp>
        <p:nvSpPr>
          <p:cNvPr id="294" name="正方形/長方形 293"/>
          <p:cNvSpPr/>
          <p:nvPr/>
        </p:nvSpPr>
        <p:spPr bwMode="auto">
          <a:xfrm>
            <a:off x="3059832" y="4797152"/>
            <a:ext cx="1152128" cy="288032"/>
          </a:xfrm>
          <a:prstGeom prst="rect">
            <a:avLst/>
          </a:prstGeom>
          <a:solidFill>
            <a:schemeClr val="bg1"/>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Smart City/</a:t>
            </a:r>
            <a:r>
              <a:rPr kumimoji="0" lang="en-US" altLang="ja-JP"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rPr>
              <a:t>FIWARE</a:t>
            </a:r>
            <a:endParaRPr kumimoji="0" lang="en-US" altLang="ja-JP" sz="9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FIWARE</a:t>
            </a:r>
            <a:endParaRPr kumimoji="0" lang="ja-JP" altLang="en-US"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9" name="直線矢印コネクタ 308"/>
          <p:cNvCxnSpPr>
            <a:stCxn id="294" idx="3"/>
            <a:endCxn id="16" idx="1"/>
          </p:cNvCxnSpPr>
          <p:nvPr/>
        </p:nvCxnSpPr>
        <p:spPr bwMode="auto">
          <a:xfrm flipV="1">
            <a:off x="4211960" y="1844824"/>
            <a:ext cx="2088232" cy="3096344"/>
          </a:xfrm>
          <a:prstGeom prst="straightConnector1">
            <a:avLst/>
          </a:prstGeom>
          <a:noFill/>
          <a:ln w="19050" cap="flat" cmpd="sng" algn="ctr">
            <a:solidFill>
              <a:schemeClr val="tx1"/>
            </a:solidFill>
            <a:prstDash val="solid"/>
            <a:round/>
            <a:headEnd type="none" w="med" len="med"/>
            <a:tailEnd type="arrow" w="med" len="med"/>
          </a:ln>
          <a:effectLst/>
        </p:spPr>
      </p:cxnSp>
      <p:pic>
        <p:nvPicPr>
          <p:cNvPr id="1025" name="Picture 4" descr="関連画像"/>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236296" y="1772816"/>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4" descr="関連画像"/>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67944" y="5361125"/>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4" descr="関連画像"/>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80762" y="4869160"/>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 descr="関連画像"/>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52970" y="5361125"/>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関連画像"/>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148064" y="6307159"/>
            <a:ext cx="216024" cy="146177"/>
          </a:xfrm>
          <a:prstGeom prst="rect">
            <a:avLst/>
          </a:prstGeom>
          <a:noFill/>
          <a:extLst>
            <a:ext uri="{909E8E84-426E-40DD-AFC4-6F175D3DCCD1}">
              <a14:hiddenFill xmlns:a14="http://schemas.microsoft.com/office/drawing/2010/main">
                <a:solidFill>
                  <a:srgbClr val="FFFFFF"/>
                </a:solidFill>
              </a14:hiddenFill>
            </a:ext>
          </a:extLst>
        </p:spPr>
      </p:pic>
      <p:sp>
        <p:nvSpPr>
          <p:cNvPr id="337" name="正方形/長方形 336"/>
          <p:cNvSpPr/>
          <p:nvPr/>
        </p:nvSpPr>
        <p:spPr bwMode="auto">
          <a:xfrm>
            <a:off x="6516216" y="332656"/>
            <a:ext cx="728464" cy="216024"/>
          </a:xfrm>
          <a:prstGeom prst="rect">
            <a:avLst/>
          </a:prstGeom>
          <a:solidFill>
            <a:schemeClr val="bg1"/>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Smart City</a:t>
            </a:r>
            <a:endParaRPr kumimoji="0" lang="ja-JP" altLang="en-US"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正方形/長方形 164"/>
          <p:cNvSpPr/>
          <p:nvPr/>
        </p:nvSpPr>
        <p:spPr bwMode="auto">
          <a:xfrm>
            <a:off x="6300192" y="3861048"/>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オムロン</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-BELT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bwMode="auto">
          <a:xfrm>
            <a:off x="6300192" y="3140968"/>
            <a:ext cx="115210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日立製作所</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Lumada2.0</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bwMode="auto">
          <a:xfrm>
            <a:off x="6300192" y="2780928"/>
            <a:ext cx="1152128" cy="288032"/>
          </a:xfrm>
          <a:prstGeom prst="rect">
            <a:avLst/>
          </a:prstGeom>
          <a:solidFill>
            <a:srgbClr val="FFFF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ファナック</a:t>
            </a:r>
            <a:endParaRPr kumimoji="0" lang="en-US" altLang="ja-JP" sz="9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FIELD system</a:t>
            </a:r>
            <a:endParaRPr kumimoji="0" lang="ja-JP" altLang="en-US" sz="9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正方形/長方形 209"/>
          <p:cNvSpPr/>
          <p:nvPr/>
        </p:nvSpPr>
        <p:spPr bwMode="auto">
          <a:xfrm>
            <a:off x="4788024" y="1269479"/>
            <a:ext cx="1080120" cy="287313"/>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KUKA</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（美的集団）</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Azure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正方形/長方形 201"/>
          <p:cNvSpPr/>
          <p:nvPr/>
        </p:nvSpPr>
        <p:spPr bwMode="auto">
          <a:xfrm>
            <a:off x="4788023" y="3140968"/>
            <a:ext cx="1060097"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中国電信</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SAP</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Ericsson</a:t>
            </a:r>
          </a:p>
        </p:txBody>
      </p:sp>
      <p:sp>
        <p:nvSpPr>
          <p:cNvPr id="69" name="正方形/長方形 68"/>
          <p:cNvSpPr/>
          <p:nvPr/>
        </p:nvSpPr>
        <p:spPr bwMode="auto">
          <a:xfrm>
            <a:off x="6300192" y="4580409"/>
            <a:ext cx="115180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ソラコム</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(KDDI)</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SORACOM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正方形/長方形 216"/>
          <p:cNvSpPr/>
          <p:nvPr/>
        </p:nvSpPr>
        <p:spPr bwMode="auto">
          <a:xfrm>
            <a:off x="6300192" y="4221088"/>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安川電機</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MMCloud</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正方形/長方形 170"/>
          <p:cNvSpPr/>
          <p:nvPr/>
        </p:nvSpPr>
        <p:spPr bwMode="auto">
          <a:xfrm>
            <a:off x="3059832" y="407707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Phoenix</a:t>
            </a:r>
            <a:r>
              <a:rPr kumimoji="0" lang="en-US" altLang="ja-JP" sz="900" b="1"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Contact</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PROFICLOUD</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正方形/長方形 244"/>
          <p:cNvSpPr/>
          <p:nvPr/>
        </p:nvSpPr>
        <p:spPr bwMode="auto">
          <a:xfrm>
            <a:off x="4716016" y="3861048"/>
            <a:ext cx="122413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中国聯通</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China Unicom </a:t>
            </a: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IoT Platform/Arm Pelion</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正方形/長方形 143"/>
          <p:cNvSpPr/>
          <p:nvPr/>
        </p:nvSpPr>
        <p:spPr bwMode="auto">
          <a:xfrm>
            <a:off x="4788024" y="2708920"/>
            <a:ext cx="1080120" cy="360040"/>
          </a:xfrm>
          <a:prstGeom prst="rect">
            <a:avLst/>
          </a:prstGeom>
          <a:solidFill>
            <a:srgbClr val="FF0000">
              <a:alpha val="65000"/>
            </a:srgbClr>
          </a:solid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ファーウェイ</a:t>
            </a:r>
            <a:endParaRPr kumimoji="0"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Hauwei</a:t>
            </a:r>
            <a:r>
              <a:rPr kumimoji="0" lang="en-US" alt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bwMode="auto">
          <a:xfrm>
            <a:off x="6300192" y="530120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東芝</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SPINEX</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Meister IoT/</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Predix</a:t>
            </a:r>
          </a:p>
        </p:txBody>
      </p:sp>
      <p:sp>
        <p:nvSpPr>
          <p:cNvPr id="122" name="正方形/長方形 121"/>
          <p:cNvSpPr/>
          <p:nvPr/>
        </p:nvSpPr>
        <p:spPr bwMode="auto">
          <a:xfrm>
            <a:off x="6300192" y="4940449"/>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ジェイテクト</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IoE</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Solution/</a:t>
            </a: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MindShere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38" name="Picture 4" descr="関連画像"/>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285018" y="320565"/>
            <a:ext cx="231198" cy="228115"/>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bwMode="auto">
          <a:xfrm>
            <a:off x="3059832" y="371703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TRUMPF</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AXOOM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4788023" y="3501008"/>
            <a:ext cx="1067207"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中国移動</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OneNet</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/Ericsson</a:t>
            </a:r>
          </a:p>
        </p:txBody>
      </p:sp>
      <p:sp>
        <p:nvSpPr>
          <p:cNvPr id="201" name="正方形/長方形 200"/>
          <p:cNvSpPr/>
          <p:nvPr/>
        </p:nvSpPr>
        <p:spPr bwMode="auto">
          <a:xfrm>
            <a:off x="4781567" y="2348880"/>
            <a:ext cx="1086577"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テンセント</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QQ IoT</a:t>
            </a:r>
          </a:p>
        </p:txBody>
      </p:sp>
      <p:cxnSp>
        <p:nvCxnSpPr>
          <p:cNvPr id="274" name="直線矢印コネクタ 273"/>
          <p:cNvCxnSpPr/>
          <p:nvPr/>
        </p:nvCxnSpPr>
        <p:spPr bwMode="auto">
          <a:xfrm>
            <a:off x="6444208" y="2636912"/>
            <a:ext cx="0" cy="36004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cxnSp>
        <p:nvCxnSpPr>
          <p:cNvPr id="264" name="直線矢印コネクタ 263"/>
          <p:cNvCxnSpPr/>
          <p:nvPr/>
        </p:nvCxnSpPr>
        <p:spPr bwMode="auto">
          <a:xfrm>
            <a:off x="6444208" y="2996952"/>
            <a:ext cx="0" cy="36004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sp>
        <p:nvSpPr>
          <p:cNvPr id="287" name="正方形/長方形 286"/>
          <p:cNvSpPr/>
          <p:nvPr/>
        </p:nvSpPr>
        <p:spPr bwMode="auto">
          <a:xfrm>
            <a:off x="7740352" y="2204864"/>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オプティム</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OPTiM</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Cloud IoT OS</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35010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4" descr="「世界地図 png」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0" cy="6048672"/>
          </a:xfrm>
          <a:prstGeom prst="rect">
            <a:avLst/>
          </a:prstGeom>
          <a:noFill/>
          <a:extLst>
            <a:ext uri="{909E8E84-426E-40DD-AFC4-6F175D3DCCD1}">
              <a14:hiddenFill xmlns:a14="http://schemas.microsoft.com/office/drawing/2010/main">
                <a:solidFill>
                  <a:srgbClr val="FFFFFF"/>
                </a:solidFill>
              </a14:hiddenFill>
            </a:ext>
          </a:extLst>
        </p:spPr>
      </p:pic>
      <p:sp>
        <p:nvSpPr>
          <p:cNvPr id="250" name="正方形/長方形 249"/>
          <p:cNvSpPr/>
          <p:nvPr/>
        </p:nvSpPr>
        <p:spPr>
          <a:xfrm>
            <a:off x="4644008" y="4293096"/>
            <a:ext cx="1512169" cy="864096"/>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200" b="1" dirty="0">
              <a:latin typeface="Meiryo UI" panose="020B0604030504040204" pitchFamily="50" charset="-128"/>
              <a:ea typeface="Meiryo UI" panose="020B0604030504040204" pitchFamily="50" charset="-128"/>
            </a:endParaRPr>
          </a:p>
        </p:txBody>
      </p:sp>
      <p:sp>
        <p:nvSpPr>
          <p:cNvPr id="200" name="正方形/長方形 199"/>
          <p:cNvSpPr/>
          <p:nvPr/>
        </p:nvSpPr>
        <p:spPr>
          <a:xfrm>
            <a:off x="107504" y="5733256"/>
            <a:ext cx="6048672" cy="936104"/>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4644008" y="765345"/>
            <a:ext cx="1401063" cy="3455743"/>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6228184" y="765324"/>
            <a:ext cx="2736304" cy="5616004"/>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2915816" y="765331"/>
            <a:ext cx="1471116" cy="4319853"/>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323528" y="765331"/>
            <a:ext cx="2311753" cy="4535878"/>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8" name="直線矢印コネクタ 377"/>
          <p:cNvCxnSpPr>
            <a:stCxn id="56" idx="3"/>
            <a:endCxn id="8" idx="1"/>
          </p:cNvCxnSpPr>
          <p:nvPr/>
        </p:nvCxnSpPr>
        <p:spPr bwMode="auto">
          <a:xfrm>
            <a:off x="1331392" y="1089459"/>
            <a:ext cx="288281" cy="147544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 name="タイトル 1"/>
          <p:cNvSpPr>
            <a:spLocks noGrp="1"/>
          </p:cNvSpPr>
          <p:nvPr>
            <p:ph type="title"/>
          </p:nvPr>
        </p:nvSpPr>
        <p:spPr/>
        <p:txBody>
          <a:bodyPr/>
          <a:lstStyle/>
          <a:p>
            <a:r>
              <a:rPr kumimoji="1" lang="en-US" altLang="ja-JP" dirty="0"/>
              <a:t>IoT Platform Vendor Alliance Map2019</a:t>
            </a:r>
            <a:r>
              <a:rPr kumimoji="1" lang="ja-JP" altLang="en-US" dirty="0"/>
              <a:t>　</a:t>
            </a:r>
            <a:r>
              <a:rPr kumimoji="1" lang="en-US" altLang="ja-JP" dirty="0"/>
              <a:t>December</a:t>
            </a:r>
            <a:r>
              <a:rPr kumimoji="1" lang="ja-JP" altLang="en-US" dirty="0"/>
              <a:t>　　</a:t>
            </a:r>
            <a:br>
              <a:rPr kumimoji="1" lang="en-US" altLang="ja-JP" dirty="0"/>
            </a:br>
            <a:r>
              <a:rPr kumimoji="1" lang="en-US" altLang="ja-JP" dirty="0"/>
              <a:t>(Horizontal)</a:t>
            </a:r>
            <a:endParaRPr kumimoji="1" lang="ja-JP" altLang="en-US" sz="1600" b="0" dirty="0"/>
          </a:p>
        </p:txBody>
      </p:sp>
      <p:sp>
        <p:nvSpPr>
          <p:cNvPr id="21" name="正方形/長方形 20"/>
          <p:cNvSpPr/>
          <p:nvPr/>
        </p:nvSpPr>
        <p:spPr bwMode="auto">
          <a:xfrm>
            <a:off x="7740352" y="3645545"/>
            <a:ext cx="1079798" cy="288230"/>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Denso</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DP-Factory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7740352" y="2925663"/>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Saison Info-Sys. </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HULFT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6300192" y="836712"/>
            <a:ext cx="1152128" cy="360040"/>
          </a:xfrm>
          <a:prstGeom prst="rect">
            <a:avLst/>
          </a:prstGeom>
          <a:solidFill>
            <a:srgbClr val="00FFFF"/>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Komatsu/KOMTRAX2</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LANDLOG</a:t>
            </a:r>
          </a:p>
        </p:txBody>
      </p:sp>
      <p:cxnSp>
        <p:nvCxnSpPr>
          <p:cNvPr id="74" name="直線矢印コネクタ 73"/>
          <p:cNvCxnSpPr>
            <a:stCxn id="3" idx="1"/>
            <a:endCxn id="19" idx="3"/>
          </p:cNvCxnSpPr>
          <p:nvPr/>
        </p:nvCxnSpPr>
        <p:spPr bwMode="auto">
          <a:xfrm flipH="1" flipV="1">
            <a:off x="1331609" y="1521507"/>
            <a:ext cx="288064" cy="1583457"/>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80" name="直線矢印コネクタ 79"/>
          <p:cNvCxnSpPr>
            <a:stCxn id="3" idx="1"/>
            <a:endCxn id="18" idx="3"/>
          </p:cNvCxnSpPr>
          <p:nvPr/>
        </p:nvCxnSpPr>
        <p:spPr bwMode="auto">
          <a:xfrm flipH="1" flipV="1">
            <a:off x="1331609" y="2889659"/>
            <a:ext cx="288064" cy="21530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83" name="直線矢印コネクタ 82"/>
          <p:cNvCxnSpPr>
            <a:stCxn id="20" idx="0"/>
            <a:endCxn id="18" idx="2"/>
          </p:cNvCxnSpPr>
          <p:nvPr/>
        </p:nvCxnSpPr>
        <p:spPr bwMode="auto">
          <a:xfrm flipV="1">
            <a:off x="863433" y="3069679"/>
            <a:ext cx="0" cy="21602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89" name="直線矢印コネクタ 88"/>
          <p:cNvCxnSpPr>
            <a:stCxn id="9" idx="1"/>
            <a:endCxn id="20" idx="3"/>
          </p:cNvCxnSpPr>
          <p:nvPr/>
        </p:nvCxnSpPr>
        <p:spPr bwMode="auto">
          <a:xfrm flipH="1" flipV="1">
            <a:off x="1331609" y="3465364"/>
            <a:ext cx="288064" cy="143656"/>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pic>
        <p:nvPicPr>
          <p:cNvPr id="99" name="図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627925"/>
            <a:ext cx="457994" cy="274797"/>
          </a:xfrm>
          <a:prstGeom prst="rect">
            <a:avLst/>
          </a:prstGeom>
        </p:spPr>
      </p:pic>
      <p:pic>
        <p:nvPicPr>
          <p:cNvPr id="100" name="図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285" y="621308"/>
            <a:ext cx="433395" cy="288032"/>
          </a:xfrm>
          <a:prstGeom prst="rect">
            <a:avLst/>
          </a:prstGeom>
        </p:spPr>
      </p:pic>
      <p:sp>
        <p:nvSpPr>
          <p:cNvPr id="50" name="正方形/長方形 49"/>
          <p:cNvSpPr/>
          <p:nvPr/>
        </p:nvSpPr>
        <p:spPr bwMode="auto">
          <a:xfrm>
            <a:off x="7740674" y="1484784"/>
            <a:ext cx="1151806"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NTT Data Intra-mart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IM-IoT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bwMode="auto">
          <a:xfrm>
            <a:off x="1619672" y="909439"/>
            <a:ext cx="936104" cy="360040"/>
          </a:xfrm>
          <a:prstGeom prst="rect">
            <a:avLst/>
          </a:prstGeom>
          <a:solidFill>
            <a:schemeClr val="bg1">
              <a:lumMod val="6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Cisco</a:t>
            </a:r>
            <a:endPar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Cisco Kinetic</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a:stCxn id="10" idx="1"/>
            <a:endCxn id="26" idx="3"/>
          </p:cNvCxnSpPr>
          <p:nvPr/>
        </p:nvCxnSpPr>
        <p:spPr bwMode="auto">
          <a:xfrm flipH="1" flipV="1">
            <a:off x="2555776" y="1520788"/>
            <a:ext cx="504056" cy="1080120"/>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75" name="直線矢印コネクタ 74"/>
          <p:cNvCxnSpPr>
            <a:stCxn id="11" idx="1"/>
            <a:endCxn id="26" idx="3"/>
          </p:cNvCxnSpPr>
          <p:nvPr/>
        </p:nvCxnSpPr>
        <p:spPr bwMode="auto">
          <a:xfrm flipH="1" flipV="1">
            <a:off x="2555776" y="1520788"/>
            <a:ext cx="504056" cy="1548172"/>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56" name="正方形/長方形 55"/>
          <p:cNvSpPr/>
          <p:nvPr/>
        </p:nvSpPr>
        <p:spPr bwMode="auto">
          <a:xfrm>
            <a:off x="395257" y="909439"/>
            <a:ext cx="936135" cy="360040"/>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dirty="0">
                <a:latin typeface="Meiryo UI" panose="020B0604030504040204" pitchFamily="50" charset="-128"/>
                <a:ea typeface="Meiryo UI" panose="020B0604030504040204" pitchFamily="50" charset="-128"/>
                <a:cs typeface="Meiryo UI" panose="020B0604030504040204" pitchFamily="50" charset="-128"/>
              </a:rPr>
              <a:t>AT&amp;T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AT&amp;T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bwMode="auto">
          <a:xfrm>
            <a:off x="1187624" y="5976326"/>
            <a:ext cx="864096" cy="284973"/>
          </a:xfrm>
          <a:prstGeom prst="rect">
            <a:avLst/>
          </a:prstGeom>
          <a:solidFill>
            <a:srgbClr val="FFFFCC"/>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Dassault</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t>
            </a: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3DEXPERIENCE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矢印コネクタ 65"/>
          <p:cNvCxnSpPr>
            <a:stCxn id="63" idx="1"/>
            <a:endCxn id="57" idx="0"/>
          </p:cNvCxnSpPr>
          <p:nvPr/>
        </p:nvCxnSpPr>
        <p:spPr bwMode="auto">
          <a:xfrm flipH="1">
            <a:off x="2735796" y="3645024"/>
            <a:ext cx="2052227" cy="233925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028" name="Picture 4" descr="「国旗 フランス」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5805264"/>
            <a:ext cx="216024" cy="144016"/>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直線矢印コネクタ 66"/>
          <p:cNvCxnSpPr>
            <a:stCxn id="57" idx="1"/>
            <a:endCxn id="65" idx="3"/>
          </p:cNvCxnSpPr>
          <p:nvPr/>
        </p:nvCxnSpPr>
        <p:spPr bwMode="auto">
          <a:xfrm flipH="1" flipV="1">
            <a:off x="2051720" y="6118813"/>
            <a:ext cx="216024" cy="3976"/>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030" name="Picture 6" descr="関連画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5829251"/>
            <a:ext cx="230426" cy="1440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a:stCxn id="15" idx="3"/>
            <a:endCxn id="82" idx="1"/>
          </p:cNvCxnSpPr>
          <p:nvPr/>
        </p:nvCxnSpPr>
        <p:spPr bwMode="auto">
          <a:xfrm>
            <a:off x="7452300" y="3284984"/>
            <a:ext cx="288052" cy="158489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82" name="正方形/長方形 81"/>
          <p:cNvSpPr/>
          <p:nvPr/>
        </p:nvSpPr>
        <p:spPr bwMode="auto">
          <a:xfrm>
            <a:off x="7740352" y="4725863"/>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Hitachi Hi-Tech</a:t>
            </a:r>
          </a:p>
          <a:p>
            <a:pPr lvl="0" algn="ctr" eaLnBrk="0" hangingPunct="0">
              <a:spcBef>
                <a:spcPct val="20000"/>
              </a:spcBef>
              <a:buClr>
                <a:srgbClr val="F48B00"/>
              </a:buClr>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Flutura</a:t>
            </a:r>
            <a:r>
              <a:rPr kumimoji="0"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Crebra</a:t>
            </a:r>
            <a:endParaRPr kumimoji="0"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a:stCxn id="9" idx="3"/>
            <a:endCxn id="69" idx="1"/>
          </p:cNvCxnSpPr>
          <p:nvPr/>
        </p:nvCxnSpPr>
        <p:spPr bwMode="auto">
          <a:xfrm>
            <a:off x="2555776" y="3609020"/>
            <a:ext cx="3744416" cy="1115405"/>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50" name="直線矢印コネクタ 149"/>
          <p:cNvCxnSpPr>
            <a:stCxn id="16" idx="2"/>
            <a:endCxn id="102" idx="0"/>
          </p:cNvCxnSpPr>
          <p:nvPr/>
        </p:nvCxnSpPr>
        <p:spPr bwMode="auto">
          <a:xfrm>
            <a:off x="6876256" y="1988840"/>
            <a:ext cx="0" cy="72008"/>
          </a:xfrm>
          <a:prstGeom prst="straightConnector1">
            <a:avLst/>
          </a:prstGeom>
          <a:noFill/>
          <a:ln w="28575" cap="flat" cmpd="sng" algn="ctr">
            <a:solidFill>
              <a:srgbClr val="FFCCFF"/>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85" name="正方形/長方形 84"/>
          <p:cNvSpPr/>
          <p:nvPr/>
        </p:nvSpPr>
        <p:spPr bwMode="auto">
          <a:xfrm>
            <a:off x="179512" y="5973284"/>
            <a:ext cx="792088" cy="288016"/>
          </a:xfrm>
          <a:prstGeom prst="rect">
            <a:avLst/>
          </a:prstGeom>
          <a:solidFill>
            <a:schemeClr val="bg1"/>
          </a:solidFill>
          <a:ln w="28575" cap="flat" cmpd="dbl"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Schneider Elec.</a:t>
            </a:r>
          </a:p>
          <a:p>
            <a:pPr algn="ctr" eaLnBrk="0" hangingPunct="0">
              <a:spcBef>
                <a:spcPct val="20000"/>
              </a:spcBef>
              <a:buClr>
                <a:srgbClr val="F48B00"/>
              </a:buClr>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EcoStruxure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矢印コネクタ 33"/>
          <p:cNvCxnSpPr>
            <a:stCxn id="11" idx="2"/>
            <a:endCxn id="27" idx="0"/>
          </p:cNvCxnSpPr>
          <p:nvPr/>
        </p:nvCxnSpPr>
        <p:spPr bwMode="auto">
          <a:xfrm>
            <a:off x="3635896" y="3212976"/>
            <a:ext cx="0" cy="504056"/>
          </a:xfrm>
          <a:prstGeom prst="straightConnector1">
            <a:avLst/>
          </a:prstGeom>
          <a:noFill/>
          <a:ln w="28575" cap="flat" cmpd="sng" algn="ctr">
            <a:solidFill>
              <a:srgbClr val="009999"/>
            </a:solidFill>
            <a:prstDash val="solid"/>
            <a:round/>
            <a:headEnd type="none" w="med" len="med"/>
            <a:tailEnd type="triangle" w="med" len="med"/>
          </a:ln>
          <a:effectLst/>
        </p:spPr>
      </p:cxnSp>
      <p:pic>
        <p:nvPicPr>
          <p:cNvPr id="81" name="Picture 8" descr="「国旗 中国」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622246"/>
            <a:ext cx="428698" cy="286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WISS」の画像検索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5805264"/>
            <a:ext cx="144032" cy="144032"/>
          </a:xfrm>
          <a:prstGeom prst="rect">
            <a:avLst/>
          </a:prstGeom>
          <a:noFill/>
          <a:extLst>
            <a:ext uri="{909E8E84-426E-40DD-AFC4-6F175D3DCCD1}">
              <a14:hiddenFill xmlns:a14="http://schemas.microsoft.com/office/drawing/2010/main">
                <a:solidFill>
                  <a:srgbClr val="FFFFFF"/>
                </a:solidFill>
              </a14:hiddenFill>
            </a:ext>
          </a:extLst>
        </p:spPr>
      </p:pic>
      <p:cxnSp>
        <p:nvCxnSpPr>
          <p:cNvPr id="273" name="直線矢印コネクタ 272"/>
          <p:cNvCxnSpPr>
            <a:stCxn id="551" idx="3"/>
            <a:endCxn id="144" idx="1"/>
          </p:cNvCxnSpPr>
          <p:nvPr/>
        </p:nvCxnSpPr>
        <p:spPr bwMode="auto">
          <a:xfrm>
            <a:off x="4218144" y="1053096"/>
            <a:ext cx="569880" cy="183584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84" name="直線矢印コネクタ 283"/>
          <p:cNvCxnSpPr>
            <a:stCxn id="202" idx="1"/>
            <a:endCxn id="57" idx="0"/>
          </p:cNvCxnSpPr>
          <p:nvPr/>
        </p:nvCxnSpPr>
        <p:spPr bwMode="auto">
          <a:xfrm flipH="1">
            <a:off x="2735796" y="3284984"/>
            <a:ext cx="2052227" cy="269929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15" name="直線矢印コネクタ 314"/>
          <p:cNvCxnSpPr>
            <a:stCxn id="12" idx="1"/>
            <a:endCxn id="20" idx="3"/>
          </p:cNvCxnSpPr>
          <p:nvPr/>
        </p:nvCxnSpPr>
        <p:spPr bwMode="auto">
          <a:xfrm flipH="1">
            <a:off x="1331609" y="2132856"/>
            <a:ext cx="1728223" cy="1332508"/>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96" name="直線矢印コネクタ 95"/>
          <p:cNvCxnSpPr>
            <a:stCxn id="9" idx="1"/>
            <a:endCxn id="18" idx="3"/>
          </p:cNvCxnSpPr>
          <p:nvPr/>
        </p:nvCxnSpPr>
        <p:spPr bwMode="auto">
          <a:xfrm flipH="1" flipV="1">
            <a:off x="1331609" y="2889659"/>
            <a:ext cx="288064" cy="719361"/>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328" name="直線矢印コネクタ 327"/>
          <p:cNvCxnSpPr>
            <a:stCxn id="13" idx="1"/>
            <a:endCxn id="52" idx="3"/>
          </p:cNvCxnSpPr>
          <p:nvPr/>
        </p:nvCxnSpPr>
        <p:spPr bwMode="auto">
          <a:xfrm flipH="1" flipV="1">
            <a:off x="2555776" y="1089459"/>
            <a:ext cx="3744416" cy="1835485"/>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84" name="カギ線コネクタ 383"/>
          <p:cNvCxnSpPr/>
          <p:nvPr/>
        </p:nvCxnSpPr>
        <p:spPr bwMode="auto">
          <a:xfrm rot="10800000" flipV="1">
            <a:off x="323280" y="1053455"/>
            <a:ext cx="12700" cy="2448272"/>
          </a:xfrm>
          <a:prstGeom prst="bentConnector3">
            <a:avLst>
              <a:gd name="adj1" fmla="val 1239937"/>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73" name="正方形/長方形 72"/>
          <p:cNvSpPr/>
          <p:nvPr/>
        </p:nvSpPr>
        <p:spPr bwMode="auto">
          <a:xfrm>
            <a:off x="5148064" y="6309320"/>
            <a:ext cx="864096" cy="288017"/>
          </a:xfrm>
          <a:prstGeom prst="rect">
            <a:avLst/>
          </a:prstGeom>
          <a:solidFill>
            <a:srgbClr val="C0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NOKIA</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IMPACT</a:t>
            </a:r>
            <a:endParaRPr kumimoji="0" lang="ja-JP" altLang="en-US" sz="9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bwMode="auto">
          <a:xfrm>
            <a:off x="3275872" y="5949297"/>
            <a:ext cx="648072" cy="28801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ABB</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ABB Ability</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bwMode="auto">
          <a:xfrm>
            <a:off x="2267744" y="5984278"/>
            <a:ext cx="936104" cy="27702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Ericsson</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Device Connectivity</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8" name="直線矢印コネクタ 467"/>
          <p:cNvCxnSpPr>
            <a:stCxn id="12" idx="1"/>
            <a:endCxn id="26" idx="3"/>
          </p:cNvCxnSpPr>
          <p:nvPr/>
        </p:nvCxnSpPr>
        <p:spPr bwMode="auto">
          <a:xfrm flipH="1" flipV="1">
            <a:off x="2555776" y="1520788"/>
            <a:ext cx="504056" cy="612068"/>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70" name="直線矢印コネクタ 269"/>
          <p:cNvCxnSpPr>
            <a:stCxn id="205" idx="2"/>
            <a:endCxn id="8" idx="0"/>
          </p:cNvCxnSpPr>
          <p:nvPr/>
        </p:nvCxnSpPr>
        <p:spPr bwMode="auto">
          <a:xfrm>
            <a:off x="2087724" y="2204864"/>
            <a:ext cx="1" cy="14401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99" name="直線矢印コネクタ 398"/>
          <p:cNvCxnSpPr>
            <a:stCxn id="210" idx="1"/>
            <a:endCxn id="8" idx="3"/>
          </p:cNvCxnSpPr>
          <p:nvPr/>
        </p:nvCxnSpPr>
        <p:spPr bwMode="auto">
          <a:xfrm flipH="1">
            <a:off x="2555776" y="1413136"/>
            <a:ext cx="2232248" cy="1151768"/>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70" name="直線矢印コネクタ 69"/>
          <p:cNvCxnSpPr>
            <a:stCxn id="3" idx="1"/>
            <a:endCxn id="20" idx="3"/>
          </p:cNvCxnSpPr>
          <p:nvPr/>
        </p:nvCxnSpPr>
        <p:spPr bwMode="auto">
          <a:xfrm flipH="1">
            <a:off x="1331609" y="3104964"/>
            <a:ext cx="288064" cy="360400"/>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19" name="直線矢印コネクタ 518"/>
          <p:cNvCxnSpPr>
            <a:stCxn id="205" idx="3"/>
            <a:endCxn id="102" idx="1"/>
          </p:cNvCxnSpPr>
          <p:nvPr/>
        </p:nvCxnSpPr>
        <p:spPr bwMode="auto">
          <a:xfrm>
            <a:off x="2555775" y="2024844"/>
            <a:ext cx="3744417" cy="180020"/>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23" name="直線矢印コネクタ 522"/>
          <p:cNvCxnSpPr>
            <a:stCxn id="52" idx="3"/>
            <a:endCxn id="102" idx="1"/>
          </p:cNvCxnSpPr>
          <p:nvPr/>
        </p:nvCxnSpPr>
        <p:spPr bwMode="auto">
          <a:xfrm>
            <a:off x="2555776" y="1089459"/>
            <a:ext cx="3744416" cy="1115405"/>
          </a:xfrm>
          <a:prstGeom prst="straightConnector1">
            <a:avLst/>
          </a:prstGeom>
          <a:noFill/>
          <a:ln w="28575" cap="flat" cmpd="sng" algn="ctr">
            <a:solidFill>
              <a:schemeClr val="bg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26" name="直線矢印コネクタ 525"/>
          <p:cNvCxnSpPr>
            <a:stCxn id="21" idx="1"/>
            <a:endCxn id="102" idx="3"/>
          </p:cNvCxnSpPr>
          <p:nvPr/>
        </p:nvCxnSpPr>
        <p:spPr bwMode="auto">
          <a:xfrm flipH="1" flipV="1">
            <a:off x="7452320" y="2204864"/>
            <a:ext cx="288032" cy="1584796"/>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32" name="直線矢印コネクタ 531"/>
          <p:cNvCxnSpPr>
            <a:stCxn id="102" idx="2"/>
            <a:endCxn id="14" idx="0"/>
          </p:cNvCxnSpPr>
          <p:nvPr/>
        </p:nvCxnSpPr>
        <p:spPr bwMode="auto">
          <a:xfrm>
            <a:off x="6876256" y="2348880"/>
            <a:ext cx="0" cy="72008"/>
          </a:xfrm>
          <a:prstGeom prst="straightConnector1">
            <a:avLst/>
          </a:prstGeom>
          <a:noFill/>
          <a:ln w="28575" cap="flat" cmpd="sng" algn="ctr">
            <a:solidFill>
              <a:schemeClr val="tx1"/>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45" name="直線矢印コネクタ 544"/>
          <p:cNvCxnSpPr>
            <a:stCxn id="22" idx="1"/>
            <a:endCxn id="14" idx="3"/>
          </p:cNvCxnSpPr>
          <p:nvPr/>
        </p:nvCxnSpPr>
        <p:spPr bwMode="auto">
          <a:xfrm flipH="1" flipV="1">
            <a:off x="7452320" y="2564904"/>
            <a:ext cx="288032" cy="504775"/>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079" name="直線矢印コネクタ 3078"/>
          <p:cNvCxnSpPr>
            <a:stCxn id="8" idx="2"/>
            <a:endCxn id="3" idx="0"/>
          </p:cNvCxnSpPr>
          <p:nvPr/>
        </p:nvCxnSpPr>
        <p:spPr bwMode="auto">
          <a:xfrm>
            <a:off x="2087725" y="2780928"/>
            <a:ext cx="0" cy="144016"/>
          </a:xfrm>
          <a:prstGeom prst="straightConnector1">
            <a:avLst/>
          </a:prstGeom>
          <a:noFill/>
          <a:ln w="28575" cap="flat" cmpd="sng" algn="ctr">
            <a:solidFill>
              <a:srgbClr val="0000FF"/>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62" name="直線矢印コネクタ 561"/>
          <p:cNvCxnSpPr>
            <a:stCxn id="9" idx="1"/>
            <a:endCxn id="374" idx="3"/>
          </p:cNvCxnSpPr>
          <p:nvPr/>
        </p:nvCxnSpPr>
        <p:spPr bwMode="auto">
          <a:xfrm flipH="1">
            <a:off x="1331392" y="3609020"/>
            <a:ext cx="288281" cy="396044"/>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77" name="直線矢印コネクタ 76"/>
          <p:cNvCxnSpPr/>
          <p:nvPr/>
        </p:nvCxnSpPr>
        <p:spPr bwMode="auto">
          <a:xfrm flipV="1">
            <a:off x="1907704" y="1700808"/>
            <a:ext cx="1" cy="1224136"/>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67" name="直線矢印コネクタ 266"/>
          <p:cNvCxnSpPr>
            <a:stCxn id="205" idx="1"/>
            <a:endCxn id="20" idx="3"/>
          </p:cNvCxnSpPr>
          <p:nvPr/>
        </p:nvCxnSpPr>
        <p:spPr bwMode="auto">
          <a:xfrm flipH="1">
            <a:off x="1331609" y="2024844"/>
            <a:ext cx="288063" cy="1440520"/>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098" name="直線矢印コネクタ 3097"/>
          <p:cNvCxnSpPr>
            <a:stCxn id="10" idx="1"/>
            <a:endCxn id="3" idx="3"/>
          </p:cNvCxnSpPr>
          <p:nvPr/>
        </p:nvCxnSpPr>
        <p:spPr bwMode="auto">
          <a:xfrm flipH="1">
            <a:off x="2555776" y="2600908"/>
            <a:ext cx="504056" cy="504056"/>
          </a:xfrm>
          <a:prstGeom prst="straightConnector1">
            <a:avLst/>
          </a:prstGeom>
          <a:noFill/>
          <a:ln w="28575" cap="flat" cmpd="sng" algn="ctr">
            <a:solidFill>
              <a:srgbClr val="00206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121" name="正方形/長方形 120"/>
          <p:cNvSpPr/>
          <p:nvPr/>
        </p:nvSpPr>
        <p:spPr bwMode="auto">
          <a:xfrm>
            <a:off x="7740352" y="4365823"/>
            <a:ext cx="107979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Konica-Minolta</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Workplace Hub</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6" name="直線矢印コネクタ 275"/>
          <p:cNvCxnSpPr>
            <a:stCxn id="210" idx="3"/>
            <a:endCxn id="144" idx="1"/>
          </p:cNvCxnSpPr>
          <p:nvPr/>
        </p:nvCxnSpPr>
        <p:spPr bwMode="auto">
          <a:xfrm flipH="1">
            <a:off x="4788024" y="1413136"/>
            <a:ext cx="1080120" cy="147580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74" name="直線矢印コネクタ 173"/>
          <p:cNvCxnSpPr>
            <a:stCxn id="128" idx="1"/>
            <a:endCxn id="8" idx="3"/>
          </p:cNvCxnSpPr>
          <p:nvPr/>
        </p:nvCxnSpPr>
        <p:spPr bwMode="auto">
          <a:xfrm flipH="1">
            <a:off x="2555776" y="1773176"/>
            <a:ext cx="504056" cy="791728"/>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77" name="カギ線コネクタ 176"/>
          <p:cNvCxnSpPr>
            <a:stCxn id="128" idx="3"/>
            <a:endCxn id="10" idx="3"/>
          </p:cNvCxnSpPr>
          <p:nvPr/>
        </p:nvCxnSpPr>
        <p:spPr bwMode="auto">
          <a:xfrm>
            <a:off x="4211960" y="1773176"/>
            <a:ext cx="12700" cy="827732"/>
          </a:xfrm>
          <a:prstGeom prst="bentConnector3">
            <a:avLst>
              <a:gd name="adj1" fmla="val 180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sp>
        <p:nvSpPr>
          <p:cNvPr id="146" name="正方形/長方形 145"/>
          <p:cNvSpPr/>
          <p:nvPr/>
        </p:nvSpPr>
        <p:spPr bwMode="auto">
          <a:xfrm>
            <a:off x="7740352" y="5085184"/>
            <a:ext cx="1080120"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Yokogawa</a:t>
            </a:r>
          </a:p>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IIoT</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Architecture</a:t>
            </a:r>
          </a:p>
        </p:txBody>
      </p:sp>
      <p:cxnSp>
        <p:nvCxnSpPr>
          <p:cNvPr id="158" name="直線矢印コネクタ 157"/>
          <p:cNvCxnSpPr>
            <a:stCxn id="146" idx="1"/>
            <a:endCxn id="8" idx="3"/>
          </p:cNvCxnSpPr>
          <p:nvPr/>
        </p:nvCxnSpPr>
        <p:spPr bwMode="auto">
          <a:xfrm flipH="1" flipV="1">
            <a:off x="2555776" y="2564904"/>
            <a:ext cx="5184576" cy="266429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69" name="直線矢印コネクタ 168"/>
          <p:cNvCxnSpPr>
            <a:stCxn id="10" idx="1"/>
            <a:endCxn id="8" idx="3"/>
          </p:cNvCxnSpPr>
          <p:nvPr/>
        </p:nvCxnSpPr>
        <p:spPr bwMode="auto">
          <a:xfrm flipH="1" flipV="1">
            <a:off x="2555776" y="2564904"/>
            <a:ext cx="504056" cy="36004"/>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78" name="直線矢印コネクタ 77"/>
          <p:cNvCxnSpPr>
            <a:stCxn id="11" idx="1"/>
            <a:endCxn id="8" idx="3"/>
          </p:cNvCxnSpPr>
          <p:nvPr/>
        </p:nvCxnSpPr>
        <p:spPr bwMode="auto">
          <a:xfrm flipH="1" flipV="1">
            <a:off x="2555776" y="2564904"/>
            <a:ext cx="504056" cy="50405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07" name="直線矢印コネクタ 206"/>
          <p:cNvCxnSpPr>
            <a:stCxn id="85" idx="0"/>
            <a:endCxn id="8" idx="2"/>
          </p:cNvCxnSpPr>
          <p:nvPr/>
        </p:nvCxnSpPr>
        <p:spPr bwMode="auto">
          <a:xfrm flipV="1">
            <a:off x="575556" y="2780928"/>
            <a:ext cx="1512169" cy="3192356"/>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80" name="直線矢印コネクタ 179"/>
          <p:cNvCxnSpPr>
            <a:stCxn id="128" idx="1"/>
            <a:endCxn id="9" idx="3"/>
          </p:cNvCxnSpPr>
          <p:nvPr/>
        </p:nvCxnSpPr>
        <p:spPr bwMode="auto">
          <a:xfrm flipH="1">
            <a:off x="2555776" y="1773176"/>
            <a:ext cx="504056" cy="1835844"/>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465" name="直線矢印コネクタ 464"/>
          <p:cNvCxnSpPr>
            <a:stCxn id="12" idx="1"/>
            <a:endCxn id="9" idx="3"/>
          </p:cNvCxnSpPr>
          <p:nvPr/>
        </p:nvCxnSpPr>
        <p:spPr bwMode="auto">
          <a:xfrm flipH="1">
            <a:off x="2555776" y="2132856"/>
            <a:ext cx="504056" cy="1476164"/>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71" name="直線矢印コネクタ 570"/>
          <p:cNvCxnSpPr>
            <a:stCxn id="10" idx="1"/>
            <a:endCxn id="9" idx="3"/>
          </p:cNvCxnSpPr>
          <p:nvPr/>
        </p:nvCxnSpPr>
        <p:spPr bwMode="auto">
          <a:xfrm flipH="1">
            <a:off x="2555776" y="2600908"/>
            <a:ext cx="504056" cy="1008112"/>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155" name="正方形/長方形 154"/>
          <p:cNvSpPr/>
          <p:nvPr/>
        </p:nvSpPr>
        <p:spPr bwMode="auto">
          <a:xfrm>
            <a:off x="395505" y="1845543"/>
            <a:ext cx="936135" cy="360040"/>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Honeywell</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Uniformance</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Suite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6" name="直線矢印コネクタ 155"/>
          <p:cNvCxnSpPr>
            <a:stCxn id="155" idx="0"/>
            <a:endCxn id="26" idx="1"/>
          </p:cNvCxnSpPr>
          <p:nvPr/>
        </p:nvCxnSpPr>
        <p:spPr bwMode="auto">
          <a:xfrm flipV="1">
            <a:off x="863573" y="1520788"/>
            <a:ext cx="755851" cy="324755"/>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60" name="直線矢印コネクタ 159"/>
          <p:cNvCxnSpPr>
            <a:stCxn id="155" idx="3"/>
            <a:endCxn id="144" idx="1"/>
          </p:cNvCxnSpPr>
          <p:nvPr/>
        </p:nvCxnSpPr>
        <p:spPr bwMode="auto">
          <a:xfrm>
            <a:off x="1331640" y="2025563"/>
            <a:ext cx="3456384" cy="863377"/>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59" name="Picture 4" descr="「国旗 フランス」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5805264"/>
            <a:ext cx="216024" cy="14401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シンガポール　国旗」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4" descr="「シンガポール　国旗」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40" name="直線矢印コネクタ 139"/>
          <p:cNvCxnSpPr>
            <a:stCxn id="17" idx="1"/>
            <a:endCxn id="144" idx="3"/>
          </p:cNvCxnSpPr>
          <p:nvPr/>
        </p:nvCxnSpPr>
        <p:spPr bwMode="auto">
          <a:xfrm flipH="1" flipV="1">
            <a:off x="5868144" y="2888940"/>
            <a:ext cx="432048" cy="255628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41" name="直線矢印コネクタ 140"/>
          <p:cNvCxnSpPr>
            <a:stCxn id="86" idx="0"/>
            <a:endCxn id="26" idx="3"/>
          </p:cNvCxnSpPr>
          <p:nvPr/>
        </p:nvCxnSpPr>
        <p:spPr bwMode="auto">
          <a:xfrm flipH="1" flipV="1">
            <a:off x="2555776" y="1520788"/>
            <a:ext cx="1044132" cy="4428509"/>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48" name="直線矢印コネクタ 147"/>
          <p:cNvCxnSpPr>
            <a:stCxn id="3" idx="3"/>
            <a:endCxn id="491" idx="1"/>
          </p:cNvCxnSpPr>
          <p:nvPr/>
        </p:nvCxnSpPr>
        <p:spPr bwMode="auto">
          <a:xfrm flipV="1">
            <a:off x="2555776" y="2132856"/>
            <a:ext cx="2232248" cy="972108"/>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49" name="直線矢印コネクタ 148"/>
          <p:cNvCxnSpPr>
            <a:stCxn id="3" idx="3"/>
            <a:endCxn id="144" idx="1"/>
          </p:cNvCxnSpPr>
          <p:nvPr/>
        </p:nvCxnSpPr>
        <p:spPr bwMode="auto">
          <a:xfrm flipV="1">
            <a:off x="2555776" y="2888940"/>
            <a:ext cx="2232248" cy="216024"/>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02" name="直線矢印コネクタ 301"/>
          <p:cNvCxnSpPr>
            <a:stCxn id="21" idx="1"/>
            <a:endCxn id="52" idx="3"/>
          </p:cNvCxnSpPr>
          <p:nvPr/>
        </p:nvCxnSpPr>
        <p:spPr bwMode="auto">
          <a:xfrm flipH="1" flipV="1">
            <a:off x="2555776" y="1089459"/>
            <a:ext cx="5184576" cy="2700201"/>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431" name="カギ線コネクタ 430"/>
          <p:cNvCxnSpPr>
            <a:stCxn id="320" idx="1"/>
            <a:endCxn id="10" idx="3"/>
          </p:cNvCxnSpPr>
          <p:nvPr/>
        </p:nvCxnSpPr>
        <p:spPr bwMode="auto">
          <a:xfrm rot="10800000" flipV="1">
            <a:off x="4211960" y="1268760"/>
            <a:ext cx="3528392" cy="1332148"/>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536" name="カギ線コネクタ 535"/>
          <p:cNvCxnSpPr>
            <a:stCxn id="210" idx="3"/>
            <a:endCxn id="10" idx="3"/>
          </p:cNvCxnSpPr>
          <p:nvPr/>
        </p:nvCxnSpPr>
        <p:spPr bwMode="auto">
          <a:xfrm flipH="1">
            <a:off x="4211960" y="1413136"/>
            <a:ext cx="1656184" cy="1187772"/>
          </a:xfrm>
          <a:prstGeom prst="bentConnector3">
            <a:avLst>
              <a:gd name="adj1" fmla="val -13803"/>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539" name="カギ線コネクタ 538"/>
          <p:cNvCxnSpPr>
            <a:stCxn id="102" idx="1"/>
            <a:endCxn id="10" idx="3"/>
          </p:cNvCxnSpPr>
          <p:nvPr/>
        </p:nvCxnSpPr>
        <p:spPr bwMode="auto">
          <a:xfrm rot="10800000" flipV="1">
            <a:off x="4211960" y="2204864"/>
            <a:ext cx="2088232" cy="396044"/>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544" name="直線矢印コネクタ 543"/>
          <p:cNvCxnSpPr>
            <a:stCxn id="3" idx="3"/>
            <a:endCxn id="17" idx="1"/>
          </p:cNvCxnSpPr>
          <p:nvPr/>
        </p:nvCxnSpPr>
        <p:spPr bwMode="auto">
          <a:xfrm>
            <a:off x="2555776" y="3104964"/>
            <a:ext cx="3744416" cy="2340260"/>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47" name="直線矢印コネクタ 546"/>
          <p:cNvCxnSpPr>
            <a:stCxn id="3" idx="3"/>
            <a:endCxn id="16" idx="1"/>
          </p:cNvCxnSpPr>
          <p:nvPr/>
        </p:nvCxnSpPr>
        <p:spPr bwMode="auto">
          <a:xfrm flipV="1">
            <a:off x="2555776" y="1844824"/>
            <a:ext cx="3744416" cy="1260140"/>
          </a:xfrm>
          <a:prstGeom prst="straightConnector1">
            <a:avLst/>
          </a:prstGeom>
          <a:noFill/>
          <a:ln w="28575" cap="flat" cmpd="sng" algn="ctr">
            <a:solidFill>
              <a:srgbClr val="00B0F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64" name="カギ線コネクタ 563"/>
          <p:cNvCxnSpPr>
            <a:stCxn id="202" idx="1"/>
            <a:endCxn id="10" idx="3"/>
          </p:cNvCxnSpPr>
          <p:nvPr/>
        </p:nvCxnSpPr>
        <p:spPr bwMode="auto">
          <a:xfrm rot="10800000">
            <a:off x="4211961" y="2600908"/>
            <a:ext cx="576063" cy="684076"/>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87" name="直線矢印コネクタ 86"/>
          <p:cNvCxnSpPr>
            <a:stCxn id="12" idx="2"/>
            <a:endCxn id="10" idx="0"/>
          </p:cNvCxnSpPr>
          <p:nvPr/>
        </p:nvCxnSpPr>
        <p:spPr bwMode="auto">
          <a:xfrm>
            <a:off x="3635896" y="2276872"/>
            <a:ext cx="0" cy="144016"/>
          </a:xfrm>
          <a:prstGeom prst="straightConnector1">
            <a:avLst/>
          </a:prstGeom>
          <a:noFill/>
          <a:ln w="28575" cap="flat" cmpd="sng" algn="ctr">
            <a:solidFill>
              <a:srgbClr val="002060"/>
            </a:solidFill>
            <a:prstDash val="solid"/>
            <a:round/>
            <a:headEnd type="triangle" w="med" len="med"/>
            <a:tailEnd type="none" w="med" len="med"/>
          </a:ln>
          <a:effectLst>
            <a:glow rad="63500">
              <a:schemeClr val="bg1">
                <a:alpha val="40000"/>
              </a:schemeClr>
            </a:glow>
            <a:outerShdw blurRad="50800" dist="38100" dir="2700000" algn="tl" rotWithShape="0">
              <a:prstClr val="black">
                <a:alpha val="40000"/>
              </a:prstClr>
            </a:outerShdw>
          </a:effectLst>
        </p:spPr>
      </p:cxnSp>
      <p:cxnSp>
        <p:nvCxnSpPr>
          <p:cNvPr id="422" name="直線矢印コネクタ 421"/>
          <p:cNvCxnSpPr>
            <a:stCxn id="11" idx="0"/>
            <a:endCxn id="10" idx="2"/>
          </p:cNvCxnSpPr>
          <p:nvPr/>
        </p:nvCxnSpPr>
        <p:spPr bwMode="auto">
          <a:xfrm flipV="1">
            <a:off x="3635896" y="2780928"/>
            <a:ext cx="0" cy="144016"/>
          </a:xfrm>
          <a:prstGeom prst="straightConnector1">
            <a:avLst/>
          </a:prstGeom>
          <a:noFill/>
          <a:ln w="28575" cap="flat" cmpd="sng" algn="ctr">
            <a:solidFill>
              <a:srgbClr val="002060"/>
            </a:solidFill>
            <a:prstDash val="solid"/>
            <a:round/>
            <a:headEnd type="triangle" w="med" len="med"/>
            <a:tailEnd type="none" w="med" len="med"/>
          </a:ln>
          <a:effectLst>
            <a:glow rad="63500">
              <a:schemeClr val="bg1">
                <a:alpha val="40000"/>
              </a:schemeClr>
            </a:glow>
            <a:outerShdw blurRad="50800" dist="38100" dir="2700000" algn="tl" rotWithShape="0">
              <a:prstClr val="black">
                <a:alpha val="40000"/>
              </a:prstClr>
            </a:outerShdw>
          </a:effectLst>
        </p:spPr>
      </p:cxnSp>
      <p:cxnSp>
        <p:nvCxnSpPr>
          <p:cNvPr id="119" name="直線矢印コネクタ 118"/>
          <p:cNvCxnSpPr>
            <a:stCxn id="11" idx="3"/>
            <a:endCxn id="144" idx="1"/>
          </p:cNvCxnSpPr>
          <p:nvPr/>
        </p:nvCxnSpPr>
        <p:spPr bwMode="auto">
          <a:xfrm flipV="1">
            <a:off x="4211960" y="2888940"/>
            <a:ext cx="576064" cy="180020"/>
          </a:xfrm>
          <a:prstGeom prst="straightConnector1">
            <a:avLst/>
          </a:prstGeom>
          <a:noFill/>
          <a:ln w="28575" cap="flat" cmpd="sng" algn="ctr">
            <a:solidFill>
              <a:srgbClr val="009999"/>
            </a:solidFill>
            <a:prstDash val="solid"/>
            <a:round/>
            <a:headEnd type="none" w="med" len="med"/>
            <a:tailEnd type="triangle" w="med" len="med"/>
          </a:ln>
          <a:effectLst/>
        </p:spPr>
      </p:cxnSp>
      <p:cxnSp>
        <p:nvCxnSpPr>
          <p:cNvPr id="151" name="直線矢印コネクタ 150"/>
          <p:cNvCxnSpPr>
            <a:stCxn id="21" idx="1"/>
            <a:endCxn id="17" idx="3"/>
          </p:cNvCxnSpPr>
          <p:nvPr/>
        </p:nvCxnSpPr>
        <p:spPr bwMode="auto">
          <a:xfrm flipH="1">
            <a:off x="7452320" y="3789660"/>
            <a:ext cx="288032" cy="165556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341" name="直線矢印コネクタ 340"/>
          <p:cNvCxnSpPr>
            <a:stCxn id="13" idx="3"/>
            <a:endCxn id="320" idx="1"/>
          </p:cNvCxnSpPr>
          <p:nvPr/>
        </p:nvCxnSpPr>
        <p:spPr bwMode="auto">
          <a:xfrm flipV="1">
            <a:off x="7452320" y="1268760"/>
            <a:ext cx="288032" cy="165618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622" name="直線矢印コネクタ 621"/>
          <p:cNvCxnSpPr>
            <a:stCxn id="11" idx="3"/>
            <a:endCxn id="122" idx="1"/>
          </p:cNvCxnSpPr>
          <p:nvPr/>
        </p:nvCxnSpPr>
        <p:spPr bwMode="auto">
          <a:xfrm>
            <a:off x="4211960" y="3068960"/>
            <a:ext cx="2088232" cy="2015505"/>
          </a:xfrm>
          <a:prstGeom prst="straightConnector1">
            <a:avLst/>
          </a:prstGeom>
          <a:noFill/>
          <a:ln w="28575" cap="flat" cmpd="sng" algn="ctr">
            <a:solidFill>
              <a:srgbClr val="009999"/>
            </a:solidFill>
            <a:prstDash val="solid"/>
            <a:round/>
            <a:headEnd type="none" w="med" len="med"/>
            <a:tailEnd type="triangle" w="med" len="med"/>
          </a:ln>
          <a:effectLst/>
        </p:spPr>
      </p:cxnSp>
      <p:cxnSp>
        <p:nvCxnSpPr>
          <p:cNvPr id="153" name="直線矢印コネクタ 152"/>
          <p:cNvCxnSpPr>
            <a:stCxn id="15" idx="1"/>
            <a:endCxn id="52" idx="3"/>
          </p:cNvCxnSpPr>
          <p:nvPr/>
        </p:nvCxnSpPr>
        <p:spPr bwMode="auto">
          <a:xfrm flipH="1" flipV="1">
            <a:off x="2555776" y="1089459"/>
            <a:ext cx="3744416" cy="2195525"/>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551" name="正方形/長方形 550"/>
          <p:cNvSpPr/>
          <p:nvPr/>
        </p:nvSpPr>
        <p:spPr bwMode="auto">
          <a:xfrm>
            <a:off x="2987824" y="909439"/>
            <a:ext cx="1230320" cy="287313"/>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Deutsche Telekom </a:t>
            </a: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Open Telecom Cloud</a:t>
            </a:r>
          </a:p>
        </p:txBody>
      </p:sp>
      <p:cxnSp>
        <p:nvCxnSpPr>
          <p:cNvPr id="157" name="カギ線コネクタ 156"/>
          <p:cNvCxnSpPr>
            <a:stCxn id="14" idx="1"/>
            <a:endCxn id="10" idx="3"/>
          </p:cNvCxnSpPr>
          <p:nvPr/>
        </p:nvCxnSpPr>
        <p:spPr bwMode="auto">
          <a:xfrm rot="10800000" flipV="1">
            <a:off x="4211960" y="2564904"/>
            <a:ext cx="2088232" cy="36004"/>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161" name="直線矢印コネクタ 160"/>
          <p:cNvCxnSpPr>
            <a:stCxn id="23" idx="1"/>
            <a:endCxn id="8" idx="3"/>
          </p:cNvCxnSpPr>
          <p:nvPr/>
        </p:nvCxnSpPr>
        <p:spPr bwMode="auto">
          <a:xfrm flipH="1">
            <a:off x="2555776" y="1016732"/>
            <a:ext cx="3744416" cy="1548172"/>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320" name="正方形/長方形 319"/>
          <p:cNvSpPr/>
          <p:nvPr/>
        </p:nvSpPr>
        <p:spPr bwMode="auto">
          <a:xfrm>
            <a:off x="7740352" y="1124744"/>
            <a:ext cx="1152128"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 Data/</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iQuattro</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 Com/</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SkyWay</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bwMode="auto">
          <a:xfrm>
            <a:off x="7740352" y="836712"/>
            <a:ext cx="1152128"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NTT </a:t>
            </a: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Docomo</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/LANDLOG</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NTT/OneM2M</a:t>
            </a:r>
          </a:p>
        </p:txBody>
      </p:sp>
      <p:cxnSp>
        <p:nvCxnSpPr>
          <p:cNvPr id="183" name="カギ線コネクタ 182"/>
          <p:cNvCxnSpPr>
            <a:stCxn id="23" idx="1"/>
            <a:endCxn id="10" idx="3"/>
          </p:cNvCxnSpPr>
          <p:nvPr/>
        </p:nvCxnSpPr>
        <p:spPr bwMode="auto">
          <a:xfrm rot="10800000" flipV="1">
            <a:off x="4211960" y="1016732"/>
            <a:ext cx="2088232" cy="1584176"/>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186" name="直線矢印コネクタ 185"/>
          <p:cNvCxnSpPr>
            <a:stCxn id="23" idx="3"/>
            <a:endCxn id="182" idx="1"/>
          </p:cNvCxnSpPr>
          <p:nvPr/>
        </p:nvCxnSpPr>
        <p:spPr bwMode="auto">
          <a:xfrm flipV="1">
            <a:off x="7452320" y="980728"/>
            <a:ext cx="288032" cy="36004"/>
          </a:xfrm>
          <a:prstGeom prst="straightConnector1">
            <a:avLst/>
          </a:prstGeom>
          <a:noFill/>
          <a:ln w="28575" cap="flat" cmpd="sng" algn="ctr">
            <a:solidFill>
              <a:srgbClr val="00FFFF"/>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06" name="正方形/長方形 205"/>
          <p:cNvSpPr/>
          <p:nvPr/>
        </p:nvSpPr>
        <p:spPr bwMode="auto">
          <a:xfrm>
            <a:off x="4788024" y="908720"/>
            <a:ext cx="1080120" cy="288751"/>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ZTE</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ThingxCloud</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9" name="カギ線コネクタ 198"/>
          <p:cNvCxnSpPr>
            <a:stCxn id="15" idx="1"/>
            <a:endCxn id="10" idx="3"/>
          </p:cNvCxnSpPr>
          <p:nvPr/>
        </p:nvCxnSpPr>
        <p:spPr bwMode="auto">
          <a:xfrm rot="10800000">
            <a:off x="4211960" y="2600908"/>
            <a:ext cx="2088232" cy="684076"/>
          </a:xfrm>
          <a:prstGeom prst="bentConnector3">
            <a:avLst>
              <a:gd name="adj1" fmla="val 50000"/>
            </a:avLst>
          </a:prstGeom>
          <a:noFill/>
          <a:ln w="28575" cap="flat" cmpd="sng" algn="ctr">
            <a:solidFill>
              <a:srgbClr val="002060"/>
            </a:solidFill>
            <a:prstDash val="solid"/>
            <a:round/>
            <a:headEnd type="triangle" w="med" len="med"/>
            <a:tailEnd type="none" w="med" len="med"/>
          </a:ln>
          <a:effectLst>
            <a:glow rad="63500">
              <a:schemeClr val="accent3">
                <a:satMod val="175000"/>
                <a:alpha val="40000"/>
              </a:schemeClr>
            </a:glow>
          </a:effectLst>
        </p:spPr>
      </p:cxnSp>
      <p:cxnSp>
        <p:nvCxnSpPr>
          <p:cNvPr id="162" name="直線矢印コネクタ 161"/>
          <p:cNvCxnSpPr>
            <a:stCxn id="102" idx="1"/>
            <a:endCxn id="19" idx="3"/>
          </p:cNvCxnSpPr>
          <p:nvPr/>
        </p:nvCxnSpPr>
        <p:spPr bwMode="auto">
          <a:xfrm flipH="1" flipV="1">
            <a:off x="1331609" y="1521507"/>
            <a:ext cx="4968583" cy="683357"/>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533" name="カギ線コネクタ 532"/>
          <p:cNvCxnSpPr>
            <a:stCxn id="144" idx="2"/>
            <a:endCxn id="10" idx="3"/>
          </p:cNvCxnSpPr>
          <p:nvPr/>
        </p:nvCxnSpPr>
        <p:spPr bwMode="auto">
          <a:xfrm rot="5400000" flipH="1">
            <a:off x="4535996" y="2276872"/>
            <a:ext cx="468052" cy="1116124"/>
          </a:xfrm>
          <a:prstGeom prst="bentConnector4">
            <a:avLst>
              <a:gd name="adj1" fmla="val -48841"/>
              <a:gd name="adj2" fmla="val 74194"/>
            </a:avLst>
          </a:prstGeom>
          <a:noFill/>
          <a:ln w="28575" cap="flat" cmpd="sng" algn="ctr">
            <a:solidFill>
              <a:srgbClr val="002060"/>
            </a:solidFill>
            <a:prstDash val="solid"/>
            <a:round/>
            <a:headEnd type="triangle" w="med" len="med"/>
            <a:tailEnd type="none" w="med" len="med"/>
          </a:ln>
          <a:effectLst/>
        </p:spPr>
      </p:cxnSp>
      <p:cxnSp>
        <p:nvCxnSpPr>
          <p:cNvPr id="166" name="直線矢印コネクタ 165"/>
          <p:cNvCxnSpPr>
            <a:stCxn id="18" idx="3"/>
            <a:endCxn id="26" idx="1"/>
          </p:cNvCxnSpPr>
          <p:nvPr/>
        </p:nvCxnSpPr>
        <p:spPr bwMode="auto">
          <a:xfrm flipV="1">
            <a:off x="1331609" y="1520788"/>
            <a:ext cx="287815" cy="1368871"/>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168" name="直線矢印コネクタ 167"/>
          <p:cNvCxnSpPr>
            <a:stCxn id="56" idx="3"/>
            <a:endCxn id="26" idx="1"/>
          </p:cNvCxnSpPr>
          <p:nvPr/>
        </p:nvCxnSpPr>
        <p:spPr bwMode="auto">
          <a:xfrm>
            <a:off x="1331392" y="1089459"/>
            <a:ext cx="288032" cy="431329"/>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19" name="正方形/長方形 18"/>
          <p:cNvSpPr/>
          <p:nvPr/>
        </p:nvSpPr>
        <p:spPr bwMode="auto">
          <a:xfrm>
            <a:off x="395257" y="1341487"/>
            <a:ext cx="936352"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Oracle</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Oracle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4" name="直線矢印コネクタ 183"/>
          <p:cNvCxnSpPr>
            <a:stCxn id="9" idx="3"/>
            <a:endCxn id="25" idx="1"/>
          </p:cNvCxnSpPr>
          <p:nvPr/>
        </p:nvCxnSpPr>
        <p:spPr bwMode="auto">
          <a:xfrm>
            <a:off x="2555776" y="3609020"/>
            <a:ext cx="3744416" cy="2196244"/>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pic>
        <p:nvPicPr>
          <p:cNvPr id="76" name="Picture 2" descr="「EU kokki」の画像検索結果"/>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655" y="5445224"/>
            <a:ext cx="458775" cy="305850"/>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bwMode="auto">
          <a:xfrm>
            <a:off x="1619424" y="1340768"/>
            <a:ext cx="936352" cy="360040"/>
          </a:xfrm>
          <a:prstGeom prst="rect">
            <a:avLst/>
          </a:prstGeom>
          <a:solidFill>
            <a:srgbClr val="7030A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IBM</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Watson IoT</a:t>
            </a:r>
            <a:endParaRPr kumimoji="0" lang="ja-JP" altLang="en-US"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正方形/長方形 204"/>
          <p:cNvSpPr/>
          <p:nvPr/>
        </p:nvSpPr>
        <p:spPr bwMode="auto">
          <a:xfrm>
            <a:off x="1619672" y="1844824"/>
            <a:ext cx="936103"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OSIsoft</a:t>
            </a:r>
            <a:endParaRPr kumimoji="0"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PI System</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正方形/長方形 186"/>
          <p:cNvSpPr/>
          <p:nvPr/>
        </p:nvSpPr>
        <p:spPr bwMode="auto">
          <a:xfrm>
            <a:off x="7740352" y="4005783"/>
            <a:ext cx="107979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Panasonic</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μ Sockets/</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HomeX</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矢印コネクタ 39"/>
          <p:cNvCxnSpPr>
            <a:stCxn id="71" idx="3"/>
            <a:endCxn id="82" idx="1"/>
          </p:cNvCxnSpPr>
          <p:nvPr/>
        </p:nvCxnSpPr>
        <p:spPr bwMode="auto">
          <a:xfrm>
            <a:off x="2555776" y="4005064"/>
            <a:ext cx="5184576" cy="864815"/>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67" name="正方形/長方形 166"/>
          <p:cNvSpPr/>
          <p:nvPr/>
        </p:nvSpPr>
        <p:spPr bwMode="auto">
          <a:xfrm>
            <a:off x="7740352" y="5445224"/>
            <a:ext cx="1080120"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INFOCORPUS</a:t>
            </a:r>
          </a:p>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SensorCorpus</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正方形/長方形 187"/>
          <p:cNvSpPr/>
          <p:nvPr/>
        </p:nvSpPr>
        <p:spPr bwMode="auto">
          <a:xfrm>
            <a:off x="395536" y="2277591"/>
            <a:ext cx="936352"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Google</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Cloud IoT Core</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bwMode="auto">
          <a:xfrm>
            <a:off x="1619672" y="3861048"/>
            <a:ext cx="936104"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Flutura</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Cerebra</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bwMode="auto">
          <a:xfrm>
            <a:off x="3995936" y="5949999"/>
            <a:ext cx="576660" cy="28729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Philips</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HSDP</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auto">
          <a:xfrm>
            <a:off x="395257" y="3285703"/>
            <a:ext cx="936352" cy="359321"/>
          </a:xfrm>
          <a:prstGeom prst="rect">
            <a:avLst/>
          </a:prstGeom>
          <a:solidFill>
            <a:srgbClr val="00B05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PTC</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ThingWorx</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bwMode="auto">
          <a:xfrm>
            <a:off x="395257" y="422108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Autodesk</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A360/Forge</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4" name="正方形/長方形 373"/>
          <p:cNvSpPr/>
          <p:nvPr/>
        </p:nvSpPr>
        <p:spPr bwMode="auto">
          <a:xfrm>
            <a:off x="395257" y="3861048"/>
            <a:ext cx="936135"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Rockwell</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FactoryTalk</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4" name="直線矢印コネクタ 193"/>
          <p:cNvCxnSpPr>
            <a:stCxn id="102" idx="1"/>
            <a:endCxn id="26" idx="3"/>
          </p:cNvCxnSpPr>
          <p:nvPr/>
        </p:nvCxnSpPr>
        <p:spPr bwMode="auto">
          <a:xfrm flipH="1" flipV="1">
            <a:off x="2555776" y="1520788"/>
            <a:ext cx="3744416" cy="684076"/>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195" name="直線矢印コネクタ 194"/>
          <p:cNvCxnSpPr>
            <a:stCxn id="102" idx="1"/>
            <a:endCxn id="179" idx="3"/>
          </p:cNvCxnSpPr>
          <p:nvPr/>
        </p:nvCxnSpPr>
        <p:spPr bwMode="auto">
          <a:xfrm flipH="1">
            <a:off x="5940152" y="2204864"/>
            <a:ext cx="360040" cy="2520280"/>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9" name="カギ線コネクタ 28"/>
          <p:cNvCxnSpPr>
            <a:stCxn id="102" idx="3"/>
            <a:endCxn id="165" idx="3"/>
          </p:cNvCxnSpPr>
          <p:nvPr/>
        </p:nvCxnSpPr>
        <p:spPr bwMode="auto">
          <a:xfrm>
            <a:off x="7452320" y="2204864"/>
            <a:ext cx="12700" cy="1800200"/>
          </a:xfrm>
          <a:prstGeom prst="bentConnector3">
            <a:avLst>
              <a:gd name="adj1" fmla="val 1800000"/>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196" name="正方形/長方形 195"/>
          <p:cNvSpPr/>
          <p:nvPr/>
        </p:nvSpPr>
        <p:spPr bwMode="auto">
          <a:xfrm>
            <a:off x="7740352" y="3285703"/>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NSW </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TOAMI</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7" name="直線矢印コネクタ 196"/>
          <p:cNvCxnSpPr>
            <a:stCxn id="22" idx="2"/>
            <a:endCxn id="196" idx="0"/>
          </p:cNvCxnSpPr>
          <p:nvPr/>
        </p:nvCxnSpPr>
        <p:spPr bwMode="auto">
          <a:xfrm>
            <a:off x="8280251" y="3213695"/>
            <a:ext cx="0" cy="72008"/>
          </a:xfrm>
          <a:prstGeom prst="straightConnector1">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8" name="直線矢印コネクタ 197"/>
          <p:cNvCxnSpPr>
            <a:stCxn id="196" idx="1"/>
            <a:endCxn id="20" idx="3"/>
          </p:cNvCxnSpPr>
          <p:nvPr/>
        </p:nvCxnSpPr>
        <p:spPr bwMode="auto">
          <a:xfrm flipH="1">
            <a:off x="1331609" y="3429719"/>
            <a:ext cx="6408743" cy="35645"/>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13" name="正方形/長方形 212"/>
          <p:cNvSpPr/>
          <p:nvPr/>
        </p:nvSpPr>
        <p:spPr bwMode="auto">
          <a:xfrm>
            <a:off x="3059832" y="1268760"/>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DMG Mori/ZEISS</a:t>
            </a: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ADAMOS </a:t>
            </a: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I</a:t>
            </a: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4" name="直線矢印コネクタ 213"/>
          <p:cNvCxnSpPr>
            <a:stCxn id="213" idx="1"/>
            <a:endCxn id="8" idx="3"/>
          </p:cNvCxnSpPr>
          <p:nvPr/>
        </p:nvCxnSpPr>
        <p:spPr bwMode="auto">
          <a:xfrm flipH="1">
            <a:off x="2555776" y="1412776"/>
            <a:ext cx="504056" cy="1152128"/>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15" name="正方形/長方形 214"/>
          <p:cNvSpPr/>
          <p:nvPr/>
        </p:nvSpPr>
        <p:spPr bwMode="auto">
          <a:xfrm>
            <a:off x="7740352" y="2564904"/>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Amada</a:t>
            </a:r>
          </a:p>
          <a:p>
            <a:pPr lvl="0"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V-factory</a:t>
            </a:r>
            <a:endParaRPr kumimoji="0"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6" name="カギ線コネクタ 215"/>
          <p:cNvCxnSpPr>
            <a:stCxn id="102" idx="3"/>
            <a:endCxn id="15" idx="3"/>
          </p:cNvCxnSpPr>
          <p:nvPr/>
        </p:nvCxnSpPr>
        <p:spPr bwMode="auto">
          <a:xfrm flipH="1">
            <a:off x="7452300" y="2204864"/>
            <a:ext cx="20" cy="1080120"/>
          </a:xfrm>
          <a:prstGeom prst="bentConnector3">
            <a:avLst>
              <a:gd name="adj1" fmla="val -1143000000"/>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18" name="直線矢印コネクタ 217"/>
          <p:cNvCxnSpPr>
            <a:stCxn id="165" idx="1"/>
            <a:endCxn id="8" idx="3"/>
          </p:cNvCxnSpPr>
          <p:nvPr/>
        </p:nvCxnSpPr>
        <p:spPr bwMode="auto">
          <a:xfrm flipH="1" flipV="1">
            <a:off x="2555776" y="2564904"/>
            <a:ext cx="3744416" cy="1440160"/>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 name="カギ線コネクタ 4"/>
          <p:cNvCxnSpPr>
            <a:stCxn id="65" idx="2"/>
            <a:endCxn id="73" idx="1"/>
          </p:cNvCxnSpPr>
          <p:nvPr/>
        </p:nvCxnSpPr>
        <p:spPr bwMode="auto">
          <a:xfrm rot="16200000" flipH="1">
            <a:off x="3287853" y="4593118"/>
            <a:ext cx="192030" cy="3528392"/>
          </a:xfrm>
          <a:prstGeom prst="bentConnector2">
            <a:avLst/>
          </a:prstGeom>
          <a:noFill/>
          <a:ln w="19050" cap="flat" cmpd="sng" algn="ctr">
            <a:solidFill>
              <a:schemeClr val="tx1"/>
            </a:solidFill>
            <a:prstDash val="solid"/>
            <a:round/>
            <a:headEnd type="arrow"/>
            <a:tailEnd type="arrow"/>
          </a:ln>
          <a:effectLst/>
        </p:spPr>
      </p:cxnSp>
      <p:cxnSp>
        <p:nvCxnSpPr>
          <p:cNvPr id="219" name="直線矢印コネクタ 218"/>
          <p:cNvCxnSpPr>
            <a:stCxn id="128" idx="3"/>
            <a:endCxn id="144" idx="1"/>
          </p:cNvCxnSpPr>
          <p:nvPr/>
        </p:nvCxnSpPr>
        <p:spPr bwMode="auto">
          <a:xfrm>
            <a:off x="4211960" y="1773176"/>
            <a:ext cx="576064" cy="1115764"/>
          </a:xfrm>
          <a:prstGeom prst="straightConnector1">
            <a:avLst/>
          </a:prstGeom>
          <a:noFill/>
          <a:ln w="28575" cap="flat" cmpd="sng" algn="ctr">
            <a:solidFill>
              <a:srgbClr val="FF0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4" name="カギ線コネクタ 23"/>
          <p:cNvCxnSpPr>
            <a:stCxn id="217" idx="3"/>
            <a:endCxn id="69" idx="3"/>
          </p:cNvCxnSpPr>
          <p:nvPr/>
        </p:nvCxnSpPr>
        <p:spPr bwMode="auto">
          <a:xfrm flipH="1">
            <a:off x="7451998" y="4365104"/>
            <a:ext cx="322" cy="359321"/>
          </a:xfrm>
          <a:prstGeom prst="bentConnector3">
            <a:avLst>
              <a:gd name="adj1" fmla="val -48740994"/>
            </a:avLst>
          </a:prstGeom>
          <a:noFill/>
          <a:ln w="28575" cap="flat" cmpd="sng" algn="ctr">
            <a:solidFill>
              <a:srgbClr val="FFFF00"/>
            </a:solidFill>
            <a:prstDash val="sysDash"/>
            <a:round/>
            <a:headEnd type="triangle" w="med" len="med"/>
            <a:tailEnd type="triangle" w="med" len="med"/>
          </a:ln>
          <a:effectLst>
            <a:outerShdw blurRad="107950" dist="12700" dir="5400000" algn="ctr">
              <a:srgbClr val="000000"/>
            </a:outerShdw>
          </a:effectLst>
        </p:spPr>
      </p:cxnSp>
      <p:sp>
        <p:nvSpPr>
          <p:cNvPr id="220" name="正方形/長方形 219"/>
          <p:cNvSpPr/>
          <p:nvPr/>
        </p:nvSpPr>
        <p:spPr bwMode="auto">
          <a:xfrm>
            <a:off x="7740352" y="1844824"/>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Mitsuiwa</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/Canon </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ITS</a:t>
            </a:r>
          </a:p>
          <a:p>
            <a:pPr lvl="0"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VANTIQ</a:t>
            </a:r>
            <a:endParaRPr kumimoji="0" lang="ja-JP" altLang="en-US"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1" name="直線矢印コネクタ 220"/>
          <p:cNvCxnSpPr>
            <a:stCxn id="102" idx="3"/>
            <a:endCxn id="220" idx="1"/>
          </p:cNvCxnSpPr>
          <p:nvPr/>
        </p:nvCxnSpPr>
        <p:spPr bwMode="auto">
          <a:xfrm flipV="1">
            <a:off x="7452320" y="1988840"/>
            <a:ext cx="288032" cy="216024"/>
          </a:xfrm>
          <a:prstGeom prst="straightConnector1">
            <a:avLst/>
          </a:prstGeom>
          <a:noFill/>
          <a:ln w="28575" cap="flat" cmpd="sng" algn="ctr">
            <a:solidFill>
              <a:srgbClr val="FFCCFF"/>
            </a:solidFill>
            <a:prstDash val="solid"/>
            <a:round/>
            <a:headEnd type="triangle" w="med" len="med"/>
            <a:tailEnd type="triangle" w="med" len="med"/>
          </a:ln>
          <a:effectLst>
            <a:outerShdw blurRad="50800" dist="38100" dir="2700000" algn="tl" rotWithShape="0">
              <a:prstClr val="black">
                <a:alpha val="40000"/>
              </a:prstClr>
            </a:outerShdw>
          </a:effectLst>
        </p:spPr>
      </p:cxnSp>
      <p:pic>
        <p:nvPicPr>
          <p:cNvPr id="101" name="図 10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0312" y="621308"/>
            <a:ext cx="432048" cy="288032"/>
          </a:xfrm>
          <a:prstGeom prst="rect">
            <a:avLst/>
          </a:prstGeom>
        </p:spPr>
      </p:pic>
      <p:cxnSp>
        <p:nvCxnSpPr>
          <p:cNvPr id="55" name="直線矢印コネクタ 54"/>
          <p:cNvCxnSpPr>
            <a:stCxn id="13" idx="2"/>
            <a:endCxn id="15" idx="0"/>
          </p:cNvCxnSpPr>
          <p:nvPr/>
        </p:nvCxnSpPr>
        <p:spPr bwMode="auto">
          <a:xfrm flipH="1">
            <a:off x="6876246" y="3068960"/>
            <a:ext cx="10" cy="72008"/>
          </a:xfrm>
          <a:prstGeom prst="straightConnector1">
            <a:avLst/>
          </a:prstGeom>
          <a:noFill/>
          <a:ln w="28575" cap="flat" cmpd="sng" algn="ctr">
            <a:solidFill>
              <a:srgbClr val="FFFF0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224" name="直線矢印コネクタ 223"/>
          <p:cNvCxnSpPr>
            <a:stCxn id="14" idx="3"/>
            <a:endCxn id="215" idx="1"/>
          </p:cNvCxnSpPr>
          <p:nvPr/>
        </p:nvCxnSpPr>
        <p:spPr bwMode="auto">
          <a:xfrm>
            <a:off x="7452320" y="2564904"/>
            <a:ext cx="288032" cy="14401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25" name="直線矢印コネクタ 224"/>
          <p:cNvCxnSpPr>
            <a:stCxn id="15" idx="3"/>
            <a:endCxn id="215" idx="1"/>
          </p:cNvCxnSpPr>
          <p:nvPr/>
        </p:nvCxnSpPr>
        <p:spPr bwMode="auto">
          <a:xfrm flipV="1">
            <a:off x="7452300" y="2708920"/>
            <a:ext cx="288052" cy="576064"/>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27" name="直線矢印コネクタ 226"/>
          <p:cNvCxnSpPr>
            <a:stCxn id="217" idx="1"/>
            <a:endCxn id="26" idx="3"/>
          </p:cNvCxnSpPr>
          <p:nvPr/>
        </p:nvCxnSpPr>
        <p:spPr bwMode="auto">
          <a:xfrm flipH="1" flipV="1">
            <a:off x="2555776" y="1520788"/>
            <a:ext cx="3744416" cy="2844316"/>
          </a:xfrm>
          <a:prstGeom prst="straightConnector1">
            <a:avLst/>
          </a:prstGeom>
          <a:noFill/>
          <a:ln w="28575" cap="flat" cmpd="sng" algn="ctr">
            <a:solidFill>
              <a:srgbClr val="7030A0"/>
            </a:solidFill>
            <a:prstDash val="solid"/>
            <a:round/>
            <a:headEnd type="triangle" w="med" len="med"/>
            <a:tailEnd type="none" w="med" len="med"/>
          </a:ln>
          <a:effectLst>
            <a:outerShdw blurRad="50800" dist="38100" dir="2700000" algn="tl" rotWithShape="0">
              <a:prstClr val="black">
                <a:alpha val="40000"/>
              </a:prstClr>
            </a:outerShdw>
          </a:effectLst>
        </p:spPr>
      </p:cxnSp>
      <p:pic>
        <p:nvPicPr>
          <p:cNvPr id="33" name="Picture 4" descr="ããªã©ã³ãå½æãã®ç»åæ¤ç´¢çµæ"/>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95936" y="5805541"/>
            <a:ext cx="216024" cy="143739"/>
          </a:xfrm>
          <a:prstGeom prst="rect">
            <a:avLst/>
          </a:prstGeom>
          <a:noFill/>
          <a:extLst>
            <a:ext uri="{909E8E84-426E-40DD-AFC4-6F175D3DCCD1}">
              <a14:hiddenFill xmlns:a14="http://schemas.microsoft.com/office/drawing/2010/main">
                <a:solidFill>
                  <a:srgbClr val="FFFFFF"/>
                </a:solidFill>
              </a14:hiddenFill>
            </a:ext>
          </a:extLst>
        </p:spPr>
      </p:pic>
      <p:cxnSp>
        <p:nvCxnSpPr>
          <p:cNvPr id="228" name="直線矢印コネクタ 227"/>
          <p:cNvCxnSpPr>
            <a:stCxn id="9" idx="3"/>
          </p:cNvCxnSpPr>
          <p:nvPr/>
        </p:nvCxnSpPr>
        <p:spPr bwMode="auto">
          <a:xfrm>
            <a:off x="2555776" y="3609020"/>
            <a:ext cx="2160240" cy="1224136"/>
          </a:xfrm>
          <a:prstGeom prst="straightConnector1">
            <a:avLst/>
          </a:prstGeom>
          <a:noFill/>
          <a:ln w="28575"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229" name="正方形/長方形 228"/>
          <p:cNvSpPr/>
          <p:nvPr/>
        </p:nvSpPr>
        <p:spPr bwMode="auto">
          <a:xfrm>
            <a:off x="395536" y="458112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ORBCOMM</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iApp</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0" name="直線矢印コネクタ 229"/>
          <p:cNvCxnSpPr>
            <a:stCxn id="374" idx="0"/>
            <a:endCxn id="20" idx="2"/>
          </p:cNvCxnSpPr>
          <p:nvPr/>
        </p:nvCxnSpPr>
        <p:spPr bwMode="auto">
          <a:xfrm flipV="1">
            <a:off x="863325" y="3645024"/>
            <a:ext cx="108" cy="216024"/>
          </a:xfrm>
          <a:prstGeom prst="straightConnector1">
            <a:avLst/>
          </a:prstGeom>
          <a:noFill/>
          <a:ln w="28575" cap="flat" cmpd="sng" algn="ctr">
            <a:solidFill>
              <a:srgbClr val="92D050"/>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32" name="直線矢印コネクタ 231"/>
          <p:cNvCxnSpPr>
            <a:stCxn id="20" idx="3"/>
            <a:endCxn id="8" idx="1"/>
          </p:cNvCxnSpPr>
          <p:nvPr/>
        </p:nvCxnSpPr>
        <p:spPr bwMode="auto">
          <a:xfrm flipV="1">
            <a:off x="1331609" y="2564904"/>
            <a:ext cx="288064" cy="900460"/>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33" name="直線矢印コネクタ 232"/>
          <p:cNvCxnSpPr/>
          <p:nvPr/>
        </p:nvCxnSpPr>
        <p:spPr bwMode="auto">
          <a:xfrm>
            <a:off x="755684" y="3645024"/>
            <a:ext cx="0" cy="143297"/>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35" name="直線矢印コネクタ 234"/>
          <p:cNvCxnSpPr/>
          <p:nvPr/>
        </p:nvCxnSpPr>
        <p:spPr bwMode="auto">
          <a:xfrm flipV="1">
            <a:off x="7452320" y="1124645"/>
            <a:ext cx="288032" cy="99"/>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45" name="直線矢印コネクタ 44"/>
          <p:cNvCxnSpPr>
            <a:stCxn id="3" idx="2"/>
            <a:endCxn id="9" idx="0"/>
          </p:cNvCxnSpPr>
          <p:nvPr/>
        </p:nvCxnSpPr>
        <p:spPr bwMode="auto">
          <a:xfrm>
            <a:off x="2087725" y="3284984"/>
            <a:ext cx="0" cy="144016"/>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31" name="正方形/長方形 230"/>
          <p:cNvSpPr/>
          <p:nvPr/>
        </p:nvSpPr>
        <p:spPr bwMode="auto">
          <a:xfrm>
            <a:off x="1619672" y="422108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CyberVision</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Kaa</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7" name="直線矢印コネクタ 236"/>
          <p:cNvCxnSpPr>
            <a:stCxn id="11" idx="3"/>
          </p:cNvCxnSpPr>
          <p:nvPr/>
        </p:nvCxnSpPr>
        <p:spPr bwMode="auto">
          <a:xfrm flipV="1">
            <a:off x="4211960" y="1052018"/>
            <a:ext cx="576064" cy="2016942"/>
          </a:xfrm>
          <a:prstGeom prst="straightConnector1">
            <a:avLst/>
          </a:prstGeom>
          <a:noFill/>
          <a:ln w="28575" cap="flat" cmpd="sng" algn="ctr">
            <a:solidFill>
              <a:srgbClr val="009999"/>
            </a:solidFill>
            <a:prstDash val="solid"/>
            <a:round/>
            <a:headEnd type="none" w="med" len="med"/>
            <a:tailEnd type="triangle" w="med" len="med"/>
          </a:ln>
          <a:effectLst/>
        </p:spPr>
      </p:cxnSp>
      <p:sp>
        <p:nvSpPr>
          <p:cNvPr id="238" name="正方形/長方形 237"/>
          <p:cNvSpPr/>
          <p:nvPr/>
        </p:nvSpPr>
        <p:spPr bwMode="auto">
          <a:xfrm>
            <a:off x="1619672" y="458112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VANTIQ</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VANTIQ</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1619673" y="3429000"/>
            <a:ext cx="936103" cy="360040"/>
          </a:xfrm>
          <a:prstGeom prst="rect">
            <a:avLst/>
          </a:prstGeom>
          <a:solidFill>
            <a:srgbClr val="FF9933"/>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AWS</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AWS IoT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正方形/長方形 188"/>
          <p:cNvSpPr/>
          <p:nvPr/>
        </p:nvSpPr>
        <p:spPr bwMode="auto">
          <a:xfrm>
            <a:off x="395536" y="4941168"/>
            <a:ext cx="936352" cy="28731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ADLINK</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Vortex DDS</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9" name="正方形/長方形 238"/>
          <p:cNvSpPr/>
          <p:nvPr/>
        </p:nvSpPr>
        <p:spPr bwMode="auto">
          <a:xfrm>
            <a:off x="1619672" y="4941168"/>
            <a:ext cx="93635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FogHorn</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FoHorn</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Lightning</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0" name="直線矢印コネクタ 239"/>
          <p:cNvCxnSpPr>
            <a:stCxn id="239" idx="3"/>
            <a:endCxn id="146" idx="1"/>
          </p:cNvCxnSpPr>
          <p:nvPr/>
        </p:nvCxnSpPr>
        <p:spPr bwMode="auto">
          <a:xfrm>
            <a:off x="2556024" y="5085184"/>
            <a:ext cx="5184328" cy="144016"/>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241" name="直線矢印コネクタ 240"/>
          <p:cNvCxnSpPr>
            <a:stCxn id="238" idx="3"/>
            <a:endCxn id="220" idx="1"/>
          </p:cNvCxnSpPr>
          <p:nvPr/>
        </p:nvCxnSpPr>
        <p:spPr bwMode="auto">
          <a:xfrm flipV="1">
            <a:off x="2556024" y="1988840"/>
            <a:ext cx="5184328" cy="2736304"/>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02" name="正方形/長方形 101"/>
          <p:cNvSpPr/>
          <p:nvPr/>
        </p:nvSpPr>
        <p:spPr bwMode="auto">
          <a:xfrm>
            <a:off x="6300192" y="2060848"/>
            <a:ext cx="1152128" cy="288032"/>
          </a:xfrm>
          <a:prstGeom prst="rect">
            <a:avLst/>
          </a:prstGeom>
          <a:solidFill>
            <a:srgbClr val="FFCCFF"/>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     Mitsubishi Elec.</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Edgecross</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auto">
          <a:xfrm>
            <a:off x="6300192" y="242088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Fujitsu</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COLMINA/SMAVIA</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正方形/長方形 242"/>
          <p:cNvSpPr/>
          <p:nvPr/>
        </p:nvSpPr>
        <p:spPr>
          <a:xfrm>
            <a:off x="2915816" y="5157192"/>
            <a:ext cx="3240360" cy="504056"/>
          </a:xfrm>
          <a:prstGeom prst="rect">
            <a:avLst/>
          </a:prstGeom>
          <a:solidFill>
            <a:schemeClr val="bg1">
              <a:lumMod val="95000"/>
              <a:alpha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200" b="1" dirty="0">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4716016" y="5805264"/>
            <a:ext cx="576064" cy="435667"/>
            <a:chOff x="4716016" y="5277220"/>
            <a:chExt cx="576064" cy="435667"/>
          </a:xfrm>
        </p:grpSpPr>
        <p:sp>
          <p:nvSpPr>
            <p:cNvPr id="247" name="正方形/長方形 246"/>
            <p:cNvSpPr/>
            <p:nvPr/>
          </p:nvSpPr>
          <p:spPr bwMode="auto">
            <a:xfrm>
              <a:off x="4716016" y="5424855"/>
              <a:ext cx="576064"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Telit</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lang="en-US" altLang="ja-JP" sz="900" b="1" dirty="0" err="1">
                  <a:latin typeface="Meiryo UI" panose="020B0604030504040204" pitchFamily="50" charset="-128"/>
                  <a:ea typeface="Meiryo UI" panose="020B0604030504040204" pitchFamily="50" charset="-128"/>
                </a:rPr>
                <a:t>Telit</a:t>
              </a:r>
              <a:r>
                <a:rPr lang="en-US" altLang="ja-JP" sz="900" b="1" dirty="0">
                  <a:latin typeface="Meiryo UI" panose="020B0604030504040204" pitchFamily="50" charset="-128"/>
                  <a:ea typeface="Meiryo UI" panose="020B0604030504040204" pitchFamily="50" charset="-128"/>
                </a:rPr>
                <a:t> </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48" name="Picture 2" descr="ãã¤ã¿ãªã¢ãå½æãã®ç»åæ¤ç´¢çµæ"/>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16016" y="5277220"/>
              <a:ext cx="221010" cy="14763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2" name="直線矢印コネクタ 241"/>
          <p:cNvCxnSpPr>
            <a:stCxn id="223" idx="1"/>
            <a:endCxn id="52" idx="3"/>
          </p:cNvCxnSpPr>
          <p:nvPr/>
        </p:nvCxnSpPr>
        <p:spPr bwMode="auto">
          <a:xfrm flipH="1" flipV="1">
            <a:off x="2555776" y="1089459"/>
            <a:ext cx="2232248" cy="3995725"/>
          </a:xfrm>
          <a:prstGeom prst="straightConnector1">
            <a:avLst/>
          </a:prstGeom>
          <a:noFill/>
          <a:ln w="28575" cap="flat" cmpd="sng" algn="ctr">
            <a:solidFill>
              <a:schemeClr val="bg1"/>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10" name="正方形/長方形 209"/>
          <p:cNvSpPr/>
          <p:nvPr/>
        </p:nvSpPr>
        <p:spPr bwMode="auto">
          <a:xfrm>
            <a:off x="4788024" y="1269479"/>
            <a:ext cx="1080120" cy="287313"/>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KUKA</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（美的集団）</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Azure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bwMode="auto">
          <a:xfrm>
            <a:off x="3059832" y="1628800"/>
            <a:ext cx="1152128" cy="288751"/>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Beckoff</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Automation</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TwinCAT</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5" name="グループ化 104"/>
          <p:cNvGrpSpPr/>
          <p:nvPr/>
        </p:nvGrpSpPr>
        <p:grpSpPr>
          <a:xfrm>
            <a:off x="3059832" y="5301224"/>
            <a:ext cx="1080120" cy="288016"/>
            <a:chOff x="8388424" y="6093296"/>
            <a:chExt cx="1163206" cy="288016"/>
          </a:xfrm>
        </p:grpSpPr>
        <p:sp>
          <p:nvSpPr>
            <p:cNvPr id="176" name="正方形/長方形 175"/>
            <p:cNvSpPr/>
            <p:nvPr/>
          </p:nvSpPr>
          <p:spPr bwMode="auto">
            <a:xfrm>
              <a:off x="8388424" y="6094015"/>
              <a:ext cx="1163206" cy="287297"/>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Singapore</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3D EXPERIENCE    </a:t>
              </a:r>
            </a:p>
          </p:txBody>
        </p:sp>
        <p:pic>
          <p:nvPicPr>
            <p:cNvPr id="175" name="Picture 6" descr="関連画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8425" y="6093296"/>
              <a:ext cx="216024" cy="144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1" name="グループ化 110"/>
          <p:cNvGrpSpPr/>
          <p:nvPr/>
        </p:nvGrpSpPr>
        <p:grpSpPr>
          <a:xfrm>
            <a:off x="7740352" y="5805264"/>
            <a:ext cx="1079798" cy="360040"/>
            <a:chOff x="8820472" y="5733256"/>
            <a:chExt cx="1079798" cy="360040"/>
          </a:xfrm>
        </p:grpSpPr>
        <p:grpSp>
          <p:nvGrpSpPr>
            <p:cNvPr id="42" name="グループ化 41"/>
            <p:cNvGrpSpPr/>
            <p:nvPr/>
          </p:nvGrpSpPr>
          <p:grpSpPr>
            <a:xfrm>
              <a:off x="8820472" y="5733256"/>
              <a:ext cx="1079798" cy="360040"/>
              <a:chOff x="4716016" y="4868754"/>
              <a:chExt cx="1079798" cy="360040"/>
            </a:xfrm>
          </p:grpSpPr>
          <p:sp>
            <p:nvSpPr>
              <p:cNvPr id="246" name="正方形/長方形 245"/>
              <p:cNvSpPr/>
              <p:nvPr/>
            </p:nvSpPr>
            <p:spPr bwMode="auto">
              <a:xfrm>
                <a:off x="4716016" y="4868754"/>
                <a:ext cx="1079798" cy="360040"/>
              </a:xfrm>
              <a:prstGeom prst="rect">
                <a:avLst/>
              </a:prstGeom>
              <a:solidFill>
                <a:srgbClr val="0099CC"/>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Arm</a:t>
                </a:r>
              </a:p>
              <a:p>
                <a:pPr algn="ctr" eaLnBrk="0" hangingPunct="0">
                  <a:spcBef>
                    <a:spcPct val="20000"/>
                  </a:spcBef>
                  <a:buClr>
                    <a:srgbClr val="F48B00"/>
                  </a:buClr>
                </a:pPr>
                <a:r>
                  <a:rPr lang="en-US" altLang="ja-JP" sz="800" b="1" dirty="0"/>
                  <a:t>Pelion IoT Platform</a:t>
                </a:r>
                <a:endParaRPr kumimoji="0" lang="en-US" altLang="ja-JP" sz="800" b="1" dirty="0">
                  <a:latin typeface="Meiryo UI" panose="020B0604030504040204" pitchFamily="50" charset="-128"/>
                  <a:ea typeface="Meiryo UI" panose="020B0604030504040204" pitchFamily="50" charset="-128"/>
                </a:endParaRPr>
              </a:p>
            </p:txBody>
          </p:sp>
          <p:pic>
            <p:nvPicPr>
              <p:cNvPr id="244" name="Picture 2" descr="ãè±å½å½æãã®ç»åæ¤ç´¢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16016" y="4869566"/>
                <a:ext cx="216023" cy="143610"/>
              </a:xfrm>
              <a:prstGeom prst="rect">
                <a:avLst/>
              </a:prstGeom>
              <a:noFill/>
              <a:extLst>
                <a:ext uri="{909E8E84-426E-40DD-AFC4-6F175D3DCCD1}">
                  <a14:hiddenFill xmlns:a14="http://schemas.microsoft.com/office/drawing/2010/main">
                    <a:solidFill>
                      <a:srgbClr val="FFFFFF"/>
                    </a:solidFill>
                  </a14:hiddenFill>
                </a:ext>
              </a:extLst>
            </p:spPr>
          </p:pic>
        </p:grpSp>
        <p:pic>
          <p:nvPicPr>
            <p:cNvPr id="256" name="図 2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35988" y="5733256"/>
              <a:ext cx="216024" cy="144016"/>
            </a:xfrm>
            <a:prstGeom prst="rect">
              <a:avLst/>
            </a:prstGeom>
          </p:spPr>
        </p:pic>
      </p:grpSp>
      <p:cxnSp>
        <p:nvCxnSpPr>
          <p:cNvPr id="260" name="直線矢印コネクタ 259"/>
          <p:cNvCxnSpPr>
            <a:stCxn id="73" idx="3"/>
            <a:endCxn id="258" idx="1"/>
          </p:cNvCxnSpPr>
          <p:nvPr/>
        </p:nvCxnSpPr>
        <p:spPr bwMode="auto">
          <a:xfrm flipV="1">
            <a:off x="6012160" y="6164585"/>
            <a:ext cx="288354" cy="288744"/>
          </a:xfrm>
          <a:prstGeom prst="straightConnector1">
            <a:avLst/>
          </a:prstGeom>
          <a:noFill/>
          <a:ln w="19050" cap="flat" cmpd="sng" algn="ctr">
            <a:solidFill>
              <a:schemeClr val="tx1"/>
            </a:solidFill>
            <a:prstDash val="solid"/>
            <a:round/>
            <a:headEnd type="none" w="med" len="med"/>
            <a:tailEnd type="arrow" w="med" len="med"/>
          </a:ln>
          <a:effectLst/>
        </p:spPr>
      </p:cxnSp>
      <p:cxnSp>
        <p:nvCxnSpPr>
          <p:cNvPr id="263" name="直線矢印コネクタ 262"/>
          <p:cNvCxnSpPr>
            <a:stCxn id="246" idx="1"/>
            <a:endCxn id="9" idx="3"/>
          </p:cNvCxnSpPr>
          <p:nvPr/>
        </p:nvCxnSpPr>
        <p:spPr bwMode="auto">
          <a:xfrm flipH="1" flipV="1">
            <a:off x="2555776" y="3609020"/>
            <a:ext cx="5184576" cy="2376264"/>
          </a:xfrm>
          <a:prstGeom prst="straightConnector1">
            <a:avLst/>
          </a:prstGeom>
          <a:noFill/>
          <a:ln w="28575" cap="flat" cmpd="sng" algn="ctr">
            <a:solidFill>
              <a:srgbClr val="FFC000"/>
            </a:solidFill>
            <a:prstDash val="solid"/>
            <a:round/>
            <a:headEnd type="triangle" w="med" len="med"/>
            <a:tailEnd type="none" w="med" len="med"/>
          </a:ln>
          <a:effectLst>
            <a:outerShdw blurRad="50800" dist="38100" dir="2700000" algn="tl" rotWithShape="0">
              <a:prstClr val="black">
                <a:alpha val="40000"/>
              </a:prstClr>
            </a:outerShdw>
          </a:effectLst>
        </p:spPr>
      </p:cxnSp>
      <p:grpSp>
        <p:nvGrpSpPr>
          <p:cNvPr id="103" name="グループ化 102"/>
          <p:cNvGrpSpPr/>
          <p:nvPr/>
        </p:nvGrpSpPr>
        <p:grpSpPr>
          <a:xfrm>
            <a:off x="4499992" y="5301224"/>
            <a:ext cx="720080" cy="288016"/>
            <a:chOff x="8028706" y="6093296"/>
            <a:chExt cx="1152128" cy="288016"/>
          </a:xfrm>
        </p:grpSpPr>
        <p:sp>
          <p:nvSpPr>
            <p:cNvPr id="173" name="正方形/長方形 172"/>
            <p:cNvSpPr/>
            <p:nvPr/>
          </p:nvSpPr>
          <p:spPr bwMode="auto">
            <a:xfrm>
              <a:off x="8028706" y="6094015"/>
              <a:ext cx="1152128" cy="28729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FPT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MindShpere</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72" name="Picture 2" descr="「国旗　ベトナム」の画像検索結果"/>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8706" y="6093296"/>
              <a:ext cx="345637" cy="144016"/>
            </a:xfrm>
            <a:prstGeom prst="rect">
              <a:avLst/>
            </a:prstGeom>
            <a:noFill/>
            <a:extLst>
              <a:ext uri="{909E8E84-426E-40DD-AFC4-6F175D3DCCD1}">
                <a14:hiddenFill xmlns:a14="http://schemas.microsoft.com/office/drawing/2010/main">
                  <a:solidFill>
                    <a:srgbClr val="FFFFFF"/>
                  </a:solidFill>
                </a14:hiddenFill>
              </a:ext>
            </a:extLst>
          </p:spPr>
        </p:pic>
      </p:grpSp>
      <p:sp>
        <p:nvSpPr>
          <p:cNvPr id="258" name="正方形/長方形 257"/>
          <p:cNvSpPr/>
          <p:nvPr/>
        </p:nvSpPr>
        <p:spPr bwMode="auto">
          <a:xfrm>
            <a:off x="6300514" y="6020569"/>
            <a:ext cx="115180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Rakuten</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mobile</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IMPACT</a:t>
            </a:r>
            <a:endParaRPr kumimoji="0"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正方形/長方形 270"/>
          <p:cNvSpPr/>
          <p:nvPr/>
        </p:nvSpPr>
        <p:spPr bwMode="auto">
          <a:xfrm>
            <a:off x="6300192" y="1340768"/>
            <a:ext cx="115180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Softbank</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latin typeface="Meiryo UI" panose="020B0604030504040204" pitchFamily="50" charset="-128"/>
                <a:ea typeface="Meiryo UI" panose="020B0604030504040204" pitchFamily="50" charset="-128"/>
                <a:cs typeface="Meiryo UI" panose="020B0604030504040204" pitchFamily="50" charset="-128"/>
              </a:rPr>
              <a:t>Softbank IoT/VANTIQ</a:t>
            </a:r>
            <a:endParaRPr kumimoji="0" lang="ja-JP" altLang="en-US" sz="8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2" name="直線矢印コネクタ 281"/>
          <p:cNvCxnSpPr>
            <a:stCxn id="246" idx="1"/>
            <a:endCxn id="271" idx="3"/>
          </p:cNvCxnSpPr>
          <p:nvPr/>
        </p:nvCxnSpPr>
        <p:spPr bwMode="auto">
          <a:xfrm flipH="1" flipV="1">
            <a:off x="7451998" y="1484784"/>
            <a:ext cx="288354" cy="4500500"/>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36" name="直線矢印コネクタ 235"/>
          <p:cNvCxnSpPr>
            <a:stCxn id="11" idx="3"/>
            <a:endCxn id="14" idx="1"/>
          </p:cNvCxnSpPr>
          <p:nvPr/>
        </p:nvCxnSpPr>
        <p:spPr bwMode="auto">
          <a:xfrm flipV="1">
            <a:off x="4211960" y="2564904"/>
            <a:ext cx="2088232" cy="50405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22" name="直線矢印コネクタ 221"/>
          <p:cNvCxnSpPr>
            <a:stCxn id="11" idx="3"/>
            <a:endCxn id="13" idx="1"/>
          </p:cNvCxnSpPr>
          <p:nvPr/>
        </p:nvCxnSpPr>
        <p:spPr bwMode="auto">
          <a:xfrm flipV="1">
            <a:off x="4211960" y="2924944"/>
            <a:ext cx="2088232" cy="14401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79" name="直線矢印コネクタ 278"/>
          <p:cNvCxnSpPr>
            <a:stCxn id="491" idx="3"/>
            <a:endCxn id="271" idx="1"/>
          </p:cNvCxnSpPr>
          <p:nvPr/>
        </p:nvCxnSpPr>
        <p:spPr bwMode="auto">
          <a:xfrm flipV="1">
            <a:off x="5868144" y="1484784"/>
            <a:ext cx="432048" cy="648072"/>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32" name="カギ線コネクタ 31"/>
          <p:cNvCxnSpPr>
            <a:stCxn id="65" idx="0"/>
            <a:endCxn id="86" idx="0"/>
          </p:cNvCxnSpPr>
          <p:nvPr/>
        </p:nvCxnSpPr>
        <p:spPr bwMode="auto">
          <a:xfrm rot="5400000" flipH="1" flipV="1">
            <a:off x="2596276" y="4972694"/>
            <a:ext cx="27029" cy="1980236"/>
          </a:xfrm>
          <a:prstGeom prst="bentConnector3">
            <a:avLst>
              <a:gd name="adj1" fmla="val 945758"/>
            </a:avLst>
          </a:prstGeom>
          <a:noFill/>
          <a:ln w="12700" cap="flat" cmpd="sng" algn="ctr">
            <a:noFill/>
            <a:prstDash val="solid"/>
            <a:round/>
            <a:headEnd type="arrow"/>
            <a:tailEnd type="arrow"/>
          </a:ln>
          <a:effectLst/>
        </p:spPr>
      </p:cxnSp>
      <p:cxnSp>
        <p:nvCxnSpPr>
          <p:cNvPr id="36" name="カギ線コネクタ 35"/>
          <p:cNvCxnSpPr>
            <a:stCxn id="65" idx="0"/>
            <a:endCxn id="86" idx="0"/>
          </p:cNvCxnSpPr>
          <p:nvPr/>
        </p:nvCxnSpPr>
        <p:spPr bwMode="auto">
          <a:xfrm rot="5400000" flipH="1" flipV="1">
            <a:off x="2596276" y="4972694"/>
            <a:ext cx="27029" cy="1980236"/>
          </a:xfrm>
          <a:prstGeom prst="bentConnector3">
            <a:avLst>
              <a:gd name="adj1" fmla="val 945758"/>
            </a:avLst>
          </a:prstGeom>
          <a:noFill/>
          <a:ln w="28575" cap="flat" cmpd="sng" algn="ctr">
            <a:solidFill>
              <a:srgbClr val="FFFF00"/>
            </a:solidFill>
            <a:prstDash val="sysDash"/>
            <a:round/>
            <a:headEnd type="arrow"/>
            <a:tailEnd type="arrow"/>
          </a:ln>
          <a:effectLst/>
        </p:spPr>
      </p:cxnSp>
      <p:cxnSp>
        <p:nvCxnSpPr>
          <p:cNvPr id="164" name="直線矢印コネクタ 163"/>
          <p:cNvCxnSpPr>
            <a:stCxn id="11" idx="3"/>
            <a:endCxn id="173" idx="1"/>
          </p:cNvCxnSpPr>
          <p:nvPr/>
        </p:nvCxnSpPr>
        <p:spPr bwMode="auto">
          <a:xfrm>
            <a:off x="4211960" y="3068960"/>
            <a:ext cx="288032" cy="2376632"/>
          </a:xfrm>
          <a:prstGeom prst="straightConnector1">
            <a:avLst/>
          </a:prstGeom>
          <a:noFill/>
          <a:ln w="28575" cap="flat" cmpd="sng" algn="ctr">
            <a:solidFill>
              <a:srgbClr val="009999"/>
            </a:solidFill>
            <a:prstDash val="solid"/>
            <a:round/>
            <a:headEnd type="none" w="med" len="med"/>
            <a:tailEnd type="triangle" w="med" len="med"/>
          </a:ln>
          <a:effectLst/>
        </p:spPr>
      </p:cxnSp>
      <p:pic>
        <p:nvPicPr>
          <p:cNvPr id="2054" name="Picture 6" descr="é¢é£ç»å"/>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44008" y="4304129"/>
            <a:ext cx="216024" cy="216024"/>
          </a:xfrm>
          <a:prstGeom prst="rect">
            <a:avLst/>
          </a:prstGeom>
          <a:noFill/>
          <a:ln>
            <a:solidFill>
              <a:srgbClr val="008000"/>
            </a:solidFill>
          </a:ln>
          <a:extLst>
            <a:ext uri="{909E8E84-426E-40DD-AFC4-6F175D3DCCD1}">
              <a14:hiddenFill xmlns:a14="http://schemas.microsoft.com/office/drawing/2010/main">
                <a:solidFill>
                  <a:srgbClr val="FFFFFF"/>
                </a:solidFill>
              </a14:hiddenFill>
            </a:ext>
          </a:extLst>
        </p:spPr>
      </p:pic>
      <p:cxnSp>
        <p:nvCxnSpPr>
          <p:cNvPr id="251" name="直線矢印コネクタ 250"/>
          <p:cNvCxnSpPr>
            <a:stCxn id="245" idx="3"/>
            <a:endCxn id="246" idx="1"/>
          </p:cNvCxnSpPr>
          <p:nvPr/>
        </p:nvCxnSpPr>
        <p:spPr bwMode="auto">
          <a:xfrm>
            <a:off x="5940152" y="4005064"/>
            <a:ext cx="1800200" cy="198022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58" name="直線矢印コネクタ 57"/>
          <p:cNvCxnSpPr>
            <a:stCxn id="14" idx="2"/>
            <a:endCxn id="13" idx="0"/>
          </p:cNvCxnSpPr>
          <p:nvPr/>
        </p:nvCxnSpPr>
        <p:spPr bwMode="auto">
          <a:xfrm>
            <a:off x="6876256" y="2708920"/>
            <a:ext cx="0" cy="72008"/>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249" name="正方形/長方形 248"/>
          <p:cNvSpPr/>
          <p:nvPr/>
        </p:nvSpPr>
        <p:spPr bwMode="auto">
          <a:xfrm>
            <a:off x="3059832" y="443711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BMW (OMP)</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Open Manufacturing</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2" name="直線矢印コネクタ 251"/>
          <p:cNvCxnSpPr>
            <a:stCxn id="249" idx="1"/>
            <a:endCxn id="8" idx="3"/>
          </p:cNvCxnSpPr>
          <p:nvPr/>
        </p:nvCxnSpPr>
        <p:spPr bwMode="auto">
          <a:xfrm flipH="1" flipV="1">
            <a:off x="2555776" y="2564904"/>
            <a:ext cx="504056" cy="2016224"/>
          </a:xfrm>
          <a:prstGeom prst="straightConnector1">
            <a:avLst/>
          </a:prstGeom>
          <a:noFill/>
          <a:ln w="28575" cap="flat" cmpd="sng" algn="ctr">
            <a:solidFill>
              <a:srgbClr val="0000FF"/>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30" name="カギ線コネクタ 29"/>
          <p:cNvCxnSpPr>
            <a:stCxn id="23" idx="1"/>
            <a:endCxn id="69" idx="1"/>
          </p:cNvCxnSpPr>
          <p:nvPr/>
        </p:nvCxnSpPr>
        <p:spPr bwMode="auto">
          <a:xfrm rot="10800000" flipV="1">
            <a:off x="6300192" y="1016731"/>
            <a:ext cx="12700" cy="3707693"/>
          </a:xfrm>
          <a:prstGeom prst="bentConnector3">
            <a:avLst>
              <a:gd name="adj1" fmla="val 1800000"/>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53" name="直線矢印コネクタ 252"/>
          <p:cNvCxnSpPr>
            <a:stCxn id="8" idx="3"/>
            <a:endCxn id="69" idx="1"/>
          </p:cNvCxnSpPr>
          <p:nvPr/>
        </p:nvCxnSpPr>
        <p:spPr bwMode="auto">
          <a:xfrm>
            <a:off x="2555776" y="2564904"/>
            <a:ext cx="3744416" cy="2159521"/>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54" name="直線矢印コネクタ 253"/>
          <p:cNvCxnSpPr>
            <a:stCxn id="9" idx="3"/>
            <a:endCxn id="69" idx="1"/>
          </p:cNvCxnSpPr>
          <p:nvPr/>
        </p:nvCxnSpPr>
        <p:spPr bwMode="auto">
          <a:xfrm>
            <a:off x="2555776" y="3609020"/>
            <a:ext cx="3744416" cy="1115405"/>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55" name="直線矢印コネクタ 254"/>
          <p:cNvCxnSpPr>
            <a:stCxn id="188" idx="3"/>
            <a:endCxn id="69" idx="1"/>
          </p:cNvCxnSpPr>
          <p:nvPr/>
        </p:nvCxnSpPr>
        <p:spPr bwMode="auto">
          <a:xfrm>
            <a:off x="1331888" y="2457611"/>
            <a:ext cx="4968304" cy="2266814"/>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8" name="正方形/長方形 7"/>
          <p:cNvSpPr/>
          <p:nvPr/>
        </p:nvSpPr>
        <p:spPr bwMode="auto">
          <a:xfrm>
            <a:off x="1619673" y="2348880"/>
            <a:ext cx="936103" cy="432048"/>
          </a:xfrm>
          <a:prstGeom prst="rect">
            <a:avLst/>
          </a:prstGeom>
          <a:solidFill>
            <a:srgbClr val="0000FF"/>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Microsoft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Azure IoT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395257" y="2709639"/>
            <a:ext cx="936352" cy="36004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Salesforce</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Salesforce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bwMode="auto">
          <a:xfrm>
            <a:off x="1619673" y="2924944"/>
            <a:ext cx="936103" cy="360040"/>
          </a:xfrm>
          <a:prstGeom prst="rect">
            <a:avLst/>
          </a:prstGeom>
          <a:solidFill>
            <a:srgbClr val="00B0F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GE Digital</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Predix</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auto">
          <a:xfrm>
            <a:off x="3059832" y="2420888"/>
            <a:ext cx="1152128" cy="360040"/>
          </a:xfrm>
          <a:prstGeom prst="rect">
            <a:avLst/>
          </a:prstGeom>
          <a:solidFill>
            <a:srgbClr val="00206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5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SAP (Leonardo)</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SAP Cloud Platform</a:t>
            </a:r>
            <a:endParaRPr kumimoji="0" lang="ja-JP" altLang="en-US" sz="8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3059832" y="1988840"/>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Bosch</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Bosch IoT Cloud</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正方形/長方形 258"/>
          <p:cNvSpPr/>
          <p:nvPr/>
        </p:nvSpPr>
        <p:spPr bwMode="auto">
          <a:xfrm>
            <a:off x="179512" y="6333324"/>
            <a:ext cx="792088" cy="288016"/>
          </a:xfrm>
          <a:prstGeom prst="rect">
            <a:avLst/>
          </a:prstGeom>
          <a:solidFill>
            <a:schemeClr val="bg1"/>
          </a:solidFill>
          <a:ln w="28575" cap="flat" cmpd="dbl"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Renault</a:t>
            </a: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3DEXPERIENCE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2" name="直線矢印コネクタ 261"/>
          <p:cNvCxnSpPr/>
          <p:nvPr/>
        </p:nvCxnSpPr>
        <p:spPr bwMode="auto">
          <a:xfrm>
            <a:off x="6444208" y="2132856"/>
            <a:ext cx="0" cy="36004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cxnSp>
        <p:nvCxnSpPr>
          <p:cNvPr id="266" name="直線矢印コネクタ 265"/>
          <p:cNvCxnSpPr>
            <a:endCxn id="213" idx="3"/>
          </p:cNvCxnSpPr>
          <p:nvPr/>
        </p:nvCxnSpPr>
        <p:spPr bwMode="auto">
          <a:xfrm flipH="1" flipV="1">
            <a:off x="4211960" y="1412776"/>
            <a:ext cx="2232248" cy="719362"/>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cxnSp>
        <p:nvCxnSpPr>
          <p:cNvPr id="60" name="カギ線コネクタ 59"/>
          <p:cNvCxnSpPr>
            <a:stCxn id="65" idx="1"/>
            <a:endCxn id="259" idx="3"/>
          </p:cNvCxnSpPr>
          <p:nvPr/>
        </p:nvCxnSpPr>
        <p:spPr bwMode="auto">
          <a:xfrm rot="10800000" flipV="1">
            <a:off x="971600" y="6118812"/>
            <a:ext cx="216024" cy="358519"/>
          </a:xfrm>
          <a:prstGeom prst="bentConnector3">
            <a:avLst>
              <a:gd name="adj1" fmla="val 50000"/>
            </a:avLst>
          </a:prstGeom>
          <a:noFill/>
          <a:ln w="28575" cap="flat" cmpd="sng" algn="ctr">
            <a:solidFill>
              <a:schemeClr val="tx1"/>
            </a:solidFill>
            <a:prstDash val="solid"/>
            <a:round/>
            <a:headEnd type="triangle" w="med" len="med"/>
            <a:tailEnd type="triangle" w="med" len="med"/>
          </a:ln>
          <a:effectLst/>
        </p:spPr>
      </p:cxnSp>
      <p:cxnSp>
        <p:nvCxnSpPr>
          <p:cNvPr id="269" name="直線矢印コネクタ 268"/>
          <p:cNvCxnSpPr>
            <a:stCxn id="238" idx="3"/>
            <a:endCxn id="271" idx="2"/>
          </p:cNvCxnSpPr>
          <p:nvPr/>
        </p:nvCxnSpPr>
        <p:spPr bwMode="auto">
          <a:xfrm flipV="1">
            <a:off x="2556024" y="1628800"/>
            <a:ext cx="4320071" cy="3096344"/>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16" name="正方形/長方形 15"/>
          <p:cNvSpPr/>
          <p:nvPr/>
        </p:nvSpPr>
        <p:spPr bwMode="auto">
          <a:xfrm>
            <a:off x="6300192" y="170080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NEC/</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WISE IoT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Predix</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FIWARE     </a:t>
            </a:r>
            <a:endParaRPr kumimoji="0" lang="ja-JP" altLang="en-US"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4" name="直線矢印コネクタ 233"/>
          <p:cNvCxnSpPr>
            <a:stCxn id="10" idx="3"/>
            <a:endCxn id="23" idx="1"/>
          </p:cNvCxnSpPr>
          <p:nvPr/>
        </p:nvCxnSpPr>
        <p:spPr bwMode="auto">
          <a:xfrm flipV="1">
            <a:off x="4211960" y="1016732"/>
            <a:ext cx="2088232" cy="1584176"/>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cxnSp>
        <p:nvCxnSpPr>
          <p:cNvPr id="268" name="直線矢印コネクタ 267"/>
          <p:cNvCxnSpPr>
            <a:stCxn id="238" idx="3"/>
            <a:endCxn id="271" idx="1"/>
          </p:cNvCxnSpPr>
          <p:nvPr/>
        </p:nvCxnSpPr>
        <p:spPr bwMode="auto">
          <a:xfrm flipV="1">
            <a:off x="2556024" y="1484784"/>
            <a:ext cx="3744168" cy="3240360"/>
          </a:xfrm>
          <a:prstGeom prst="straightConnector1">
            <a:avLst/>
          </a:prstGeom>
          <a:noFill/>
          <a:ln w="28575" cap="flat" cmpd="sng" algn="ctr">
            <a:solidFill>
              <a:schemeClr val="tx1"/>
            </a:solidFill>
            <a:prstDash val="solid"/>
            <a:round/>
            <a:headEnd type="none" w="med" len="med"/>
            <a:tailEnd type="triangle" w="med" len="med"/>
          </a:ln>
          <a:effectLst/>
        </p:spPr>
      </p:cxnSp>
      <p:sp>
        <p:nvSpPr>
          <p:cNvPr id="491" name="正方形/長方形 490"/>
          <p:cNvSpPr/>
          <p:nvPr/>
        </p:nvSpPr>
        <p:spPr bwMode="auto">
          <a:xfrm>
            <a:off x="4788024" y="1988840"/>
            <a:ext cx="1080120" cy="288032"/>
          </a:xfrm>
          <a:prstGeom prst="rect">
            <a:avLst/>
          </a:prstGeom>
          <a:solidFill>
            <a:srgbClr val="FFCC99"/>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Alibaba</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Alibaba Cloud</a:t>
            </a:r>
          </a:p>
        </p:txBody>
      </p:sp>
      <p:sp>
        <p:nvSpPr>
          <p:cNvPr id="203" name="正方形/長方形 202"/>
          <p:cNvSpPr/>
          <p:nvPr/>
        </p:nvSpPr>
        <p:spPr bwMode="auto">
          <a:xfrm>
            <a:off x="4788024" y="1628800"/>
            <a:ext cx="1086577"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Baidu</a:t>
            </a: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BAIDU IoT</a:t>
            </a:r>
          </a:p>
        </p:txBody>
      </p:sp>
      <p:cxnSp>
        <p:nvCxnSpPr>
          <p:cNvPr id="275" name="直線矢印コネクタ 274"/>
          <p:cNvCxnSpPr>
            <a:stCxn id="11" idx="2"/>
            <a:endCxn id="272" idx="0"/>
          </p:cNvCxnSpPr>
          <p:nvPr/>
        </p:nvCxnSpPr>
        <p:spPr bwMode="auto">
          <a:xfrm>
            <a:off x="3635896" y="3212976"/>
            <a:ext cx="0" cy="144016"/>
          </a:xfrm>
          <a:prstGeom prst="straightConnector1">
            <a:avLst/>
          </a:prstGeom>
          <a:noFill/>
          <a:ln w="28575" cap="flat" cmpd="sng" algn="ctr">
            <a:solidFill>
              <a:srgbClr val="009999"/>
            </a:solidFill>
            <a:prstDash val="solid"/>
            <a:round/>
            <a:headEnd type="none" w="med" len="med"/>
            <a:tailEnd type="triangle" w="med" len="med"/>
          </a:ln>
          <a:effectLst/>
        </p:spPr>
      </p:cxnSp>
      <p:cxnSp>
        <p:nvCxnSpPr>
          <p:cNvPr id="277" name="直線矢印コネクタ 276"/>
          <p:cNvCxnSpPr>
            <a:stCxn id="73" idx="3"/>
            <a:endCxn id="165" idx="1"/>
          </p:cNvCxnSpPr>
          <p:nvPr/>
        </p:nvCxnSpPr>
        <p:spPr bwMode="auto">
          <a:xfrm flipV="1">
            <a:off x="6012160" y="4005064"/>
            <a:ext cx="288032" cy="2448265"/>
          </a:xfrm>
          <a:prstGeom prst="straightConnector1">
            <a:avLst/>
          </a:prstGeom>
          <a:noFill/>
          <a:ln w="19050" cap="flat" cmpd="sng" algn="ctr">
            <a:solidFill>
              <a:schemeClr val="tx1"/>
            </a:solidFill>
            <a:prstDash val="solid"/>
            <a:round/>
            <a:headEnd type="none" w="med" len="med"/>
            <a:tailEnd type="arrow" w="med" len="med"/>
          </a:ln>
          <a:effectLst/>
        </p:spPr>
      </p:cxnSp>
      <p:cxnSp>
        <p:nvCxnSpPr>
          <p:cNvPr id="278" name="直線矢印コネクタ 277"/>
          <p:cNvCxnSpPr>
            <a:stCxn id="182" idx="1"/>
            <a:endCxn id="165" idx="3"/>
          </p:cNvCxnSpPr>
          <p:nvPr/>
        </p:nvCxnSpPr>
        <p:spPr bwMode="auto">
          <a:xfrm flipH="1">
            <a:off x="7452320" y="980728"/>
            <a:ext cx="288032" cy="3024336"/>
          </a:xfrm>
          <a:prstGeom prst="straightConnector1">
            <a:avLst/>
          </a:prstGeom>
          <a:noFill/>
          <a:ln w="19050" cap="flat" cmpd="sng" algn="ctr">
            <a:solidFill>
              <a:schemeClr val="tx1"/>
            </a:solidFill>
            <a:prstDash val="solid"/>
            <a:round/>
            <a:headEnd type="none" w="med" len="med"/>
            <a:tailEnd type="arrow" w="med" len="med"/>
          </a:ln>
          <a:effectLst/>
        </p:spPr>
      </p:cxnSp>
      <p:cxnSp>
        <p:nvCxnSpPr>
          <p:cNvPr id="280" name="直線矢印コネクタ 279"/>
          <p:cNvCxnSpPr>
            <a:stCxn id="17" idx="3"/>
            <a:endCxn id="246" idx="1"/>
          </p:cNvCxnSpPr>
          <p:nvPr/>
        </p:nvCxnSpPr>
        <p:spPr bwMode="auto">
          <a:xfrm>
            <a:off x="7452320" y="5445224"/>
            <a:ext cx="288032" cy="54006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81" name="直線矢印コネクタ 280"/>
          <p:cNvCxnSpPr>
            <a:stCxn id="3" idx="3"/>
            <a:endCxn id="246" idx="1"/>
          </p:cNvCxnSpPr>
          <p:nvPr/>
        </p:nvCxnSpPr>
        <p:spPr bwMode="auto">
          <a:xfrm>
            <a:off x="2555776" y="3104964"/>
            <a:ext cx="5184576" cy="288032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cxnSp>
        <p:nvCxnSpPr>
          <p:cNvPr id="283" name="直線矢印コネクタ 282"/>
          <p:cNvCxnSpPr>
            <a:stCxn id="179" idx="3"/>
            <a:endCxn id="246" idx="1"/>
          </p:cNvCxnSpPr>
          <p:nvPr/>
        </p:nvCxnSpPr>
        <p:spPr bwMode="auto">
          <a:xfrm>
            <a:off x="5940152" y="4725144"/>
            <a:ext cx="1800200" cy="1260140"/>
          </a:xfrm>
          <a:prstGeom prst="straightConnector1">
            <a:avLst/>
          </a:prstGeom>
          <a:noFill/>
          <a:ln w="28575" cap="flat" cmpd="sng" algn="ctr">
            <a:solidFill>
              <a:srgbClr val="0099CC"/>
            </a:solidFill>
            <a:prstDash val="solid"/>
            <a:round/>
            <a:headEnd type="triangle" w="med" len="med"/>
            <a:tailEnd type="none" w="med" len="med"/>
          </a:ln>
          <a:effectLst>
            <a:outerShdw blurRad="50800" dist="38100" dir="2700000" algn="tl" rotWithShape="0">
              <a:prstClr val="black">
                <a:alpha val="40000"/>
              </a:prstClr>
            </a:outerShdw>
          </a:effectLst>
        </p:spPr>
      </p:cxnSp>
      <p:sp>
        <p:nvSpPr>
          <p:cNvPr id="25" name="正方形/長方形 24"/>
          <p:cNvSpPr/>
          <p:nvPr/>
        </p:nvSpPr>
        <p:spPr bwMode="auto">
          <a:xfrm>
            <a:off x="6300192" y="566124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b-en-g</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b-en-g</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4788024" y="4581128"/>
            <a:ext cx="1152128" cy="288032"/>
            <a:chOff x="4716016" y="4293096"/>
            <a:chExt cx="1152128" cy="288032"/>
          </a:xfrm>
        </p:grpSpPr>
        <p:sp>
          <p:nvSpPr>
            <p:cNvPr id="179" name="正方形/長方形 178"/>
            <p:cNvSpPr/>
            <p:nvPr/>
          </p:nvSpPr>
          <p:spPr bwMode="auto">
            <a:xfrm>
              <a:off x="4716016" y="4293096"/>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Advantech</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WISE-PaaS</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78" name="Picture 2" descr="「台湾　国旗」の画像検索結果"/>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16016" y="4293096"/>
              <a:ext cx="216024" cy="144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正方形/長方形 10"/>
          <p:cNvSpPr/>
          <p:nvPr/>
        </p:nvSpPr>
        <p:spPr bwMode="auto">
          <a:xfrm>
            <a:off x="3059832" y="2924944"/>
            <a:ext cx="1152128" cy="288032"/>
          </a:xfrm>
          <a:prstGeom prst="rect">
            <a:avLst/>
          </a:prstGeom>
          <a:solidFill>
            <a:srgbClr val="009999"/>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Siemens</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MindSphere</a:t>
            </a:r>
            <a:endParaRPr kumimoji="0" lang="ja-JP" altLang="en-US" sz="9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正方形/長方形 271"/>
          <p:cNvSpPr/>
          <p:nvPr/>
        </p:nvSpPr>
        <p:spPr bwMode="auto">
          <a:xfrm>
            <a:off x="3059832" y="335699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VW</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MindShere</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5" name="直線矢印コネクタ 284"/>
          <p:cNvCxnSpPr>
            <a:stCxn id="176" idx="1"/>
            <a:endCxn id="65" idx="0"/>
          </p:cNvCxnSpPr>
          <p:nvPr/>
        </p:nvCxnSpPr>
        <p:spPr bwMode="auto">
          <a:xfrm flipH="1">
            <a:off x="1619672" y="5445592"/>
            <a:ext cx="1440160" cy="530734"/>
          </a:xfrm>
          <a:prstGeom prst="straightConnector1">
            <a:avLst/>
          </a:prstGeom>
          <a:noFill/>
          <a:ln w="28575" cap="flat" cmpd="sng" algn="ctr">
            <a:solidFill>
              <a:schemeClr val="tx1"/>
            </a:solidFill>
            <a:prstDash val="solid"/>
            <a:round/>
            <a:headEnd type="triangle" w="med" len="med"/>
            <a:tailEnd type="triangle" w="med" len="med"/>
          </a:ln>
          <a:effectLst>
            <a:outerShdw blurRad="50800" dist="38100" dir="2700000" algn="tl" rotWithShape="0">
              <a:prstClr val="black">
                <a:alpha val="40000"/>
              </a:prstClr>
            </a:outerShdw>
          </a:effectLst>
        </p:spPr>
      </p:cxnSp>
      <p:grpSp>
        <p:nvGrpSpPr>
          <p:cNvPr id="41" name="グループ化 40"/>
          <p:cNvGrpSpPr/>
          <p:nvPr/>
        </p:nvGrpSpPr>
        <p:grpSpPr>
          <a:xfrm>
            <a:off x="5292080" y="5301208"/>
            <a:ext cx="720080" cy="288016"/>
            <a:chOff x="5364088" y="5301208"/>
            <a:chExt cx="720080" cy="288016"/>
          </a:xfrm>
        </p:grpSpPr>
        <p:sp>
          <p:nvSpPr>
            <p:cNvPr id="290" name="正方形/長方形 289"/>
            <p:cNvSpPr/>
            <p:nvPr/>
          </p:nvSpPr>
          <p:spPr bwMode="auto">
            <a:xfrm>
              <a:off x="5364088" y="5301927"/>
              <a:ext cx="720080" cy="287297"/>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TAHI</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Lumada</a:t>
              </a:r>
              <a:endParaRPr kumimoji="0"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2" name="Picture 4" descr="「タイ　国旗」の画像検索結果"/>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64088" y="5301208"/>
              <a:ext cx="216024" cy="14419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93" name="直線矢印コネクタ 292"/>
          <p:cNvCxnSpPr>
            <a:stCxn id="290" idx="3"/>
            <a:endCxn id="15" idx="1"/>
          </p:cNvCxnSpPr>
          <p:nvPr/>
        </p:nvCxnSpPr>
        <p:spPr bwMode="auto">
          <a:xfrm flipV="1">
            <a:off x="6012160" y="3284984"/>
            <a:ext cx="288032" cy="2160592"/>
          </a:xfrm>
          <a:prstGeom prst="straightConnector1">
            <a:avLst/>
          </a:prstGeom>
          <a:noFill/>
          <a:ln w="19050" cap="flat" cmpd="sng" algn="ctr">
            <a:solidFill>
              <a:schemeClr val="tx1"/>
            </a:solidFill>
            <a:prstDash val="solid"/>
            <a:round/>
            <a:headEnd type="arrow" w="med" len="med"/>
            <a:tailEnd type="arrow" w="med" len="med"/>
          </a:ln>
          <a:effectLst/>
        </p:spPr>
      </p:cxnSp>
      <p:sp>
        <p:nvSpPr>
          <p:cNvPr id="286" name="正方形/長方形 285"/>
          <p:cNvSpPr/>
          <p:nvPr/>
        </p:nvSpPr>
        <p:spPr bwMode="auto">
          <a:xfrm>
            <a:off x="6300192" y="350100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Qualica</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Bellonica</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正方形/長方形 287"/>
          <p:cNvSpPr/>
          <p:nvPr/>
        </p:nvSpPr>
        <p:spPr bwMode="auto">
          <a:xfrm>
            <a:off x="5364088" y="5952899"/>
            <a:ext cx="648072"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BellaDati</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lang="en-US" altLang="ja-JP" sz="900" b="1" dirty="0" err="1">
                <a:latin typeface="Meiryo UI" panose="020B0604030504040204" pitchFamily="50" charset="-128"/>
                <a:ea typeface="Meiryo UI" panose="020B0604030504040204" pitchFamily="50" charset="-128"/>
              </a:rPr>
              <a:t>Bellonica</a:t>
            </a:r>
            <a:r>
              <a:rPr lang="en-US" altLang="ja-JP" sz="900" b="1" dirty="0">
                <a:latin typeface="Meiryo UI" panose="020B0604030504040204" pitchFamily="50" charset="-128"/>
                <a:ea typeface="Meiryo UI" panose="020B0604030504040204" pitchFamily="50" charset="-128"/>
              </a:rPr>
              <a:t> </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国旗　チェコスロバキア」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4089" y="5805541"/>
            <a:ext cx="216024" cy="143739"/>
          </a:xfrm>
          <a:prstGeom prst="rect">
            <a:avLst/>
          </a:prstGeom>
          <a:noFill/>
          <a:extLst>
            <a:ext uri="{909E8E84-426E-40DD-AFC4-6F175D3DCCD1}">
              <a14:hiddenFill xmlns:a14="http://schemas.microsoft.com/office/drawing/2010/main">
                <a:solidFill>
                  <a:srgbClr val="FFFFFF"/>
                </a:solidFill>
              </a14:hiddenFill>
            </a:ext>
          </a:extLst>
        </p:spPr>
      </p:pic>
      <p:cxnSp>
        <p:nvCxnSpPr>
          <p:cNvPr id="291" name="直線矢印コネクタ 290"/>
          <p:cNvCxnSpPr>
            <a:stCxn id="288" idx="3"/>
            <a:endCxn id="286" idx="1"/>
          </p:cNvCxnSpPr>
          <p:nvPr/>
        </p:nvCxnSpPr>
        <p:spPr bwMode="auto">
          <a:xfrm flipV="1">
            <a:off x="6012160" y="3645024"/>
            <a:ext cx="288032" cy="2451891"/>
          </a:xfrm>
          <a:prstGeom prst="straightConnector1">
            <a:avLst/>
          </a:prstGeom>
          <a:noFill/>
          <a:ln w="19050" cap="flat" cmpd="sng" algn="ctr">
            <a:solidFill>
              <a:schemeClr val="tx1"/>
            </a:solidFill>
            <a:prstDash val="solid"/>
            <a:round/>
            <a:headEnd type="none" w="med" len="med"/>
            <a:tailEnd type="arrow" w="med" len="med"/>
          </a:ln>
          <a:effectLst/>
        </p:spPr>
      </p:cxnSp>
      <p:sp>
        <p:nvSpPr>
          <p:cNvPr id="294" name="正方形/長方形 293"/>
          <p:cNvSpPr/>
          <p:nvPr/>
        </p:nvSpPr>
        <p:spPr bwMode="auto">
          <a:xfrm>
            <a:off x="3059832" y="4797152"/>
            <a:ext cx="1152128" cy="288032"/>
          </a:xfrm>
          <a:prstGeom prst="rect">
            <a:avLst/>
          </a:prstGeom>
          <a:solidFill>
            <a:schemeClr val="bg1"/>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Smart City/</a:t>
            </a:r>
            <a:r>
              <a:rPr kumimoji="0" lang="en-US" altLang="ja-JP"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rPr>
              <a:t>FIWARE</a:t>
            </a:r>
            <a:endParaRPr kumimoji="0" lang="en-US" altLang="ja-JP" sz="9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FIWARE</a:t>
            </a:r>
            <a:endParaRPr kumimoji="0" lang="ja-JP" altLang="en-US"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9" name="直線矢印コネクタ 308"/>
          <p:cNvCxnSpPr>
            <a:stCxn id="294" idx="3"/>
            <a:endCxn id="16" idx="1"/>
          </p:cNvCxnSpPr>
          <p:nvPr/>
        </p:nvCxnSpPr>
        <p:spPr bwMode="auto">
          <a:xfrm flipV="1">
            <a:off x="4211960" y="1844824"/>
            <a:ext cx="2088232" cy="3096344"/>
          </a:xfrm>
          <a:prstGeom prst="straightConnector1">
            <a:avLst/>
          </a:prstGeom>
          <a:noFill/>
          <a:ln w="19050" cap="flat" cmpd="sng" algn="ctr">
            <a:solidFill>
              <a:schemeClr val="tx1"/>
            </a:solidFill>
            <a:prstDash val="solid"/>
            <a:round/>
            <a:headEnd type="none" w="med" len="med"/>
            <a:tailEnd type="arrow" w="med" len="med"/>
          </a:ln>
          <a:effectLst/>
        </p:spPr>
      </p:cxnSp>
      <p:pic>
        <p:nvPicPr>
          <p:cNvPr id="1025" name="Picture 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36296" y="1772816"/>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936" y="5361125"/>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80762" y="4869160"/>
            <a:ext cx="231198" cy="228115"/>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52970" y="5361125"/>
            <a:ext cx="231198" cy="228115"/>
          </a:xfrm>
          <a:prstGeom prst="rect">
            <a:avLst/>
          </a:prstGeom>
          <a:noFill/>
          <a:extLst>
            <a:ext uri="{909E8E84-426E-40DD-AFC4-6F175D3DCCD1}">
              <a14:hiddenFill xmlns:a14="http://schemas.microsoft.com/office/drawing/2010/main">
                <a:solidFill>
                  <a:srgbClr val="FFFFFF"/>
                </a:solidFill>
              </a14:hiddenFill>
            </a:ext>
          </a:extLst>
        </p:spPr>
      </p:pic>
      <p:cxnSp>
        <p:nvCxnSpPr>
          <p:cNvPr id="287" name="直線矢印コネクタ 286"/>
          <p:cNvCxnSpPr/>
          <p:nvPr/>
        </p:nvCxnSpPr>
        <p:spPr bwMode="auto">
          <a:xfrm>
            <a:off x="7092280" y="332656"/>
            <a:ext cx="288032" cy="0"/>
          </a:xfrm>
          <a:prstGeom prst="straightConnector1">
            <a:avLst/>
          </a:prstGeom>
          <a:noFill/>
          <a:ln w="28575" cap="flat" cmpd="sng" algn="ctr">
            <a:solidFill>
              <a:srgbClr val="FFFF00"/>
            </a:solidFill>
            <a:prstDash val="sysDash"/>
            <a:round/>
            <a:headEnd type="oval" w="med" len="med"/>
            <a:tailEnd type="oval" w="med" len="med"/>
          </a:ln>
          <a:effectLst>
            <a:outerShdw blurRad="50800" dist="38100" dir="2700000" algn="tl" rotWithShape="0">
              <a:prstClr val="black">
                <a:alpha val="40000"/>
              </a:prstClr>
            </a:outerShdw>
          </a:effectLst>
        </p:spPr>
      </p:cxnSp>
      <p:sp>
        <p:nvSpPr>
          <p:cNvPr id="289" name="テキスト ボックス 288"/>
          <p:cNvSpPr txBox="1"/>
          <p:nvPr/>
        </p:nvSpPr>
        <p:spPr>
          <a:xfrm>
            <a:off x="7409382" y="188640"/>
            <a:ext cx="1709122" cy="261610"/>
          </a:xfrm>
          <a:prstGeom prst="rect">
            <a:avLst/>
          </a:prstGeom>
          <a:noFill/>
        </p:spPr>
        <p:txBody>
          <a:bodyPr wrap="non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Connected Platform </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5" name="直線矢印コネクタ 294"/>
          <p:cNvCxnSpPr/>
          <p:nvPr/>
        </p:nvCxnSpPr>
        <p:spPr bwMode="auto">
          <a:xfrm>
            <a:off x="7092280" y="476672"/>
            <a:ext cx="288032" cy="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sp>
        <p:nvSpPr>
          <p:cNvPr id="296" name="テキスト ボックス 295"/>
          <p:cNvSpPr txBox="1"/>
          <p:nvPr/>
        </p:nvSpPr>
        <p:spPr>
          <a:xfrm>
            <a:off x="7380312" y="359078"/>
            <a:ext cx="1702710" cy="261610"/>
          </a:xfrm>
          <a:prstGeom prst="rect">
            <a:avLst/>
          </a:prstGeom>
          <a:noFill/>
        </p:spPr>
        <p:txBody>
          <a:bodyPr wrap="non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IVI-CIOF Connected</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テキスト ボックス 296"/>
          <p:cNvSpPr txBox="1"/>
          <p:nvPr/>
        </p:nvSpPr>
        <p:spPr>
          <a:xfrm>
            <a:off x="610300" y="5456257"/>
            <a:ext cx="1585436" cy="276999"/>
          </a:xfrm>
          <a:prstGeom prst="rect">
            <a:avLst/>
          </a:prstGeom>
          <a:solidFill>
            <a:schemeClr val="bg1">
              <a:alpha val="70000"/>
            </a:schemeClr>
          </a:solidFill>
        </p:spPr>
        <p:txBody>
          <a:bodyPr wrap="none" rtlCol="0">
            <a:no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EU (w/o Germany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8" name="テキスト ボックス 297"/>
          <p:cNvSpPr txBox="1"/>
          <p:nvPr/>
        </p:nvSpPr>
        <p:spPr>
          <a:xfrm>
            <a:off x="4860032" y="4293096"/>
            <a:ext cx="1047082" cy="276999"/>
          </a:xfrm>
          <a:prstGeom prst="rect">
            <a:avLst/>
          </a:prstGeom>
          <a:solidFill>
            <a:schemeClr val="bg1">
              <a:alpha val="80000"/>
            </a:schemeClr>
          </a:solidFill>
        </p:spPr>
        <p:txBody>
          <a:bodyPr wrap="none" rtlCol="0">
            <a:spAutoFit/>
          </a:bodyPr>
          <a:lstStyle/>
          <a:p>
            <a:r>
              <a:rPr lang="en-US" altLang="ja-JP" sz="1200" dirty="0">
                <a:latin typeface="Meiryo UI" panose="020B0604030504040204" pitchFamily="50" charset="-128"/>
                <a:ea typeface="Meiryo UI" panose="020B0604030504040204" pitchFamily="50" charset="-128"/>
              </a:rPr>
              <a:t>India / Asia</a:t>
            </a:r>
            <a:endParaRPr lang="ja-JP" altLang="en-US" sz="1200" dirty="0">
              <a:latin typeface="Meiryo UI" panose="020B0604030504040204" pitchFamily="50" charset="-128"/>
              <a:ea typeface="Meiryo UI" panose="020B0604030504040204" pitchFamily="50" charset="-128"/>
            </a:endParaRPr>
          </a:p>
        </p:txBody>
      </p:sp>
      <p:pic>
        <p:nvPicPr>
          <p:cNvPr id="1034" name="Picture 10" descr="関連画像"/>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48064" y="6307159"/>
            <a:ext cx="216024" cy="146177"/>
          </a:xfrm>
          <a:prstGeom prst="rect">
            <a:avLst/>
          </a:prstGeom>
          <a:noFill/>
          <a:extLst>
            <a:ext uri="{909E8E84-426E-40DD-AFC4-6F175D3DCCD1}">
              <a14:hiddenFill xmlns:a14="http://schemas.microsoft.com/office/drawing/2010/main">
                <a:solidFill>
                  <a:srgbClr val="FFFFFF"/>
                </a:solidFill>
              </a14:hiddenFill>
            </a:ext>
          </a:extLst>
        </p:spPr>
      </p:pic>
      <p:sp>
        <p:nvSpPr>
          <p:cNvPr id="305" name="正方形/長方形 304"/>
          <p:cNvSpPr/>
          <p:nvPr/>
        </p:nvSpPr>
        <p:spPr bwMode="auto">
          <a:xfrm>
            <a:off x="6084168" y="332656"/>
            <a:ext cx="728464" cy="216024"/>
          </a:xfrm>
          <a:prstGeom prst="rect">
            <a:avLst/>
          </a:prstGeom>
          <a:solidFill>
            <a:schemeClr val="bg1"/>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Smart City</a:t>
            </a:r>
            <a:endParaRPr kumimoji="0" lang="ja-JP" altLang="en-US" sz="800" b="1" i="0" u="none" strike="noStrike" cap="none" normalizeH="0" baseline="0" dirty="0">
              <a:ln>
                <a:noFill/>
              </a:ln>
              <a:solidFill>
                <a:srgbClr val="CC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正方形/長方形 164"/>
          <p:cNvSpPr/>
          <p:nvPr/>
        </p:nvSpPr>
        <p:spPr bwMode="auto">
          <a:xfrm>
            <a:off x="6300192" y="3861048"/>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Omron</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-BELT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bwMode="auto">
          <a:xfrm>
            <a:off x="6300192" y="3140968"/>
            <a:ext cx="115210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Hitachi</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Lumada2.0</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bwMode="auto">
          <a:xfrm>
            <a:off x="6300192" y="2780928"/>
            <a:ext cx="1152128" cy="288032"/>
          </a:xfrm>
          <a:prstGeom prst="rect">
            <a:avLst/>
          </a:prstGeom>
          <a:solidFill>
            <a:srgbClr val="FFFF00"/>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Fanuc</a:t>
            </a:r>
            <a:endParaRPr kumimoji="0" lang="en-US" altLang="ja-JP" sz="9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FIELD system</a:t>
            </a:r>
            <a:endParaRPr kumimoji="0" lang="ja-JP" altLang="en-US" sz="8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4788023" y="3501008"/>
            <a:ext cx="1067207"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China Mobile</a:t>
            </a:r>
          </a:p>
          <a:p>
            <a:pPr algn="ctr" eaLnBrk="0" hangingPunct="0">
              <a:spcBef>
                <a:spcPct val="20000"/>
              </a:spcBef>
              <a:buClr>
                <a:srgbClr val="F48B00"/>
              </a:buClr>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OneNet</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/Ericsson</a:t>
            </a:r>
          </a:p>
        </p:txBody>
      </p:sp>
      <p:sp>
        <p:nvSpPr>
          <p:cNvPr id="202" name="正方形/長方形 201"/>
          <p:cNvSpPr/>
          <p:nvPr/>
        </p:nvSpPr>
        <p:spPr bwMode="auto">
          <a:xfrm>
            <a:off x="4788023" y="3140968"/>
            <a:ext cx="1060097"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China Telecom</a:t>
            </a:r>
          </a:p>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SAP</a:t>
            </a: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Ericsson</a:t>
            </a:r>
          </a:p>
        </p:txBody>
      </p:sp>
      <p:sp>
        <p:nvSpPr>
          <p:cNvPr id="69" name="正方形/長方形 68"/>
          <p:cNvSpPr/>
          <p:nvPr/>
        </p:nvSpPr>
        <p:spPr bwMode="auto">
          <a:xfrm>
            <a:off x="6300192" y="4580409"/>
            <a:ext cx="115180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Soracom</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(KDDI)</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ja-JP" altLang="en-US"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SORACOM IoT</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正方形/長方形 216"/>
          <p:cNvSpPr/>
          <p:nvPr/>
        </p:nvSpPr>
        <p:spPr bwMode="auto">
          <a:xfrm>
            <a:off x="6300192" y="4221088"/>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Yasukawa-Elec.</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MMCloud</a:t>
            </a:r>
            <a:endParaRPr kumimoji="0" lang="ja-JP" altLang="en-US"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正方形/長方形 170"/>
          <p:cNvSpPr/>
          <p:nvPr/>
        </p:nvSpPr>
        <p:spPr bwMode="auto">
          <a:xfrm>
            <a:off x="3059832" y="407707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Phoenix</a:t>
            </a:r>
            <a:r>
              <a:rPr kumimoji="0" lang="en-US" altLang="ja-JP" sz="900" b="1" i="0" u="none" strike="noStrike" cap="none" normalizeH="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Contact</a:t>
            </a:r>
            <a:endPar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PROFICLOUD</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正方形/長方形 244"/>
          <p:cNvSpPr/>
          <p:nvPr/>
        </p:nvSpPr>
        <p:spPr bwMode="auto">
          <a:xfrm>
            <a:off x="4716016" y="3861048"/>
            <a:ext cx="1224136" cy="288032"/>
          </a:xfrm>
          <a:prstGeom prst="rect">
            <a:avLst/>
          </a:prstGeom>
          <a:solidFill>
            <a:schemeClr val="bg1"/>
          </a:solid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China Unicom </a:t>
            </a:r>
          </a:p>
          <a:p>
            <a:pPr algn="ctr" eaLnBrk="0" hangingPunct="0">
              <a:spcBef>
                <a:spcPct val="20000"/>
              </a:spcBef>
              <a:buClr>
                <a:srgbClr val="F48B00"/>
              </a:buClr>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IoT Platform/Arm Pelion</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正方形/長方形 143"/>
          <p:cNvSpPr/>
          <p:nvPr/>
        </p:nvSpPr>
        <p:spPr bwMode="auto">
          <a:xfrm>
            <a:off x="4788024" y="2708920"/>
            <a:ext cx="1080120" cy="360040"/>
          </a:xfrm>
          <a:prstGeom prst="rect">
            <a:avLst/>
          </a:prstGeom>
          <a:solidFill>
            <a:srgbClr val="FF0000">
              <a:alpha val="65000"/>
            </a:srgbClr>
          </a:solid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Huawei</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Huawei IoT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正方形/長方形 200"/>
          <p:cNvSpPr/>
          <p:nvPr/>
        </p:nvSpPr>
        <p:spPr bwMode="auto">
          <a:xfrm>
            <a:off x="4781567" y="2348880"/>
            <a:ext cx="1086577"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900" b="1" dirty="0" err="1">
                <a:latin typeface="Meiryo UI" panose="020B0604030504040204" pitchFamily="50" charset="-128"/>
                <a:ea typeface="Meiryo UI" panose="020B0604030504040204" pitchFamily="50" charset="-128"/>
                <a:cs typeface="Meiryo UI" panose="020B0604030504040204" pitchFamily="50" charset="-128"/>
              </a:rPr>
              <a:t>Tencent</a:t>
            </a:r>
            <a:endParaRPr kumimoji="0"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QQ IoT</a:t>
            </a:r>
          </a:p>
        </p:txBody>
      </p:sp>
      <p:sp>
        <p:nvSpPr>
          <p:cNvPr id="17" name="正方形/長方形 16"/>
          <p:cNvSpPr/>
          <p:nvPr/>
        </p:nvSpPr>
        <p:spPr bwMode="auto">
          <a:xfrm>
            <a:off x="6300192" y="530120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Toshiba, SPINEX</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Meister IoT/</a:t>
            </a:r>
            <a:r>
              <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Predix</a:t>
            </a:r>
          </a:p>
        </p:txBody>
      </p:sp>
      <p:sp>
        <p:nvSpPr>
          <p:cNvPr id="122" name="正方形/長方形 121"/>
          <p:cNvSpPr/>
          <p:nvPr/>
        </p:nvSpPr>
        <p:spPr bwMode="auto">
          <a:xfrm>
            <a:off x="6300192" y="4940449"/>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20000"/>
              </a:spcBef>
              <a:buClr>
                <a:srgbClr val="F48B00"/>
              </a:buClr>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JTEKT</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IoE</a:t>
            </a:r>
            <a:r>
              <a:rPr kumimoji="0"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Solution/</a:t>
            </a: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MindShere</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06" name="Picture 4" descr="関連画像"/>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52970" y="320565"/>
            <a:ext cx="231198" cy="228115"/>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bwMode="auto">
          <a:xfrm>
            <a:off x="3059832" y="3717032"/>
            <a:ext cx="1152128" cy="288032"/>
          </a:xfrm>
          <a:prstGeom prst="rect">
            <a:avLst/>
          </a:prstGeom>
          <a:solidFill>
            <a:schemeClr val="bg1"/>
          </a:solidFill>
          <a:ln w="38100" cap="flat" cmpd="dbl"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TRUMPF</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AXOOM IoT</a:t>
            </a:r>
            <a:endParaRPr kumimoji="0" lang="ja-JP" altLang="en-US"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4788024" y="4941168"/>
            <a:ext cx="1152128" cy="288032"/>
            <a:chOff x="4716016" y="4221088"/>
            <a:chExt cx="1152128" cy="288032"/>
          </a:xfrm>
        </p:grpSpPr>
        <p:sp>
          <p:nvSpPr>
            <p:cNvPr id="223" name="正方形/長方形 222"/>
            <p:cNvSpPr/>
            <p:nvPr/>
          </p:nvSpPr>
          <p:spPr bwMode="auto">
            <a:xfrm>
              <a:off x="4716016" y="4221088"/>
              <a:ext cx="115212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HCL </a:t>
              </a:r>
            </a:p>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err="1">
                  <a:latin typeface="Meiryo UI" panose="020B0604030504040204" pitchFamily="50" charset="-128"/>
                  <a:ea typeface="Meiryo UI" panose="020B0604030504040204" pitchFamily="50" charset="-128"/>
                  <a:cs typeface="Meiryo UI" panose="020B0604030504040204" pitchFamily="50" charset="-128"/>
                </a:rPr>
                <a:t>iCE.X</a:t>
              </a:r>
              <a:endParaRPr kumimoji="0" lang="ja-JP" altLang="en-US" sz="7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descr="ãã¤ã³ããå½æãã®ç»åæ¤ç´¢çµæ"/>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16016" y="4221088"/>
              <a:ext cx="216078" cy="1440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4" name="直線矢印コネクタ 273"/>
          <p:cNvCxnSpPr/>
          <p:nvPr/>
        </p:nvCxnSpPr>
        <p:spPr bwMode="auto">
          <a:xfrm>
            <a:off x="6444208" y="2492896"/>
            <a:ext cx="0" cy="432048"/>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cxnSp>
        <p:nvCxnSpPr>
          <p:cNvPr id="264" name="直線矢印コネクタ 263"/>
          <p:cNvCxnSpPr/>
          <p:nvPr/>
        </p:nvCxnSpPr>
        <p:spPr bwMode="auto">
          <a:xfrm>
            <a:off x="6444208" y="2924944"/>
            <a:ext cx="0" cy="360040"/>
          </a:xfrm>
          <a:prstGeom prst="straightConnector1">
            <a:avLst/>
          </a:prstGeom>
          <a:noFill/>
          <a:ln w="28575" cap="flat" cmpd="sng" algn="ctr">
            <a:solidFill>
              <a:srgbClr val="FF9933"/>
            </a:solidFill>
            <a:prstDash val="sysDash"/>
            <a:round/>
            <a:headEnd type="diamond" w="med" len="med"/>
            <a:tailEnd type="diamond" w="med" len="med"/>
          </a:ln>
          <a:effectLst>
            <a:outerShdw blurRad="50800" dist="38100" dir="2700000" algn="tl" rotWithShape="0">
              <a:prstClr val="black">
                <a:alpha val="40000"/>
              </a:prstClr>
            </a:outerShdw>
          </a:effectLst>
        </p:spPr>
      </p:cxnSp>
      <p:sp>
        <p:nvSpPr>
          <p:cNvPr id="299" name="正方形/長方形 298"/>
          <p:cNvSpPr/>
          <p:nvPr/>
        </p:nvSpPr>
        <p:spPr bwMode="auto">
          <a:xfrm>
            <a:off x="7740352" y="2204864"/>
            <a:ext cx="1079798" cy="28803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pPr>
            <a:r>
              <a:rPr kumimoji="0" lang="en-US" altLang="ja-JP" sz="8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OPTiM</a:t>
            </a:r>
            <a:endParaRPr kumimoji="0"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ctr" eaLnBrk="0" hangingPunct="0">
              <a:spcBef>
                <a:spcPct val="20000"/>
              </a:spcBef>
              <a:buClr>
                <a:srgbClr val="F48B00"/>
              </a:buClr>
            </a:pPr>
            <a:r>
              <a:rPr kumimoji="0" lang="en-US" altLang="ja-JP" sz="700" b="1" dirty="0" err="1">
                <a:latin typeface="Meiryo UI" panose="020B0604030504040204" pitchFamily="50" charset="-128"/>
                <a:ea typeface="Meiryo UI" panose="020B0604030504040204" pitchFamily="50" charset="-128"/>
                <a:cs typeface="Meiryo UI" panose="020B0604030504040204" pitchFamily="50" charset="-128"/>
              </a:rPr>
              <a:t>OPTiM</a:t>
            </a:r>
            <a:r>
              <a:rPr kumimoji="0" lang="en-US" altLang="ja-JP" sz="700" b="1" dirty="0">
                <a:latin typeface="Meiryo UI" panose="020B0604030504040204" pitchFamily="50" charset="-128"/>
                <a:ea typeface="Meiryo UI" panose="020B0604030504040204" pitchFamily="50" charset="-128"/>
                <a:cs typeface="Meiryo UI" panose="020B0604030504040204" pitchFamily="50" charset="-128"/>
              </a:rPr>
              <a:t> Cloud IoT OS</a:t>
            </a:r>
            <a:endParaRPr kumimoji="0"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0" name="グループ化 299"/>
          <p:cNvGrpSpPr/>
          <p:nvPr/>
        </p:nvGrpSpPr>
        <p:grpSpPr>
          <a:xfrm>
            <a:off x="35496" y="908720"/>
            <a:ext cx="9073008" cy="4122713"/>
            <a:chOff x="35496" y="771549"/>
            <a:chExt cx="9073008" cy="4122713"/>
          </a:xfrm>
        </p:grpSpPr>
        <p:sp>
          <p:nvSpPr>
            <p:cNvPr id="301" name="正方形/長方形 300"/>
            <p:cNvSpPr/>
            <p:nvPr/>
          </p:nvSpPr>
          <p:spPr bwMode="auto">
            <a:xfrm>
              <a:off x="3131840" y="771550"/>
              <a:ext cx="2736304" cy="3888432"/>
            </a:xfrm>
            <a:prstGeom prst="rect">
              <a:avLst/>
            </a:prstGeom>
            <a:solidFill>
              <a:schemeClr val="bg1">
                <a:alpha val="97000"/>
              </a:schemeClr>
            </a:solidFill>
            <a:ln w="285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欧州（ドイツ）＞　</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Industrie4.0</a:t>
              </a: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シーメンス　→　製造業全般、考える工場</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アプリ拡充</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(VW,JTEKT,FPT)</a:t>
              </a: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SAP</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全業種、データ解析、予測</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AI, RPA,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ブロックチェーン）</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ボッシュ　→　自動車部品、社会インフラ</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ベッコフ　→　産業用機器、制御ソフトウェア</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TRUMPF</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電機、アプリ拡充</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Phoenix Contact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インターフェース</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強い：自動車</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機械</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重電</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電機</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インフラ</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スマートシティなど</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弱い：銀行</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流通</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小売</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フランス・北欧＞　対米、対独、対中</a:t>
              </a:r>
              <a:endParaRPr kumimoji="0"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シュナイダーエレクトリック　→　電機、パートナー拡充</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ダッソー　→　ディスクリート系製造業</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フィリップス　→　ヘルスケア、医療データビジネス</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ノキア　→　</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5G</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をベースとした</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IoT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ビジネス推進</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err="1">
                  <a:latin typeface="Meiryo UI" panose="020B0604030504040204" pitchFamily="50" charset="-128"/>
                  <a:ea typeface="Meiryo UI" panose="020B0604030504040204" pitchFamily="50" charset="-128"/>
                  <a:cs typeface="Meiryo UI" panose="020B0604030504040204" pitchFamily="50" charset="-128"/>
                </a:rPr>
                <a:t>Telit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通信系、医療領域、スマートシティ</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強い：航空</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重電</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電機</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機械</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軍需など</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弱い：なし</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3" name="正方形/長方形 302"/>
            <p:cNvSpPr/>
            <p:nvPr/>
          </p:nvSpPr>
          <p:spPr bwMode="auto">
            <a:xfrm>
              <a:off x="35496" y="771550"/>
              <a:ext cx="3024336" cy="3528392"/>
            </a:xfrm>
            <a:prstGeom prst="rect">
              <a:avLst/>
            </a:prstGeom>
            <a:solidFill>
              <a:schemeClr val="bg1">
                <a:alpha val="97000"/>
              </a:schemeClr>
            </a:solidFill>
            <a:ln w="285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米国＞　</a:t>
              </a:r>
              <a:endParaRPr kumimoji="0"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GE</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デジタル　→　航空機エンジン、電力、ヘルスケア</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AWS</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インフラ</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サーバ、データレイク</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に特化</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マイクロソフト　→　全方位、インフラ</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サーバ、データレイク</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業種別対応、データ解析</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など</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PTC</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組立加工系製造業、</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AR/VR</a:t>
              </a:r>
            </a:p>
            <a:p>
              <a:pPr eaLnBrk="0" hangingPunct="0">
                <a:spcBef>
                  <a:spcPct val="20000"/>
                </a:spcBef>
                <a:buClr>
                  <a:srgbClr val="F48B00"/>
                </a:buClr>
                <a:buFont typeface="Wingdings" pitchFamily="2" charset="2"/>
                <a:buNone/>
              </a:pPr>
              <a:r>
                <a:rPr kumimoji="0" lang="en-US" altLang="ja-JP" sz="1000" dirty="0" err="1">
                  <a:latin typeface="Meiryo UI" panose="020B0604030504040204" pitchFamily="50" charset="-128"/>
                  <a:ea typeface="Meiryo UI" panose="020B0604030504040204" pitchFamily="50" charset="-128"/>
                  <a:cs typeface="Meiryo UI" panose="020B0604030504040204" pitchFamily="50" charset="-128"/>
                </a:rPr>
                <a:t>OSIsoft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電力、資源、製造業、地図データ連携</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エッジデータ解析・データ検索など</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VANTIQ</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イベント・ドリブン型（</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SB,</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京セラ</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キヤノン）</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err="1">
                  <a:latin typeface="Meiryo UI" panose="020B0604030504040204" pitchFamily="50" charset="-128"/>
                  <a:ea typeface="Meiryo UI" panose="020B0604030504040204" pitchFamily="50" charset="-128"/>
                  <a:cs typeface="Meiryo UI" panose="020B0604030504040204" pitchFamily="50" charset="-128"/>
                </a:rPr>
                <a:t>FogHorn</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　インフラ系、リアルタイム</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機械学習に強み</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強い：航空</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電力</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資源</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IT,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軍需</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化学</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医療など</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弱い：自動車</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機械</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シンガポール</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＞バーチャル・シンガポール</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シンガポール政府　→　スマートシティ、ダッソーが支援</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1" dirty="0">
                  <a:latin typeface="Meiryo UI" panose="020B0604030504040204" pitchFamily="50" charset="-128"/>
                  <a:ea typeface="Meiryo UI" panose="020B0604030504040204" pitchFamily="50" charset="-128"/>
                  <a:cs typeface="Meiryo UI" panose="020B0604030504040204" pitchFamily="50" charset="-128"/>
                </a:rPr>
                <a:t>タイ</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＞タイランド</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4.0</a:t>
              </a:r>
            </a:p>
            <a:p>
              <a:pPr eaLnBrk="0" hangingPunct="0">
                <a:spcBef>
                  <a:spcPct val="20000"/>
                </a:spcBef>
                <a:buClr>
                  <a:srgbClr val="F48B00"/>
                </a:buClr>
                <a:buFont typeface="Wingdings" pitchFamily="2" charset="2"/>
                <a:buNone/>
              </a:pP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タイ政府　→　独インダストリー</a:t>
              </a:r>
              <a:r>
                <a:rPr kumimoji="0" lang="en-US" altLang="ja-JP" sz="1000" dirty="0">
                  <a:latin typeface="Meiryo UI" panose="020B0604030504040204" pitchFamily="50" charset="-128"/>
                  <a:ea typeface="Meiryo UI" panose="020B0604030504040204" pitchFamily="50" charset="-128"/>
                  <a:cs typeface="Meiryo UI" panose="020B0604030504040204" pitchFamily="50" charset="-128"/>
                </a:rPr>
                <a:t>4.0</a:t>
              </a:r>
              <a:r>
                <a:rPr kumimoji="0" lang="ja-JP" altLang="en-US" sz="1000" dirty="0">
                  <a:latin typeface="Meiryo UI" panose="020B0604030504040204" pitchFamily="50" charset="-128"/>
                  <a:ea typeface="Meiryo UI" panose="020B0604030504040204" pitchFamily="50" charset="-128"/>
                  <a:cs typeface="Meiryo UI" panose="020B0604030504040204" pitchFamily="50" charset="-128"/>
                </a:rPr>
                <a:t>を意識、日立が支援</a:t>
              </a:r>
              <a:endParaRPr kumimoji="0"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正方形/長方形 303"/>
            <p:cNvSpPr/>
            <p:nvPr/>
          </p:nvSpPr>
          <p:spPr bwMode="auto">
            <a:xfrm>
              <a:off x="5940152" y="771549"/>
              <a:ext cx="3168352" cy="4122713"/>
            </a:xfrm>
            <a:prstGeom prst="rect">
              <a:avLst/>
            </a:prstGeom>
            <a:solidFill>
              <a:schemeClr val="bg1">
                <a:alpha val="97000"/>
              </a:schemeClr>
            </a:solidFill>
            <a:ln w="28575">
              <a:solidFill>
                <a:schemeClr val="tx1"/>
              </a:solidFill>
              <a:miter lim="800000"/>
              <a:headEnd/>
              <a:tailEnd/>
            </a:ln>
          </p:spPr>
          <p:txBody>
            <a:bodyPr wrap="none" rtlCol="0" anchor="t" anchorCtr="0"/>
            <a:lstStyle/>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中国＞　一対一路、中国製造</a:t>
              </a:r>
              <a:r>
                <a:rPr kumimoji="0" lang="en-US" altLang="ja-JP" sz="1050" b="1" dirty="0">
                  <a:latin typeface="Meiryo UI" panose="020B0604030504040204" pitchFamily="50" charset="-128"/>
                  <a:ea typeface="Meiryo UI" panose="020B0604030504040204" pitchFamily="50" charset="-128"/>
                  <a:cs typeface="Meiryo UI" panose="020B0604030504040204" pitchFamily="50" charset="-128"/>
                </a:rPr>
                <a:t>2025</a:t>
              </a: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ファーウェイ　→　全方位、</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5G</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対応</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アリババ　→　ネット通販、自動車、不動産、モバイル</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など</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B2C</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領域に強み</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中国移動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SA</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スタンドアローンの</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5G</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網構築</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(300</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万基地局</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中国聯通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NSA</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LTE/5G</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網構築</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万基地局）</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強い：半導体、通信、製造業、ネット通販など</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弱い：工作機械、ロボット、センサー</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b="1" dirty="0">
                  <a:latin typeface="Meiryo UI" panose="020B0604030504040204" pitchFamily="50" charset="-128"/>
                  <a:ea typeface="Meiryo UI" panose="020B0604030504040204" pitchFamily="50" charset="-128"/>
                  <a:cs typeface="Meiryo UI" panose="020B0604030504040204" pitchFamily="50" charset="-128"/>
                </a:rPr>
                <a:t>日本＞</a:t>
              </a:r>
              <a:r>
                <a:rPr kumimoji="0" lang="en-US" altLang="ja-JP" sz="1000" b="1" dirty="0">
                  <a:latin typeface="Meiryo UI" panose="020B0604030504040204" pitchFamily="50" charset="-128"/>
                  <a:ea typeface="Meiryo UI" panose="020B0604030504040204" pitchFamily="50" charset="-128"/>
                  <a:cs typeface="Meiryo UI" panose="020B0604030504040204" pitchFamily="50" charset="-128"/>
                </a:rPr>
                <a:t>Connected Industries/Society5.0</a:t>
              </a:r>
              <a:endParaRPr kumimoji="0"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コマツ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LANDLOG:</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異業種連携、アプリ拡充</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ファナック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Field System:</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アプリ拡充、</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三菱電機　→　</a:t>
              </a:r>
              <a:r>
                <a:rPr kumimoji="0" lang="en-US" altLang="ja-JP" sz="1050" dirty="0" err="1">
                  <a:latin typeface="Meiryo UI" panose="020B0604030504040204" pitchFamily="50" charset="-128"/>
                  <a:ea typeface="Meiryo UI" panose="020B0604030504040204" pitchFamily="50" charset="-128"/>
                  <a:cs typeface="Meiryo UI" panose="020B0604030504040204" pitchFamily="50" charset="-128"/>
                </a:rPr>
                <a:t>Edgecross</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アライアンス強化</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日立　→　</a:t>
              </a:r>
              <a:r>
                <a:rPr kumimoji="0" lang="en-US" altLang="ja-JP" sz="1050" dirty="0" err="1">
                  <a:latin typeface="Meiryo UI" panose="020B0604030504040204" pitchFamily="50" charset="-128"/>
                  <a:ea typeface="Meiryo UI" panose="020B0604030504040204" pitchFamily="50" charset="-128"/>
                  <a:cs typeface="Meiryo UI" panose="020B0604030504040204" pitchFamily="50" charset="-128"/>
                </a:rPr>
                <a:t>Lumada</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米国開発拠点統合</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2020.1</a:t>
              </a:r>
            </a:p>
            <a:p>
              <a:pPr eaLnBrk="0" hangingPunct="0">
                <a:spcBef>
                  <a:spcPct val="20000"/>
                </a:spcBef>
                <a:buClr>
                  <a:srgbClr val="F48B00"/>
                </a:buClr>
              </a:pP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ARM</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Pelion:</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アライアンス強化、</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FPGA</a:t>
              </a:r>
            </a:p>
            <a:p>
              <a:pPr eaLnBrk="0" hangingPunct="0">
                <a:spcBef>
                  <a:spcPct val="20000"/>
                </a:spcBef>
                <a:buClr>
                  <a:srgbClr val="F48B00"/>
                </a:buClr>
                <a:buFont typeface="Wingdings" pitchFamily="2" charset="2"/>
                <a:buNone/>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ソフトバンク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Alibaba</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および</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ARM, VANTIQ</a:t>
              </a:r>
            </a:p>
            <a:p>
              <a:pPr eaLnBrk="0" hangingPunct="0">
                <a:spcBef>
                  <a:spcPct val="20000"/>
                </a:spcBef>
                <a:buClr>
                  <a:srgbClr val="F48B00"/>
                </a:buClr>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オムロン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5G</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と</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AI/IoT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による生産技術開発</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pP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KDDI/</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ソラコム　→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LPWA, 5G</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など無線系に強み</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pP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強い：スマートシティ、自動車、機械、ロボット、センサ</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弱い：半導体</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化学</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 name="図 3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815398"/>
              <a:ext cx="288032" cy="172176"/>
            </a:xfrm>
            <a:prstGeom prst="rect">
              <a:avLst/>
            </a:prstGeom>
          </p:spPr>
        </p:pic>
        <p:pic>
          <p:nvPicPr>
            <p:cNvPr id="308" name="図 3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833779"/>
              <a:ext cx="288032" cy="153795"/>
            </a:xfrm>
            <a:prstGeom prst="rect">
              <a:avLst/>
            </a:prstGeom>
          </p:spPr>
        </p:pic>
        <p:pic>
          <p:nvPicPr>
            <p:cNvPr id="310" name="Picture 8" descr="「国旗 中国」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5510" y="814877"/>
              <a:ext cx="284682" cy="171290"/>
            </a:xfrm>
            <a:prstGeom prst="rect">
              <a:avLst/>
            </a:prstGeom>
            <a:noFill/>
            <a:extLst>
              <a:ext uri="{909E8E84-426E-40DD-AFC4-6F175D3DCCD1}">
                <a14:hiddenFill xmlns:a14="http://schemas.microsoft.com/office/drawing/2010/main">
                  <a:solidFill>
                    <a:srgbClr val="FFFFFF"/>
                  </a:solidFill>
                </a14:hiddenFill>
              </a:ext>
            </a:extLst>
          </p:spPr>
        </p:pic>
        <p:pic>
          <p:nvPicPr>
            <p:cNvPr id="311" name="図 3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2160" y="2715766"/>
              <a:ext cx="288032" cy="172819"/>
            </a:xfrm>
            <a:prstGeom prst="rect">
              <a:avLst/>
            </a:prstGeom>
          </p:spPr>
        </p:pic>
        <p:pic>
          <p:nvPicPr>
            <p:cNvPr id="312" name="Picture 4" descr="「国旗 フランス」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201820"/>
              <a:ext cx="216024" cy="162018"/>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6" descr="関連画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201820"/>
              <a:ext cx="216024" cy="162018"/>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6" descr="関連画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3147814"/>
              <a:ext cx="287784" cy="2171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9" name="Picture 4" descr="「タイ　国旗」の画像検索結果"/>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7505" y="3723878"/>
              <a:ext cx="287784" cy="1920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06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anim calcmode="lin" valueType="num">
                                      <p:cBhvr>
                                        <p:cTn id="8" dur="1000" fill="hold"/>
                                        <p:tgtEl>
                                          <p:spTgt spid="300"/>
                                        </p:tgtEl>
                                        <p:attrNameLst>
                                          <p:attrName>ppt_x</p:attrName>
                                        </p:attrNameLst>
                                      </p:cBhvr>
                                      <p:tavLst>
                                        <p:tav tm="0">
                                          <p:val>
                                            <p:strVal val="#ppt_x"/>
                                          </p:val>
                                        </p:tav>
                                        <p:tav tm="100000">
                                          <p:val>
                                            <p:strVal val="#ppt_x"/>
                                          </p:val>
                                        </p:tav>
                                      </p:tavLst>
                                    </p:anim>
                                    <p:anim calcmode="lin" valueType="num">
                                      <p:cBhvr>
                                        <p:cTn id="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IoT</a:t>
            </a:r>
            <a:r>
              <a:rPr kumimoji="1" lang="ja-JP" altLang="en-US"/>
              <a:t>で成功</a:t>
            </a:r>
            <a:r>
              <a:rPr kumimoji="1" lang="ja-JP" altLang="en-US" dirty="0"/>
              <a:t>する企業と失敗する企業の違い　　</a:t>
            </a:r>
          </a:p>
        </p:txBody>
      </p:sp>
      <p:sp>
        <p:nvSpPr>
          <p:cNvPr id="4" name="AutoShape 5"/>
          <p:cNvSpPr>
            <a:spLocks noChangeArrowheads="1"/>
          </p:cNvSpPr>
          <p:nvPr/>
        </p:nvSpPr>
        <p:spPr bwMode="auto">
          <a:xfrm rot="16200000">
            <a:off x="2918877" y="3360403"/>
            <a:ext cx="3240710" cy="353568"/>
          </a:xfrm>
          <a:prstGeom prst="flowChartMerge">
            <a:avLst/>
          </a:prstGeom>
          <a:solidFill>
            <a:srgbClr val="FFFF00"/>
          </a:solidFill>
          <a:ln w="19050">
            <a:solidFill>
              <a:srgbClr val="FFC000"/>
            </a:solidFill>
            <a:miter lim="800000"/>
            <a:headEnd/>
            <a:tailEnd/>
          </a:ln>
          <a:effectLst/>
        </p:spPr>
        <p:txBody>
          <a:bodyPr wrap="none" anchor="ctr"/>
          <a:lstStyle/>
          <a:p>
            <a:endParaRPr lang="ja-JP" altLang="en-US">
              <a:latin typeface="Meiryo UI" pitchFamily="50" charset="-128"/>
              <a:ea typeface="Meiryo UI" pitchFamily="50" charset="-128"/>
            </a:endParaRPr>
          </a:p>
        </p:txBody>
      </p:sp>
      <p:sp>
        <p:nvSpPr>
          <p:cNvPr id="5" name="Rectangle 6"/>
          <p:cNvSpPr>
            <a:spLocks noChangeArrowheads="1"/>
          </p:cNvSpPr>
          <p:nvPr/>
        </p:nvSpPr>
        <p:spPr bwMode="auto">
          <a:xfrm>
            <a:off x="539749" y="849313"/>
            <a:ext cx="3562129" cy="419447"/>
          </a:xfrm>
          <a:prstGeom prst="rect">
            <a:avLst/>
          </a:prstGeom>
          <a:solidFill>
            <a:srgbClr val="0000CC"/>
          </a:solidFill>
          <a:ln w="9525">
            <a:solidFill>
              <a:schemeClr val="tx1"/>
            </a:solidFill>
            <a:miter lim="800000"/>
            <a:headEnd/>
            <a:tailEnd/>
          </a:ln>
          <a:effectLst/>
        </p:spPr>
        <p:txBody>
          <a:bodyPr wrap="none" anchor="ctr"/>
          <a:lstStyle/>
          <a:p>
            <a:pPr algn="ctr">
              <a:spcBef>
                <a:spcPct val="0"/>
              </a:spcBef>
              <a:buClrTx/>
              <a:buFontTx/>
              <a:buNone/>
            </a:pPr>
            <a:r>
              <a:rPr lang="en-US" altLang="ja-JP" sz="2000" b="1" dirty="0">
                <a:solidFill>
                  <a:schemeClr val="bg1"/>
                </a:solidFill>
                <a:latin typeface="Meiryo UI" pitchFamily="50" charset="-128"/>
                <a:ea typeface="Meiryo UI" pitchFamily="50" charset="-128"/>
              </a:rPr>
              <a:t>IoT</a:t>
            </a:r>
            <a:r>
              <a:rPr lang="ja-JP" altLang="en-US" sz="2000" b="1" dirty="0">
                <a:solidFill>
                  <a:schemeClr val="bg1"/>
                </a:solidFill>
                <a:latin typeface="Meiryo UI" pitchFamily="50" charset="-128"/>
                <a:ea typeface="Meiryo UI" pitchFamily="50" charset="-128"/>
              </a:rPr>
              <a:t>を使っただけの企業</a:t>
            </a:r>
          </a:p>
        </p:txBody>
      </p:sp>
      <p:sp>
        <p:nvSpPr>
          <p:cNvPr id="6" name="Rectangle 7"/>
          <p:cNvSpPr>
            <a:spLocks noChangeArrowheads="1"/>
          </p:cNvSpPr>
          <p:nvPr/>
        </p:nvSpPr>
        <p:spPr bwMode="auto">
          <a:xfrm>
            <a:off x="5032929" y="836613"/>
            <a:ext cx="3427503" cy="419447"/>
          </a:xfrm>
          <a:prstGeom prst="rect">
            <a:avLst/>
          </a:prstGeom>
          <a:solidFill>
            <a:srgbClr val="FF0000"/>
          </a:solidFill>
          <a:ln w="9525">
            <a:solidFill>
              <a:schemeClr val="tx1"/>
            </a:solidFill>
            <a:miter lim="800000"/>
            <a:headEnd/>
            <a:tailEnd/>
          </a:ln>
          <a:effectLst/>
        </p:spPr>
        <p:txBody>
          <a:bodyPr wrap="none" anchor="ctr"/>
          <a:lstStyle/>
          <a:p>
            <a:pPr algn="ctr">
              <a:spcBef>
                <a:spcPct val="0"/>
              </a:spcBef>
              <a:buClrTx/>
              <a:buFontTx/>
              <a:buNone/>
            </a:pPr>
            <a:r>
              <a:rPr lang="ja-JP" altLang="en-US" sz="2000" b="1" dirty="0">
                <a:solidFill>
                  <a:schemeClr val="bg1"/>
                </a:solidFill>
                <a:latin typeface="Meiryo UI" pitchFamily="50" charset="-128"/>
                <a:ea typeface="Meiryo UI" pitchFamily="50" charset="-128"/>
              </a:rPr>
              <a:t>“モノ</a:t>
            </a:r>
            <a:r>
              <a:rPr lang="en-US" altLang="ja-JP" sz="2000" b="1" dirty="0">
                <a:solidFill>
                  <a:schemeClr val="bg1"/>
                </a:solidFill>
                <a:latin typeface="Meiryo UI" pitchFamily="50" charset="-128"/>
                <a:ea typeface="Meiryo UI" pitchFamily="50" charset="-128"/>
              </a:rPr>
              <a:t>+</a:t>
            </a:r>
            <a:r>
              <a:rPr lang="ja-JP" altLang="en-US" sz="2000" b="1" dirty="0">
                <a:solidFill>
                  <a:schemeClr val="bg1"/>
                </a:solidFill>
                <a:latin typeface="Meiryo UI" pitchFamily="50" charset="-128"/>
                <a:ea typeface="Meiryo UI" pitchFamily="50" charset="-128"/>
              </a:rPr>
              <a:t>コト”で成果を出す企業</a:t>
            </a:r>
          </a:p>
        </p:txBody>
      </p:sp>
      <p:sp>
        <p:nvSpPr>
          <p:cNvPr id="7" name="Rectangle 8"/>
          <p:cNvSpPr>
            <a:spLocks noChangeArrowheads="1"/>
          </p:cNvSpPr>
          <p:nvPr/>
        </p:nvSpPr>
        <p:spPr bwMode="auto">
          <a:xfrm>
            <a:off x="4644008" y="1333724"/>
            <a:ext cx="4320480" cy="4468018"/>
          </a:xfrm>
          <a:prstGeom prst="rect">
            <a:avLst/>
          </a:prstGeom>
          <a:noFill/>
          <a:ln w="12700">
            <a:noFill/>
            <a:miter lim="800000"/>
            <a:headEnd/>
            <a:tailEnd/>
          </a:ln>
          <a:effectLst/>
        </p:spPr>
        <p:txBody>
          <a:bodyPr wrap="square" lIns="0" tIns="0" rIns="0" bIns="0"/>
          <a:lstStyle/>
          <a:p>
            <a:pPr marL="171450" indent="-57150" eaLnBrk="1" hangingPunct="1">
              <a:spcBef>
                <a:spcPct val="75000"/>
              </a:spcBef>
              <a:buClr>
                <a:schemeClr val="bg1"/>
              </a:buClr>
              <a:buSzPct val="25000"/>
              <a:buFont typeface="Wingdings" pitchFamily="2" charset="2"/>
              <a:buChar char=" "/>
            </a:pPr>
            <a:r>
              <a:rPr lang="ja-JP" altLang="en-US" sz="2000" b="1" dirty="0">
                <a:latin typeface="Meiryo UI" pitchFamily="50" charset="-128"/>
                <a:ea typeface="Meiryo UI" pitchFamily="50" charset="-128"/>
              </a:rPr>
              <a:t>“モノ（製品）＋コト（サービス）”にこだわりをもつ企業</a:t>
            </a:r>
          </a:p>
          <a:p>
            <a:pPr marL="171450" indent="-57150" eaLnBrk="1" hangingPunct="1">
              <a:spcBef>
                <a:spcPct val="75000"/>
              </a:spcBef>
              <a:buClr>
                <a:schemeClr val="bg1"/>
              </a:buClr>
              <a:buSzPct val="25000"/>
              <a:buFont typeface="Wingdings" pitchFamily="2" charset="2"/>
              <a:buChar char=" "/>
            </a:pPr>
            <a:r>
              <a:rPr lang="ja-JP" altLang="en-US" sz="1600" b="1" u="sng" dirty="0">
                <a:latin typeface="Meiryo UI" pitchFamily="50" charset="-128"/>
                <a:ea typeface="Meiryo UI" pitchFamily="50" charset="-128"/>
              </a:rPr>
              <a:t>デジタル化と</a:t>
            </a:r>
            <a:r>
              <a:rPr lang="en-US" altLang="ja-JP" sz="1600" b="1" u="sng" dirty="0">
                <a:latin typeface="Meiryo UI" pitchFamily="50" charset="-128"/>
                <a:ea typeface="Meiryo UI" pitchFamily="50" charset="-128"/>
              </a:rPr>
              <a:t>IoT</a:t>
            </a:r>
            <a:r>
              <a:rPr lang="ja-JP" altLang="en-US" sz="1600" b="1" u="sng" dirty="0">
                <a:latin typeface="Meiryo UI" pitchFamily="50" charset="-128"/>
                <a:ea typeface="Meiryo UI" pitchFamily="50" charset="-128"/>
              </a:rPr>
              <a:t>データのアウトカムにこだわる</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サービス化を意識した取組み</a:t>
            </a:r>
          </a:p>
          <a:p>
            <a:pPr marL="671513" lvl="1" indent="-290513" eaLnBrk="1" hangingPunct="1">
              <a:spcAft>
                <a:spcPct val="5000"/>
              </a:spcAft>
              <a:buClr>
                <a:srgbClr val="333333"/>
              </a:buClr>
              <a:buFont typeface="Wingdings" pitchFamily="2" charset="2"/>
              <a:buChar char="n"/>
            </a:pPr>
            <a:r>
              <a:rPr lang="en-US" altLang="ja-JP" sz="1400" dirty="0">
                <a:latin typeface="Meiryo UI" pitchFamily="50" charset="-128"/>
                <a:ea typeface="Meiryo UI" pitchFamily="50" charset="-128"/>
              </a:rPr>
              <a:t>IoT</a:t>
            </a:r>
            <a:r>
              <a:rPr lang="ja-JP" altLang="en-US" sz="1400" dirty="0">
                <a:latin typeface="Meiryo UI" pitchFamily="50" charset="-128"/>
                <a:ea typeface="Meiryo UI" pitchFamily="50" charset="-128"/>
              </a:rPr>
              <a:t>データの収集／蓄積・解析／活用を追求</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デジタルとアナログ、競争と協調の境界線</a:t>
            </a:r>
            <a:endParaRPr lang="en-US" altLang="ja-JP" sz="1400" dirty="0">
              <a:latin typeface="Meiryo UI" pitchFamily="50" charset="-128"/>
              <a:ea typeface="Meiryo UI" pitchFamily="50" charset="-128"/>
            </a:endParaRPr>
          </a:p>
          <a:p>
            <a:pPr marL="381000" lvl="1" eaLnBrk="1" hangingPunct="1">
              <a:spcAft>
                <a:spcPct val="5000"/>
              </a:spcAft>
              <a:buClr>
                <a:srgbClr val="333333"/>
              </a:buClr>
            </a:pPr>
            <a:r>
              <a:rPr lang="ja-JP" altLang="en-US" sz="1400" dirty="0">
                <a:latin typeface="Meiryo UI" pitchFamily="50" charset="-128"/>
                <a:ea typeface="Meiryo UI" pitchFamily="50" charset="-128"/>
              </a:rPr>
              <a:t>（デジタル・アウトカムとデジタル化のリスクを意識した取り組みを行っている。</a:t>
            </a:r>
            <a:r>
              <a:rPr lang="en-US" altLang="ja-JP" sz="1400" dirty="0">
                <a:latin typeface="Meiryo UI" pitchFamily="50" charset="-128"/>
                <a:ea typeface="Meiryo UI" pitchFamily="50" charset="-128"/>
              </a:rPr>
              <a:t>IoT</a:t>
            </a:r>
            <a:r>
              <a:rPr lang="ja-JP" altLang="en-US" sz="1400" dirty="0">
                <a:latin typeface="Meiryo UI" pitchFamily="50" charset="-128"/>
                <a:ea typeface="Meiryo UI" pitchFamily="50" charset="-128"/>
              </a:rPr>
              <a:t>／デジタルは成果を得る手段）</a:t>
            </a:r>
          </a:p>
          <a:p>
            <a:pPr marL="171450" indent="-57150" eaLnBrk="1" hangingPunct="1">
              <a:spcBef>
                <a:spcPct val="75000"/>
              </a:spcBef>
              <a:buClr>
                <a:schemeClr val="bg1"/>
              </a:buClr>
              <a:buSzPct val="25000"/>
              <a:buFont typeface="Wingdings" pitchFamily="2" charset="2"/>
              <a:buChar char=" "/>
            </a:pPr>
            <a:r>
              <a:rPr lang="ja-JP" altLang="en-US" sz="1600" b="1" u="sng" dirty="0">
                <a:latin typeface="Meiryo UI" pitchFamily="50" charset="-128"/>
                <a:ea typeface="Meiryo UI" pitchFamily="50" charset="-128"/>
              </a:rPr>
              <a:t>ユニークなモデル、ソフトウェアでサービス提供</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監視、保守運用、制御のソリューション</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ソフトを使い分ける、適切なプラットフォームを選定</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サービス提供による新しいビジネスモデル開発</a:t>
            </a:r>
          </a:p>
          <a:p>
            <a:pPr marL="171450" indent="-57150" eaLnBrk="1" hangingPunct="1">
              <a:spcBef>
                <a:spcPct val="75000"/>
              </a:spcBef>
              <a:buClr>
                <a:schemeClr val="bg1"/>
              </a:buClr>
              <a:buSzPct val="25000"/>
              <a:buFont typeface="Wingdings" pitchFamily="2" charset="2"/>
              <a:buChar char=" "/>
            </a:pPr>
            <a:r>
              <a:rPr lang="ja-JP" altLang="en-US" sz="1600" b="1" u="sng" dirty="0">
                <a:latin typeface="Meiryo UI" pitchFamily="50" charset="-128"/>
                <a:ea typeface="Meiryo UI" pitchFamily="50" charset="-128"/>
              </a:rPr>
              <a:t>オープン・イノベーション戦略、プラットフォーム戦略</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オープン・イノベーション戦略、エコシステム構築</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プラットフォームが要となる、スピード＆柔軟性重視</a:t>
            </a:r>
            <a:endParaRPr lang="en-US" altLang="ja-JP" sz="1400" dirty="0">
              <a:latin typeface="Meiryo UI" pitchFamily="50" charset="-128"/>
              <a:ea typeface="Meiryo UI" pitchFamily="50" charset="-128"/>
            </a:endParaRP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デジタル・アウトカム（成果）が業績に貢献する</a:t>
            </a:r>
            <a:endParaRPr lang="en-US" altLang="ja-JP" sz="1400" dirty="0">
              <a:latin typeface="Meiryo UI" pitchFamily="50" charset="-128"/>
              <a:ea typeface="Meiryo UI" pitchFamily="50" charset="-128"/>
            </a:endParaRP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顧客への効果・サービス提供にこだわり続ける</a:t>
            </a:r>
          </a:p>
        </p:txBody>
      </p:sp>
      <p:sp>
        <p:nvSpPr>
          <p:cNvPr id="8" name="AutoShape 10"/>
          <p:cNvSpPr>
            <a:spLocks noChangeArrowheads="1"/>
          </p:cNvSpPr>
          <p:nvPr/>
        </p:nvSpPr>
        <p:spPr bwMode="auto">
          <a:xfrm>
            <a:off x="395288" y="6021288"/>
            <a:ext cx="8424862" cy="481959"/>
          </a:xfrm>
          <a:prstGeom prst="roundRect">
            <a:avLst>
              <a:gd name="adj" fmla="val 48319"/>
            </a:avLst>
          </a:prstGeom>
          <a:solidFill>
            <a:srgbClr val="FFFF00"/>
          </a:solidFill>
          <a:ln w="19050">
            <a:solidFill>
              <a:srgbClr val="FFCC00"/>
            </a:solidFill>
            <a:round/>
            <a:headEnd/>
            <a:tailEnd/>
          </a:ln>
          <a:effectLst/>
        </p:spPr>
        <p:txBody>
          <a:bodyPr wrap="none" lIns="92075" tIns="10800" rIns="92075" bIns="10800"/>
          <a:lstStyle/>
          <a:p>
            <a:pPr algn="ctr">
              <a:spcBef>
                <a:spcPct val="50000"/>
              </a:spcBef>
              <a:buClrTx/>
              <a:buFontTx/>
              <a:buNone/>
            </a:pPr>
            <a:r>
              <a:rPr lang="en-US" altLang="ja-JP" sz="2400" b="1" dirty="0">
                <a:latin typeface="Meiryo UI" pitchFamily="50" charset="-128"/>
                <a:ea typeface="Meiryo UI" pitchFamily="50" charset="-128"/>
              </a:rPr>
              <a:t>IoT</a:t>
            </a:r>
            <a:r>
              <a:rPr lang="ja-JP" altLang="en-US" b="1" dirty="0">
                <a:latin typeface="Meiryo UI" pitchFamily="50" charset="-128"/>
                <a:ea typeface="Meiryo UI" pitchFamily="50" charset="-128"/>
              </a:rPr>
              <a:t>“モノ＋コト”</a:t>
            </a:r>
            <a:r>
              <a:rPr lang="ja-JP" altLang="en-US" sz="2400" b="1" dirty="0">
                <a:latin typeface="Meiryo UI" pitchFamily="50" charset="-128"/>
                <a:ea typeface="Meiryo UI" pitchFamily="50" charset="-128"/>
              </a:rPr>
              <a:t>でビジネスを革新するサービス化が成功の鍵となる</a:t>
            </a:r>
          </a:p>
        </p:txBody>
      </p:sp>
      <p:sp>
        <p:nvSpPr>
          <p:cNvPr id="9" name="Rectangle 8"/>
          <p:cNvSpPr>
            <a:spLocks noChangeArrowheads="1"/>
          </p:cNvSpPr>
          <p:nvPr/>
        </p:nvSpPr>
        <p:spPr bwMode="auto">
          <a:xfrm>
            <a:off x="251520" y="1337246"/>
            <a:ext cx="4115247" cy="4468018"/>
          </a:xfrm>
          <a:prstGeom prst="rect">
            <a:avLst/>
          </a:prstGeom>
          <a:noFill/>
          <a:ln w="12700">
            <a:noFill/>
            <a:miter lim="800000"/>
            <a:headEnd/>
            <a:tailEnd/>
          </a:ln>
          <a:effectLst/>
        </p:spPr>
        <p:txBody>
          <a:bodyPr wrap="square" lIns="0" tIns="0" rIns="0" bIns="0"/>
          <a:lstStyle/>
          <a:p>
            <a:pPr marL="171450" indent="-57150" eaLnBrk="1" hangingPunct="1">
              <a:spcBef>
                <a:spcPct val="75000"/>
              </a:spcBef>
              <a:buClr>
                <a:schemeClr val="bg1"/>
              </a:buClr>
              <a:buSzPct val="25000"/>
              <a:buFont typeface="Wingdings" pitchFamily="2" charset="2"/>
              <a:buChar char=" "/>
            </a:pPr>
            <a:r>
              <a:rPr lang="ja-JP" altLang="en-US" sz="2000" b="1" dirty="0">
                <a:latin typeface="Meiryo UI" pitchFamily="50" charset="-128"/>
                <a:ea typeface="Meiryo UI" pitchFamily="50" charset="-128"/>
              </a:rPr>
              <a:t>明確な目的・ビジョンがなく、</a:t>
            </a:r>
            <a:r>
              <a:rPr lang="en-US" altLang="ja-JP" sz="2000" b="1" dirty="0">
                <a:latin typeface="Meiryo UI" pitchFamily="50" charset="-128"/>
                <a:ea typeface="Meiryo UI" pitchFamily="50" charset="-128"/>
              </a:rPr>
              <a:t>IoT</a:t>
            </a:r>
            <a:r>
              <a:rPr lang="ja-JP" altLang="en-US" sz="2000" b="1" dirty="0">
                <a:latin typeface="Meiryo UI" pitchFamily="50" charset="-128"/>
                <a:ea typeface="Meiryo UI" pitchFamily="50" charset="-128"/>
              </a:rPr>
              <a:t>に取り組む企業</a:t>
            </a:r>
          </a:p>
          <a:p>
            <a:pPr marL="171450" indent="-57150" eaLnBrk="1" hangingPunct="1">
              <a:spcBef>
                <a:spcPct val="75000"/>
              </a:spcBef>
              <a:buClr>
                <a:schemeClr val="bg1"/>
              </a:buClr>
              <a:buSzPct val="25000"/>
              <a:buFont typeface="Wingdings" pitchFamily="2" charset="2"/>
              <a:buChar char=" "/>
            </a:pPr>
            <a:r>
              <a:rPr lang="ja-JP" altLang="en-US" sz="1600" b="1" u="sng" dirty="0">
                <a:latin typeface="Meiryo UI" pitchFamily="50" charset="-128"/>
                <a:ea typeface="Meiryo UI" pitchFamily="50" charset="-128"/>
              </a:rPr>
              <a:t>センサ・デバイスなど仕組みありきで考えている</a:t>
            </a:r>
          </a:p>
          <a:p>
            <a:pPr marL="671513" lvl="1" indent="-290513" eaLnBrk="1" hangingPunct="1">
              <a:spcAft>
                <a:spcPct val="5000"/>
              </a:spcAft>
              <a:buClr>
                <a:srgbClr val="333333"/>
              </a:buClr>
              <a:buFont typeface="Wingdings" pitchFamily="2" charset="2"/>
              <a:buChar char="n"/>
            </a:pPr>
            <a:r>
              <a:rPr lang="en-US" altLang="ja-JP" sz="1400" dirty="0">
                <a:latin typeface="Meiryo UI" pitchFamily="50" charset="-128"/>
                <a:ea typeface="Meiryo UI" pitchFamily="50" charset="-128"/>
              </a:rPr>
              <a:t>IoT</a:t>
            </a:r>
            <a:r>
              <a:rPr lang="ja-JP" altLang="en-US" sz="1400" dirty="0">
                <a:latin typeface="Meiryo UI" pitchFamily="50" charset="-128"/>
                <a:ea typeface="Meiryo UI" pitchFamily="50" charset="-128"/>
              </a:rPr>
              <a:t>／デジタルという仕組みから考えている</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短期的目的はあるが、中長期なビジョンがない</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失敗を嫌う、チャレンジャーになれない</a:t>
            </a:r>
            <a:endParaRPr lang="en-US" altLang="ja-JP" sz="1400" dirty="0">
              <a:latin typeface="Meiryo UI" pitchFamily="50" charset="-128"/>
              <a:ea typeface="Meiryo UI" pitchFamily="50" charset="-128"/>
            </a:endParaRPr>
          </a:p>
          <a:p>
            <a:pPr marL="381000" lvl="1" eaLnBrk="1" hangingPunct="1">
              <a:spcAft>
                <a:spcPct val="5000"/>
              </a:spcAft>
              <a:buClr>
                <a:srgbClr val="333333"/>
              </a:buClr>
            </a:pPr>
            <a:r>
              <a:rPr lang="ja-JP" altLang="en-US" sz="1400" dirty="0">
                <a:latin typeface="Meiryo UI" pitchFamily="50" charset="-128"/>
                <a:ea typeface="Meiryo UI" pitchFamily="50" charset="-128"/>
              </a:rPr>
              <a:t>（自らが何をすべきなのか、目指すべき目的・</a:t>
            </a:r>
            <a:endParaRPr lang="en-US" altLang="ja-JP" sz="1400" dirty="0">
              <a:latin typeface="Meiryo UI" pitchFamily="50" charset="-128"/>
              <a:ea typeface="Meiryo UI" pitchFamily="50" charset="-128"/>
            </a:endParaRPr>
          </a:p>
          <a:p>
            <a:pPr marL="381000" lvl="1" eaLnBrk="1" hangingPunct="1">
              <a:spcAft>
                <a:spcPct val="5000"/>
              </a:spcAft>
              <a:buClr>
                <a:srgbClr val="333333"/>
              </a:buClr>
            </a:pPr>
            <a:r>
              <a:rPr lang="ja-JP" altLang="en-US" sz="1400" dirty="0">
                <a:latin typeface="Meiryo UI" pitchFamily="50" charset="-128"/>
                <a:ea typeface="Meiryo UI" pitchFamily="50" charset="-128"/>
              </a:rPr>
              <a:t>　ビジョンが曖昧なまま取り組んでいる）</a:t>
            </a:r>
          </a:p>
          <a:p>
            <a:pPr marL="171450" indent="-57150" eaLnBrk="1" hangingPunct="1">
              <a:spcBef>
                <a:spcPct val="75000"/>
              </a:spcBef>
              <a:buClr>
                <a:schemeClr val="bg1"/>
              </a:buClr>
              <a:buSzPct val="25000"/>
              <a:buFont typeface="Wingdings" pitchFamily="2" charset="2"/>
              <a:buChar char=" "/>
            </a:pPr>
            <a:r>
              <a:rPr lang="ja-JP" altLang="en-US" sz="1600" b="1" u="sng" dirty="0">
                <a:latin typeface="Meiryo UI" pitchFamily="50" charset="-128"/>
                <a:ea typeface="Meiryo UI" pitchFamily="50" charset="-128"/>
              </a:rPr>
              <a:t>他社事例を気にするが、モデルを見抜けない</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先行事例の表面しか見ていない</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新しいビジネスモデルや本質が見抜けない</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その結果、</a:t>
            </a:r>
            <a:r>
              <a:rPr lang="en-US" altLang="ja-JP" sz="1400" dirty="0">
                <a:latin typeface="Meiryo UI" pitchFamily="50" charset="-128"/>
                <a:ea typeface="Meiryo UI" pitchFamily="50" charset="-128"/>
              </a:rPr>
              <a:t>IoT</a:t>
            </a:r>
            <a:r>
              <a:rPr lang="ja-JP" altLang="en-US" sz="1400" dirty="0">
                <a:latin typeface="Meiryo UI" pitchFamily="50" charset="-128"/>
                <a:ea typeface="Meiryo UI" pitchFamily="50" charset="-128"/>
              </a:rPr>
              <a:t>導入効果が一過性となる</a:t>
            </a:r>
          </a:p>
          <a:p>
            <a:pPr marL="171450" indent="-57150" eaLnBrk="1" hangingPunct="1">
              <a:spcBef>
                <a:spcPct val="75000"/>
              </a:spcBef>
              <a:buClr>
                <a:schemeClr val="bg1"/>
              </a:buClr>
              <a:buSzPct val="25000"/>
              <a:buFont typeface="Wingdings" pitchFamily="2" charset="2"/>
              <a:buChar char=" "/>
            </a:pPr>
            <a:r>
              <a:rPr lang="ja-JP" altLang="en-US" sz="1600" b="1" u="sng" dirty="0">
                <a:latin typeface="Meiryo UI" pitchFamily="50" charset="-128"/>
                <a:ea typeface="Meiryo UI" pitchFamily="50" charset="-128"/>
              </a:rPr>
              <a:t>自前主義、ガラパゴス化に偏りやすい</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従来型の自前主義戦略で</a:t>
            </a:r>
            <a:r>
              <a:rPr lang="en-US" altLang="ja-JP" sz="1400" dirty="0">
                <a:latin typeface="Meiryo UI" pitchFamily="50" charset="-128"/>
                <a:ea typeface="Meiryo UI" pitchFamily="50" charset="-128"/>
              </a:rPr>
              <a:t>IoT</a:t>
            </a:r>
            <a:r>
              <a:rPr lang="ja-JP" altLang="en-US" sz="1400" dirty="0">
                <a:latin typeface="Meiryo UI" pitchFamily="50" charset="-128"/>
                <a:ea typeface="Meiryo UI" pitchFamily="50" charset="-128"/>
              </a:rPr>
              <a:t>に取り組む</a:t>
            </a: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スピードが遅い、柔軟性に欠ける（ガラパゴス）</a:t>
            </a:r>
            <a:endParaRPr lang="en-US" altLang="ja-JP" sz="1400" dirty="0">
              <a:latin typeface="Meiryo UI" pitchFamily="50" charset="-128"/>
              <a:ea typeface="Meiryo UI" pitchFamily="50" charset="-128"/>
            </a:endParaRPr>
          </a:p>
          <a:p>
            <a:pPr marL="671513" lvl="1" indent="-290513" eaLnBrk="1" hangingPunct="1">
              <a:spcAft>
                <a:spcPct val="5000"/>
              </a:spcAft>
              <a:buClr>
                <a:srgbClr val="333333"/>
              </a:buClr>
              <a:buFont typeface="Wingdings" pitchFamily="2" charset="2"/>
              <a:buChar char="n"/>
            </a:pPr>
            <a:r>
              <a:rPr lang="ja-JP" altLang="en-US" sz="1400" dirty="0">
                <a:latin typeface="Meiryo UI" pitchFamily="50" charset="-128"/>
                <a:ea typeface="Meiryo UI" pitchFamily="50" charset="-128"/>
              </a:rPr>
              <a:t>内容が独善的、硬直化して行き詰まる</a:t>
            </a:r>
            <a:endParaRPr lang="en-US" altLang="ja-JP" sz="1400" dirty="0">
              <a:latin typeface="Meiryo UI" pitchFamily="50" charset="-128"/>
              <a:ea typeface="Meiryo UI" pitchFamily="50" charset="-128"/>
            </a:endParaRPr>
          </a:p>
          <a:p>
            <a:pPr marL="671513" lvl="1" indent="-290513" eaLnBrk="1" hangingPunct="1">
              <a:spcAft>
                <a:spcPct val="5000"/>
              </a:spcAft>
              <a:buClr>
                <a:srgbClr val="333333"/>
              </a:buClr>
              <a:buFont typeface="Wingdings" pitchFamily="2" charset="2"/>
              <a:buChar char="n"/>
            </a:pPr>
            <a:r>
              <a:rPr lang="en-US" altLang="ja-JP" sz="1400" dirty="0">
                <a:latin typeface="Meiryo UI" pitchFamily="50" charset="-128"/>
                <a:ea typeface="Meiryo UI" pitchFamily="50" charset="-128"/>
              </a:rPr>
              <a:t>PoC</a:t>
            </a:r>
            <a:r>
              <a:rPr lang="ja-JP" altLang="en-US" sz="1400" dirty="0">
                <a:latin typeface="Meiryo UI" pitchFamily="50" charset="-128"/>
                <a:ea typeface="Meiryo UI" pitchFamily="50" charset="-128"/>
              </a:rPr>
              <a:t>から先に進まない、全社展開出来ない</a:t>
            </a:r>
            <a:endParaRPr lang="ja-JP" altLang="en-US" sz="1200" dirty="0">
              <a:latin typeface="Meiryo UI" pitchFamily="50" charset="-128"/>
              <a:ea typeface="Meiryo UI" pitchFamily="50" charset="-128"/>
            </a:endParaRPr>
          </a:p>
        </p:txBody>
      </p:sp>
    </p:spTree>
    <p:extLst>
      <p:ext uri="{BB962C8B-B14F-4D97-AF65-F5344CB8AC3E}">
        <p14:creationId xmlns:p14="http://schemas.microsoft.com/office/powerpoint/2010/main" val="30930645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デジタルイノベーションを成功に導くプラットフォームとは　</a:t>
            </a:r>
          </a:p>
        </p:txBody>
      </p:sp>
      <p:sp>
        <p:nvSpPr>
          <p:cNvPr id="3" name="テキスト ボックス 2"/>
          <p:cNvSpPr txBox="1"/>
          <p:nvPr/>
        </p:nvSpPr>
        <p:spPr>
          <a:xfrm>
            <a:off x="4572000" y="3429000"/>
            <a:ext cx="4248150" cy="2536079"/>
          </a:xfrm>
          <a:prstGeom prst="rect">
            <a:avLst/>
          </a:prstGeom>
          <a:solidFill>
            <a:srgbClr val="FFFFCC"/>
          </a:solidFill>
          <a:ln>
            <a:solidFill>
              <a:srgbClr val="FF9933"/>
            </a:solidFill>
          </a:ln>
        </p:spPr>
        <p:txBody>
          <a:bodyPr wrap="square" rtlCol="0">
            <a:spAutoFit/>
          </a:bodyPr>
          <a:lstStyle/>
          <a:p>
            <a:pPr eaLnBrk="0" hangingPunct="0">
              <a:spcBef>
                <a:spcPct val="20000"/>
              </a:spcBef>
              <a:buClr>
                <a:srgbClr val="F48B00"/>
              </a:buClr>
            </a:pPr>
            <a:r>
              <a:rPr lang="ja-JP" altLang="en-US" sz="1600" b="1" dirty="0">
                <a:latin typeface="Meiryo UI" panose="020B0604030504040204" pitchFamily="50" charset="-128"/>
                <a:ea typeface="Meiryo UI" panose="020B0604030504040204" pitchFamily="50" charset="-128"/>
              </a:rPr>
              <a:t>成功するプラットフォーム・エコシステムの秘訣</a:t>
            </a:r>
            <a:endParaRPr kumimoji="1" lang="en-US" altLang="ja-JP" sz="1600" b="1" dirty="0">
              <a:latin typeface="Meiryo UI" panose="020B0604030504040204" pitchFamily="50" charset="-128"/>
              <a:ea typeface="Meiryo UI" panose="020B0604030504040204" pitchFamily="50" charset="-128"/>
            </a:endParaRPr>
          </a:p>
          <a:p>
            <a:pPr eaLnBrk="0" hangingPunct="0">
              <a:spcBef>
                <a:spcPct val="20000"/>
              </a:spcBef>
              <a:buClr>
                <a:srgbClr val="F48B00"/>
              </a:buClr>
            </a:pPr>
            <a:r>
              <a:rPr kumimoji="1" lang="ja-JP" altLang="en-US" sz="1400" dirty="0">
                <a:latin typeface="Meiryo UI" panose="020B0604030504040204" pitchFamily="50" charset="-128"/>
                <a:ea typeface="Meiryo UI" panose="020B0604030504040204" pitchFamily="50" charset="-128"/>
              </a:rPr>
              <a:t>①</a:t>
            </a:r>
            <a:r>
              <a:rPr kumimoji="1" lang="en-US" altLang="ja-JP" sz="1400" dirty="0">
                <a:latin typeface="Meiryo UI" panose="020B0604030504040204" pitchFamily="50" charset="-128"/>
                <a:ea typeface="Meiryo UI" panose="020B0604030504040204" pitchFamily="50" charset="-128"/>
              </a:rPr>
              <a:t>Platinum Data	</a:t>
            </a:r>
          </a:p>
          <a:p>
            <a:pPr eaLnBrk="0" hangingPunct="0">
              <a:spcBef>
                <a:spcPct val="20000"/>
              </a:spcBef>
              <a:buClr>
                <a:srgbClr val="F48B00"/>
              </a:buClr>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高品質・高精度なプラチナデータが収集＆蓄積できるプラットフォーム</a:t>
            </a:r>
            <a:endParaRPr kumimoji="1" lang="en-US" altLang="ja-JP" sz="1400" dirty="0">
              <a:latin typeface="Meiryo UI" panose="020B0604030504040204" pitchFamily="50" charset="-128"/>
              <a:ea typeface="Meiryo UI" panose="020B0604030504040204" pitchFamily="50" charset="-128"/>
            </a:endParaRPr>
          </a:p>
          <a:p>
            <a:pPr eaLnBrk="0" hangingPunct="0">
              <a:spcBef>
                <a:spcPct val="20000"/>
              </a:spcBef>
              <a:buClr>
                <a:srgbClr val="F48B00"/>
              </a:buClr>
            </a:pPr>
            <a:r>
              <a:rPr kumimoji="1" lang="ja-JP" altLang="en-US" sz="1400" dirty="0">
                <a:latin typeface="Meiryo UI" panose="020B0604030504040204" pitchFamily="50" charset="-128"/>
                <a:ea typeface="Meiryo UI" panose="020B0604030504040204" pitchFamily="50" charset="-128"/>
              </a:rPr>
              <a:t>②</a:t>
            </a:r>
            <a:r>
              <a:rPr kumimoji="1" lang="en-US" altLang="ja-JP" sz="1400" dirty="0">
                <a:latin typeface="Meiryo UI" panose="020B0604030504040204" pitchFamily="50" charset="-128"/>
                <a:ea typeface="Meiryo UI" panose="020B0604030504040204" pitchFamily="50" charset="-128"/>
              </a:rPr>
              <a:t>Rich Application	</a:t>
            </a:r>
          </a:p>
          <a:p>
            <a:pPr eaLnBrk="0" hangingPunct="0">
              <a:spcBef>
                <a:spcPct val="20000"/>
              </a:spcBef>
              <a:buClr>
                <a:srgbClr val="F48B00"/>
              </a:buClr>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オープンで魅力的なアプリ（サービス）が豊富にあるプラットフォーム</a:t>
            </a:r>
            <a:endParaRPr kumimoji="1" lang="en-US" altLang="ja-JP" sz="1400" dirty="0">
              <a:latin typeface="Meiryo UI" panose="020B0604030504040204" pitchFamily="50" charset="-128"/>
              <a:ea typeface="Meiryo UI" panose="020B0604030504040204" pitchFamily="50" charset="-128"/>
            </a:endParaRPr>
          </a:p>
          <a:p>
            <a:pPr eaLnBrk="0" hangingPunct="0">
              <a:spcBef>
                <a:spcPct val="20000"/>
              </a:spcBef>
              <a:buClr>
                <a:srgbClr val="F48B00"/>
              </a:buClr>
            </a:pPr>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Cyber Smart Society	</a:t>
            </a:r>
          </a:p>
          <a:p>
            <a:pPr eaLnBrk="0" hangingPunct="0">
              <a:spcBef>
                <a:spcPct val="20000"/>
              </a:spcBef>
              <a:buClr>
                <a:srgbClr val="F48B00"/>
              </a:buClr>
            </a:pPr>
            <a:r>
              <a:rPr lang="ja-JP" altLang="en-US" sz="1400" dirty="0">
                <a:latin typeface="Meiryo UI" panose="020B0604030504040204" pitchFamily="50" charset="-128"/>
                <a:ea typeface="Meiryo UI" panose="020B0604030504040204" pitchFamily="50" charset="-128"/>
              </a:rPr>
              <a:t>　異なる業種がデジタル連携して共創する社会基盤となるプラットフォーム</a:t>
            </a:r>
            <a:endParaRPr lang="en-US" altLang="ja-JP" sz="1400" dirty="0">
              <a:latin typeface="Meiryo UI" panose="020B0604030504040204" pitchFamily="50" charset="-128"/>
              <a:ea typeface="Meiryo UI" panose="020B0604030504040204" pitchFamily="50" charset="-128"/>
            </a:endParaRPr>
          </a:p>
        </p:txBody>
      </p:sp>
      <p:pic>
        <p:nvPicPr>
          <p:cNvPr id="5" name="Picture 2" descr="é¢é£ç»å">
            <a:extLst>
              <a:ext uri="{FF2B5EF4-FFF2-40B4-BE49-F238E27FC236}">
                <a16:creationId xmlns:a16="http://schemas.microsoft.com/office/drawing/2014/main" id="{67DFEB84-7419-413C-8FCA-E377C4DD06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40968"/>
            <a:ext cx="3744664" cy="129614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403648" y="4437112"/>
            <a:ext cx="1080120"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エンパワー</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ヒトの</a:t>
            </a:r>
            <a:r>
              <a:rPr lang="ja-JP" altLang="en-US" sz="1000" dirty="0">
                <a:latin typeface="Meiryo UI" panose="020B0604030504040204" pitchFamily="50" charset="-128"/>
                <a:ea typeface="Meiryo UI" panose="020B0604030504040204" pitchFamily="50" charset="-128"/>
              </a:rPr>
              <a:t>能力開化・権限付与</a:t>
            </a:r>
            <a:endParaRPr kumimoji="1" lang="ja-JP" altLang="en-US" sz="1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339752" y="4437112"/>
            <a:ext cx="1080120"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最適化</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ヒトの作業レベルを最大限活かす</a:t>
            </a:r>
          </a:p>
        </p:txBody>
      </p:sp>
      <p:sp>
        <p:nvSpPr>
          <p:cNvPr id="8" name="テキスト ボックス 7"/>
          <p:cNvSpPr txBox="1"/>
          <p:nvPr/>
        </p:nvSpPr>
        <p:spPr>
          <a:xfrm>
            <a:off x="3419872" y="4437112"/>
            <a:ext cx="1080120"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製品の革新</a:t>
            </a: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デジタル化による製品価値の革新</a:t>
            </a:r>
            <a:endParaRPr kumimoji="1" lang="ja-JP" altLang="en-US" sz="10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95536" y="4437112"/>
            <a:ext cx="1080120"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エンゲージメント</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カスタマー</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利用者</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との強い絆</a:t>
            </a:r>
          </a:p>
        </p:txBody>
      </p:sp>
      <p:sp>
        <p:nvSpPr>
          <p:cNvPr id="10" name="テキスト ボックス 9"/>
          <p:cNvSpPr txBox="1"/>
          <p:nvPr/>
        </p:nvSpPr>
        <p:spPr>
          <a:xfrm>
            <a:off x="539552" y="692696"/>
            <a:ext cx="8424936" cy="230832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日本企業にはその経験と強みを生かし、「モノを製造・提供して、顧客から対価を得る」という考え方から、「顧客の経験価値を高めるために、モノに加え、サービス的要素を提供し顧客とともに価値づくりを行う」という考え方への変革、「モノづくり」から「コトづくり」への変革が求められる。この変革は顧客視点への変革であり、顧客の経験価値を最大化する取り組みである。その実現のためには、さまざまなプレイヤーが得意技を持ち寄って実現される、オープンなプラットフォーム・エコシステムが必要とな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日本の製造現場で収集できる個々のデータは、粒度、精度、品質などが揃っている。日本の課題は連携（プラットフォーム・エコシステム）とそのデータ活用にある。日本の弱点はシステムとしての力にあり、モノづくりからコトづくりへの転換にある。</a:t>
            </a:r>
            <a:r>
              <a:rPr lang="ja-JP" altLang="en-US" sz="1600" dirty="0">
                <a:solidFill>
                  <a:srgbClr val="FF0000"/>
                </a:solidFill>
                <a:latin typeface="Meiryo UI" panose="020B0604030504040204" pitchFamily="50" charset="-128"/>
                <a:ea typeface="Meiryo UI" panose="020B0604030504040204" pitchFamily="50" charset="-128"/>
              </a:rPr>
              <a:t>自らの強みを活かしたゲームチェンジを仕掛ける必要がある。</a:t>
            </a:r>
          </a:p>
        </p:txBody>
      </p:sp>
      <p:pic>
        <p:nvPicPr>
          <p:cNvPr id="11" name="Picture 4" descr="ãdigital transformation icon pngãã®ç»åæ¤ç´¢çµæ">
            <a:extLst>
              <a:ext uri="{FF2B5EF4-FFF2-40B4-BE49-F238E27FC236}">
                <a16:creationId xmlns:a16="http://schemas.microsoft.com/office/drawing/2014/main" id="{1E72A9A2-9BC3-47EE-B703-B74175029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157192"/>
            <a:ext cx="3122349" cy="135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60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ゲームチェンジ　：勝ち残る策はあるのか？　</a:t>
            </a:r>
            <a:r>
              <a:rPr kumimoji="1" lang="en-US" altLang="ja-JP" sz="1800" dirty="0"/>
              <a:t>DX</a:t>
            </a:r>
            <a:r>
              <a:rPr kumimoji="1" lang="ja-JP" altLang="en-US" sz="1800" dirty="0"/>
              <a:t>で何を革新するのか！　</a:t>
            </a:r>
          </a:p>
        </p:txBody>
      </p:sp>
      <p:grpSp>
        <p:nvGrpSpPr>
          <p:cNvPr id="12" name="グループ化 11"/>
          <p:cNvGrpSpPr/>
          <p:nvPr/>
        </p:nvGrpSpPr>
        <p:grpSpPr>
          <a:xfrm>
            <a:off x="3275856" y="1052736"/>
            <a:ext cx="5544889" cy="4896544"/>
            <a:chOff x="1619672" y="555526"/>
            <a:chExt cx="4752528" cy="3672408"/>
          </a:xfrm>
        </p:grpSpPr>
        <p:sp>
          <p:nvSpPr>
            <p:cNvPr id="4" name="正方形/長方形 3"/>
            <p:cNvSpPr/>
            <p:nvPr/>
          </p:nvSpPr>
          <p:spPr bwMode="auto">
            <a:xfrm>
              <a:off x="2051968" y="915119"/>
              <a:ext cx="2088232" cy="1584424"/>
            </a:xfrm>
            <a:prstGeom prst="rect">
              <a:avLst/>
            </a:prstGeom>
            <a:solidFill>
              <a:srgbClr val="6699FF"/>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プロセス改革型</a:t>
              </a:r>
              <a:endPar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従来のバリューチェーンを見直し、</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新たな価値をつくりだす</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・アマゾン、アリババ</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ネット通販</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購買履歴にもとづく</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提案</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・アディダスの</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3D</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プリントスニーカー</a:t>
              </a:r>
            </a:p>
          </p:txBody>
        </p:sp>
        <p:sp>
          <p:nvSpPr>
            <p:cNvPr id="6" name="正方形/長方形 5"/>
            <p:cNvSpPr/>
            <p:nvPr/>
          </p:nvSpPr>
          <p:spPr bwMode="auto">
            <a:xfrm>
              <a:off x="4283968" y="915119"/>
              <a:ext cx="2088232" cy="1584424"/>
            </a:xfrm>
            <a:prstGeom prst="rect">
              <a:avLst/>
            </a:prstGeom>
            <a:solidFill>
              <a:srgbClr val="6699FF"/>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市場創造型</a:t>
              </a:r>
              <a:endPar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顧客が気づいていない価値を</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具体化する</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・ウェザーニュース</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高精度天気予報</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・コマツの</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ICT</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建機</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KOMTRAX(LANDLOG)</a:t>
              </a:r>
            </a:p>
          </p:txBody>
        </p:sp>
        <p:sp>
          <p:nvSpPr>
            <p:cNvPr id="7" name="正方形/長方形 6"/>
            <p:cNvSpPr/>
            <p:nvPr/>
          </p:nvSpPr>
          <p:spPr bwMode="auto">
            <a:xfrm>
              <a:off x="4283968" y="2643262"/>
              <a:ext cx="2088232" cy="1584424"/>
            </a:xfrm>
            <a:prstGeom prst="rect">
              <a:avLst/>
            </a:prstGeom>
            <a:solidFill>
              <a:srgbClr val="6699FF"/>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ビジネス創造型</a:t>
              </a:r>
              <a:endPar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まったく新しいビジネスモデルを</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創造する</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・スマートフォン</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音声認識</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コールセンタ無人化）</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MUJIN(</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ピッキング無人化）</a:t>
              </a:r>
            </a:p>
          </p:txBody>
        </p:sp>
        <p:sp>
          <p:nvSpPr>
            <p:cNvPr id="8" name="正方形/長方形 7"/>
            <p:cNvSpPr/>
            <p:nvPr/>
          </p:nvSpPr>
          <p:spPr bwMode="auto">
            <a:xfrm>
              <a:off x="2051968" y="2643262"/>
              <a:ext cx="2088232" cy="1584424"/>
            </a:xfrm>
            <a:prstGeom prst="rect">
              <a:avLst/>
            </a:prstGeom>
            <a:solidFill>
              <a:srgbClr val="6699FF"/>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秩序破壊型</a:t>
              </a:r>
              <a:endParaRPr kumimoji="0"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相手の儲けの仕組みを</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無力化する</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・スマホゲーム</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専用ハード不要</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・スマホカメラ</a:t>
              </a:r>
              <a:r>
                <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コンデジ不要）</a:t>
              </a:r>
              <a:endParaRPr kumimoji="0"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画像補正機能</a:t>
              </a:r>
            </a:p>
          </p:txBody>
        </p:sp>
        <p:sp>
          <p:nvSpPr>
            <p:cNvPr id="5" name="正方形/長方形 4"/>
            <p:cNvSpPr/>
            <p:nvPr/>
          </p:nvSpPr>
          <p:spPr bwMode="auto">
            <a:xfrm>
              <a:off x="2051720" y="555526"/>
              <a:ext cx="2088480" cy="288032"/>
            </a:xfrm>
            <a:prstGeom prst="rect">
              <a:avLst/>
            </a:prstGeom>
            <a:solidFill>
              <a:schemeClr val="tx1"/>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既存の製品やサービス</a:t>
              </a:r>
            </a:p>
          </p:txBody>
        </p:sp>
        <p:sp>
          <p:nvSpPr>
            <p:cNvPr id="10" name="正方形/長方形 9"/>
            <p:cNvSpPr/>
            <p:nvPr/>
          </p:nvSpPr>
          <p:spPr bwMode="auto">
            <a:xfrm>
              <a:off x="4283720" y="555526"/>
              <a:ext cx="2088480" cy="288032"/>
            </a:xfrm>
            <a:prstGeom prst="rect">
              <a:avLst/>
            </a:prstGeom>
            <a:solidFill>
              <a:schemeClr val="tx1"/>
            </a:solidFill>
            <a:ln w="3175" algn="ctr">
              <a:noFill/>
              <a:miter lim="800000"/>
              <a:headEnd/>
              <a:tailEnd/>
            </a:ln>
          </p:spPr>
          <p:txBody>
            <a:bodyPr wrap="none" rtlCol="0" anchor="ctr"/>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新しい製品やサービス</a:t>
              </a:r>
            </a:p>
          </p:txBody>
        </p:sp>
        <p:sp>
          <p:nvSpPr>
            <p:cNvPr id="9" name="正方形/長方形 8"/>
            <p:cNvSpPr/>
            <p:nvPr/>
          </p:nvSpPr>
          <p:spPr bwMode="auto">
            <a:xfrm>
              <a:off x="1619672" y="915119"/>
              <a:ext cx="360040" cy="1584424"/>
            </a:xfrm>
            <a:prstGeom prst="rect">
              <a:avLst/>
            </a:prstGeom>
            <a:solidFill>
              <a:schemeClr val="tx1"/>
            </a:solidFill>
            <a:ln w="3175" algn="ctr">
              <a:noFill/>
              <a:miter lim="800000"/>
              <a:headEnd/>
              <a:tailEnd/>
            </a:ln>
          </p:spPr>
          <p:txBody>
            <a:bodyPr vert="eaVert" wrap="none" rtlCol="0" anchor="ctr"/>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既存の儲けの仕組み</a:t>
              </a:r>
            </a:p>
          </p:txBody>
        </p:sp>
        <p:sp>
          <p:nvSpPr>
            <p:cNvPr id="13" name="正方形/長方形 12"/>
            <p:cNvSpPr/>
            <p:nvPr/>
          </p:nvSpPr>
          <p:spPr bwMode="auto">
            <a:xfrm>
              <a:off x="1619672" y="2643510"/>
              <a:ext cx="360040" cy="1584424"/>
            </a:xfrm>
            <a:prstGeom prst="rect">
              <a:avLst/>
            </a:prstGeom>
            <a:solidFill>
              <a:schemeClr val="tx1"/>
            </a:solidFill>
            <a:ln w="3175" algn="ctr">
              <a:noFill/>
              <a:miter lim="800000"/>
              <a:headEnd/>
              <a:tailEnd/>
            </a:ln>
          </p:spPr>
          <p:txBody>
            <a:bodyPr vert="eaVert" wrap="none" rtlCol="0" anchor="ctr"/>
            <a:lstStyle/>
            <a:p>
              <a:pPr algn="ctr" eaLnBrk="0" hangingPunct="0">
                <a:spcBef>
                  <a:spcPct val="20000"/>
                </a:spcBef>
                <a:buClr>
                  <a:srgbClr val="F48B00"/>
                </a:buClr>
                <a:buFont typeface="Wingdings" pitchFamily="2" charset="2"/>
                <a:buNone/>
              </a:pPr>
              <a:r>
                <a:rPr kumimoji="0"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新しい儲けの仕組み</a:t>
              </a:r>
            </a:p>
          </p:txBody>
        </p:sp>
      </p:grpSp>
      <p:sp>
        <p:nvSpPr>
          <p:cNvPr id="15" name="テキスト ボックス 14"/>
          <p:cNvSpPr txBox="1"/>
          <p:nvPr/>
        </p:nvSpPr>
        <p:spPr>
          <a:xfrm>
            <a:off x="611562" y="692696"/>
            <a:ext cx="3024334" cy="73866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先行する欧米、追撃する中国・アジア</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デジタルで市場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プロセス</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サービスを革新</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あらゆるデータの蓄積と活用が進む</a:t>
            </a:r>
          </a:p>
        </p:txBody>
      </p:sp>
      <p:sp>
        <p:nvSpPr>
          <p:cNvPr id="3" name="テキスト ボックス 2"/>
          <p:cNvSpPr txBox="1"/>
          <p:nvPr/>
        </p:nvSpPr>
        <p:spPr>
          <a:xfrm>
            <a:off x="4121878" y="6094235"/>
            <a:ext cx="4695516" cy="400110"/>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参考情報：競争のルールを覆す「ゲーム・チェンジャー」の</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類型</a:t>
            </a:r>
            <a:endParaRPr kumimoji="1"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hlinkClick r:id="rId2"/>
              </a:rPr>
              <a:t>https://bizgate.nikkei.co.jp/article/DGXMZO3114938030052018000000</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49896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a:t>製造業のサービス化　：モノ→コト、製品利用による価値（効果）の販売　</a:t>
            </a:r>
          </a:p>
        </p:txBody>
      </p:sp>
      <p:sp>
        <p:nvSpPr>
          <p:cNvPr id="4" name="右矢印 3"/>
          <p:cNvSpPr/>
          <p:nvPr/>
        </p:nvSpPr>
        <p:spPr>
          <a:xfrm rot="18840000">
            <a:off x="1203299" y="3057275"/>
            <a:ext cx="3859667" cy="672056"/>
          </a:xfrm>
          <a:prstGeom prst="rightArrow">
            <a:avLst>
              <a:gd name="adj1" fmla="val 50000"/>
              <a:gd name="adj2" fmla="val 77572"/>
            </a:avLst>
          </a:prstGeom>
          <a:solidFill>
            <a:srgbClr val="FF0000"/>
          </a:solidFill>
          <a:ln w="12700" cap="flat" cmpd="sng" algn="ctr">
            <a:noFill/>
            <a:prstDash val="solid"/>
          </a:ln>
          <a:effectLst/>
          <a:scene3d>
            <a:camera prst="orthographicFront"/>
            <a:lightRig rig="threePt" dir="t"/>
          </a:scene3d>
          <a:sp3d>
            <a:bevelT w="165100" prst="coolSlant"/>
          </a:sp3d>
        </p:spPr>
        <p:txBody>
          <a:bodyPr lIns="80570" tIns="80570" rIns="80570" bIns="80570" anchor="ctr"/>
          <a:lstStyle/>
          <a:p>
            <a:pPr defTabSz="1218964">
              <a:lnSpc>
                <a:spcPct val="110000"/>
              </a:lnSpc>
              <a:defRPr/>
            </a:pPr>
            <a:endParaRPr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79"/>
          <p:cNvSpPr txBox="1">
            <a:spLocks noChangeArrowheads="1"/>
          </p:cNvSpPr>
          <p:nvPr/>
        </p:nvSpPr>
        <p:spPr bwMode="auto">
          <a:xfrm>
            <a:off x="2382656" y="4615468"/>
            <a:ext cx="521786" cy="39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570" tIns="80570" rIns="80570" bIns="80570" anchor="ctr">
            <a:spAutoFit/>
          </a:bodyPr>
          <a:lstStyle>
            <a:lvl1pPr eaLnBrk="0" hangingPunct="0">
              <a:defRPr kumimoji="1" sz="2000">
                <a:solidFill>
                  <a:srgbClr val="000099"/>
                </a:solidFill>
                <a:latin typeface="HGP創英角ｺﾞｼｯｸUB" pitchFamily="50" charset="-128"/>
                <a:ea typeface="HGP創英角ｺﾞｼｯｸUB" pitchFamily="50" charset="-128"/>
              </a:defRPr>
            </a:lvl1pPr>
            <a:lvl2pPr marL="742950" indent="-285750" eaLnBrk="0" hangingPunct="0">
              <a:defRPr kumimoji="1" sz="2000">
                <a:solidFill>
                  <a:srgbClr val="000099"/>
                </a:solidFill>
                <a:latin typeface="HGP創英角ｺﾞｼｯｸUB" pitchFamily="50" charset="-128"/>
                <a:ea typeface="HGP創英角ｺﾞｼｯｸUB" pitchFamily="50" charset="-128"/>
              </a:defRPr>
            </a:lvl2pPr>
            <a:lvl3pPr marL="1143000" indent="-228600" eaLnBrk="0" hangingPunct="0">
              <a:defRPr kumimoji="1" sz="2000">
                <a:solidFill>
                  <a:srgbClr val="000099"/>
                </a:solidFill>
                <a:latin typeface="HGP創英角ｺﾞｼｯｸUB" pitchFamily="50" charset="-128"/>
                <a:ea typeface="HGP創英角ｺﾞｼｯｸUB" pitchFamily="50" charset="-128"/>
              </a:defRPr>
            </a:lvl3pPr>
            <a:lvl4pPr marL="1600200" indent="-228600" eaLnBrk="0" hangingPunct="0">
              <a:defRPr kumimoji="1" sz="2000">
                <a:solidFill>
                  <a:srgbClr val="000099"/>
                </a:solidFill>
                <a:latin typeface="HGP創英角ｺﾞｼｯｸUB" pitchFamily="50" charset="-128"/>
                <a:ea typeface="HGP創英角ｺﾞｼｯｸUB" pitchFamily="50" charset="-128"/>
              </a:defRPr>
            </a:lvl4pPr>
            <a:lvl5pPr marL="2057400" indent="-228600" eaLnBrk="0" hangingPunct="0">
              <a:defRPr kumimoji="1" sz="2000">
                <a:solidFill>
                  <a:srgbClr val="000099"/>
                </a:solidFill>
                <a:latin typeface="HGP創英角ｺﾞｼｯｸUB" pitchFamily="50" charset="-128"/>
                <a:ea typeface="HGP創英角ｺﾞｼｯｸUB" pitchFamily="50" charset="-128"/>
              </a:defRPr>
            </a:lvl5pPr>
            <a:lvl6pPr marL="25146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6pPr>
            <a:lvl7pPr marL="29718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7pPr>
            <a:lvl8pPr marL="34290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8pPr>
            <a:lvl9pPr marL="38862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9pPr>
          </a:lstStyle>
          <a:p>
            <a:pPr algn="ctr" defTabSz="1218964" eaLnBrk="1" hangingPunct="1">
              <a:lnSpc>
                <a:spcPct val="110000"/>
              </a:lnSpc>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従来</a:t>
            </a:r>
          </a:p>
        </p:txBody>
      </p:sp>
      <p:sp>
        <p:nvSpPr>
          <p:cNvPr id="6" name="テキスト ボックス 81"/>
          <p:cNvSpPr txBox="1">
            <a:spLocks noChangeArrowheads="1"/>
          </p:cNvSpPr>
          <p:nvPr/>
        </p:nvSpPr>
        <p:spPr bwMode="auto">
          <a:xfrm>
            <a:off x="4379129" y="2132856"/>
            <a:ext cx="552911" cy="43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82" tIns="95982" rIns="95982" bIns="95982" anchor="ctr">
            <a:spAutoFit/>
          </a:bodyPr>
          <a:lstStyle>
            <a:lvl1pPr eaLnBrk="0" hangingPunct="0">
              <a:defRPr kumimoji="1" sz="2000">
                <a:solidFill>
                  <a:srgbClr val="000099"/>
                </a:solidFill>
                <a:latin typeface="HGP創英角ｺﾞｼｯｸUB" pitchFamily="50" charset="-128"/>
                <a:ea typeface="HGP創英角ｺﾞｼｯｸUB" pitchFamily="50" charset="-128"/>
              </a:defRPr>
            </a:lvl1pPr>
            <a:lvl2pPr marL="742950" indent="-285750" eaLnBrk="0" hangingPunct="0">
              <a:defRPr kumimoji="1" sz="2000">
                <a:solidFill>
                  <a:srgbClr val="000099"/>
                </a:solidFill>
                <a:latin typeface="HGP創英角ｺﾞｼｯｸUB" pitchFamily="50" charset="-128"/>
                <a:ea typeface="HGP創英角ｺﾞｼｯｸUB" pitchFamily="50" charset="-128"/>
              </a:defRPr>
            </a:lvl2pPr>
            <a:lvl3pPr marL="1143000" indent="-228600" eaLnBrk="0" hangingPunct="0">
              <a:defRPr kumimoji="1" sz="2000">
                <a:solidFill>
                  <a:srgbClr val="000099"/>
                </a:solidFill>
                <a:latin typeface="HGP創英角ｺﾞｼｯｸUB" pitchFamily="50" charset="-128"/>
                <a:ea typeface="HGP創英角ｺﾞｼｯｸUB" pitchFamily="50" charset="-128"/>
              </a:defRPr>
            </a:lvl3pPr>
            <a:lvl4pPr marL="1600200" indent="-228600" eaLnBrk="0" hangingPunct="0">
              <a:defRPr kumimoji="1" sz="2000">
                <a:solidFill>
                  <a:srgbClr val="000099"/>
                </a:solidFill>
                <a:latin typeface="HGP創英角ｺﾞｼｯｸUB" pitchFamily="50" charset="-128"/>
                <a:ea typeface="HGP創英角ｺﾞｼｯｸUB" pitchFamily="50" charset="-128"/>
              </a:defRPr>
            </a:lvl4pPr>
            <a:lvl5pPr marL="2057400" indent="-228600" eaLnBrk="0" hangingPunct="0">
              <a:defRPr kumimoji="1" sz="2000">
                <a:solidFill>
                  <a:srgbClr val="000099"/>
                </a:solidFill>
                <a:latin typeface="HGP創英角ｺﾞｼｯｸUB" pitchFamily="50" charset="-128"/>
                <a:ea typeface="HGP創英角ｺﾞｼｯｸUB" pitchFamily="50" charset="-128"/>
              </a:defRPr>
            </a:lvl5pPr>
            <a:lvl6pPr marL="25146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6pPr>
            <a:lvl7pPr marL="29718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7pPr>
            <a:lvl8pPr marL="34290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8pPr>
            <a:lvl9pPr marL="38862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9pPr>
          </a:lstStyle>
          <a:p>
            <a:pPr algn="ctr" defTabSz="1218964" eaLnBrk="1" hangingPunct="1">
              <a:lnSpc>
                <a:spcPct val="110000"/>
              </a:lnSpc>
              <a:defRPr/>
            </a:pP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p>
        </p:txBody>
      </p:sp>
      <p:sp>
        <p:nvSpPr>
          <p:cNvPr id="7" name="テキスト ボックス 80"/>
          <p:cNvSpPr txBox="1">
            <a:spLocks noChangeArrowheads="1"/>
          </p:cNvSpPr>
          <p:nvPr/>
        </p:nvSpPr>
        <p:spPr bwMode="auto">
          <a:xfrm>
            <a:off x="3292924" y="3350795"/>
            <a:ext cx="552911" cy="43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82" tIns="95982" rIns="95982" bIns="95982" anchor="ctr">
            <a:spAutoFit/>
          </a:bodyPr>
          <a:lstStyle>
            <a:lvl1pPr eaLnBrk="0" hangingPunct="0">
              <a:defRPr kumimoji="1" sz="2000">
                <a:solidFill>
                  <a:srgbClr val="000099"/>
                </a:solidFill>
                <a:latin typeface="HGP創英角ｺﾞｼｯｸUB" pitchFamily="50" charset="-128"/>
                <a:ea typeface="HGP創英角ｺﾞｼｯｸUB" pitchFamily="50" charset="-128"/>
              </a:defRPr>
            </a:lvl1pPr>
            <a:lvl2pPr marL="742950" indent="-285750" eaLnBrk="0" hangingPunct="0">
              <a:defRPr kumimoji="1" sz="2000">
                <a:solidFill>
                  <a:srgbClr val="000099"/>
                </a:solidFill>
                <a:latin typeface="HGP創英角ｺﾞｼｯｸUB" pitchFamily="50" charset="-128"/>
                <a:ea typeface="HGP創英角ｺﾞｼｯｸUB" pitchFamily="50" charset="-128"/>
              </a:defRPr>
            </a:lvl2pPr>
            <a:lvl3pPr marL="1143000" indent="-228600" eaLnBrk="0" hangingPunct="0">
              <a:defRPr kumimoji="1" sz="2000">
                <a:solidFill>
                  <a:srgbClr val="000099"/>
                </a:solidFill>
                <a:latin typeface="HGP創英角ｺﾞｼｯｸUB" pitchFamily="50" charset="-128"/>
                <a:ea typeface="HGP創英角ｺﾞｼｯｸUB" pitchFamily="50" charset="-128"/>
              </a:defRPr>
            </a:lvl3pPr>
            <a:lvl4pPr marL="1600200" indent="-228600" eaLnBrk="0" hangingPunct="0">
              <a:defRPr kumimoji="1" sz="2000">
                <a:solidFill>
                  <a:srgbClr val="000099"/>
                </a:solidFill>
                <a:latin typeface="HGP創英角ｺﾞｼｯｸUB" pitchFamily="50" charset="-128"/>
                <a:ea typeface="HGP創英角ｺﾞｼｯｸUB" pitchFamily="50" charset="-128"/>
              </a:defRPr>
            </a:lvl4pPr>
            <a:lvl5pPr marL="2057400" indent="-228600" eaLnBrk="0" hangingPunct="0">
              <a:defRPr kumimoji="1" sz="2000">
                <a:solidFill>
                  <a:srgbClr val="000099"/>
                </a:solidFill>
                <a:latin typeface="HGP創英角ｺﾞｼｯｸUB" pitchFamily="50" charset="-128"/>
                <a:ea typeface="HGP創英角ｺﾞｼｯｸUB" pitchFamily="50" charset="-128"/>
              </a:defRPr>
            </a:lvl5pPr>
            <a:lvl6pPr marL="25146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6pPr>
            <a:lvl7pPr marL="29718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7pPr>
            <a:lvl8pPr marL="34290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8pPr>
            <a:lvl9pPr marL="38862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9pPr>
          </a:lstStyle>
          <a:p>
            <a:pPr algn="ctr" defTabSz="1218964" eaLnBrk="1" hangingPunct="1">
              <a:lnSpc>
                <a:spcPct val="110000"/>
              </a:lnSpc>
              <a:defRPr/>
            </a:pPr>
            <a:r>
              <a:rPr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p>
        </p:txBody>
      </p:sp>
      <p:grpSp>
        <p:nvGrpSpPr>
          <p:cNvPr id="8" name="グループ化 7"/>
          <p:cNvGrpSpPr/>
          <p:nvPr/>
        </p:nvGrpSpPr>
        <p:grpSpPr>
          <a:xfrm>
            <a:off x="1497421" y="2127457"/>
            <a:ext cx="3691176" cy="2448376"/>
            <a:chOff x="1801610" y="2064638"/>
            <a:chExt cx="4190177" cy="2635490"/>
          </a:xfrm>
          <a:effectLst>
            <a:outerShdw blurRad="50800" dist="38100" dir="2700000" algn="tl" rotWithShape="0">
              <a:prstClr val="black">
                <a:alpha val="40000"/>
              </a:prstClr>
            </a:outerShdw>
          </a:effectLst>
        </p:grpSpPr>
        <p:cxnSp>
          <p:nvCxnSpPr>
            <p:cNvPr id="24" name="直線コネクタ 85"/>
            <p:cNvCxnSpPr>
              <a:cxnSpLocks noChangeShapeType="1"/>
            </p:cNvCxnSpPr>
            <p:nvPr/>
          </p:nvCxnSpPr>
          <p:spPr bwMode="auto">
            <a:xfrm>
              <a:off x="4012903" y="2064638"/>
              <a:ext cx="1926097" cy="0"/>
            </a:xfrm>
            <a:prstGeom prst="line">
              <a:avLst/>
            </a:prstGeom>
            <a:noFill/>
            <a:ln w="28575" algn="ctr">
              <a:solidFill>
                <a:schemeClr val="bg1">
                  <a:lumMod val="95000"/>
                </a:schemeClr>
              </a:solidFill>
              <a:round/>
              <a:headEnd/>
              <a:tailEnd/>
            </a:ln>
            <a:extLst>
              <a:ext uri="{909E8E84-426E-40DD-AFC4-6F175D3DCCD1}">
                <a14:hiddenFill xmlns:a14="http://schemas.microsoft.com/office/drawing/2010/main">
                  <a:noFill/>
                </a14:hiddenFill>
              </a:ext>
            </a:extLst>
          </p:spPr>
        </p:cxnSp>
        <p:cxnSp>
          <p:nvCxnSpPr>
            <p:cNvPr id="25" name="直線コネクタ 86"/>
            <p:cNvCxnSpPr>
              <a:cxnSpLocks noChangeShapeType="1"/>
            </p:cNvCxnSpPr>
            <p:nvPr/>
          </p:nvCxnSpPr>
          <p:spPr bwMode="auto">
            <a:xfrm>
              <a:off x="3317056" y="3346962"/>
              <a:ext cx="2674731" cy="0"/>
            </a:xfrm>
            <a:prstGeom prst="line">
              <a:avLst/>
            </a:prstGeom>
            <a:noFill/>
            <a:ln w="28575" algn="ctr">
              <a:solidFill>
                <a:schemeClr val="bg1">
                  <a:lumMod val="95000"/>
                </a:schemeClr>
              </a:solidFill>
              <a:round/>
              <a:headEnd/>
              <a:tailEnd/>
            </a:ln>
            <a:extLst>
              <a:ext uri="{909E8E84-426E-40DD-AFC4-6F175D3DCCD1}">
                <a14:hiddenFill xmlns:a14="http://schemas.microsoft.com/office/drawing/2010/main">
                  <a:noFill/>
                </a14:hiddenFill>
              </a:ext>
            </a:extLst>
          </p:spPr>
        </p:cxnSp>
        <p:cxnSp>
          <p:nvCxnSpPr>
            <p:cNvPr id="26" name="直線コネクタ 87"/>
            <p:cNvCxnSpPr>
              <a:cxnSpLocks noChangeShapeType="1"/>
            </p:cNvCxnSpPr>
            <p:nvPr/>
          </p:nvCxnSpPr>
          <p:spPr bwMode="auto">
            <a:xfrm>
              <a:off x="1801610" y="4700128"/>
              <a:ext cx="3980679" cy="0"/>
            </a:xfrm>
            <a:prstGeom prst="line">
              <a:avLst/>
            </a:prstGeom>
            <a:noFill/>
            <a:ln w="28575" algn="ctr">
              <a:solidFill>
                <a:schemeClr val="bg1">
                  <a:lumMod val="95000"/>
                </a:schemeClr>
              </a:solidFill>
              <a:round/>
              <a:headEnd/>
              <a:tailEnd/>
            </a:ln>
            <a:extLst>
              <a:ext uri="{909E8E84-426E-40DD-AFC4-6F175D3DCCD1}">
                <a14:hiddenFill xmlns:a14="http://schemas.microsoft.com/office/drawing/2010/main">
                  <a:noFill/>
                </a14:hiddenFill>
              </a:ext>
            </a:extLst>
          </p:spPr>
        </p:cxnSp>
      </p:grpSp>
      <p:sp>
        <p:nvSpPr>
          <p:cNvPr id="9" name="ホームベース 8"/>
          <p:cNvSpPr/>
          <p:nvPr/>
        </p:nvSpPr>
        <p:spPr>
          <a:xfrm rot="16200000">
            <a:off x="-1508439" y="2740689"/>
            <a:ext cx="4359779" cy="551828"/>
          </a:xfrm>
          <a:prstGeom prst="homePlate">
            <a:avLst/>
          </a:prstGeom>
          <a:solidFill>
            <a:sysClr val="window" lastClr="FFFFFF">
              <a:lumMod val="75000"/>
              <a:alpha val="50000"/>
            </a:sysClr>
          </a:solidFill>
          <a:ln w="12700" cap="flat" cmpd="sng" algn="ctr">
            <a:noFill/>
            <a:prstDash val="solid"/>
          </a:ln>
          <a:effectLst/>
          <a:scene3d>
            <a:camera prst="orthographicFront"/>
            <a:lightRig rig="threePt" dir="t"/>
          </a:scene3d>
          <a:sp3d>
            <a:bevelT/>
          </a:sp3d>
        </p:spPr>
        <p:txBody>
          <a:bodyPr lIns="95980" tIns="95980" rIns="95980" bIns="95980" anchor="ctr"/>
          <a:lstStyle/>
          <a:p>
            <a:pPr defTabSz="1218964">
              <a:lnSpc>
                <a:spcPct val="110000"/>
              </a:lnSpc>
              <a:defRPr/>
            </a:pPr>
            <a:endParaRPr kumimoji="0"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71"/>
          <p:cNvSpPr txBox="1">
            <a:spLocks noChangeArrowheads="1"/>
          </p:cNvSpPr>
          <p:nvPr/>
        </p:nvSpPr>
        <p:spPr bwMode="auto">
          <a:xfrm>
            <a:off x="456040" y="2496490"/>
            <a:ext cx="430823" cy="127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5980" tIns="95980" rIns="95980" bIns="95980" anchor="ctr">
            <a:spAutoFit/>
          </a:bodyPr>
          <a:lstStyle>
            <a:lvl1pPr eaLnBrk="0" hangingPunct="0">
              <a:defRPr kumimoji="1" sz="2000">
                <a:solidFill>
                  <a:srgbClr val="000099"/>
                </a:solidFill>
                <a:latin typeface="HGP創英角ｺﾞｼｯｸUB" pitchFamily="50" charset="-128"/>
                <a:ea typeface="HGP創英角ｺﾞｼｯｸUB" pitchFamily="50" charset="-128"/>
              </a:defRPr>
            </a:lvl1pPr>
            <a:lvl2pPr marL="742950" indent="-285750" eaLnBrk="0" hangingPunct="0">
              <a:defRPr kumimoji="1" sz="2000">
                <a:solidFill>
                  <a:srgbClr val="000099"/>
                </a:solidFill>
                <a:latin typeface="HGP創英角ｺﾞｼｯｸUB" pitchFamily="50" charset="-128"/>
                <a:ea typeface="HGP創英角ｺﾞｼｯｸUB" pitchFamily="50" charset="-128"/>
              </a:defRPr>
            </a:lvl2pPr>
            <a:lvl3pPr marL="1143000" indent="-228600" eaLnBrk="0" hangingPunct="0">
              <a:defRPr kumimoji="1" sz="2000">
                <a:solidFill>
                  <a:srgbClr val="000099"/>
                </a:solidFill>
                <a:latin typeface="HGP創英角ｺﾞｼｯｸUB" pitchFamily="50" charset="-128"/>
                <a:ea typeface="HGP創英角ｺﾞｼｯｸUB" pitchFamily="50" charset="-128"/>
              </a:defRPr>
            </a:lvl3pPr>
            <a:lvl4pPr marL="1600200" indent="-228600" eaLnBrk="0" hangingPunct="0">
              <a:defRPr kumimoji="1" sz="2000">
                <a:solidFill>
                  <a:srgbClr val="000099"/>
                </a:solidFill>
                <a:latin typeface="HGP創英角ｺﾞｼｯｸUB" pitchFamily="50" charset="-128"/>
                <a:ea typeface="HGP創英角ｺﾞｼｯｸUB" pitchFamily="50" charset="-128"/>
              </a:defRPr>
            </a:lvl4pPr>
            <a:lvl5pPr marL="2057400" indent="-228600" eaLnBrk="0" hangingPunct="0">
              <a:defRPr kumimoji="1" sz="2000">
                <a:solidFill>
                  <a:srgbClr val="000099"/>
                </a:solidFill>
                <a:latin typeface="HGP創英角ｺﾞｼｯｸUB" pitchFamily="50" charset="-128"/>
                <a:ea typeface="HGP創英角ｺﾞｼｯｸUB" pitchFamily="50" charset="-128"/>
              </a:defRPr>
            </a:lvl5pPr>
            <a:lvl6pPr marL="25146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6pPr>
            <a:lvl7pPr marL="29718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7pPr>
            <a:lvl8pPr marL="34290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8pPr>
            <a:lvl9pPr marL="38862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9pPr>
          </a:lstStyle>
          <a:p>
            <a:pPr algn="ctr" defTabSz="1218964" eaLnBrk="1" hangingPunct="1">
              <a:lnSpc>
                <a:spcPct val="110000"/>
              </a:lnSpc>
              <a:defRPr/>
            </a:pPr>
            <a:r>
              <a:rPr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サービス比率</a:t>
            </a:r>
          </a:p>
        </p:txBody>
      </p:sp>
      <p:sp>
        <p:nvSpPr>
          <p:cNvPr id="11" name="テキスト ボックス 10"/>
          <p:cNvSpPr txBox="1"/>
          <p:nvPr/>
        </p:nvSpPr>
        <p:spPr>
          <a:xfrm>
            <a:off x="471851" y="1337145"/>
            <a:ext cx="399201" cy="360095"/>
          </a:xfrm>
          <a:prstGeom prst="rect">
            <a:avLst/>
          </a:prstGeom>
          <a:noFill/>
        </p:spPr>
        <p:txBody>
          <a:bodyPr wrap="square" lIns="121917" tIns="60958" rIns="121917" bIns="60958" rtlCol="0" anchor="ctr">
            <a:spAutoFit/>
          </a:bodyPr>
          <a:lstStyle/>
          <a:p>
            <a:pPr algn="ctr" defTabSz="1218964">
              <a:lnSpc>
                <a:spcPct val="110000"/>
              </a:lnSpc>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2" name="テキスト ボックス 11"/>
          <p:cNvSpPr txBox="1"/>
          <p:nvPr/>
        </p:nvSpPr>
        <p:spPr>
          <a:xfrm>
            <a:off x="471851" y="4678947"/>
            <a:ext cx="399201" cy="360095"/>
          </a:xfrm>
          <a:prstGeom prst="rect">
            <a:avLst/>
          </a:prstGeom>
          <a:noFill/>
        </p:spPr>
        <p:txBody>
          <a:bodyPr wrap="square" lIns="121917" tIns="60958" rIns="121917" bIns="60958" rtlCol="0" anchor="ctr">
            <a:spAutoFit/>
          </a:bodyPr>
          <a:lstStyle/>
          <a:p>
            <a:pPr algn="ctr" defTabSz="1218964">
              <a:lnSpc>
                <a:spcPct val="110000"/>
              </a:lnSpc>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低</a:t>
            </a:r>
          </a:p>
        </p:txBody>
      </p:sp>
      <p:sp>
        <p:nvSpPr>
          <p:cNvPr id="13" name="ホームベース 12"/>
          <p:cNvSpPr/>
          <p:nvPr/>
        </p:nvSpPr>
        <p:spPr>
          <a:xfrm>
            <a:off x="971603" y="5306944"/>
            <a:ext cx="3528392" cy="498320"/>
          </a:xfrm>
          <a:prstGeom prst="homePlate">
            <a:avLst/>
          </a:prstGeom>
          <a:solidFill>
            <a:srgbClr val="B4B4B4">
              <a:alpha val="50000"/>
            </a:srgbClr>
          </a:solidFill>
          <a:ln w="12700" cap="flat" cmpd="sng" algn="ctr">
            <a:noFill/>
            <a:prstDash val="solid"/>
          </a:ln>
          <a:effectLst/>
          <a:scene3d>
            <a:camera prst="orthographicFront"/>
            <a:lightRig rig="threePt" dir="t"/>
          </a:scene3d>
          <a:sp3d>
            <a:bevelT/>
          </a:sp3d>
        </p:spPr>
        <p:txBody>
          <a:bodyPr lIns="80583" tIns="80583" rIns="80583" bIns="80583" anchor="ctr"/>
          <a:lstStyle/>
          <a:p>
            <a:pPr defTabSz="1218964">
              <a:lnSpc>
                <a:spcPct val="110000"/>
              </a:lnSpc>
              <a:defRPr/>
            </a:pPr>
            <a:endParaRPr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70"/>
          <p:cNvSpPr txBox="1">
            <a:spLocks noChangeArrowheads="1"/>
          </p:cNvSpPr>
          <p:nvPr/>
        </p:nvSpPr>
        <p:spPr bwMode="auto">
          <a:xfrm>
            <a:off x="2020102" y="5402954"/>
            <a:ext cx="880885" cy="3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583" tIns="80583" rIns="80583" bIns="80583" anchor="ctr">
            <a:spAutoFit/>
          </a:bodyPr>
          <a:lstStyle>
            <a:lvl1pPr eaLnBrk="0" hangingPunct="0">
              <a:defRPr kumimoji="1" sz="2000">
                <a:solidFill>
                  <a:srgbClr val="000099"/>
                </a:solidFill>
                <a:latin typeface="HGP創英角ｺﾞｼｯｸUB" pitchFamily="50" charset="-128"/>
                <a:ea typeface="HGP創英角ｺﾞｼｯｸUB" pitchFamily="50" charset="-128"/>
              </a:defRPr>
            </a:lvl1pPr>
            <a:lvl2pPr marL="742950" indent="-285750" eaLnBrk="0" hangingPunct="0">
              <a:defRPr kumimoji="1" sz="2000">
                <a:solidFill>
                  <a:srgbClr val="000099"/>
                </a:solidFill>
                <a:latin typeface="HGP創英角ｺﾞｼｯｸUB" pitchFamily="50" charset="-128"/>
                <a:ea typeface="HGP創英角ｺﾞｼｯｸUB" pitchFamily="50" charset="-128"/>
              </a:defRPr>
            </a:lvl2pPr>
            <a:lvl3pPr marL="1143000" indent="-228600" eaLnBrk="0" hangingPunct="0">
              <a:defRPr kumimoji="1" sz="2000">
                <a:solidFill>
                  <a:srgbClr val="000099"/>
                </a:solidFill>
                <a:latin typeface="HGP創英角ｺﾞｼｯｸUB" pitchFamily="50" charset="-128"/>
                <a:ea typeface="HGP創英角ｺﾞｼｯｸUB" pitchFamily="50" charset="-128"/>
              </a:defRPr>
            </a:lvl3pPr>
            <a:lvl4pPr marL="1600200" indent="-228600" eaLnBrk="0" hangingPunct="0">
              <a:defRPr kumimoji="1" sz="2000">
                <a:solidFill>
                  <a:srgbClr val="000099"/>
                </a:solidFill>
                <a:latin typeface="HGP創英角ｺﾞｼｯｸUB" pitchFamily="50" charset="-128"/>
                <a:ea typeface="HGP創英角ｺﾞｼｯｸUB" pitchFamily="50" charset="-128"/>
              </a:defRPr>
            </a:lvl4pPr>
            <a:lvl5pPr marL="2057400" indent="-228600" eaLnBrk="0" hangingPunct="0">
              <a:defRPr kumimoji="1" sz="2000">
                <a:solidFill>
                  <a:srgbClr val="000099"/>
                </a:solidFill>
                <a:latin typeface="HGP創英角ｺﾞｼｯｸUB" pitchFamily="50" charset="-128"/>
                <a:ea typeface="HGP創英角ｺﾞｼｯｸUB" pitchFamily="50" charset="-128"/>
              </a:defRPr>
            </a:lvl5pPr>
            <a:lvl6pPr marL="25146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6pPr>
            <a:lvl7pPr marL="29718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7pPr>
            <a:lvl8pPr marL="34290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8pPr>
            <a:lvl9pPr marL="3886200" indent="-228600" algn="ctr" eaLnBrk="0" fontAlgn="base" hangingPunct="0">
              <a:spcBef>
                <a:spcPct val="50000"/>
              </a:spcBef>
              <a:spcAft>
                <a:spcPct val="0"/>
              </a:spcAft>
              <a:defRPr kumimoji="1" sz="2000">
                <a:solidFill>
                  <a:srgbClr val="000099"/>
                </a:solidFill>
                <a:latin typeface="HGP創英角ｺﾞｼｯｸUB" pitchFamily="50" charset="-128"/>
                <a:ea typeface="HGP創英角ｺﾞｼｯｸUB" pitchFamily="50" charset="-128"/>
              </a:defRPr>
            </a:lvl9pPr>
          </a:lstStyle>
          <a:p>
            <a:pPr algn="ctr" defTabSz="1218964" eaLnBrk="1" hangingPunct="1">
              <a:lnSpc>
                <a:spcPct val="110000"/>
              </a:lnSpc>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提供価値</a:t>
            </a:r>
          </a:p>
        </p:txBody>
      </p:sp>
      <p:sp>
        <p:nvSpPr>
          <p:cNvPr id="15" name="テキスト ボックス 14"/>
          <p:cNvSpPr txBox="1"/>
          <p:nvPr/>
        </p:nvSpPr>
        <p:spPr>
          <a:xfrm>
            <a:off x="995540" y="5405412"/>
            <a:ext cx="583491" cy="340348"/>
          </a:xfrm>
          <a:prstGeom prst="rect">
            <a:avLst/>
          </a:prstGeom>
          <a:noFill/>
        </p:spPr>
        <p:txBody>
          <a:bodyPr wrap="square" lIns="102360" tIns="51180" rIns="102360" bIns="51180" rtlCol="0">
            <a:spAutoFit/>
          </a:bodyPr>
          <a:lstStyle/>
          <a:p>
            <a:pPr algn="ctr" defTabSz="1218964">
              <a:lnSpc>
                <a:spcPct val="110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a:t>
            </a:r>
          </a:p>
        </p:txBody>
      </p:sp>
      <p:sp>
        <p:nvSpPr>
          <p:cNvPr id="16" name="テキスト ボックス 15"/>
          <p:cNvSpPr txBox="1"/>
          <p:nvPr/>
        </p:nvSpPr>
        <p:spPr>
          <a:xfrm>
            <a:off x="3377145" y="5405412"/>
            <a:ext cx="508223" cy="340348"/>
          </a:xfrm>
          <a:prstGeom prst="rect">
            <a:avLst/>
          </a:prstGeom>
          <a:noFill/>
        </p:spPr>
        <p:txBody>
          <a:bodyPr wrap="square" lIns="102360" tIns="51180" rIns="102360" bIns="51180" rtlCol="0">
            <a:spAutoFit/>
          </a:bodyPr>
          <a:lstStyle/>
          <a:p>
            <a:pPr algn="ctr" defTabSz="1218964">
              <a:lnSpc>
                <a:spcPct val="110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コト</a:t>
            </a:r>
          </a:p>
        </p:txBody>
      </p:sp>
      <p:sp>
        <p:nvSpPr>
          <p:cNvPr id="17" name="正方形/長方形 16"/>
          <p:cNvSpPr/>
          <p:nvPr/>
        </p:nvSpPr>
        <p:spPr>
          <a:xfrm>
            <a:off x="1543994" y="1006093"/>
            <a:ext cx="1244804" cy="529349"/>
          </a:xfrm>
          <a:prstGeom prst="rect">
            <a:avLst/>
          </a:prstGeom>
        </p:spPr>
        <p:txBody>
          <a:bodyPr wrap="square" lIns="121897" tIns="60947" rIns="121897" bIns="60947">
            <a:spAutoFit/>
          </a:bodyPr>
          <a:lstStyle/>
          <a:p>
            <a:pPr defTabSz="1218964">
              <a:lnSpc>
                <a:spcPct val="110000"/>
              </a:lnSpc>
            </a:pPr>
            <a:r>
              <a:rPr lang="ja-JP" altLang="en-US" sz="1200" b="1" kern="0" dirty="0">
                <a:latin typeface="Meiryo UI" panose="020B0604030504040204" pitchFamily="50" charset="-128"/>
                <a:ea typeface="Meiryo UI" panose="020B0604030504040204" pitchFamily="50" charset="-128"/>
                <a:cs typeface="Meiryo UI" panose="020B0604030504040204" pitchFamily="50" charset="-128"/>
              </a:rPr>
              <a:t>製品利用による</a:t>
            </a:r>
            <a:endParaRPr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defTabSz="1218964">
              <a:lnSpc>
                <a:spcPct val="110000"/>
              </a:lnSpc>
            </a:pPr>
            <a:r>
              <a:rPr lang="ja-JP" altLang="en-US" sz="1200" b="1" kern="0" dirty="0">
                <a:latin typeface="Meiryo UI" panose="020B0604030504040204" pitchFamily="50" charset="-128"/>
                <a:ea typeface="Meiryo UI" panose="020B0604030504040204" pitchFamily="50" charset="-128"/>
                <a:cs typeface="Meiryo UI" panose="020B0604030504040204" pitchFamily="50" charset="-128"/>
              </a:rPr>
              <a:t>価値の販売</a:t>
            </a:r>
          </a:p>
        </p:txBody>
      </p:sp>
      <p:sp>
        <p:nvSpPr>
          <p:cNvPr id="18" name="正方形/長方形 17"/>
          <p:cNvSpPr/>
          <p:nvPr/>
        </p:nvSpPr>
        <p:spPr>
          <a:xfrm>
            <a:off x="4917961" y="4389107"/>
            <a:ext cx="4005884" cy="1344151"/>
          </a:xfrm>
          <a:prstGeom prst="rect">
            <a:avLst/>
          </a:prstGeom>
          <a:solidFill>
            <a:schemeClr val="bg1">
              <a:lumMod val="95000"/>
            </a:schemeClr>
          </a:solidFill>
          <a:ln w="12700" cap="flat" cmpd="sng" algn="ctr">
            <a:noFill/>
            <a:prstDash val="solid"/>
          </a:ln>
          <a:effectLst/>
          <a:scene3d>
            <a:camera prst="orthographicFront"/>
            <a:lightRig rig="threePt" dir="t"/>
          </a:scene3d>
          <a:sp3d>
            <a:bevelT/>
          </a:sp3d>
        </p:spPr>
        <p:txBody>
          <a:bodyPr lIns="80570" tIns="80570" rIns="80570" bIns="80570" anchor="ctr"/>
          <a:lstStyle/>
          <a:p>
            <a:pPr marL="92377" indent="-92377" defTabSz="1218964">
              <a:lnSpc>
                <a:spcPct val="110000"/>
              </a:lnSpc>
              <a:spcBef>
                <a:spcPts val="336"/>
              </a:spcBef>
              <a:buFont typeface="Arial" panose="020B0604020202020204" pitchFamily="34" charset="0"/>
              <a:buChar char="•"/>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機器販売の売り切りモデル</a:t>
            </a: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a:p>
            <a:pPr marL="92377" indent="-92377" defTabSz="1218964">
              <a:lnSpc>
                <a:spcPct val="110000"/>
              </a:lnSpc>
              <a:spcBef>
                <a:spcPts val="336"/>
              </a:spcBef>
              <a:buFont typeface="Arial" panose="020B0604020202020204" pitchFamily="34" charset="0"/>
              <a:buChar char="•"/>
              <a:defRPr/>
            </a:pP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サービス事業はコストセンター</a:t>
            </a:r>
            <a:endPar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a:p>
            <a:pPr marL="92377" indent="-92377" defTabSz="1218964">
              <a:lnSpc>
                <a:spcPct val="110000"/>
              </a:lnSpc>
              <a:spcBef>
                <a:spcPts val="336"/>
              </a:spcBef>
              <a:buFont typeface="Arial" panose="020B0604020202020204" pitchFamily="34" charset="0"/>
              <a:buChar char="•"/>
              <a:defRPr/>
            </a:pP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遠隔監視による出動削減など、</a:t>
            </a: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サービスコスト削減</a:t>
            </a: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が重要</a:t>
            </a:r>
            <a:endPar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917961" y="836714"/>
            <a:ext cx="4005884" cy="1920212"/>
          </a:xfrm>
          <a:prstGeom prst="rect">
            <a:avLst/>
          </a:prstGeom>
          <a:solidFill>
            <a:schemeClr val="bg1">
              <a:lumMod val="75000"/>
            </a:schemeClr>
          </a:solidFill>
          <a:ln w="12700" cap="flat" cmpd="sng" algn="ctr">
            <a:noFill/>
            <a:prstDash val="solid"/>
          </a:ln>
          <a:effectLst/>
          <a:scene3d>
            <a:camera prst="orthographicFront"/>
            <a:lightRig rig="threePt" dir="t"/>
          </a:scene3d>
          <a:sp3d>
            <a:bevelT/>
          </a:sp3d>
        </p:spPr>
        <p:txBody>
          <a:bodyPr lIns="95982" tIns="95982" rIns="95982" bIns="95982" anchor="ctr"/>
          <a:lstStyle/>
          <a:p>
            <a:pPr marL="92377" indent="-92377" defTabSz="1218964">
              <a:lnSpc>
                <a:spcPct val="110000"/>
              </a:lnSpc>
              <a:spcBef>
                <a:spcPts val="336"/>
              </a:spcBef>
              <a:buFont typeface="Arial" panose="020B0604020202020204" pitchFamily="34" charset="0"/>
              <a:buChar char="•"/>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製品はモノではなくコト</a:t>
            </a:r>
            <a:r>
              <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サービス</a:t>
            </a:r>
            <a:r>
              <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便益</a:t>
            </a:r>
            <a:r>
              <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として提供</a:t>
            </a:r>
            <a:endPar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marL="92377" indent="-92377" defTabSz="1218964">
              <a:lnSpc>
                <a:spcPct val="110000"/>
              </a:lnSpc>
              <a:spcBef>
                <a:spcPts val="336"/>
              </a:spcBef>
              <a:buFont typeface="Arial" panose="020B0604020202020204" pitchFamily="34" charset="0"/>
              <a:buChar char="•"/>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「包括契約」、「月額料金」、「従量課金」</a:t>
            </a: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などでサービス提供</a:t>
            </a:r>
            <a:endPar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a:p>
            <a:pPr marL="92377" indent="-92377" defTabSz="1218964">
              <a:lnSpc>
                <a:spcPct val="110000"/>
              </a:lnSpc>
              <a:spcBef>
                <a:spcPts val="336"/>
              </a:spcBef>
              <a:buFont typeface="Arial" panose="020B0604020202020204" pitchFamily="34" charset="0"/>
              <a:buChar char="•"/>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使用状況の把握、製品が価値を出し続けることを保証</a:t>
            </a:r>
            <a:br>
              <a:rPr kumimoji="0" lang="en-US" altLang="ja-JP" sz="1100" b="1" kern="0" dirty="0">
                <a:latin typeface="Meiryo UI" panose="020B0604030504040204" pitchFamily="50" charset="-128"/>
                <a:ea typeface="Meiryo UI" panose="020B0604030504040204" pitchFamily="50" charset="-128"/>
                <a:cs typeface="Meiryo UI" panose="020B0604030504040204" pitchFamily="50" charset="-128"/>
              </a:rPr>
            </a:br>
            <a:r>
              <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　「サブスクリプション」、 「リカーリング」</a:t>
            </a:r>
            <a:endPar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917961" y="2853268"/>
            <a:ext cx="4005884" cy="1439829"/>
          </a:xfrm>
          <a:prstGeom prst="rect">
            <a:avLst/>
          </a:prstGeom>
          <a:solidFill>
            <a:schemeClr val="bg1">
              <a:lumMod val="85000"/>
            </a:schemeClr>
          </a:solidFill>
          <a:ln w="12700" cap="flat" cmpd="sng" algn="ctr">
            <a:noFill/>
            <a:prstDash val="solid"/>
          </a:ln>
          <a:effectLst/>
          <a:scene3d>
            <a:camera prst="orthographicFront"/>
            <a:lightRig rig="threePt" dir="t"/>
          </a:scene3d>
          <a:sp3d>
            <a:bevelT/>
          </a:sp3d>
        </p:spPr>
        <p:txBody>
          <a:bodyPr lIns="95982" tIns="95982" rIns="95982" bIns="95982" anchor="ctr"/>
          <a:lstStyle/>
          <a:p>
            <a:pPr marL="92377" indent="-92377" defTabSz="1218964">
              <a:lnSpc>
                <a:spcPct val="110000"/>
              </a:lnSpc>
              <a:spcBef>
                <a:spcPts val="336"/>
              </a:spcBef>
              <a:buFont typeface="Arial" panose="020B0604020202020204" pitchFamily="34" charset="0"/>
              <a:buChar char="•"/>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予防保守</a:t>
            </a: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、故障・劣化分析、機器のパフォーマンス向上など</a:t>
            </a:r>
            <a:endPar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a:p>
            <a:pPr marL="92377" indent="-92377" defTabSz="1218964">
              <a:lnSpc>
                <a:spcPct val="110000"/>
              </a:lnSpc>
              <a:spcBef>
                <a:spcPts val="336"/>
              </a:spcBef>
              <a:buFont typeface="Arial" panose="020B0604020202020204" pitchFamily="34" charset="0"/>
              <a:buChar char="•"/>
              <a:defRPr/>
            </a:pP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効率的な保守や消耗品販売による、</a:t>
            </a: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収益性向上</a:t>
            </a:r>
            <a:r>
              <a:rPr kumimoji="0" lang="ja-JP" altLang="en-US" sz="1100" kern="0" dirty="0">
                <a:latin typeface="Meiryo UI" panose="020B0604030504040204" pitchFamily="50" charset="-128"/>
                <a:ea typeface="Meiryo UI" panose="020B0604030504040204" pitchFamily="50" charset="-128"/>
                <a:cs typeface="Meiryo UI" panose="020B0604030504040204" pitchFamily="50" charset="-128"/>
              </a:rPr>
              <a:t>が重要</a:t>
            </a:r>
            <a:endParaRPr kumimoji="0" lang="en-US" altLang="ja-JP" sz="11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1793390" y="2654329"/>
            <a:ext cx="1103655" cy="1166838"/>
          </a:xfrm>
          <a:prstGeom prst="ellipse">
            <a:avLst/>
          </a:prstGeom>
          <a:solidFill>
            <a:srgbClr val="00B050"/>
          </a:solidFill>
          <a:ln w="12700" cap="flat" cmpd="sng" algn="ctr">
            <a:noFill/>
            <a:prstDash val="solid"/>
          </a:ln>
          <a:effectLst/>
          <a:scene3d>
            <a:camera prst="orthographicFront"/>
            <a:lightRig rig="threePt" dir="t"/>
          </a:scene3d>
          <a:sp3d>
            <a:bevelT/>
          </a:sp3d>
        </p:spPr>
        <p:txBody>
          <a:bodyPr wrap="none" lIns="0" tIns="95982" rIns="0" bIns="95982" anchor="ctr"/>
          <a:lstStyle/>
          <a:p>
            <a:pPr algn="ctr" defTabSz="1218964">
              <a:lnSpc>
                <a:spcPct val="110000"/>
              </a:lnSpc>
              <a:defRPr/>
            </a:pPr>
            <a:r>
              <a:rPr kumimoji="0" lang="ja-JP" altLang="en-US" sz="12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サービスによる</a:t>
            </a:r>
            <a:br>
              <a:rPr kumimoji="0" lang="en-US" altLang="ja-JP" sz="12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2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付加価値提供</a:t>
            </a:r>
            <a:br>
              <a:rPr kumimoji="0" lang="en-US" altLang="ja-JP" sz="12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2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モデル</a:t>
            </a:r>
            <a:endParaRPr kumimoji="0" lang="en-US" altLang="ja-JP" sz="12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1007445" y="3895883"/>
            <a:ext cx="1103655" cy="1166838"/>
          </a:xfrm>
          <a:prstGeom prst="ellipse">
            <a:avLst/>
          </a:prstGeom>
          <a:solidFill>
            <a:srgbClr val="FFFF00"/>
          </a:solidFill>
          <a:ln w="12700" cap="flat" cmpd="sng" algn="ctr">
            <a:noFill/>
            <a:prstDash val="solid"/>
          </a:ln>
          <a:effectLst/>
          <a:scene3d>
            <a:camera prst="orthographicFront"/>
            <a:lightRig rig="threePt" dir="t"/>
          </a:scene3d>
          <a:sp3d>
            <a:bevelT/>
          </a:sp3d>
        </p:spPr>
        <p:txBody>
          <a:bodyPr wrap="none" lIns="0" tIns="80570" rIns="0" bIns="80570" anchor="ctr"/>
          <a:lstStyle/>
          <a:p>
            <a:pPr algn="ctr" defTabSz="1218964">
              <a:lnSpc>
                <a:spcPct val="110000"/>
              </a:lnSpc>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製品販売</a:t>
            </a:r>
            <a:endPar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algn="ctr" defTabSz="1218964">
              <a:lnSpc>
                <a:spcPct val="110000"/>
              </a:lnSpc>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中心</a:t>
            </a:r>
            <a:endParaRPr kumimoji="0" lang="en-US" altLang="ja-JP" sz="1200" b="1" kern="0" dirty="0">
              <a:latin typeface="Meiryo UI" panose="020B0604030504040204" pitchFamily="50" charset="-128"/>
              <a:ea typeface="Meiryo UI" panose="020B0604030504040204" pitchFamily="50" charset="-128"/>
              <a:cs typeface="Meiryo UI" panose="020B0604030504040204" pitchFamily="50" charset="-128"/>
            </a:endParaRPr>
          </a:p>
          <a:p>
            <a:pPr algn="ctr" defTabSz="1218964">
              <a:lnSpc>
                <a:spcPct val="110000"/>
              </a:lnSpc>
              <a:defRPr/>
            </a:pPr>
            <a:r>
              <a:rPr kumimoji="0" lang="ja-JP" altLang="en-US" sz="1200" b="1" kern="0" dirty="0">
                <a:latin typeface="Meiryo UI" panose="020B0604030504040204" pitchFamily="50" charset="-128"/>
                <a:ea typeface="Meiryo UI" panose="020B0604030504040204" pitchFamily="50" charset="-128"/>
                <a:cs typeface="Meiryo UI" panose="020B0604030504040204" pitchFamily="50" charset="-128"/>
              </a:rPr>
              <a:t>モデル</a:t>
            </a:r>
          </a:p>
        </p:txBody>
      </p:sp>
      <p:sp>
        <p:nvSpPr>
          <p:cNvPr id="23" name="円/楕円 22"/>
          <p:cNvSpPr/>
          <p:nvPr/>
        </p:nvSpPr>
        <p:spPr>
          <a:xfrm>
            <a:off x="2579335" y="1412776"/>
            <a:ext cx="1103655" cy="1166838"/>
          </a:xfrm>
          <a:prstGeom prst="ellipse">
            <a:avLst/>
          </a:prstGeom>
          <a:solidFill>
            <a:srgbClr val="3333FF"/>
          </a:solidFill>
          <a:ln w="12700" cap="flat" cmpd="sng" algn="ctr">
            <a:noFill/>
            <a:prstDash val="solid"/>
          </a:ln>
          <a:effectLst/>
          <a:scene3d>
            <a:camera prst="orthographicFront"/>
            <a:lightRig rig="threePt" dir="t"/>
          </a:scene3d>
          <a:sp3d>
            <a:bevelT/>
          </a:sp3d>
        </p:spPr>
        <p:txBody>
          <a:bodyPr wrap="none" lIns="0" tIns="95982" rIns="0" bIns="95982" anchor="ctr"/>
          <a:lstStyle/>
          <a:p>
            <a:pPr algn="ctr" defTabSz="1218964">
              <a:lnSpc>
                <a:spcPct val="110000"/>
              </a:lnSpc>
              <a:defRPr/>
            </a:pPr>
            <a:r>
              <a:rPr kumimoji="0" lang="ja-JP" altLang="en-US"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パフォーマンス</a:t>
            </a:r>
            <a:endParaRPr kumimoji="0" lang="en-US" altLang="ja-JP"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1218964">
              <a:lnSpc>
                <a:spcPct val="110000"/>
              </a:lnSpc>
              <a:defRPr/>
            </a:pPr>
            <a:r>
              <a:rPr kumimoji="0" lang="ja-JP" altLang="en-US" sz="12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ベース</a:t>
            </a:r>
            <a:r>
              <a:rPr kumimoji="0" lang="ja-JP" altLang="en-US"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1218964">
              <a:lnSpc>
                <a:spcPct val="110000"/>
              </a:lnSpc>
              <a:defRPr/>
            </a:pPr>
            <a:r>
              <a:rPr kumimoji="0" lang="ja-JP" altLang="en-US" sz="12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サービスモデル</a:t>
            </a:r>
          </a:p>
        </p:txBody>
      </p:sp>
      <p:sp>
        <p:nvSpPr>
          <p:cNvPr id="27" name="テキスト ボックス 26"/>
          <p:cNvSpPr txBox="1"/>
          <p:nvPr/>
        </p:nvSpPr>
        <p:spPr>
          <a:xfrm>
            <a:off x="5868144" y="5970627"/>
            <a:ext cx="295232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出所：</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デジタルファースト・ソサエティー</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日刊工業新聞社</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日刊</a:t>
            </a:r>
            <a:endParaRPr kumimoji="1" lang="en-US" altLang="ja-JP" sz="1000" dirty="0">
              <a:latin typeface="Meiryo UI" panose="020B0604030504040204" pitchFamily="50" charset="-128"/>
              <a:ea typeface="Meiryo UI" panose="020B0604030504040204" pitchFamily="50" charset="-128"/>
            </a:endParaRPr>
          </a:p>
          <a:p>
            <a:r>
              <a:rPr lang="en-US" altLang="ja-JP" sz="1000" dirty="0">
                <a:hlinkClick r:id="rId2"/>
              </a:rPr>
              <a:t>http://pub.nikkan.co.jp/books/detail/00003470</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27175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88" y="1"/>
            <a:ext cx="8532812" cy="620713"/>
          </a:xfrm>
        </p:spPr>
        <p:txBody>
          <a:bodyPr/>
          <a:lstStyle/>
          <a:p>
            <a:r>
              <a:rPr kumimoji="1" lang="en-US" altLang="ja-JP" sz="1800" dirty="0"/>
              <a:t>DX</a:t>
            </a:r>
            <a:r>
              <a:rPr kumimoji="1" lang="ja-JP" altLang="en-US" sz="1800" dirty="0"/>
              <a:t>ステージ：企業</a:t>
            </a:r>
            <a:r>
              <a:rPr kumimoji="1" lang="en-US" altLang="ja-JP" sz="1800" dirty="0"/>
              <a:t>DX(</a:t>
            </a:r>
            <a:r>
              <a:rPr kumimoji="1" lang="ja-JP" altLang="en-US" sz="1800" dirty="0"/>
              <a:t>自社内</a:t>
            </a:r>
            <a:r>
              <a:rPr kumimoji="1" lang="en-US" altLang="ja-JP" sz="1800" dirty="0"/>
              <a:t>)</a:t>
            </a:r>
            <a:r>
              <a:rPr kumimoji="1" lang="ja-JP" altLang="en-US" sz="1800" dirty="0"/>
              <a:t>→業界</a:t>
            </a:r>
            <a:r>
              <a:rPr kumimoji="1" lang="en-US" altLang="ja-JP" sz="1800" dirty="0"/>
              <a:t>DX(</a:t>
            </a:r>
            <a:r>
              <a:rPr kumimoji="1" lang="ja-JP" altLang="en-US" sz="1800" dirty="0"/>
              <a:t>企業間</a:t>
            </a:r>
            <a:r>
              <a:rPr kumimoji="1" lang="en-US" altLang="ja-JP" sz="1800" dirty="0"/>
              <a:t>)</a:t>
            </a:r>
            <a:r>
              <a:rPr kumimoji="1" lang="ja-JP" altLang="en-US" sz="1800" dirty="0"/>
              <a:t>→社会基盤</a:t>
            </a:r>
            <a:r>
              <a:rPr kumimoji="1" lang="en-US" altLang="ja-JP" sz="1800" dirty="0"/>
              <a:t>DX(</a:t>
            </a:r>
            <a:r>
              <a:rPr kumimoji="1" lang="ja-JP" altLang="en-US" sz="1800" dirty="0"/>
              <a:t>業種間</a:t>
            </a:r>
            <a:r>
              <a:rPr kumimoji="1" lang="en-US" altLang="ja-JP" sz="1800" dirty="0"/>
              <a:t>)</a:t>
            </a:r>
            <a:r>
              <a:rPr kumimoji="1" lang="ja-JP" altLang="en-US" sz="1800" dirty="0"/>
              <a:t>　</a:t>
            </a:r>
          </a:p>
        </p:txBody>
      </p:sp>
      <p:sp>
        <p:nvSpPr>
          <p:cNvPr id="3" name="下矢印 2">
            <a:extLst>
              <a:ext uri="{FF2B5EF4-FFF2-40B4-BE49-F238E27FC236}">
                <a16:creationId xmlns:a16="http://schemas.microsoft.com/office/drawing/2014/main" id="{BB6D36E1-06BF-4A4B-B78D-5383E04D37C0}"/>
              </a:ext>
            </a:extLst>
          </p:cNvPr>
          <p:cNvSpPr/>
          <p:nvPr/>
        </p:nvSpPr>
        <p:spPr>
          <a:xfrm>
            <a:off x="2378226" y="1172453"/>
            <a:ext cx="537590" cy="4527755"/>
          </a:xfrm>
          <a:prstGeom prst="downArrow">
            <a:avLst/>
          </a:prstGeom>
          <a:solidFill>
            <a:schemeClr val="tx1"/>
          </a:solidFill>
          <a:ln w="28575">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デジタル化の段階</a:t>
            </a:r>
          </a:p>
        </p:txBody>
      </p:sp>
      <p:sp>
        <p:nvSpPr>
          <p:cNvPr id="4" name="正方形/長方形 3">
            <a:extLst>
              <a:ext uri="{FF2B5EF4-FFF2-40B4-BE49-F238E27FC236}">
                <a16:creationId xmlns:a16="http://schemas.microsoft.com/office/drawing/2014/main" id="{EC05E2AB-D4A6-B542-8CE7-DB217FC9BB48}"/>
              </a:ext>
            </a:extLst>
          </p:cNvPr>
          <p:cNvSpPr/>
          <p:nvPr/>
        </p:nvSpPr>
        <p:spPr>
          <a:xfrm>
            <a:off x="2863544" y="1178827"/>
            <a:ext cx="1775534" cy="446217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E7CD7A5-8FAC-BE43-A160-1196BBDFAFF8}"/>
              </a:ext>
            </a:extLst>
          </p:cNvPr>
          <p:cNvSpPr txBox="1"/>
          <p:nvPr/>
        </p:nvSpPr>
        <p:spPr>
          <a:xfrm>
            <a:off x="3389675" y="1187708"/>
            <a:ext cx="723275" cy="307777"/>
          </a:xfrm>
          <a:prstGeom prst="rect">
            <a:avLst/>
          </a:prstGeom>
          <a:noFill/>
          <a:ln>
            <a:noFill/>
          </a:ln>
          <a:effectLst/>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自社内</a:t>
            </a:r>
          </a:p>
        </p:txBody>
      </p:sp>
      <p:sp>
        <p:nvSpPr>
          <p:cNvPr id="6" name="正方形/長方形 5">
            <a:extLst>
              <a:ext uri="{FF2B5EF4-FFF2-40B4-BE49-F238E27FC236}">
                <a16:creationId xmlns:a16="http://schemas.microsoft.com/office/drawing/2014/main" id="{D9613F69-6433-E54A-B8EA-4CC52F678943}"/>
              </a:ext>
            </a:extLst>
          </p:cNvPr>
          <p:cNvSpPr/>
          <p:nvPr/>
        </p:nvSpPr>
        <p:spPr>
          <a:xfrm>
            <a:off x="2970076" y="1890189"/>
            <a:ext cx="1571348" cy="833689"/>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第</a:t>
            </a:r>
            <a:r>
              <a:rPr kumimoji="1" lang="en-US" altLang="ja-JP" sz="1100" b="1" dirty="0">
                <a:solidFill>
                  <a:srgbClr val="0070C0"/>
                </a:solidFill>
                <a:latin typeface="Meiryo UI" panose="020B0604030504040204" pitchFamily="50" charset="-128"/>
                <a:ea typeface="Meiryo UI" panose="020B0604030504040204" pitchFamily="50" charset="-128"/>
              </a:rPr>
              <a:t>1</a:t>
            </a:r>
            <a:r>
              <a:rPr kumimoji="1" lang="ja-JP" altLang="en-US" sz="1100" b="1" dirty="0">
                <a:solidFill>
                  <a:srgbClr val="0070C0"/>
                </a:solidFill>
                <a:latin typeface="Meiryo UI" panose="020B0604030504040204" pitchFamily="50" charset="-128"/>
                <a:ea typeface="Meiryo UI" panose="020B0604030504040204" pitchFamily="50" charset="-128"/>
              </a:rPr>
              <a:t>ステップ</a:t>
            </a:r>
            <a:endParaRPr kumimoji="1" lang="en-US" altLang="ja-JP" sz="1100" b="1" dirty="0">
              <a:solidFill>
                <a:srgbClr val="0070C0"/>
              </a:solidFill>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rPr>
              <a:t>化</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（見える化）</a:t>
            </a:r>
            <a:endParaRPr kumimoji="1" lang="ja-JP" altLang="en-US" sz="11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E92E0F9-3DDF-FB41-A61D-54E44308309C}"/>
              </a:ext>
            </a:extLst>
          </p:cNvPr>
          <p:cNvSpPr/>
          <p:nvPr/>
        </p:nvSpPr>
        <p:spPr>
          <a:xfrm>
            <a:off x="2961196" y="2915899"/>
            <a:ext cx="1571348" cy="1728192"/>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第</a:t>
            </a:r>
            <a:r>
              <a:rPr kumimoji="1" lang="en-US" altLang="ja-JP" sz="1100" b="1" dirty="0">
                <a:solidFill>
                  <a:srgbClr val="0070C0"/>
                </a:solidFill>
                <a:latin typeface="Meiryo UI" panose="020B0604030504040204" pitchFamily="50" charset="-128"/>
                <a:ea typeface="Meiryo UI" panose="020B0604030504040204" pitchFamily="50" charset="-128"/>
              </a:rPr>
              <a:t>2</a:t>
            </a:r>
            <a:r>
              <a:rPr kumimoji="1" lang="ja-JP" altLang="en-US" sz="1100" b="1" dirty="0">
                <a:solidFill>
                  <a:srgbClr val="0070C0"/>
                </a:solidFill>
                <a:latin typeface="Meiryo UI" panose="020B0604030504040204" pitchFamily="50" charset="-128"/>
                <a:ea typeface="Meiryo UI" panose="020B0604030504040204" pitchFamily="50" charset="-128"/>
              </a:rPr>
              <a:t>ステップ</a:t>
            </a:r>
            <a:endParaRPr kumimoji="1" lang="en-US" altLang="ja-JP" sz="1100" b="1" dirty="0">
              <a:solidFill>
                <a:srgbClr val="0070C0"/>
              </a:solidFill>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データ収集・蓄積・分析</a:t>
            </a:r>
            <a:endParaRPr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8" name="下矢印 7">
            <a:extLst>
              <a:ext uri="{FF2B5EF4-FFF2-40B4-BE49-F238E27FC236}">
                <a16:creationId xmlns:a16="http://schemas.microsoft.com/office/drawing/2014/main" id="{7AA3D114-6262-F742-AF34-248C4DCD686C}"/>
              </a:ext>
            </a:extLst>
          </p:cNvPr>
          <p:cNvSpPr/>
          <p:nvPr/>
        </p:nvSpPr>
        <p:spPr>
          <a:xfrm>
            <a:off x="3544169" y="2627867"/>
            <a:ext cx="423169" cy="426128"/>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94A7EC4-41C8-AF4B-8153-294386A2FE1E}"/>
              </a:ext>
            </a:extLst>
          </p:cNvPr>
          <p:cNvSpPr/>
          <p:nvPr/>
        </p:nvSpPr>
        <p:spPr>
          <a:xfrm>
            <a:off x="4981727" y="1178827"/>
            <a:ext cx="1775534" cy="446217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020F99E-F6F1-FE44-94BD-69E499584289}"/>
              </a:ext>
            </a:extLst>
          </p:cNvPr>
          <p:cNvSpPr txBox="1"/>
          <p:nvPr/>
        </p:nvSpPr>
        <p:spPr>
          <a:xfrm>
            <a:off x="5261795" y="1187707"/>
            <a:ext cx="1215396" cy="523220"/>
          </a:xfrm>
          <a:prstGeom prst="rect">
            <a:avLst/>
          </a:prstGeom>
          <a:noFill/>
          <a:ln>
            <a:noFill/>
          </a:ln>
          <a:effectLst/>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コンソーシアム</a:t>
            </a:r>
            <a:endParaRPr kumimoji="1" lang="en-US" altLang="ja-JP" sz="14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エコシステム</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E82A45A-74A5-FB4E-AB72-96F8500F4574}"/>
              </a:ext>
            </a:extLst>
          </p:cNvPr>
          <p:cNvSpPr/>
          <p:nvPr/>
        </p:nvSpPr>
        <p:spPr>
          <a:xfrm>
            <a:off x="5083820" y="1890190"/>
            <a:ext cx="1571348" cy="1811045"/>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バリューチェーンなど関連他社と連携し、</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ソリューションを拡充</a:t>
            </a:r>
          </a:p>
        </p:txBody>
      </p:sp>
      <p:sp>
        <p:nvSpPr>
          <p:cNvPr id="13" name="正方形/長方形 12">
            <a:extLst>
              <a:ext uri="{FF2B5EF4-FFF2-40B4-BE49-F238E27FC236}">
                <a16:creationId xmlns:a16="http://schemas.microsoft.com/office/drawing/2014/main" id="{2AF79B67-A966-BE4D-8CC9-65B986C27E93}"/>
              </a:ext>
            </a:extLst>
          </p:cNvPr>
          <p:cNvSpPr/>
          <p:nvPr/>
        </p:nvSpPr>
        <p:spPr>
          <a:xfrm>
            <a:off x="5083820" y="3775786"/>
            <a:ext cx="1571348" cy="1811045"/>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同業他社とも</a:t>
            </a:r>
            <a:endParaRPr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連携し、業界として</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プラットフォーム化</a:t>
            </a:r>
          </a:p>
        </p:txBody>
      </p:sp>
      <p:sp>
        <p:nvSpPr>
          <p:cNvPr id="14" name="下矢印 13">
            <a:extLst>
              <a:ext uri="{FF2B5EF4-FFF2-40B4-BE49-F238E27FC236}">
                <a16:creationId xmlns:a16="http://schemas.microsoft.com/office/drawing/2014/main" id="{6C6C6A50-8124-EA4E-AB19-058E1D479A2E}"/>
              </a:ext>
            </a:extLst>
          </p:cNvPr>
          <p:cNvSpPr/>
          <p:nvPr/>
        </p:nvSpPr>
        <p:spPr>
          <a:xfrm rot="16200000">
            <a:off x="4534317" y="3251837"/>
            <a:ext cx="539701" cy="426128"/>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F41D0E4-46DC-AB47-A873-D2C5900EE182}"/>
              </a:ext>
            </a:extLst>
          </p:cNvPr>
          <p:cNvSpPr/>
          <p:nvPr/>
        </p:nvSpPr>
        <p:spPr>
          <a:xfrm>
            <a:off x="7099910" y="1187707"/>
            <a:ext cx="1775534" cy="446217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4453D9D-AB74-3744-AE61-58421DA5584C}"/>
              </a:ext>
            </a:extLst>
          </p:cNvPr>
          <p:cNvSpPr txBox="1"/>
          <p:nvPr/>
        </p:nvSpPr>
        <p:spPr>
          <a:xfrm>
            <a:off x="7177202" y="1196588"/>
            <a:ext cx="1620957" cy="523220"/>
          </a:xfrm>
          <a:prstGeom prst="rect">
            <a:avLst/>
          </a:prstGeom>
          <a:noFill/>
          <a:ln>
            <a:noFill/>
          </a:ln>
          <a:effectLst/>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社会基盤</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（異業種間連携）</a:t>
            </a:r>
            <a:endParaRPr lang="en-US" altLang="ja-JP" sz="1400" b="1" dirty="0">
              <a:latin typeface="Meiryo UI" panose="020B0604030504040204" pitchFamily="50" charset="-128"/>
              <a:ea typeface="Meiryo UI" panose="020B0604030504040204" pitchFamily="50" charset="-128"/>
            </a:endParaRPr>
          </a:p>
        </p:txBody>
      </p:sp>
      <p:sp>
        <p:nvSpPr>
          <p:cNvPr id="17" name="下矢印 16">
            <a:extLst>
              <a:ext uri="{FF2B5EF4-FFF2-40B4-BE49-F238E27FC236}">
                <a16:creationId xmlns:a16="http://schemas.microsoft.com/office/drawing/2014/main" id="{B364EE92-4D41-3940-AFEE-D1D447B9AF32}"/>
              </a:ext>
            </a:extLst>
          </p:cNvPr>
          <p:cNvSpPr/>
          <p:nvPr/>
        </p:nvSpPr>
        <p:spPr>
          <a:xfrm rot="16200000">
            <a:off x="6652499" y="3260717"/>
            <a:ext cx="539701" cy="426128"/>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19" name="右矢印 18">
            <a:extLst>
              <a:ext uri="{FF2B5EF4-FFF2-40B4-BE49-F238E27FC236}">
                <a16:creationId xmlns:a16="http://schemas.microsoft.com/office/drawing/2014/main" id="{79A3D682-7016-214D-A263-418351C27DDB}"/>
              </a:ext>
            </a:extLst>
          </p:cNvPr>
          <p:cNvSpPr/>
          <p:nvPr/>
        </p:nvSpPr>
        <p:spPr>
          <a:xfrm>
            <a:off x="2859102" y="644691"/>
            <a:ext cx="6249403" cy="543016"/>
          </a:xfrm>
          <a:prstGeom prst="rightArrow">
            <a:avLst>
              <a:gd name="adj1" fmla="val 58472"/>
              <a:gd name="adj2" fmla="val 50000"/>
            </a:avLst>
          </a:prstGeom>
          <a:solidFill>
            <a:schemeClr val="tx1"/>
          </a:solidFill>
          <a:ln w="28575">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デジタル化の連携範囲（オープン化）</a:t>
            </a:r>
          </a:p>
        </p:txBody>
      </p:sp>
      <p:sp>
        <p:nvSpPr>
          <p:cNvPr id="20" name="テキスト ボックス 19">
            <a:extLst>
              <a:ext uri="{FF2B5EF4-FFF2-40B4-BE49-F238E27FC236}">
                <a16:creationId xmlns:a16="http://schemas.microsoft.com/office/drawing/2014/main" id="{691B2DBC-7968-DA4E-8BBA-6D5064DCD2DB}"/>
              </a:ext>
            </a:extLst>
          </p:cNvPr>
          <p:cNvSpPr txBox="1"/>
          <p:nvPr/>
        </p:nvSpPr>
        <p:spPr>
          <a:xfrm>
            <a:off x="1946180" y="5700209"/>
            <a:ext cx="1041645" cy="276999"/>
          </a:xfrm>
          <a:prstGeom prst="rect">
            <a:avLst/>
          </a:prstGeom>
          <a:noFill/>
          <a:ln>
            <a:noFill/>
          </a:ln>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rPr>
              <a:t>DX</a:t>
            </a:r>
            <a:r>
              <a:rPr kumimoji="1" lang="ja-JP" altLang="en-US" sz="1200" b="1" dirty="0">
                <a:latin typeface="Meiryo UI" panose="020B0604030504040204" pitchFamily="50" charset="-128"/>
                <a:ea typeface="Meiryo UI" panose="020B0604030504040204" pitchFamily="50" charset="-128"/>
              </a:rPr>
              <a:t>ステージ</a:t>
            </a:r>
          </a:p>
        </p:txBody>
      </p:sp>
      <p:sp>
        <p:nvSpPr>
          <p:cNvPr id="21" name="正方形/長方形 20">
            <a:extLst>
              <a:ext uri="{FF2B5EF4-FFF2-40B4-BE49-F238E27FC236}">
                <a16:creationId xmlns:a16="http://schemas.microsoft.com/office/drawing/2014/main" id="{A4E41D5E-3681-BB4D-BF32-DE9203AFCBBA}"/>
              </a:ext>
            </a:extLst>
          </p:cNvPr>
          <p:cNvSpPr/>
          <p:nvPr/>
        </p:nvSpPr>
        <p:spPr>
          <a:xfrm>
            <a:off x="2859102" y="5700209"/>
            <a:ext cx="1775534" cy="36458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a:solidFill>
                  <a:srgbClr val="FF9933"/>
                </a:solidFill>
                <a:latin typeface="Meiryo UI" panose="020B0604030504040204" pitchFamily="50" charset="-128"/>
                <a:ea typeface="Meiryo UI" panose="020B0604030504040204" pitchFamily="50" charset="-128"/>
              </a:rPr>
              <a:t>第</a:t>
            </a:r>
            <a:r>
              <a:rPr kumimoji="1" lang="en-US" altLang="ja-JP" sz="1100" b="1" dirty="0">
                <a:solidFill>
                  <a:srgbClr val="FF9933"/>
                </a:solidFill>
                <a:latin typeface="Meiryo UI" panose="020B0604030504040204" pitchFamily="50" charset="-128"/>
                <a:ea typeface="Meiryo UI" panose="020B0604030504040204" pitchFamily="50" charset="-128"/>
              </a:rPr>
              <a:t>1</a:t>
            </a:r>
            <a:r>
              <a:rPr kumimoji="1" lang="ja-JP" altLang="en-US" sz="1100" b="1" dirty="0">
                <a:solidFill>
                  <a:srgbClr val="FF9933"/>
                </a:solidFill>
                <a:latin typeface="Meiryo UI" panose="020B0604030504040204" pitchFamily="50" charset="-128"/>
                <a:ea typeface="Meiryo UI" panose="020B0604030504040204" pitchFamily="50" charset="-128"/>
              </a:rPr>
              <a:t>ステージ</a:t>
            </a:r>
          </a:p>
        </p:txBody>
      </p:sp>
      <p:sp>
        <p:nvSpPr>
          <p:cNvPr id="22" name="正方形/長方形 21">
            <a:extLst>
              <a:ext uri="{FF2B5EF4-FFF2-40B4-BE49-F238E27FC236}">
                <a16:creationId xmlns:a16="http://schemas.microsoft.com/office/drawing/2014/main" id="{87ECE65C-610B-BD48-8E50-9CD770F6DFB2}"/>
              </a:ext>
            </a:extLst>
          </p:cNvPr>
          <p:cNvSpPr/>
          <p:nvPr/>
        </p:nvSpPr>
        <p:spPr>
          <a:xfrm>
            <a:off x="4981727" y="5700209"/>
            <a:ext cx="1775534" cy="36458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a:solidFill>
                  <a:srgbClr val="FF9933"/>
                </a:solidFill>
                <a:latin typeface="Meiryo UI" panose="020B0604030504040204" pitchFamily="50" charset="-128"/>
                <a:ea typeface="Meiryo UI" panose="020B0604030504040204" pitchFamily="50" charset="-128"/>
              </a:rPr>
              <a:t>第</a:t>
            </a:r>
            <a:r>
              <a:rPr kumimoji="1" lang="en-US" altLang="ja-JP" sz="1100" b="1" dirty="0">
                <a:solidFill>
                  <a:srgbClr val="FF9933"/>
                </a:solidFill>
                <a:latin typeface="Meiryo UI" panose="020B0604030504040204" pitchFamily="50" charset="-128"/>
                <a:ea typeface="Meiryo UI" panose="020B0604030504040204" pitchFamily="50" charset="-128"/>
              </a:rPr>
              <a:t>2</a:t>
            </a:r>
            <a:r>
              <a:rPr kumimoji="1" lang="ja-JP" altLang="en-US" sz="1100" b="1">
                <a:solidFill>
                  <a:srgbClr val="FF9933"/>
                </a:solidFill>
                <a:latin typeface="Meiryo UI" panose="020B0604030504040204" pitchFamily="50" charset="-128"/>
                <a:ea typeface="Meiryo UI" panose="020B0604030504040204" pitchFamily="50" charset="-128"/>
              </a:rPr>
              <a:t>ステージ</a:t>
            </a:r>
          </a:p>
        </p:txBody>
      </p:sp>
      <p:sp>
        <p:nvSpPr>
          <p:cNvPr id="23" name="正方形/長方形 22">
            <a:extLst>
              <a:ext uri="{FF2B5EF4-FFF2-40B4-BE49-F238E27FC236}">
                <a16:creationId xmlns:a16="http://schemas.microsoft.com/office/drawing/2014/main" id="{5C43BDB3-3C62-1144-97BE-DFBA63F0BFBE}"/>
              </a:ext>
            </a:extLst>
          </p:cNvPr>
          <p:cNvSpPr/>
          <p:nvPr/>
        </p:nvSpPr>
        <p:spPr>
          <a:xfrm>
            <a:off x="7099910" y="5700209"/>
            <a:ext cx="1775534" cy="36458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a:solidFill>
                  <a:srgbClr val="FF9933"/>
                </a:solidFill>
                <a:latin typeface="Meiryo UI" panose="020B0604030504040204" pitchFamily="50" charset="-128"/>
                <a:ea typeface="Meiryo UI" panose="020B0604030504040204" pitchFamily="50" charset="-128"/>
              </a:rPr>
              <a:t>第</a:t>
            </a:r>
            <a:r>
              <a:rPr kumimoji="1" lang="en-US" altLang="ja-JP" sz="1100" b="1" dirty="0">
                <a:solidFill>
                  <a:srgbClr val="FF9933"/>
                </a:solidFill>
                <a:latin typeface="Meiryo UI" panose="020B0604030504040204" pitchFamily="50" charset="-128"/>
                <a:ea typeface="Meiryo UI" panose="020B0604030504040204" pitchFamily="50" charset="-128"/>
              </a:rPr>
              <a:t>3</a:t>
            </a:r>
            <a:r>
              <a:rPr kumimoji="1" lang="ja-JP" altLang="en-US" sz="1100" b="1" dirty="0">
                <a:solidFill>
                  <a:srgbClr val="FF9933"/>
                </a:solidFill>
                <a:latin typeface="Meiryo UI" panose="020B0604030504040204" pitchFamily="50" charset="-128"/>
                <a:ea typeface="Meiryo UI" panose="020B0604030504040204" pitchFamily="50" charset="-128"/>
              </a:rPr>
              <a:t>ステージ</a:t>
            </a:r>
          </a:p>
        </p:txBody>
      </p:sp>
      <p:sp>
        <p:nvSpPr>
          <p:cNvPr id="24" name="テキスト ボックス 23">
            <a:extLst>
              <a:ext uri="{FF2B5EF4-FFF2-40B4-BE49-F238E27FC236}">
                <a16:creationId xmlns:a16="http://schemas.microsoft.com/office/drawing/2014/main" id="{A2D3A277-31F8-4641-BB6E-63B256149C8A}"/>
              </a:ext>
            </a:extLst>
          </p:cNvPr>
          <p:cNvSpPr txBox="1"/>
          <p:nvPr/>
        </p:nvSpPr>
        <p:spPr>
          <a:xfrm>
            <a:off x="2934564" y="6018841"/>
            <a:ext cx="1597980" cy="415498"/>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自社サービスの</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高度化・効率化</a:t>
            </a:r>
          </a:p>
        </p:txBody>
      </p:sp>
      <p:sp>
        <p:nvSpPr>
          <p:cNvPr id="25" name="テキスト ボックス 24">
            <a:extLst>
              <a:ext uri="{FF2B5EF4-FFF2-40B4-BE49-F238E27FC236}">
                <a16:creationId xmlns:a16="http://schemas.microsoft.com/office/drawing/2014/main" id="{8A0BB131-6F57-6743-9878-21F6527E239E}"/>
              </a:ext>
            </a:extLst>
          </p:cNvPr>
          <p:cNvSpPr txBox="1"/>
          <p:nvPr/>
        </p:nvSpPr>
        <p:spPr>
          <a:xfrm>
            <a:off x="4955095" y="6018841"/>
            <a:ext cx="1921162" cy="415498"/>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プラットフォーム化による</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業界課題の解決</a:t>
            </a:r>
          </a:p>
        </p:txBody>
      </p:sp>
      <p:sp>
        <p:nvSpPr>
          <p:cNvPr id="26" name="テキスト ボックス 25">
            <a:extLst>
              <a:ext uri="{FF2B5EF4-FFF2-40B4-BE49-F238E27FC236}">
                <a16:creationId xmlns:a16="http://schemas.microsoft.com/office/drawing/2014/main" id="{F9F3C16B-2C6D-F948-832B-B944A48B64DB}"/>
              </a:ext>
            </a:extLst>
          </p:cNvPr>
          <p:cNvSpPr txBox="1"/>
          <p:nvPr/>
        </p:nvSpPr>
        <p:spPr>
          <a:xfrm>
            <a:off x="7154025" y="6022837"/>
            <a:ext cx="1597980" cy="415498"/>
          </a:xfrm>
          <a:prstGeom prst="rect">
            <a:avLst/>
          </a:prstGeom>
          <a:noFill/>
        </p:spPr>
        <p:txBody>
          <a:bodyPr wrap="square" rtlCol="0">
            <a:spAutoFit/>
          </a:bodyPr>
          <a:lstStyle/>
          <a:p>
            <a:pPr algn="ctr"/>
            <a:r>
              <a:rPr lang="ja-JP" altLang="en-US" sz="1050">
                <a:latin typeface="Meiryo UI" panose="020B0604030504040204" pitchFamily="50" charset="-128"/>
                <a:ea typeface="Meiryo UI" panose="020B0604030504040204" pitchFamily="50" charset="-128"/>
              </a:rPr>
              <a:t>より広範囲な</a:t>
            </a:r>
            <a:endParaRPr lang="en-US" altLang="ja-JP" sz="1050" dirty="0">
              <a:latin typeface="Meiryo UI" panose="020B0604030504040204" pitchFamily="50" charset="-128"/>
              <a:ea typeface="Meiryo UI" panose="020B0604030504040204" pitchFamily="50" charset="-128"/>
            </a:endParaRPr>
          </a:p>
          <a:p>
            <a:pPr algn="ctr"/>
            <a:r>
              <a:rPr lang="ja-JP" altLang="en-US" sz="1050">
                <a:latin typeface="Meiryo UI" panose="020B0604030504040204" pitchFamily="50" charset="-128"/>
                <a:ea typeface="Meiryo UI" panose="020B0604030504040204" pitchFamily="50" charset="-128"/>
              </a:rPr>
              <a:t>社会課題の解決</a:t>
            </a:r>
            <a:endParaRPr kumimoji="1" lang="ja-JP" altLang="en-US" sz="105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75234184-B647-428A-A955-3138589A584E}"/>
              </a:ext>
            </a:extLst>
          </p:cNvPr>
          <p:cNvSpPr/>
          <p:nvPr/>
        </p:nvSpPr>
        <p:spPr>
          <a:xfrm>
            <a:off x="3030118" y="3605525"/>
            <a:ext cx="662213" cy="750535"/>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ja-JP" altLang="en-US" sz="1100" dirty="0">
                <a:latin typeface="Meiryo UI" panose="020B0604030504040204" pitchFamily="50" charset="-128"/>
                <a:ea typeface="Meiryo UI" panose="020B0604030504040204" pitchFamily="50" charset="-128"/>
              </a:rPr>
              <a:t>リアル</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タイム</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データ</a:t>
            </a:r>
          </a:p>
        </p:txBody>
      </p:sp>
      <p:sp>
        <p:nvSpPr>
          <p:cNvPr id="28" name="正方形/長方形 27">
            <a:extLst>
              <a:ext uri="{FF2B5EF4-FFF2-40B4-BE49-F238E27FC236}">
                <a16:creationId xmlns:a16="http://schemas.microsoft.com/office/drawing/2014/main" id="{6738030C-883F-4528-98A4-E410445C1733}"/>
              </a:ext>
            </a:extLst>
          </p:cNvPr>
          <p:cNvSpPr/>
          <p:nvPr/>
        </p:nvSpPr>
        <p:spPr>
          <a:xfrm>
            <a:off x="3778475" y="3605525"/>
            <a:ext cx="662213" cy="750535"/>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ja-JP" altLang="en-US" sz="1100" dirty="0">
                <a:latin typeface="Meiryo UI" panose="020B0604030504040204" pitchFamily="50" charset="-128"/>
                <a:ea typeface="Meiryo UI" panose="020B0604030504040204" pitchFamily="50" charset="-128"/>
              </a:rPr>
              <a:t>ビッグ</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データ</a:t>
            </a:r>
          </a:p>
        </p:txBody>
      </p:sp>
      <p:sp>
        <p:nvSpPr>
          <p:cNvPr id="29" name="正方形/長方形 28">
            <a:extLst>
              <a:ext uri="{FF2B5EF4-FFF2-40B4-BE49-F238E27FC236}">
                <a16:creationId xmlns:a16="http://schemas.microsoft.com/office/drawing/2014/main" id="{D9613F69-6433-E54A-B8EA-4CC52F678943}"/>
              </a:ext>
            </a:extLst>
          </p:cNvPr>
          <p:cNvSpPr/>
          <p:nvPr/>
        </p:nvSpPr>
        <p:spPr>
          <a:xfrm>
            <a:off x="7164289" y="1905339"/>
            <a:ext cx="1656184" cy="3672408"/>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100" dirty="0">
                <a:latin typeface="Meiryo UI" panose="020B0604030504040204" pitchFamily="50" charset="-128"/>
                <a:ea typeface="Meiryo UI" panose="020B0604030504040204" pitchFamily="50" charset="-128"/>
              </a:rPr>
              <a:t>他のスマートサービス</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と連携し、</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より広範囲な</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社会課題の解決</a:t>
            </a:r>
          </a:p>
          <a:p>
            <a:pPr algn="ctr"/>
            <a:r>
              <a:rPr lang="en-US" altLang="ja-JP" sz="1100" dirty="0">
                <a:latin typeface="Meiryo UI" panose="020B0604030504040204" pitchFamily="50" charset="-128"/>
                <a:ea typeface="Meiryo UI" panose="020B0604030504040204" pitchFamily="50" charset="-128"/>
              </a:rPr>
              <a:t>(Ex.</a:t>
            </a:r>
            <a:r>
              <a:rPr lang="ja-JP" altLang="en-US" sz="1100" dirty="0">
                <a:latin typeface="Meiryo UI" panose="020B0604030504040204" pitchFamily="50" charset="-128"/>
                <a:ea typeface="Meiryo UI" panose="020B0604030504040204" pitchFamily="50" charset="-128"/>
              </a:rPr>
              <a:t>スマートシティ＋</a:t>
            </a:r>
            <a:r>
              <a:rPr lang="en-US" altLang="ja-JP" sz="1100" dirty="0" err="1">
                <a:latin typeface="Meiryo UI" panose="020B0604030504040204" pitchFamily="50" charset="-128"/>
                <a:ea typeface="Meiryo UI" panose="020B0604030504040204" pitchFamily="50" charset="-128"/>
              </a:rPr>
              <a:t>MaaS</a:t>
            </a:r>
            <a:r>
              <a:rPr lang="en-US" altLang="ja-JP" sz="1100" dirty="0">
                <a:latin typeface="Meiryo UI" panose="020B0604030504040204" pitchFamily="50" charset="-128"/>
                <a:ea typeface="Meiryo UI" panose="020B0604030504040204" pitchFamily="50" charset="-128"/>
              </a:rPr>
              <a:t>)</a:t>
            </a:r>
          </a:p>
          <a:p>
            <a:pPr algn="ctr"/>
            <a:endParaRPr lang="en-US" altLang="ja-JP" sz="1100" dirty="0">
              <a:latin typeface="Meiryo UI" panose="020B0604030504040204" pitchFamily="50" charset="-128"/>
              <a:ea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rPr>
              <a:t>Connected</a:t>
            </a:r>
          </a:p>
          <a:p>
            <a:pPr algn="ctr"/>
            <a:r>
              <a:rPr lang="en-US" altLang="ja-JP" sz="1100" dirty="0">
                <a:latin typeface="Meiryo UI" panose="020B0604030504040204" pitchFamily="50" charset="-128"/>
                <a:ea typeface="Meiryo UI" panose="020B0604030504040204" pitchFamily="50" charset="-128"/>
              </a:rPr>
              <a:t>Industries</a:t>
            </a:r>
          </a:p>
          <a:p>
            <a:pPr algn="ctr"/>
            <a:r>
              <a:rPr kumimoji="1" lang="ja-JP" altLang="en-US" sz="1100" dirty="0">
                <a:latin typeface="Meiryo UI" panose="020B0604030504040204" pitchFamily="50" charset="-128"/>
                <a:ea typeface="Meiryo UI" panose="020B0604030504040204" pitchFamily="50" charset="-128"/>
              </a:rPr>
              <a:t>（異業種間連携）</a:t>
            </a: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Soceity5.0</a:t>
            </a:r>
            <a:endParaRPr kumimoji="1" lang="ja-JP" altLang="en-US"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95536" y="738570"/>
            <a:ext cx="2044149" cy="1754326"/>
          </a:xfrm>
          <a:prstGeom prst="rect">
            <a:avLst/>
          </a:prstGeom>
          <a:noFill/>
          <a:ln>
            <a:solidFill>
              <a:schemeClr val="tx1"/>
            </a:solidFill>
          </a:ln>
        </p:spPr>
        <p:txBody>
          <a:bodyPr wrap="none" rtlCol="0">
            <a:spAutoFit/>
          </a:bodyPr>
          <a:lstStyle/>
          <a:p>
            <a:r>
              <a:rPr lang="ja-JP" altLang="en-US" sz="1200" b="1" dirty="0">
                <a:solidFill>
                  <a:srgbClr val="FF9933"/>
                </a:solidFill>
                <a:latin typeface="Meiryo UI" panose="020B0604030504040204" pitchFamily="50" charset="-128"/>
                <a:ea typeface="Meiryo UI" panose="020B0604030504040204" pitchFamily="50" charset="-128"/>
              </a:rPr>
              <a:t>連携ステージ</a:t>
            </a:r>
            <a:endParaRPr lang="en-US" altLang="ja-JP" sz="1200" b="1" dirty="0">
              <a:solidFill>
                <a:srgbClr val="FF9933"/>
              </a:solidFill>
              <a:latin typeface="Meiryo UI" panose="020B0604030504040204" pitchFamily="50" charset="-128"/>
              <a:ea typeface="Meiryo UI" panose="020B0604030504040204" pitchFamily="50" charset="-128"/>
            </a:endParaRPr>
          </a:p>
          <a:p>
            <a:r>
              <a:rPr kumimoji="1" lang="ja-JP" altLang="en-US" sz="1200" b="1" dirty="0">
                <a:solidFill>
                  <a:srgbClr val="FF9933"/>
                </a:solidFill>
                <a:latin typeface="Meiryo UI" panose="020B0604030504040204" pitchFamily="50" charset="-128"/>
                <a:ea typeface="Meiryo UI" panose="020B0604030504040204" pitchFamily="50" charset="-128"/>
              </a:rPr>
              <a:t>第</a:t>
            </a:r>
            <a:r>
              <a:rPr kumimoji="1" lang="en-US" altLang="ja-JP" sz="1200" b="1" dirty="0">
                <a:solidFill>
                  <a:srgbClr val="FF9933"/>
                </a:solidFill>
                <a:latin typeface="Meiryo UI" panose="020B0604030504040204" pitchFamily="50" charset="-128"/>
                <a:ea typeface="Meiryo UI" panose="020B0604030504040204" pitchFamily="50" charset="-128"/>
              </a:rPr>
              <a:t>1</a:t>
            </a:r>
            <a:r>
              <a:rPr kumimoji="1" lang="ja-JP" altLang="en-US" sz="1200" b="1" dirty="0">
                <a:solidFill>
                  <a:srgbClr val="FF9933"/>
                </a:solidFill>
                <a:latin typeface="Meiryo UI" panose="020B0604030504040204" pitchFamily="50" charset="-128"/>
                <a:ea typeface="Meiryo UI" panose="020B0604030504040204" pitchFamily="50" charset="-128"/>
              </a:rPr>
              <a:t>ステージ：自社内</a:t>
            </a:r>
            <a:endParaRPr kumimoji="1"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b="1" dirty="0">
                <a:solidFill>
                  <a:srgbClr val="FF9933"/>
                </a:solidFill>
                <a:latin typeface="Meiryo UI" panose="020B0604030504040204" pitchFamily="50" charset="-128"/>
                <a:ea typeface="Meiryo UI" panose="020B0604030504040204" pitchFamily="50" charset="-128"/>
              </a:rPr>
              <a:t>　　　　　　</a:t>
            </a:r>
            <a:r>
              <a:rPr lang="en-US" altLang="ja-JP" sz="1200" b="1" dirty="0">
                <a:solidFill>
                  <a:srgbClr val="FF9933"/>
                </a:solidFill>
                <a:latin typeface="Meiryo UI" panose="020B0604030504040204" pitchFamily="50" charset="-128"/>
                <a:ea typeface="Meiryo UI" panose="020B0604030504040204" pitchFamily="50" charset="-128"/>
              </a:rPr>
              <a:t>(</a:t>
            </a:r>
            <a:r>
              <a:rPr lang="ja-JP" altLang="en-US" sz="1200" b="1" dirty="0">
                <a:solidFill>
                  <a:srgbClr val="FF9933"/>
                </a:solidFill>
                <a:latin typeface="Meiryo UI" panose="020B0604030504040204" pitchFamily="50" charset="-128"/>
                <a:ea typeface="Meiryo UI" panose="020B0604030504040204" pitchFamily="50" charset="-128"/>
              </a:rPr>
              <a:t>企業グループ内</a:t>
            </a:r>
            <a:r>
              <a:rPr lang="en-US" altLang="ja-JP" sz="1200" b="1" dirty="0">
                <a:solidFill>
                  <a:srgbClr val="FF9933"/>
                </a:solidFill>
                <a:latin typeface="Meiryo UI" panose="020B0604030504040204" pitchFamily="50" charset="-128"/>
                <a:ea typeface="Meiryo UI" panose="020B0604030504040204" pitchFamily="50" charset="-128"/>
              </a:rPr>
              <a:t>)</a:t>
            </a:r>
            <a:r>
              <a:rPr lang="ja-JP" altLang="en-US" sz="1200" b="1" dirty="0">
                <a:solidFill>
                  <a:srgbClr val="FF9933"/>
                </a:solidFill>
                <a:latin typeface="Meiryo UI" panose="020B0604030504040204" pitchFamily="50" charset="-128"/>
                <a:ea typeface="Meiryo UI" panose="020B0604030504040204" pitchFamily="50" charset="-128"/>
              </a:rPr>
              <a:t>　</a:t>
            </a:r>
            <a:endParaRPr kumimoji="1" lang="en-US" altLang="ja-JP" sz="1200" b="1" dirty="0">
              <a:solidFill>
                <a:srgbClr val="FF9933"/>
              </a:solidFill>
              <a:latin typeface="Meiryo UI" panose="020B0604030504040204" pitchFamily="50" charset="-128"/>
              <a:ea typeface="Meiryo UI" panose="020B0604030504040204" pitchFamily="50" charset="-128"/>
            </a:endParaRPr>
          </a:p>
          <a:p>
            <a:endParaRPr kumimoji="1"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b="1" dirty="0">
                <a:solidFill>
                  <a:srgbClr val="FF9933"/>
                </a:solidFill>
                <a:latin typeface="Meiryo UI" panose="020B0604030504040204" pitchFamily="50" charset="-128"/>
                <a:ea typeface="Meiryo UI" panose="020B0604030504040204" pitchFamily="50" charset="-128"/>
              </a:rPr>
              <a:t>第</a:t>
            </a:r>
            <a:r>
              <a:rPr lang="en-US" altLang="ja-JP" sz="1200" b="1" dirty="0">
                <a:solidFill>
                  <a:srgbClr val="FF9933"/>
                </a:solidFill>
                <a:latin typeface="Meiryo UI" panose="020B0604030504040204" pitchFamily="50" charset="-128"/>
                <a:ea typeface="Meiryo UI" panose="020B0604030504040204" pitchFamily="50" charset="-128"/>
              </a:rPr>
              <a:t>2</a:t>
            </a:r>
            <a:r>
              <a:rPr lang="ja-JP" altLang="en-US" sz="1200" b="1" dirty="0">
                <a:solidFill>
                  <a:srgbClr val="FF9933"/>
                </a:solidFill>
                <a:latin typeface="Meiryo UI" panose="020B0604030504040204" pitchFamily="50" charset="-128"/>
                <a:ea typeface="Meiryo UI" panose="020B0604030504040204" pitchFamily="50" charset="-128"/>
              </a:rPr>
              <a:t>ステージ：コンソーシアム</a:t>
            </a:r>
            <a:endParaRPr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b="1" dirty="0">
                <a:solidFill>
                  <a:srgbClr val="FF9933"/>
                </a:solidFill>
                <a:latin typeface="Meiryo UI" panose="020B0604030504040204" pitchFamily="50" charset="-128"/>
                <a:ea typeface="Meiryo UI" panose="020B0604030504040204" pitchFamily="50" charset="-128"/>
              </a:rPr>
              <a:t>　　　　　　</a:t>
            </a:r>
            <a:r>
              <a:rPr lang="en-US" altLang="ja-JP" sz="1200" b="1" dirty="0">
                <a:solidFill>
                  <a:srgbClr val="FF9933"/>
                </a:solidFill>
                <a:latin typeface="Meiryo UI" panose="020B0604030504040204" pitchFamily="50" charset="-128"/>
                <a:ea typeface="Meiryo UI" panose="020B0604030504040204" pitchFamily="50" charset="-128"/>
              </a:rPr>
              <a:t>(</a:t>
            </a:r>
            <a:r>
              <a:rPr lang="ja-JP" altLang="en-US" sz="1200" b="1" dirty="0">
                <a:solidFill>
                  <a:srgbClr val="FF9933"/>
                </a:solidFill>
                <a:latin typeface="Meiryo UI" panose="020B0604030504040204" pitchFamily="50" charset="-128"/>
                <a:ea typeface="Meiryo UI" panose="020B0604030504040204" pitchFamily="50" charset="-128"/>
              </a:rPr>
              <a:t>業種業界内</a:t>
            </a:r>
            <a:r>
              <a:rPr lang="en-US" altLang="ja-JP" sz="1200" b="1" dirty="0">
                <a:solidFill>
                  <a:srgbClr val="FF9933"/>
                </a:solidFill>
                <a:latin typeface="Meiryo UI" panose="020B0604030504040204" pitchFamily="50" charset="-128"/>
                <a:ea typeface="Meiryo UI" panose="020B0604030504040204" pitchFamily="50" charset="-128"/>
              </a:rPr>
              <a:t>)</a:t>
            </a:r>
          </a:p>
          <a:p>
            <a:endParaRPr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b="1" dirty="0">
                <a:solidFill>
                  <a:srgbClr val="FF9933"/>
                </a:solidFill>
                <a:latin typeface="Meiryo UI" panose="020B0604030504040204" pitchFamily="50" charset="-128"/>
                <a:ea typeface="Meiryo UI" panose="020B0604030504040204" pitchFamily="50" charset="-128"/>
              </a:rPr>
              <a:t>第</a:t>
            </a:r>
            <a:r>
              <a:rPr lang="en-US" altLang="ja-JP" sz="1200" b="1" dirty="0">
                <a:solidFill>
                  <a:srgbClr val="FF9933"/>
                </a:solidFill>
                <a:latin typeface="Meiryo UI" panose="020B0604030504040204" pitchFamily="50" charset="-128"/>
                <a:ea typeface="Meiryo UI" panose="020B0604030504040204" pitchFamily="50" charset="-128"/>
              </a:rPr>
              <a:t>3</a:t>
            </a:r>
            <a:r>
              <a:rPr kumimoji="1" lang="ja-JP" altLang="en-US" sz="1200" b="1" dirty="0">
                <a:solidFill>
                  <a:srgbClr val="FF9933"/>
                </a:solidFill>
                <a:latin typeface="Meiryo UI" panose="020B0604030504040204" pitchFamily="50" charset="-128"/>
                <a:ea typeface="Meiryo UI" panose="020B0604030504040204" pitchFamily="50" charset="-128"/>
              </a:rPr>
              <a:t>ステージ：社会基盤</a:t>
            </a:r>
            <a:endParaRPr kumimoji="1" lang="en-US" altLang="ja-JP" sz="1200" b="1" dirty="0">
              <a:solidFill>
                <a:srgbClr val="FF9933"/>
              </a:solidFill>
              <a:latin typeface="Meiryo UI" panose="020B0604030504040204" pitchFamily="50" charset="-128"/>
              <a:ea typeface="Meiryo UI" panose="020B0604030504040204" pitchFamily="50" charset="-128"/>
            </a:endParaRPr>
          </a:p>
          <a:p>
            <a:r>
              <a:rPr lang="ja-JP" altLang="en-US" sz="1200" b="1" dirty="0">
                <a:solidFill>
                  <a:srgbClr val="FF9933"/>
                </a:solidFill>
                <a:latin typeface="Meiryo UI" panose="020B0604030504040204" pitchFamily="50" charset="-128"/>
                <a:ea typeface="Meiryo UI" panose="020B0604030504040204" pitchFamily="50" charset="-128"/>
              </a:rPr>
              <a:t>　　　　　　</a:t>
            </a:r>
            <a:r>
              <a:rPr kumimoji="1" lang="en-US" altLang="ja-JP" sz="1200" b="1" dirty="0">
                <a:solidFill>
                  <a:srgbClr val="FF9933"/>
                </a:solidFill>
                <a:latin typeface="Meiryo UI" panose="020B0604030504040204" pitchFamily="50" charset="-128"/>
                <a:ea typeface="Meiryo UI" panose="020B0604030504040204" pitchFamily="50" charset="-128"/>
              </a:rPr>
              <a:t>(</a:t>
            </a:r>
            <a:r>
              <a:rPr kumimoji="1" lang="ja-JP" altLang="en-US" sz="1200" b="1" dirty="0">
                <a:solidFill>
                  <a:srgbClr val="FF9933"/>
                </a:solidFill>
                <a:latin typeface="Meiryo UI" panose="020B0604030504040204" pitchFamily="50" charset="-128"/>
                <a:ea typeface="Meiryo UI" panose="020B0604030504040204" pitchFamily="50" charset="-128"/>
              </a:rPr>
              <a:t>異業種間連携</a:t>
            </a:r>
            <a:r>
              <a:rPr kumimoji="1" lang="en-US" altLang="ja-JP" sz="1200" b="1" dirty="0">
                <a:solidFill>
                  <a:srgbClr val="FF9933"/>
                </a:solidFill>
                <a:latin typeface="Meiryo UI" panose="020B0604030504040204" pitchFamily="50" charset="-128"/>
                <a:ea typeface="Meiryo UI" panose="020B0604030504040204" pitchFamily="50" charset="-128"/>
              </a:rPr>
              <a:t>)</a:t>
            </a:r>
            <a:endParaRPr kumimoji="1" lang="ja-JP" altLang="en-US" sz="1200" b="1" dirty="0">
              <a:solidFill>
                <a:srgbClr val="FF9933"/>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0E92E0F9-3DDF-FB41-A61D-54E44308309C}"/>
              </a:ext>
            </a:extLst>
          </p:cNvPr>
          <p:cNvSpPr/>
          <p:nvPr/>
        </p:nvSpPr>
        <p:spPr>
          <a:xfrm>
            <a:off x="2954291" y="4740101"/>
            <a:ext cx="1571348" cy="864096"/>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a:solidFill>
                  <a:srgbClr val="0070C0"/>
                </a:solidFill>
                <a:latin typeface="Meiryo UI" panose="020B0604030504040204" pitchFamily="50" charset="-128"/>
                <a:ea typeface="Meiryo UI" panose="020B0604030504040204" pitchFamily="50" charset="-128"/>
              </a:rPr>
              <a:t>第</a:t>
            </a:r>
            <a:r>
              <a:rPr kumimoji="1" lang="en-US" altLang="ja-JP" sz="1100" b="1" dirty="0">
                <a:solidFill>
                  <a:srgbClr val="0070C0"/>
                </a:solidFill>
                <a:latin typeface="Meiryo UI" panose="020B0604030504040204" pitchFamily="50" charset="-128"/>
                <a:ea typeface="Meiryo UI" panose="020B0604030504040204" pitchFamily="50" charset="-128"/>
              </a:rPr>
              <a:t>3</a:t>
            </a:r>
            <a:r>
              <a:rPr kumimoji="1" lang="ja-JP" altLang="en-US" sz="1100" b="1" dirty="0">
                <a:solidFill>
                  <a:srgbClr val="0070C0"/>
                </a:solidFill>
                <a:latin typeface="Meiryo UI" panose="020B0604030504040204" pitchFamily="50" charset="-128"/>
                <a:ea typeface="Meiryo UI" panose="020B0604030504040204" pitchFamily="50" charset="-128"/>
              </a:rPr>
              <a:t>ステップ</a:t>
            </a:r>
            <a:endParaRPr lang="en-US" altLang="ja-JP" sz="1100" b="1" dirty="0">
              <a:solidFill>
                <a:srgbClr val="0070C0"/>
              </a:solidFill>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ソリューションの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提供、サービス化</a:t>
            </a:r>
          </a:p>
        </p:txBody>
      </p:sp>
      <p:sp>
        <p:nvSpPr>
          <p:cNvPr id="9" name="下矢印 8">
            <a:extLst>
              <a:ext uri="{FF2B5EF4-FFF2-40B4-BE49-F238E27FC236}">
                <a16:creationId xmlns:a16="http://schemas.microsoft.com/office/drawing/2014/main" id="{302ECC5D-7ECA-EE45-9182-1DE28664E852}"/>
              </a:ext>
            </a:extLst>
          </p:cNvPr>
          <p:cNvSpPr/>
          <p:nvPr/>
        </p:nvSpPr>
        <p:spPr>
          <a:xfrm>
            <a:off x="3535289" y="4409984"/>
            <a:ext cx="423169" cy="426128"/>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5496" y="4789408"/>
            <a:ext cx="2304256"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出所：</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デジタルファースト・ソサエティー</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日刊工業新聞社</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日刊</a:t>
            </a:r>
            <a:endParaRPr kumimoji="1" lang="en-US" altLang="ja-JP" sz="1000" dirty="0">
              <a:latin typeface="Meiryo UI" panose="020B0604030504040204" pitchFamily="50" charset="-128"/>
              <a:ea typeface="Meiryo UI" panose="020B0604030504040204" pitchFamily="50" charset="-128"/>
            </a:endParaRPr>
          </a:p>
          <a:p>
            <a:r>
              <a:rPr lang="en-US" altLang="ja-JP" sz="1000" dirty="0">
                <a:hlinkClick r:id="rId2"/>
              </a:rPr>
              <a:t>http://pub.nikkan.co.jp/books/detail/00003470</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5431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1800" dirty="0"/>
              <a:t>DX</a:t>
            </a:r>
            <a:r>
              <a:rPr kumimoji="1" lang="ja-JP" altLang="en-US" sz="1800" dirty="0"/>
              <a:t>ステージ</a:t>
            </a:r>
            <a:r>
              <a:rPr kumimoji="1" lang="en-US" altLang="ja-JP" sz="1800" dirty="0"/>
              <a:t>(</a:t>
            </a:r>
            <a:r>
              <a:rPr kumimoji="1" lang="ja-JP" altLang="en-US" sz="1800" dirty="0"/>
              <a:t>参考例</a:t>
            </a:r>
            <a:r>
              <a:rPr kumimoji="1" lang="en-US" altLang="ja-JP" sz="1800" dirty="0"/>
              <a:t>)</a:t>
            </a:r>
            <a:r>
              <a:rPr kumimoji="1" lang="ja-JP" altLang="en-US" sz="1800" dirty="0"/>
              <a:t>　：建設機械と自動車のケース　</a:t>
            </a:r>
          </a:p>
        </p:txBody>
      </p:sp>
      <p:sp>
        <p:nvSpPr>
          <p:cNvPr id="55" name="正方形/長方形 54"/>
          <p:cNvSpPr/>
          <p:nvPr/>
        </p:nvSpPr>
        <p:spPr>
          <a:xfrm>
            <a:off x="4074489" y="3874141"/>
            <a:ext cx="3665862" cy="18853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56" name="正方形/長方形 55"/>
          <p:cNvSpPr/>
          <p:nvPr/>
        </p:nvSpPr>
        <p:spPr>
          <a:xfrm>
            <a:off x="4074490" y="3874140"/>
            <a:ext cx="2408995" cy="1536171"/>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57" name="正方形/長方形 56"/>
          <p:cNvSpPr/>
          <p:nvPr/>
        </p:nvSpPr>
        <p:spPr>
          <a:xfrm>
            <a:off x="1977852" y="3888917"/>
            <a:ext cx="892140" cy="1132876"/>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自動運転、</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渋滞回避、</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保守・監視</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などの</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サービス提供</a:t>
            </a:r>
          </a:p>
        </p:txBody>
      </p:sp>
      <p:sp>
        <p:nvSpPr>
          <p:cNvPr id="58" name="正方形/長方形 57"/>
          <p:cNvSpPr/>
          <p:nvPr/>
        </p:nvSpPr>
        <p:spPr>
          <a:xfrm>
            <a:off x="2869992" y="3888917"/>
            <a:ext cx="892140" cy="1132876"/>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バリューチェーンの効率化サービスを企業や公共などで提供</a:t>
            </a:r>
          </a:p>
        </p:txBody>
      </p:sp>
      <p:sp>
        <p:nvSpPr>
          <p:cNvPr id="59" name="正方形/長方形 58"/>
          <p:cNvSpPr/>
          <p:nvPr/>
        </p:nvSpPr>
        <p:spPr>
          <a:xfrm>
            <a:off x="1977852" y="5006133"/>
            <a:ext cx="892140" cy="1132876"/>
          </a:xfrm>
          <a:prstGeom prst="rect">
            <a:avLst/>
          </a:prstGeom>
          <a:solidFill>
            <a:srgbClr val="CC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自動運転車、自社製ハードウェアの販売</a:t>
            </a:r>
          </a:p>
        </p:txBody>
      </p:sp>
      <p:sp>
        <p:nvSpPr>
          <p:cNvPr id="60" name="正方形/長方形 59"/>
          <p:cNvSpPr/>
          <p:nvPr/>
        </p:nvSpPr>
        <p:spPr>
          <a:xfrm>
            <a:off x="2869992" y="5006133"/>
            <a:ext cx="892140" cy="1132876"/>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自動車だけではなく全ての</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モビリティとの接続サービス利用が可能</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61" name="正方形/長方形 60"/>
          <p:cNvSpPr/>
          <p:nvPr/>
        </p:nvSpPr>
        <p:spPr>
          <a:xfrm>
            <a:off x="1716005" y="3888920"/>
            <a:ext cx="212414" cy="1132873"/>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コト</a:t>
            </a:r>
          </a:p>
        </p:txBody>
      </p:sp>
      <p:sp>
        <p:nvSpPr>
          <p:cNvPr id="62" name="正方形/長方形 61"/>
          <p:cNvSpPr/>
          <p:nvPr/>
        </p:nvSpPr>
        <p:spPr>
          <a:xfrm>
            <a:off x="1716005" y="5006134"/>
            <a:ext cx="212414" cy="1132873"/>
          </a:xfrm>
          <a:prstGeom prst="rect">
            <a:avLst/>
          </a:prstGeom>
          <a:solidFill>
            <a:srgbClr val="1F497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モノ</a:t>
            </a:r>
          </a:p>
        </p:txBody>
      </p:sp>
      <p:sp>
        <p:nvSpPr>
          <p:cNvPr id="63" name="正方形/長方形 62"/>
          <p:cNvSpPr/>
          <p:nvPr/>
        </p:nvSpPr>
        <p:spPr>
          <a:xfrm>
            <a:off x="1977853" y="6206453"/>
            <a:ext cx="892139" cy="289815"/>
          </a:xfrm>
          <a:prstGeom prst="rect">
            <a:avLst/>
          </a:prstGeom>
          <a:solidFill>
            <a:srgbClr val="1F497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クローズ</a:t>
            </a:r>
          </a:p>
        </p:txBody>
      </p:sp>
      <p:sp>
        <p:nvSpPr>
          <p:cNvPr id="64" name="正方形/長方形 63"/>
          <p:cNvSpPr/>
          <p:nvPr/>
        </p:nvSpPr>
        <p:spPr>
          <a:xfrm>
            <a:off x="2869993" y="6206453"/>
            <a:ext cx="892139" cy="289815"/>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オープン</a:t>
            </a:r>
          </a:p>
        </p:txBody>
      </p:sp>
      <p:sp>
        <p:nvSpPr>
          <p:cNvPr id="65" name="テキスト ボックス 64"/>
          <p:cNvSpPr txBox="1"/>
          <p:nvPr/>
        </p:nvSpPr>
        <p:spPr>
          <a:xfrm>
            <a:off x="2051719" y="3621022"/>
            <a:ext cx="1512168" cy="246221"/>
          </a:xfrm>
          <a:prstGeom prst="rect">
            <a:avLst/>
          </a:prstGeom>
          <a:noFill/>
        </p:spPr>
        <p:txBody>
          <a:bodyPr wrap="square" rtlCol="0">
            <a:spAutoFit/>
          </a:bodyPr>
          <a:lstStyle/>
          <a:p>
            <a:pPr algn="ctr" fontAlgn="auto">
              <a:spcBef>
                <a:spcPts val="0"/>
              </a:spcBef>
              <a:spcAft>
                <a:spcPts val="0"/>
              </a:spcAft>
            </a:pPr>
            <a:r>
              <a:rPr lang="ja-JP" altLang="en-US" sz="1000" dirty="0">
                <a:solidFill>
                  <a:srgbClr val="FF0000"/>
                </a:solidFill>
                <a:latin typeface="Meiryo UI" panose="020B0604030504040204" pitchFamily="50" charset="-128"/>
                <a:ea typeface="Meiryo UI" panose="020B0604030504040204" pitchFamily="50" charset="-128"/>
              </a:rPr>
              <a:t>自動車、モビリティのケース</a:t>
            </a:r>
          </a:p>
        </p:txBody>
      </p:sp>
      <p:sp>
        <p:nvSpPr>
          <p:cNvPr id="66" name="正方形/長方形 65"/>
          <p:cNvSpPr/>
          <p:nvPr/>
        </p:nvSpPr>
        <p:spPr>
          <a:xfrm>
            <a:off x="4074490" y="3874141"/>
            <a:ext cx="1099759" cy="418956"/>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第１ステージ</a:t>
            </a:r>
          </a:p>
        </p:txBody>
      </p:sp>
      <p:sp>
        <p:nvSpPr>
          <p:cNvPr id="67" name="正方形/長方形 66"/>
          <p:cNvSpPr/>
          <p:nvPr/>
        </p:nvSpPr>
        <p:spPr>
          <a:xfrm>
            <a:off x="4074490" y="4293096"/>
            <a:ext cx="1099759" cy="768085"/>
          </a:xfrm>
          <a:prstGeom prst="rect">
            <a:avLst/>
          </a:prstGeom>
          <a:solidFill>
            <a:sysClr val="window" lastClr="FFFFFF"/>
          </a:solidFill>
          <a:ln w="25400" cap="flat" cmpd="sng" algn="ctr">
            <a:solidFill>
              <a:sysClr val="windowText" lastClr="000000"/>
            </a:solidFill>
            <a:prstDash val="solid"/>
          </a:ln>
          <a:effectLst/>
        </p:spPr>
        <p:txBody>
          <a:bodyPr wrap="none"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sysClr val="windowText" lastClr="000000"/>
                </a:solidFill>
                <a:latin typeface="Meiryo UI" panose="020B0604030504040204" pitchFamily="50" charset="-128"/>
                <a:ea typeface="Meiryo UI" panose="020B0604030504040204" pitchFamily="50" charset="-128"/>
              </a:rPr>
              <a:t>自動車の自動運転</a:t>
            </a:r>
            <a:endParaRPr kumimoji="0" lang="en-US" altLang="ja-JP" sz="900" kern="0" dirty="0">
              <a:solidFill>
                <a:sysClr val="windowText" lastClr="00000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（各社の技術開発）</a:t>
            </a:r>
            <a:endPar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p:cNvSpPr/>
          <p:nvPr/>
        </p:nvSpPr>
        <p:spPr>
          <a:xfrm>
            <a:off x="5383727" y="3874141"/>
            <a:ext cx="1099759" cy="418956"/>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第２ステージ</a:t>
            </a:r>
          </a:p>
        </p:txBody>
      </p:sp>
      <p:sp>
        <p:nvSpPr>
          <p:cNvPr id="69" name="正方形/長方形 68"/>
          <p:cNvSpPr/>
          <p:nvPr/>
        </p:nvSpPr>
        <p:spPr>
          <a:xfrm>
            <a:off x="6640594" y="3874141"/>
            <a:ext cx="1099759" cy="418956"/>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第３ステージ</a:t>
            </a:r>
          </a:p>
        </p:txBody>
      </p:sp>
      <p:sp>
        <p:nvSpPr>
          <p:cNvPr id="70" name="テキスト ボックス 69"/>
          <p:cNvSpPr txBox="1"/>
          <p:nvPr/>
        </p:nvSpPr>
        <p:spPr>
          <a:xfrm>
            <a:off x="4101126" y="3580759"/>
            <a:ext cx="3148619" cy="246221"/>
          </a:xfrm>
          <a:prstGeom prst="rect">
            <a:avLst/>
          </a:prstGeom>
          <a:noFill/>
        </p:spPr>
        <p:txBody>
          <a:bodyPr wrap="none" rtlCol="0">
            <a:spAutoFit/>
          </a:bodyPr>
          <a:lstStyle/>
          <a:p>
            <a:pPr fontAlgn="auto">
              <a:spcBef>
                <a:spcPts val="0"/>
              </a:spcBef>
              <a:spcAft>
                <a:spcPts val="0"/>
              </a:spcAft>
            </a:pPr>
            <a:r>
              <a:rPr lang="ja-JP" altLang="en-US" sz="1000" b="1" dirty="0">
                <a:solidFill>
                  <a:srgbClr val="FF0000"/>
                </a:solidFill>
                <a:latin typeface="Meiryo UI" panose="020B0604030504040204" pitchFamily="50" charset="-128"/>
                <a:ea typeface="Meiryo UI" panose="020B0604030504040204" pitchFamily="50" charset="-128"/>
              </a:rPr>
              <a:t>自動運転車＞</a:t>
            </a:r>
            <a:r>
              <a:rPr lang="en-US" altLang="ja-JP" sz="1000" b="1" dirty="0" err="1">
                <a:solidFill>
                  <a:srgbClr val="FF0000"/>
                </a:solidFill>
                <a:latin typeface="Meiryo UI" panose="020B0604030504040204" pitchFamily="50" charset="-128"/>
                <a:ea typeface="Meiryo UI" panose="020B0604030504040204" pitchFamily="50" charset="-128"/>
              </a:rPr>
              <a:t>MaaS</a:t>
            </a:r>
            <a:r>
              <a:rPr lang="ja-JP" altLang="en-US" sz="1000" b="1" dirty="0">
                <a:solidFill>
                  <a:srgbClr val="FF0000"/>
                </a:solidFill>
                <a:latin typeface="Meiryo UI" panose="020B0604030504040204" pitchFamily="50" charset="-128"/>
                <a:ea typeface="Meiryo UI" panose="020B0604030504040204" pitchFamily="50" charset="-128"/>
              </a:rPr>
              <a:t>業界＞スマートシティの</a:t>
            </a:r>
            <a:r>
              <a:rPr lang="en-US" altLang="ja-JP" sz="1000" b="1" dirty="0">
                <a:solidFill>
                  <a:srgbClr val="FF0000"/>
                </a:solidFill>
                <a:latin typeface="Meiryo UI" panose="020B0604030504040204" pitchFamily="50" charset="-128"/>
                <a:ea typeface="Meiryo UI" panose="020B0604030504040204" pitchFamily="50" charset="-128"/>
              </a:rPr>
              <a:t>DX</a:t>
            </a:r>
            <a:r>
              <a:rPr lang="ja-JP" altLang="en-US" sz="1000" b="1" dirty="0">
                <a:solidFill>
                  <a:srgbClr val="FF0000"/>
                </a:solidFill>
                <a:latin typeface="Meiryo UI" panose="020B0604030504040204" pitchFamily="50" charset="-128"/>
                <a:ea typeface="Meiryo UI" panose="020B0604030504040204" pitchFamily="50" charset="-128"/>
              </a:rPr>
              <a:t>ステージ</a:t>
            </a:r>
          </a:p>
        </p:txBody>
      </p:sp>
      <p:sp>
        <p:nvSpPr>
          <p:cNvPr id="71" name="テキスト ボックス 70"/>
          <p:cNvSpPr txBox="1"/>
          <p:nvPr/>
        </p:nvSpPr>
        <p:spPr>
          <a:xfrm>
            <a:off x="5292080" y="4293097"/>
            <a:ext cx="1224136" cy="1134111"/>
          </a:xfrm>
          <a:prstGeom prst="rect">
            <a:avLst/>
          </a:prstGeom>
          <a:noFill/>
          <a:ln>
            <a:noFill/>
          </a:ln>
        </p:spPr>
        <p:txBody>
          <a:bodyPr wrap="none" rtlCol="0">
            <a:noAutofit/>
          </a:bodyPr>
          <a:lstStyle/>
          <a:p>
            <a:pPr fontAlgn="auto">
              <a:spcBef>
                <a:spcPts val="0"/>
              </a:spcBef>
              <a:spcAft>
                <a:spcPts val="0"/>
              </a:spcAft>
            </a:pPr>
            <a:r>
              <a:rPr lang="en-US" altLang="ja-JP" sz="900" dirty="0" err="1">
                <a:solidFill>
                  <a:prstClr val="black"/>
                </a:solidFill>
                <a:latin typeface="Meiryo UI" panose="020B0604030504040204" pitchFamily="50" charset="-128"/>
                <a:ea typeface="Meiryo UI" panose="020B0604030504040204" pitchFamily="50" charset="-128"/>
              </a:rPr>
              <a:t>MaaS</a:t>
            </a:r>
            <a:r>
              <a:rPr lang="ja-JP" altLang="en-US" sz="900" dirty="0">
                <a:solidFill>
                  <a:prstClr val="black"/>
                </a:solidFill>
                <a:latin typeface="Meiryo UI" panose="020B0604030504040204" pitchFamily="50" charset="-128"/>
                <a:ea typeface="Meiryo UI" panose="020B0604030504040204" pitchFamily="50" charset="-128"/>
              </a:rPr>
              <a:t>連携・普及</a:t>
            </a:r>
            <a:endParaRPr lang="en-US" altLang="ja-JP" sz="9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様々な公共交通機関や</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シェアリング・サービスと</a:t>
            </a:r>
            <a:endParaRPr lang="en-US" altLang="ja-JP" sz="9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連携した移動の最適化</a:t>
            </a:r>
          </a:p>
        </p:txBody>
      </p:sp>
      <p:sp>
        <p:nvSpPr>
          <p:cNvPr id="72" name="テキスト ボックス 71"/>
          <p:cNvSpPr txBox="1"/>
          <p:nvPr/>
        </p:nvSpPr>
        <p:spPr>
          <a:xfrm>
            <a:off x="6516216" y="4293096"/>
            <a:ext cx="1224137" cy="923330"/>
          </a:xfrm>
          <a:prstGeom prst="rect">
            <a:avLst/>
          </a:prstGeom>
          <a:noFill/>
          <a:ln>
            <a:noFill/>
          </a:ln>
        </p:spPr>
        <p:txBody>
          <a:bodyPr wrap="square" rtlCol="0">
            <a:spAutoFit/>
          </a:bodyPr>
          <a:lstStyle/>
          <a:p>
            <a:pPr algn="ctr" fontAlgn="auto">
              <a:spcBef>
                <a:spcPts val="0"/>
              </a:spcBef>
              <a:spcAft>
                <a:spcPts val="0"/>
              </a:spcAft>
            </a:pPr>
            <a:r>
              <a:rPr lang="ja-JP" altLang="en-US" sz="900" b="1" dirty="0">
                <a:solidFill>
                  <a:prstClr val="black"/>
                </a:solidFill>
                <a:latin typeface="Meiryo UI" panose="020B0604030504040204" pitchFamily="50" charset="-128"/>
                <a:ea typeface="Meiryo UI" panose="020B0604030504040204" pitchFamily="50" charset="-128"/>
              </a:rPr>
              <a:t>スマートシティ連携</a:t>
            </a:r>
            <a:endParaRPr lang="en-US" altLang="ja-JP" sz="900" b="1"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車と道路・交通インフラ、</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車と車が</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コミュニケーションして</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最適化</a:t>
            </a:r>
          </a:p>
        </p:txBody>
      </p:sp>
      <p:sp>
        <p:nvSpPr>
          <p:cNvPr id="74" name="テキスト ボックス 73"/>
          <p:cNvSpPr txBox="1"/>
          <p:nvPr/>
        </p:nvSpPr>
        <p:spPr>
          <a:xfrm>
            <a:off x="1378465" y="4277139"/>
            <a:ext cx="338554" cy="990015"/>
          </a:xfrm>
          <a:prstGeom prst="rect">
            <a:avLst/>
          </a:prstGeom>
          <a:noFill/>
        </p:spPr>
        <p:txBody>
          <a:bodyPr vert="eaVert" wrap="none" rtlCol="0">
            <a:spAutoFit/>
          </a:bodyPr>
          <a:lstStyle/>
          <a:p>
            <a:pPr fontAlgn="auto">
              <a:spcBef>
                <a:spcPts val="0"/>
              </a:spcBef>
              <a:spcAft>
                <a:spcPts val="0"/>
              </a:spcAft>
            </a:pPr>
            <a:r>
              <a:rPr lang="ja-JP" altLang="en-US" sz="1000" dirty="0">
                <a:solidFill>
                  <a:prstClr val="black"/>
                </a:solidFill>
                <a:latin typeface="Meiryo UI" panose="020B0604030504040204" pitchFamily="50" charset="-128"/>
                <a:ea typeface="Meiryo UI" panose="020B0604030504040204" pitchFamily="50" charset="-128"/>
              </a:rPr>
              <a:t>価値提供の形態</a:t>
            </a:r>
          </a:p>
        </p:txBody>
      </p:sp>
      <p:sp>
        <p:nvSpPr>
          <p:cNvPr id="75" name="吹き出し: 右矢印 36">
            <a:extLst>
              <a:ext uri="{FF2B5EF4-FFF2-40B4-BE49-F238E27FC236}">
                <a16:creationId xmlns:a16="http://schemas.microsoft.com/office/drawing/2014/main" id="{E38D7572-52DA-494F-9210-62A15DF00B32}"/>
              </a:ext>
            </a:extLst>
          </p:cNvPr>
          <p:cNvSpPr/>
          <p:nvPr/>
        </p:nvSpPr>
        <p:spPr>
          <a:xfrm>
            <a:off x="4074490" y="5761246"/>
            <a:ext cx="1152128" cy="778508"/>
          </a:xfrm>
          <a:prstGeom prst="rightArrowCallout">
            <a:avLst>
              <a:gd name="adj1" fmla="val 25000"/>
              <a:gd name="adj2" fmla="val 25000"/>
              <a:gd name="adj3" fmla="val 25000"/>
              <a:gd name="adj4" fmla="val 83106"/>
            </a:avLst>
          </a:prstGeom>
          <a:solidFill>
            <a:srgbClr val="1F497D"/>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自動車単体の</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稼働・状態データ</a:t>
            </a:r>
          </a:p>
        </p:txBody>
      </p:sp>
      <p:sp>
        <p:nvSpPr>
          <p:cNvPr id="76" name="吹き出し: 左右矢印 37">
            <a:extLst>
              <a:ext uri="{FF2B5EF4-FFF2-40B4-BE49-F238E27FC236}">
                <a16:creationId xmlns:a16="http://schemas.microsoft.com/office/drawing/2014/main" id="{741A04BB-90FE-4626-9F9D-784E0C945452}"/>
              </a:ext>
            </a:extLst>
          </p:cNvPr>
          <p:cNvSpPr/>
          <p:nvPr/>
        </p:nvSpPr>
        <p:spPr>
          <a:xfrm>
            <a:off x="5226617" y="5761246"/>
            <a:ext cx="1361606" cy="778508"/>
          </a:xfrm>
          <a:prstGeom prst="leftRightArrowCallout">
            <a:avLst>
              <a:gd name="adj1" fmla="val 25000"/>
              <a:gd name="adj2" fmla="val 25000"/>
              <a:gd name="adj3" fmla="val 25000"/>
              <a:gd name="adj4" fmla="val 70961"/>
            </a:avLst>
          </a:prstGeom>
          <a:solidFill>
            <a:srgbClr val="1F497D"/>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多様なモビリティサービスからの</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詳細データ</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7" name="吹き出し: 左矢印 38">
            <a:extLst>
              <a:ext uri="{FF2B5EF4-FFF2-40B4-BE49-F238E27FC236}">
                <a16:creationId xmlns:a16="http://schemas.microsoft.com/office/drawing/2014/main" id="{7E05874F-9F7F-40B5-81FE-2A11319164C9}"/>
              </a:ext>
            </a:extLst>
          </p:cNvPr>
          <p:cNvSpPr/>
          <p:nvPr/>
        </p:nvSpPr>
        <p:spPr>
          <a:xfrm>
            <a:off x="6588223" y="5759442"/>
            <a:ext cx="1152128" cy="778508"/>
          </a:xfrm>
          <a:prstGeom prst="leftArrowCallout">
            <a:avLst>
              <a:gd name="adj1" fmla="val 25000"/>
              <a:gd name="adj2" fmla="val 25000"/>
              <a:gd name="adj3" fmla="val 25000"/>
              <a:gd name="adj4" fmla="val 83704"/>
            </a:avLst>
          </a:prstGeom>
          <a:solidFill>
            <a:srgbClr val="1F497D"/>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スマートシティ、金融などの</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kern="0" dirty="0">
                <a:solidFill>
                  <a:prstClr val="white"/>
                </a:solidFill>
                <a:latin typeface="Meiryo UI" panose="020B0604030504040204" pitchFamily="50" charset="-128"/>
                <a:ea typeface="Meiryo UI" panose="020B0604030504040204" pitchFamily="50" charset="-128"/>
              </a:rPr>
              <a:t>異業種</a:t>
            </a: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p>
        </p:txBody>
      </p:sp>
      <p:sp>
        <p:nvSpPr>
          <p:cNvPr id="78" name="テキスト ボックス 77">
            <a:extLst>
              <a:ext uri="{FF2B5EF4-FFF2-40B4-BE49-F238E27FC236}">
                <a16:creationId xmlns:a16="http://schemas.microsoft.com/office/drawing/2014/main" id="{A180649E-4CD7-4019-8C51-DC1298342548}"/>
              </a:ext>
            </a:extLst>
          </p:cNvPr>
          <p:cNvSpPr txBox="1"/>
          <p:nvPr/>
        </p:nvSpPr>
        <p:spPr>
          <a:xfrm>
            <a:off x="3803695" y="5867747"/>
            <a:ext cx="323165" cy="438582"/>
          </a:xfrm>
          <a:prstGeom prst="rect">
            <a:avLst/>
          </a:prstGeom>
          <a:noFill/>
        </p:spPr>
        <p:txBody>
          <a:bodyPr vert="eaVert" wrap="none" rtlCol="0">
            <a:spAutoFit/>
          </a:bodyPr>
          <a:lstStyle/>
          <a:p>
            <a:pPr fontAlgn="auto">
              <a:spcBef>
                <a:spcPts val="0"/>
              </a:spcBef>
              <a:spcAft>
                <a:spcPts val="0"/>
              </a:spcAft>
            </a:pPr>
            <a:r>
              <a:rPr lang="ja-JP" altLang="en-US" sz="900" b="1" dirty="0">
                <a:solidFill>
                  <a:prstClr val="black"/>
                </a:solidFill>
                <a:latin typeface="Meiryo UI" panose="020B0604030504040204" pitchFamily="50" charset="-128"/>
                <a:ea typeface="Meiryo UI" panose="020B0604030504040204" pitchFamily="50" charset="-128"/>
              </a:rPr>
              <a:t>データ</a:t>
            </a:r>
          </a:p>
        </p:txBody>
      </p:sp>
      <p:sp>
        <p:nvSpPr>
          <p:cNvPr id="79" name="テキスト ボックス 78">
            <a:extLst>
              <a:ext uri="{FF2B5EF4-FFF2-40B4-BE49-F238E27FC236}">
                <a16:creationId xmlns:a16="http://schemas.microsoft.com/office/drawing/2014/main" id="{2D76BFD8-A35D-4ECE-88E1-D5EC31F1EA0F}"/>
              </a:ext>
            </a:extLst>
          </p:cNvPr>
          <p:cNvSpPr txBox="1"/>
          <p:nvPr/>
        </p:nvSpPr>
        <p:spPr>
          <a:xfrm>
            <a:off x="3800339" y="4269404"/>
            <a:ext cx="323165" cy="553998"/>
          </a:xfrm>
          <a:prstGeom prst="rect">
            <a:avLst/>
          </a:prstGeom>
          <a:noFill/>
        </p:spPr>
        <p:txBody>
          <a:bodyPr vert="eaVert" wrap="none" rtlCol="0">
            <a:spAutoFit/>
          </a:bodyPr>
          <a:lstStyle/>
          <a:p>
            <a:pPr algn="ctr" fontAlgn="auto">
              <a:spcBef>
                <a:spcPts val="0"/>
              </a:spcBef>
              <a:spcAft>
                <a:spcPts val="0"/>
              </a:spcAft>
            </a:pPr>
            <a:r>
              <a:rPr lang="ja-JP" altLang="en-US" sz="900" b="1" dirty="0">
                <a:solidFill>
                  <a:prstClr val="black"/>
                </a:solidFill>
                <a:latin typeface="Meiryo UI" panose="020B0604030504040204" pitchFamily="50" charset="-128"/>
                <a:ea typeface="Meiryo UI" panose="020B0604030504040204" pitchFamily="50" charset="-128"/>
              </a:rPr>
              <a:t>ステージ</a:t>
            </a:r>
          </a:p>
        </p:txBody>
      </p:sp>
      <p:sp>
        <p:nvSpPr>
          <p:cNvPr id="81" name="正方形/長方形 80"/>
          <p:cNvSpPr/>
          <p:nvPr/>
        </p:nvSpPr>
        <p:spPr>
          <a:xfrm>
            <a:off x="4074489" y="897810"/>
            <a:ext cx="3665862" cy="18853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82" name="正方形/長方形 81"/>
          <p:cNvSpPr/>
          <p:nvPr/>
        </p:nvSpPr>
        <p:spPr>
          <a:xfrm>
            <a:off x="4074490" y="897809"/>
            <a:ext cx="2408995" cy="1536171"/>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83" name="正方形/長方形 82"/>
          <p:cNvSpPr/>
          <p:nvPr/>
        </p:nvSpPr>
        <p:spPr>
          <a:xfrm>
            <a:off x="1977852" y="912586"/>
            <a:ext cx="892140" cy="1132876"/>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リモート</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保守・監視</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などの</a:t>
            </a:r>
            <a:endParaRPr kumimoji="0" lang="en-US" altLang="ja-JP"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サービス提供</a:t>
            </a:r>
          </a:p>
        </p:txBody>
      </p:sp>
      <p:sp>
        <p:nvSpPr>
          <p:cNvPr id="84" name="正方形/長方形 83"/>
          <p:cNvSpPr/>
          <p:nvPr/>
        </p:nvSpPr>
        <p:spPr>
          <a:xfrm>
            <a:off x="2869992" y="912586"/>
            <a:ext cx="892140" cy="1132876"/>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バリューチェーンの効率化サービスをコンソーシアムなどで提供</a:t>
            </a:r>
          </a:p>
        </p:txBody>
      </p:sp>
      <p:sp>
        <p:nvSpPr>
          <p:cNvPr id="85" name="正方形/長方形 84"/>
          <p:cNvSpPr/>
          <p:nvPr/>
        </p:nvSpPr>
        <p:spPr>
          <a:xfrm>
            <a:off x="1977852" y="2029802"/>
            <a:ext cx="892140" cy="1132876"/>
          </a:xfrm>
          <a:prstGeom prst="rect">
            <a:avLst/>
          </a:prstGeom>
          <a:solidFill>
            <a:srgbClr val="CC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自社製ハードウェアの販売</a:t>
            </a:r>
          </a:p>
        </p:txBody>
      </p:sp>
      <p:sp>
        <p:nvSpPr>
          <p:cNvPr id="86" name="正方形/長方形 85"/>
          <p:cNvSpPr/>
          <p:nvPr/>
        </p:nvSpPr>
        <p:spPr>
          <a:xfrm>
            <a:off x="2869992" y="2029802"/>
            <a:ext cx="892140" cy="1132876"/>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同業他社の機器も接続できるようなモジュール</a:t>
            </a:r>
          </a:p>
        </p:txBody>
      </p:sp>
      <p:sp>
        <p:nvSpPr>
          <p:cNvPr id="87" name="正方形/長方形 86"/>
          <p:cNvSpPr/>
          <p:nvPr/>
        </p:nvSpPr>
        <p:spPr>
          <a:xfrm>
            <a:off x="1716005" y="912589"/>
            <a:ext cx="212414" cy="1132873"/>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コト</a:t>
            </a:r>
          </a:p>
        </p:txBody>
      </p:sp>
      <p:sp>
        <p:nvSpPr>
          <p:cNvPr id="88" name="正方形/長方形 87"/>
          <p:cNvSpPr/>
          <p:nvPr/>
        </p:nvSpPr>
        <p:spPr>
          <a:xfrm>
            <a:off x="1716005" y="2029804"/>
            <a:ext cx="212414" cy="1132873"/>
          </a:xfrm>
          <a:prstGeom prst="rect">
            <a:avLst/>
          </a:prstGeom>
          <a:solidFill>
            <a:srgbClr val="1F497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モノ</a:t>
            </a:r>
          </a:p>
        </p:txBody>
      </p:sp>
      <p:sp>
        <p:nvSpPr>
          <p:cNvPr id="89" name="正方形/長方形 88"/>
          <p:cNvSpPr/>
          <p:nvPr/>
        </p:nvSpPr>
        <p:spPr>
          <a:xfrm>
            <a:off x="1977853" y="3230122"/>
            <a:ext cx="892139" cy="289815"/>
          </a:xfrm>
          <a:prstGeom prst="rect">
            <a:avLst/>
          </a:prstGeom>
          <a:solidFill>
            <a:srgbClr val="1F497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クローズ</a:t>
            </a:r>
          </a:p>
        </p:txBody>
      </p:sp>
      <p:sp>
        <p:nvSpPr>
          <p:cNvPr id="90" name="正方形/長方形 89"/>
          <p:cNvSpPr/>
          <p:nvPr/>
        </p:nvSpPr>
        <p:spPr>
          <a:xfrm>
            <a:off x="2869993" y="3230122"/>
            <a:ext cx="892139" cy="289815"/>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オープン</a:t>
            </a:r>
          </a:p>
        </p:txBody>
      </p:sp>
      <p:sp>
        <p:nvSpPr>
          <p:cNvPr id="91" name="テキスト ボックス 90"/>
          <p:cNvSpPr txBox="1"/>
          <p:nvPr/>
        </p:nvSpPr>
        <p:spPr>
          <a:xfrm>
            <a:off x="2189190" y="644691"/>
            <a:ext cx="1204497" cy="246221"/>
          </a:xfrm>
          <a:prstGeom prst="rect">
            <a:avLst/>
          </a:prstGeom>
          <a:noFill/>
        </p:spPr>
        <p:txBody>
          <a:bodyPr wrap="square" rtlCol="0">
            <a:spAutoFit/>
          </a:bodyPr>
          <a:lstStyle/>
          <a:p>
            <a:pPr algn="ctr" fontAlgn="auto">
              <a:spcBef>
                <a:spcPts val="0"/>
              </a:spcBef>
              <a:spcAft>
                <a:spcPts val="0"/>
              </a:spcAft>
            </a:pPr>
            <a:r>
              <a:rPr lang="ja-JP" altLang="en-US" sz="1000" dirty="0">
                <a:solidFill>
                  <a:srgbClr val="FF0000"/>
                </a:solidFill>
                <a:latin typeface="Meiryo UI" panose="020B0604030504040204" pitchFamily="50" charset="-128"/>
                <a:ea typeface="Meiryo UI" panose="020B0604030504040204" pitchFamily="50" charset="-128"/>
              </a:rPr>
              <a:t>建設機械ケース</a:t>
            </a:r>
          </a:p>
        </p:txBody>
      </p:sp>
      <p:sp>
        <p:nvSpPr>
          <p:cNvPr id="92" name="正方形/長方形 91"/>
          <p:cNvSpPr/>
          <p:nvPr/>
        </p:nvSpPr>
        <p:spPr>
          <a:xfrm>
            <a:off x="4074490" y="897810"/>
            <a:ext cx="1099759" cy="418956"/>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第１ステージ</a:t>
            </a:r>
          </a:p>
        </p:txBody>
      </p:sp>
      <p:sp>
        <p:nvSpPr>
          <p:cNvPr id="93" name="正方形/長方形 92"/>
          <p:cNvSpPr/>
          <p:nvPr/>
        </p:nvSpPr>
        <p:spPr>
          <a:xfrm>
            <a:off x="4074490" y="1316766"/>
            <a:ext cx="1099759" cy="768085"/>
          </a:xfrm>
          <a:prstGeom prst="rect">
            <a:avLst/>
          </a:prstGeom>
          <a:solidFill>
            <a:sysClr val="window" lastClr="FFFFFF"/>
          </a:solidFill>
          <a:ln w="25400" cap="flat" cmpd="sng" algn="ctr">
            <a:solidFill>
              <a:sysClr val="windowText" lastClr="000000"/>
            </a:solidFill>
            <a:prstDash val="solid"/>
          </a:ln>
          <a:effectLst/>
        </p:spPr>
        <p:txBody>
          <a:bodyPr wrap="none"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建設機械</a:t>
            </a:r>
            <a: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IoT</a:t>
            </a:r>
            <a:r>
              <a:rPr kumimoji="0" lang="ja-JP" altLang="en-US"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化</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KOMTRAX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KOMTRAX Plus</a:t>
            </a:r>
          </a:p>
        </p:txBody>
      </p:sp>
      <p:sp>
        <p:nvSpPr>
          <p:cNvPr id="94" name="正方形/長方形 93"/>
          <p:cNvSpPr/>
          <p:nvPr/>
        </p:nvSpPr>
        <p:spPr>
          <a:xfrm>
            <a:off x="5383726" y="897810"/>
            <a:ext cx="1099759" cy="418956"/>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第２ステージ</a:t>
            </a:r>
          </a:p>
        </p:txBody>
      </p:sp>
      <p:sp>
        <p:nvSpPr>
          <p:cNvPr id="95" name="正方形/長方形 94"/>
          <p:cNvSpPr/>
          <p:nvPr/>
        </p:nvSpPr>
        <p:spPr>
          <a:xfrm>
            <a:off x="6640593" y="897810"/>
            <a:ext cx="1099759" cy="418956"/>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第３ステージ</a:t>
            </a:r>
          </a:p>
        </p:txBody>
      </p:sp>
      <p:sp>
        <p:nvSpPr>
          <p:cNvPr id="96" name="テキスト ボックス 95"/>
          <p:cNvSpPr txBox="1"/>
          <p:nvPr/>
        </p:nvSpPr>
        <p:spPr>
          <a:xfrm>
            <a:off x="4101125" y="604429"/>
            <a:ext cx="3236784" cy="246221"/>
          </a:xfrm>
          <a:prstGeom prst="rect">
            <a:avLst/>
          </a:prstGeom>
          <a:noFill/>
        </p:spPr>
        <p:txBody>
          <a:bodyPr wrap="none" rtlCol="0">
            <a:spAutoFit/>
          </a:bodyPr>
          <a:lstStyle/>
          <a:p>
            <a:pPr fontAlgn="auto">
              <a:spcBef>
                <a:spcPts val="0"/>
              </a:spcBef>
              <a:spcAft>
                <a:spcPts val="0"/>
              </a:spcAft>
            </a:pPr>
            <a:r>
              <a:rPr lang="ja-JP" altLang="en-US" sz="1000" b="1" dirty="0">
                <a:solidFill>
                  <a:srgbClr val="FF0000"/>
                </a:solidFill>
                <a:latin typeface="Meiryo UI" panose="020B0604030504040204" pitchFamily="50" charset="-128"/>
                <a:ea typeface="Meiryo UI" panose="020B0604030504040204" pitchFamily="50" charset="-128"/>
              </a:rPr>
              <a:t>建設機械＞建築・土木業界＞スマートシティの</a:t>
            </a:r>
            <a:r>
              <a:rPr lang="en-US" altLang="ja-JP" sz="1000" b="1" dirty="0">
                <a:solidFill>
                  <a:srgbClr val="FF0000"/>
                </a:solidFill>
                <a:latin typeface="Meiryo UI" panose="020B0604030504040204" pitchFamily="50" charset="-128"/>
                <a:ea typeface="Meiryo UI" panose="020B0604030504040204" pitchFamily="50" charset="-128"/>
              </a:rPr>
              <a:t>DX</a:t>
            </a:r>
            <a:r>
              <a:rPr lang="ja-JP" altLang="en-US" sz="1000" b="1" dirty="0">
                <a:solidFill>
                  <a:srgbClr val="FF0000"/>
                </a:solidFill>
                <a:latin typeface="Meiryo UI" panose="020B0604030504040204" pitchFamily="50" charset="-128"/>
                <a:ea typeface="Meiryo UI" panose="020B0604030504040204" pitchFamily="50" charset="-128"/>
              </a:rPr>
              <a:t>ステージ</a:t>
            </a:r>
          </a:p>
        </p:txBody>
      </p:sp>
      <p:sp>
        <p:nvSpPr>
          <p:cNvPr id="97" name="テキスト ボックス 96"/>
          <p:cNvSpPr txBox="1"/>
          <p:nvPr/>
        </p:nvSpPr>
        <p:spPr>
          <a:xfrm>
            <a:off x="5331356" y="1316766"/>
            <a:ext cx="1152128" cy="1134111"/>
          </a:xfrm>
          <a:prstGeom prst="rect">
            <a:avLst/>
          </a:prstGeom>
          <a:noFill/>
          <a:ln>
            <a:noFill/>
          </a:ln>
        </p:spPr>
        <p:txBody>
          <a:bodyPr wrap="none" rtlCol="0">
            <a:noAutofit/>
          </a:bodyPr>
          <a:lstStyle/>
          <a:p>
            <a:pP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建設・土木現場の</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デジタル化</a:t>
            </a:r>
            <a:endParaRPr lang="en-US" altLang="ja-JP" sz="9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en-US" altLang="ja-JP" sz="900" dirty="0">
                <a:solidFill>
                  <a:prstClr val="black"/>
                </a:solidFill>
                <a:latin typeface="Meiryo UI" panose="020B0604030504040204" pitchFamily="50" charset="-128"/>
                <a:ea typeface="Meiryo UI" panose="020B0604030504040204" pitchFamily="50" charset="-128"/>
              </a:rPr>
              <a:t>SMART</a:t>
            </a:r>
          </a:p>
          <a:p>
            <a:pPr fontAlgn="auto">
              <a:spcBef>
                <a:spcPts val="0"/>
              </a:spcBef>
              <a:spcAft>
                <a:spcPts val="0"/>
              </a:spcAft>
            </a:pPr>
            <a:r>
              <a:rPr lang="en-US" altLang="ja-JP" sz="900" dirty="0">
                <a:solidFill>
                  <a:prstClr val="black"/>
                </a:solidFill>
                <a:latin typeface="Meiryo UI" panose="020B0604030504040204" pitchFamily="50" charset="-128"/>
                <a:ea typeface="Meiryo UI" panose="020B0604030504040204" pitchFamily="50" charset="-128"/>
              </a:rPr>
              <a:t>CONSTRUCTION</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6640593" y="1316765"/>
            <a:ext cx="1099759" cy="923330"/>
          </a:xfrm>
          <a:prstGeom prst="rect">
            <a:avLst/>
          </a:prstGeom>
          <a:noFill/>
          <a:ln>
            <a:noFill/>
          </a:ln>
        </p:spPr>
        <p:txBody>
          <a:bodyPr wrap="square" rtlCol="0">
            <a:spAutoFit/>
          </a:bodyPr>
          <a:lstStyle/>
          <a:p>
            <a:pPr algn="ctr" fontAlgn="auto">
              <a:spcBef>
                <a:spcPts val="0"/>
              </a:spcBef>
              <a:spcAft>
                <a:spcPts val="0"/>
              </a:spcAft>
            </a:pPr>
            <a:r>
              <a:rPr lang="ja-JP" altLang="en-US" sz="900" b="1" dirty="0">
                <a:solidFill>
                  <a:prstClr val="black"/>
                </a:solidFill>
                <a:latin typeface="Meiryo UI" panose="020B0604030504040204" pitchFamily="50" charset="-128"/>
                <a:ea typeface="Meiryo UI" panose="020B0604030504040204" pitchFamily="50" charset="-128"/>
              </a:rPr>
              <a:t>スマートシティ連携</a:t>
            </a:r>
            <a:endParaRPr lang="en-US" altLang="ja-JP" sz="900" b="1"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街のデジタル化</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生活空間の</a:t>
            </a:r>
            <a:endParaRPr lang="en-US" altLang="ja-JP" sz="900" dirty="0">
              <a:solidFill>
                <a:prstClr val="black"/>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900" dirty="0">
                <a:solidFill>
                  <a:prstClr val="black"/>
                </a:solidFill>
                <a:latin typeface="Meiryo UI" panose="020B0604030504040204" pitchFamily="50" charset="-128"/>
                <a:ea typeface="Meiryo UI" panose="020B0604030504040204" pitchFamily="50" charset="-128"/>
              </a:rPr>
              <a:t>デジタル化</a:t>
            </a:r>
          </a:p>
        </p:txBody>
      </p:sp>
      <p:sp>
        <p:nvSpPr>
          <p:cNvPr id="100" name="テキスト ボックス 99"/>
          <p:cNvSpPr txBox="1"/>
          <p:nvPr/>
        </p:nvSpPr>
        <p:spPr>
          <a:xfrm>
            <a:off x="1378465" y="1300809"/>
            <a:ext cx="338554" cy="990015"/>
          </a:xfrm>
          <a:prstGeom prst="rect">
            <a:avLst/>
          </a:prstGeom>
          <a:noFill/>
        </p:spPr>
        <p:txBody>
          <a:bodyPr vert="eaVert" wrap="none" rtlCol="0">
            <a:spAutoFit/>
          </a:bodyPr>
          <a:lstStyle/>
          <a:p>
            <a:pPr fontAlgn="auto">
              <a:spcBef>
                <a:spcPts val="0"/>
              </a:spcBef>
              <a:spcAft>
                <a:spcPts val="0"/>
              </a:spcAft>
            </a:pPr>
            <a:r>
              <a:rPr lang="ja-JP" altLang="en-US" sz="1000" dirty="0">
                <a:solidFill>
                  <a:prstClr val="black"/>
                </a:solidFill>
                <a:latin typeface="Meiryo UI" panose="020B0604030504040204" pitchFamily="50" charset="-128"/>
                <a:ea typeface="Meiryo UI" panose="020B0604030504040204" pitchFamily="50" charset="-128"/>
              </a:rPr>
              <a:t>価値提供の形態</a:t>
            </a:r>
          </a:p>
        </p:txBody>
      </p:sp>
      <p:sp>
        <p:nvSpPr>
          <p:cNvPr id="101" name="吹き出し: 右矢印 36">
            <a:extLst>
              <a:ext uri="{FF2B5EF4-FFF2-40B4-BE49-F238E27FC236}">
                <a16:creationId xmlns:a16="http://schemas.microsoft.com/office/drawing/2014/main" id="{E38D7572-52DA-494F-9210-62A15DF00B32}"/>
              </a:ext>
            </a:extLst>
          </p:cNvPr>
          <p:cNvSpPr/>
          <p:nvPr/>
        </p:nvSpPr>
        <p:spPr>
          <a:xfrm>
            <a:off x="4074490" y="2784915"/>
            <a:ext cx="1152128" cy="778508"/>
          </a:xfrm>
          <a:prstGeom prst="rightArrowCallout">
            <a:avLst>
              <a:gd name="adj1" fmla="val 25000"/>
              <a:gd name="adj2" fmla="val 25000"/>
              <a:gd name="adj3" fmla="val 25000"/>
              <a:gd name="adj4" fmla="val 83106"/>
            </a:avLst>
          </a:prstGeom>
          <a:solidFill>
            <a:srgbClr val="1F497D"/>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建設機械の</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稼働データ</a:t>
            </a:r>
          </a:p>
        </p:txBody>
      </p:sp>
      <p:sp>
        <p:nvSpPr>
          <p:cNvPr id="102" name="吹き出し: 左右矢印 37">
            <a:extLst>
              <a:ext uri="{FF2B5EF4-FFF2-40B4-BE49-F238E27FC236}">
                <a16:creationId xmlns:a16="http://schemas.microsoft.com/office/drawing/2014/main" id="{741A04BB-90FE-4626-9F9D-784E0C945452}"/>
              </a:ext>
            </a:extLst>
          </p:cNvPr>
          <p:cNvSpPr/>
          <p:nvPr/>
        </p:nvSpPr>
        <p:spPr>
          <a:xfrm>
            <a:off x="5226617" y="2784915"/>
            <a:ext cx="1361606" cy="778508"/>
          </a:xfrm>
          <a:prstGeom prst="leftRightArrowCallout">
            <a:avLst>
              <a:gd name="adj1" fmla="val 25000"/>
              <a:gd name="adj2" fmla="val 25000"/>
              <a:gd name="adj3" fmla="val 25000"/>
              <a:gd name="adj4" fmla="val 70961"/>
            </a:avLst>
          </a:prstGeom>
          <a:solidFill>
            <a:srgbClr val="1F497D"/>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建設現場の各種データ</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3D</a:t>
            </a:r>
            <a:r>
              <a:rPr kumimoji="0" lang="ja-JP" altLang="en-US" sz="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設計、</a:t>
            </a:r>
            <a:r>
              <a:rPr kumimoji="0" lang="en-US" altLang="ja-JP" sz="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3D</a:t>
            </a:r>
            <a:r>
              <a:rPr kumimoji="0" lang="ja-JP" altLang="en-US" sz="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測量、機器位置情報など</a:t>
            </a:r>
          </a:p>
        </p:txBody>
      </p:sp>
      <p:sp>
        <p:nvSpPr>
          <p:cNvPr id="103" name="吹き出し: 左矢印 38">
            <a:extLst>
              <a:ext uri="{FF2B5EF4-FFF2-40B4-BE49-F238E27FC236}">
                <a16:creationId xmlns:a16="http://schemas.microsoft.com/office/drawing/2014/main" id="{7E05874F-9F7F-40B5-81FE-2A11319164C9}"/>
              </a:ext>
            </a:extLst>
          </p:cNvPr>
          <p:cNvSpPr/>
          <p:nvPr/>
        </p:nvSpPr>
        <p:spPr>
          <a:xfrm>
            <a:off x="6588223" y="2783111"/>
            <a:ext cx="1152128" cy="778508"/>
          </a:xfrm>
          <a:prstGeom prst="leftArrowCallout">
            <a:avLst>
              <a:gd name="adj1" fmla="val 25000"/>
              <a:gd name="adj2" fmla="val 25000"/>
              <a:gd name="adj3" fmla="val 25000"/>
              <a:gd name="adj4" fmla="val 83704"/>
            </a:avLst>
          </a:prstGeom>
          <a:solidFill>
            <a:srgbClr val="1F497D"/>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スマートシティ、自動運転、金融などのデータ</a:t>
            </a:r>
            <a:endParaRPr kumimoji="0" lang="en-US" altLang="ja-JP"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p>
        </p:txBody>
      </p:sp>
      <p:sp>
        <p:nvSpPr>
          <p:cNvPr id="104" name="テキスト ボックス 103">
            <a:extLst>
              <a:ext uri="{FF2B5EF4-FFF2-40B4-BE49-F238E27FC236}">
                <a16:creationId xmlns:a16="http://schemas.microsoft.com/office/drawing/2014/main" id="{A180649E-4CD7-4019-8C51-DC1298342548}"/>
              </a:ext>
            </a:extLst>
          </p:cNvPr>
          <p:cNvSpPr txBox="1"/>
          <p:nvPr/>
        </p:nvSpPr>
        <p:spPr>
          <a:xfrm>
            <a:off x="3803695" y="2891416"/>
            <a:ext cx="323165" cy="438582"/>
          </a:xfrm>
          <a:prstGeom prst="rect">
            <a:avLst/>
          </a:prstGeom>
          <a:noFill/>
        </p:spPr>
        <p:txBody>
          <a:bodyPr vert="eaVert" wrap="none" rtlCol="0">
            <a:spAutoFit/>
          </a:bodyPr>
          <a:lstStyle/>
          <a:p>
            <a:pPr fontAlgn="auto">
              <a:spcBef>
                <a:spcPts val="0"/>
              </a:spcBef>
              <a:spcAft>
                <a:spcPts val="0"/>
              </a:spcAft>
            </a:pPr>
            <a:r>
              <a:rPr lang="ja-JP" altLang="en-US" sz="900" b="1" dirty="0">
                <a:solidFill>
                  <a:prstClr val="black"/>
                </a:solidFill>
                <a:latin typeface="Meiryo UI" panose="020B0604030504040204" pitchFamily="50" charset="-128"/>
                <a:ea typeface="Meiryo UI" panose="020B0604030504040204" pitchFamily="50" charset="-128"/>
              </a:rPr>
              <a:t>データ</a:t>
            </a:r>
          </a:p>
        </p:txBody>
      </p:sp>
      <p:sp>
        <p:nvSpPr>
          <p:cNvPr id="105" name="テキスト ボックス 104">
            <a:extLst>
              <a:ext uri="{FF2B5EF4-FFF2-40B4-BE49-F238E27FC236}">
                <a16:creationId xmlns:a16="http://schemas.microsoft.com/office/drawing/2014/main" id="{2D76BFD8-A35D-4ECE-88E1-D5EC31F1EA0F}"/>
              </a:ext>
            </a:extLst>
          </p:cNvPr>
          <p:cNvSpPr txBox="1"/>
          <p:nvPr/>
        </p:nvSpPr>
        <p:spPr>
          <a:xfrm>
            <a:off x="3800339" y="1293073"/>
            <a:ext cx="323165" cy="553998"/>
          </a:xfrm>
          <a:prstGeom prst="rect">
            <a:avLst/>
          </a:prstGeom>
          <a:noFill/>
        </p:spPr>
        <p:txBody>
          <a:bodyPr vert="eaVert" wrap="none" rtlCol="0">
            <a:spAutoFit/>
          </a:bodyPr>
          <a:lstStyle/>
          <a:p>
            <a:pPr algn="ctr" fontAlgn="auto">
              <a:spcBef>
                <a:spcPts val="0"/>
              </a:spcBef>
              <a:spcAft>
                <a:spcPts val="0"/>
              </a:spcAft>
            </a:pPr>
            <a:r>
              <a:rPr lang="ja-JP" altLang="en-US" sz="900" b="1" dirty="0">
                <a:solidFill>
                  <a:prstClr val="black"/>
                </a:solidFill>
                <a:latin typeface="Meiryo UI" panose="020B0604030504040204" pitchFamily="50" charset="-128"/>
                <a:ea typeface="Meiryo UI" panose="020B0604030504040204" pitchFamily="50" charset="-128"/>
              </a:rPr>
              <a:t>ステージ</a:t>
            </a:r>
          </a:p>
        </p:txBody>
      </p:sp>
    </p:spTree>
    <p:extLst>
      <p:ext uri="{BB962C8B-B14F-4D97-AF65-F5344CB8AC3E}">
        <p14:creationId xmlns:p14="http://schemas.microsoft.com/office/powerpoint/2010/main" val="3987203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SN.PPTADIN.NARRATION.PATH" val="C:\Users\knabeno\Desktop\2014FOI_template_ネオ_ナレーション"/>
</p:tagLst>
</file>

<file path=ppt/theme/theme1.xml><?xml version="1.0" encoding="utf-8"?>
<a:theme xmlns:a="http://schemas.openxmlformats.org/drawingml/2006/main" name="2019_templete(Frontier-One Inc. 2019)">
  <a:themeElements>
    <a:clrScheme name="">
      <a:dk1>
        <a:srgbClr val="000000"/>
      </a:dk1>
      <a:lt1>
        <a:srgbClr val="FFFFFF"/>
      </a:lt1>
      <a:dk2>
        <a:srgbClr val="000000"/>
      </a:dk2>
      <a:lt2>
        <a:srgbClr val="B2B2B2"/>
      </a:lt2>
      <a:accent1>
        <a:srgbClr val="CE902C"/>
      </a:accent1>
      <a:accent2>
        <a:srgbClr val="4D4D4D"/>
      </a:accent2>
      <a:accent3>
        <a:srgbClr val="FFFFFF"/>
      </a:accent3>
      <a:accent4>
        <a:srgbClr val="000000"/>
      </a:accent4>
      <a:accent5>
        <a:srgbClr val="E3C6AC"/>
      </a:accent5>
      <a:accent6>
        <a:srgbClr val="454545"/>
      </a:accent6>
      <a:hlink>
        <a:srgbClr val="273C83"/>
      </a:hlink>
      <a:folHlink>
        <a:srgbClr val="777777"/>
      </a:folHlink>
    </a:clrScheme>
    <a:fontScheme name="'11_templete(Frontier-One Inc. 2012)">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99"/>
        </a:solidFill>
        <a:ln w="127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defTabSz="914400" rtl="0" eaLnBrk="0" fontAlgn="base" latinLnBrk="0" hangingPunct="0">
          <a:lnSpc>
            <a:spcPct val="100000"/>
          </a:lnSpc>
          <a:spcBef>
            <a:spcPct val="20000"/>
          </a:spcBef>
          <a:spcAft>
            <a:spcPct val="0"/>
          </a:spcAft>
          <a:buClr>
            <a:srgbClr val="F48B00"/>
          </a:buClr>
          <a:buSzTx/>
          <a:buFont typeface="Wingdings" pitchFamily="2" charset="2"/>
          <a:buNone/>
          <a:tabLst/>
          <a:defRPr kumimoji="0"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F48B00"/>
          </a:buClr>
          <a:buSzTx/>
          <a:buFont typeface="Wingdings" pitchFamily="2" charset="2"/>
          <a:buNone/>
          <a:tabLst/>
          <a:defRPr kumimoji="0" lang="en-US" sz="1800" b="0"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11_templete(Frontier-One Inc. 20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templete(Frontier-One Inc. 20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templete(Frontier-One Inc. 20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templete(Frontier-One Inc. 20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templete(Frontier-One Inc. 20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templete(Frontier-One Inc. 20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templete(Frontier-One Inc. 20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Office\Template\ﾌﾟﾚｾﾞﾝﾃｰｼｮﾝ ﾃﾞｻﾞｲﾝ\Dads Tie.pot</Template>
  <TotalTime>120901</TotalTime>
  <Pages>49</Pages>
  <Words>20982</Words>
  <Application>Microsoft Macintosh PowerPoint</Application>
  <PresentationFormat>画面に合わせる (4:3)</PresentationFormat>
  <Paragraphs>3333</Paragraphs>
  <Slides>102</Slides>
  <Notes>19</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102</vt:i4>
      </vt:variant>
    </vt:vector>
  </HeadingPairs>
  <TitlesOfParts>
    <vt:vector size="117" baseType="lpstr">
      <vt:lpstr>HGP創英角ｺﾞｼｯｸUB</vt:lpstr>
      <vt:lpstr>HG創英角ｺﾞｼｯｸUB</vt:lpstr>
      <vt:lpstr>Meiryo UI</vt:lpstr>
      <vt:lpstr>ＭＳ Ｐゴシック</vt:lpstr>
      <vt:lpstr>メイリオ</vt:lpstr>
      <vt:lpstr>メイリオ</vt:lpstr>
      <vt:lpstr>Arial</vt:lpstr>
      <vt:lpstr>Arial Black</vt:lpstr>
      <vt:lpstr>Arial Narrow</vt:lpstr>
      <vt:lpstr>Bauhaus 93</vt:lpstr>
      <vt:lpstr>Calibri</vt:lpstr>
      <vt:lpstr>Symbol</vt:lpstr>
      <vt:lpstr>Times New Roman</vt:lpstr>
      <vt:lpstr>Wingdings</vt:lpstr>
      <vt:lpstr>2019_templete(Frontier-One Inc. 2019)</vt:lpstr>
      <vt:lpstr>PowerPoint プレゼンテーション</vt:lpstr>
      <vt:lpstr>次世代ERPは攻めのITと守りのITの両立、未来を見据えたシステム</vt:lpstr>
      <vt:lpstr>経済産業省「DXレポート」サマリーより　：『2025年の崖』とは？　</vt:lpstr>
      <vt:lpstr>なぜ　『2025年』　なのか？　</vt:lpstr>
      <vt:lpstr>なぜ　『DX』　に取り組まなければならないのか？　</vt:lpstr>
      <vt:lpstr>グローバルの時価総額トップ10と日本の時価総額トップ10比較　　</vt:lpstr>
      <vt:lpstr>“デジタル”とは？　：デジタルトランスフォーメーションとデジタルイノベーション　　　</vt:lpstr>
      <vt:lpstr>Agenda：　</vt:lpstr>
      <vt:lpstr>Agenda：　</vt:lpstr>
      <vt:lpstr>ERPに求められるニーズの変化2019～　：即効性と柔軟性、更なる活用　</vt:lpstr>
      <vt:lpstr>ERPの進化　：業務システムの寄せ集めから統合化を経て次世代ERPへ　</vt:lpstr>
      <vt:lpstr>次世代ERPシステム　：ERPの進化、ERPはグループ経営のエコシステムへ　</vt:lpstr>
      <vt:lpstr>日本市場の主要なERP製品（参考）　　</vt:lpstr>
      <vt:lpstr>「日本におけるテクノロジのハイプ・サイクル2018年」　：ガートナー　</vt:lpstr>
      <vt:lpstr>「日本におけるポストモダンERPのハイプ・サイクル2019」　：ガートナー　</vt:lpstr>
      <vt:lpstr>“ポストモダンERP”次世代ERP　：トレンド・キーワードについて　</vt:lpstr>
      <vt:lpstr>国内ERP市場は9.4％増、SaaSが38.7％増と拡大　：ITR　</vt:lpstr>
      <vt:lpstr>ERPに求められる役割の変化　：全体最適からグループ連携最適へ　</vt:lpstr>
      <vt:lpstr>マネジメントPDCAサイクルのスピードアップ　：変化を可視化し即応　</vt:lpstr>
      <vt:lpstr>次世代ERPの導入と活用　：データ収集・活用、柔軟な組織体制　</vt:lpstr>
      <vt:lpstr>２階層ERP（2 Tier ERP）　：安定性(1層)と柔軟性(2層)　　</vt:lpstr>
      <vt:lpstr>次世代ERPシステムの構築　：レゴブロックのようにつなぐ　</vt:lpstr>
      <vt:lpstr>マイクロサービスという考え方　：アプリケーションをつなぐ仕組み　</vt:lpstr>
      <vt:lpstr>次世代ERP成功の秘訣　：作らないシステム　　</vt:lpstr>
      <vt:lpstr>ERP＋RPAの勘所：繰り返し作業、曖昧な役割、煩雑なルール変更　</vt:lpstr>
      <vt:lpstr>経営管理指標の変遷　：経営指標に見るこれからのERPシステム　</vt:lpstr>
      <vt:lpstr>Agenda：　</vt:lpstr>
      <vt:lpstr>メガトレンド　：主要産業の需給動向と短期見通し　</vt:lpstr>
      <vt:lpstr>メガトレンド　：主要産業の需給動向と短期見通し　</vt:lpstr>
      <vt:lpstr>メガトレンド　：主要産業の需給動向と短期見通し　</vt:lpstr>
      <vt:lpstr>製造業の業務　：製造業を例として訴求テーマを考えてみます　</vt:lpstr>
      <vt:lpstr>これまでの製造業　：タテ・ヨコが分断、それぞれ連携、逐次処理　</vt:lpstr>
      <vt:lpstr>製造業を支えるシステム　：水平連携／垂直統合を支えるシステム群　</vt:lpstr>
      <vt:lpstr>ニーズの変化　：バラバラの工場管理システムから工場間連携システムへ　</vt:lpstr>
      <vt:lpstr>製造業マネジメントPDCAサイクルのスピードアップ　：変化を可視化し即応　</vt:lpstr>
      <vt:lpstr>スマートファクトリーによるバリューチェーン実現イメージ　　</vt:lpstr>
      <vt:lpstr>経営管理指標の変遷　：経営指標に見るニーズの変化　</vt:lpstr>
      <vt:lpstr>（ISA-95）MES/MOMの位置付けと役割について　</vt:lpstr>
      <vt:lpstr>ERPとMESの比較　</vt:lpstr>
      <vt:lpstr>ERPとMESとDCS/PLCの位置関係　：　</vt:lpstr>
      <vt:lpstr>スマートファクトリー　：ものづくりのための機能と情報フロー相関イメージ　</vt:lpstr>
      <vt:lpstr>製造業KPIの分類を作る　：ISO22400の35KPI項目（ISA-95）　　　　</vt:lpstr>
      <vt:lpstr>製造現場の「IoT/MES見える化」から原価要素をコントロールする　</vt:lpstr>
      <vt:lpstr>原価管理（イメージ）　：部門ごとに見ているところが違っている　</vt:lpstr>
      <vt:lpstr>製造業の経営管理　：　業績管理と製品原価管理の関係　</vt:lpstr>
      <vt:lpstr>グローバル展開する製造業の製品別連結原価計算のイメージ　</vt:lpstr>
      <vt:lpstr>IoT/MESデータによる活動ベース原価計算のメリット　</vt:lpstr>
      <vt:lpstr>スマートファクトリー対応したグローバルSVP分析への対応　</vt:lpstr>
      <vt:lpstr>製造原価における組立加工系とプロセス系の相違点について　</vt:lpstr>
      <vt:lpstr>SAP Automotive　：SAPが提供する自動車産業向けソリューション　　</vt:lpstr>
      <vt:lpstr>SAPにおける製造業のERPとMESの垂直統合イメージ　</vt:lpstr>
      <vt:lpstr>ちなみに、SAPで構築するとこうなります（参考例）　</vt:lpstr>
      <vt:lpstr>SAPの基幹システムの歴史　：　</vt:lpstr>
      <vt:lpstr>インテリジェント・エンタープライズ　：ビジョンを実現化するソリューション群　</vt:lpstr>
      <vt:lpstr>SAP S/4HANAとこれを補完するソリューション群　　　</vt:lpstr>
      <vt:lpstr>SAP S/4HANA Enterprise Management　：　機能概要　　</vt:lpstr>
      <vt:lpstr>基本コンセプト変更：SAP HANAで更新系と情報系を１つのシステムにする　</vt:lpstr>
      <vt:lpstr>インテリジェント・エンタープライズ　：クラウドとのAPI連携で補完　　</vt:lpstr>
      <vt:lpstr>SAP S/4HANAへの３つの移行アプローチ</vt:lpstr>
      <vt:lpstr>SAP ERP6.0からS/4HANAへの移行方法とは？　</vt:lpstr>
      <vt:lpstr>S/4HANAへの移行パス（１Step移行と２Step移行）　</vt:lpstr>
      <vt:lpstr>SAP ERPからSAP S/4HANAへの移行を決めかねている理由　</vt:lpstr>
      <vt:lpstr>SAP S/4HANAへの移行アプローチ　</vt:lpstr>
      <vt:lpstr>S/4HANAのデプロイメント（システムの展開）　</vt:lpstr>
      <vt:lpstr>『2025年の崖』を越えるために　：考えるべき検討ポイント　</vt:lpstr>
      <vt:lpstr>『2025年の崖』を越えるために　：リフト＆シフト戦略　　</vt:lpstr>
      <vt:lpstr>“リフト・アンド・シフト”によるSAPの移行戦略　：DX実現化　</vt:lpstr>
      <vt:lpstr>ERP+AI　：インテリジェンスエンタープライズとSAP　Leonardo　　</vt:lpstr>
      <vt:lpstr>SAP社におけるAIの定義（2018）　</vt:lpstr>
      <vt:lpstr>SAP Leonardo 機械学習機能より　：ERP＋機械学習のモデル　　</vt:lpstr>
      <vt:lpstr>SAP Leonardo : ERP + AI = Intelligent Apps ! </vt:lpstr>
      <vt:lpstr>ERP会計＋AI機械学習「Leonardo」の狙い　：入金消込アプリ　　</vt:lpstr>
      <vt:lpstr>Agenda：　</vt:lpstr>
      <vt:lpstr>次世代ERP　：攻めのITと守りのITの両立、未来を見据えたシステム</vt:lpstr>
      <vt:lpstr>これからのIT/DX部門が取り組むべき課題　：守りから攻めへ！　　</vt:lpstr>
      <vt:lpstr>レーザー加工機をリモートサポート　：iQ Care Remote4U　</vt:lpstr>
      <vt:lpstr>三菱電機事例　お客様向けIoTサービス　</vt:lpstr>
      <vt:lpstr>顧客毎に個別サービスを提供　：「サービス開発、事業化、差別化」　</vt:lpstr>
      <vt:lpstr>コマツ、他社製含めIoT網　「デジタル強者」へ新手　　</vt:lpstr>
      <vt:lpstr>コマツ、20年ぶり遠隔システム刷新 5Gで逐次監視へ　　</vt:lpstr>
      <vt:lpstr>ランドログ　：建設生産プロセスをIoTで変革する　</vt:lpstr>
      <vt:lpstr>ランドログ　：開発中のアプリケーション　</vt:lpstr>
      <vt:lpstr>攻めのERP：ケーザーコンプレッサー社のケース　</vt:lpstr>
      <vt:lpstr>攻めのERP　：ケーザーコンプレッサー社のケース　　　</vt:lpstr>
      <vt:lpstr>Agenda：　</vt:lpstr>
      <vt:lpstr>Industrial IoT Platforms for Manufacturing:  A $12.4B opportunity by 2024　</vt:lpstr>
      <vt:lpstr>Hannover Messe 2019 Top Technologies ：　</vt:lpstr>
      <vt:lpstr>製造業のサービス化　：モノ(製品)とコト(サービス)の価値提供　</vt:lpstr>
      <vt:lpstr>データを収集・解析してサービス化　：IoTデータのサービス化イメージ</vt:lpstr>
      <vt:lpstr>IoT活用のポイント：３つ「監視／保守・運用／制御」　</vt:lpstr>
      <vt:lpstr>IoTデータを収集してIoTアプリケーションからIoTサービスを提供</vt:lpstr>
      <vt:lpstr>IoTプラットフォーム動向　：主要ベンダ相関図　2019年12月版　 ※この図の読み方：http://www.sbbit.jp/article/cont1/33530</vt:lpstr>
      <vt:lpstr>IoT Platform Vendor Alliance Map2019　December　　 (Horizontal)</vt:lpstr>
      <vt:lpstr>IoTで成功する企業と失敗する企業の違い　　</vt:lpstr>
      <vt:lpstr>デジタルイノベーションを成功に導くプラットフォームとは　</vt:lpstr>
      <vt:lpstr>ゲームチェンジ　：勝ち残る策はあるのか？　DXで何を革新するのか！　</vt:lpstr>
      <vt:lpstr>製造業のサービス化　：モノ→コト、製品利用による価値（効果）の販売　</vt:lpstr>
      <vt:lpstr>DXステージ：企業DX(自社内)→業界DX(企業間)→社会基盤DX(業種間)　</vt:lpstr>
      <vt:lpstr>DXステージ(参考例)　：建設機械と自動車のケース　</vt:lpstr>
      <vt:lpstr>次世代基盤＋次世代ERP　：マルチプラットフォーム＆統合データマネジメント</vt:lpstr>
      <vt:lpstr>産業IoTビジネスのトレンド予測　</vt:lpstr>
      <vt:lpstr>PowerPoint プレゼンテーション</vt:lpstr>
    </vt:vector>
  </TitlesOfParts>
  <Manager>Keiichiro Nabeno</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keiichiro.nabeno@frontier-one.com</dc:creator>
  <dc:description>FRONTIER-ONE Inc. 2019 Copyright by Keiichiro Nabeno</dc:description>
  <cp:lastModifiedBy>斎藤昌義</cp:lastModifiedBy>
  <cp:revision>2254</cp:revision>
  <cp:lastPrinted>2018-03-14T23:48:26Z</cp:lastPrinted>
  <dcterms:created xsi:type="dcterms:W3CDTF">2001-11-16T05:33:12Z</dcterms:created>
  <dcterms:modified xsi:type="dcterms:W3CDTF">2019-12-04T23:58:41Z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7101234</vt:lpwstr>
  </property>
  <property fmtid="{D5CDD505-2E9C-101B-9397-08002B2CF9AE}" pid="3" name="NXPowerLiteSettings">
    <vt:lpwstr>C700052003A000</vt:lpwstr>
  </property>
  <property fmtid="{D5CDD505-2E9C-101B-9397-08002B2CF9AE}" pid="4" name="NXPowerLiteVersion">
    <vt:lpwstr>D8.0.3</vt:lpwstr>
  </property>
  <property fmtid="{D5CDD505-2E9C-101B-9397-08002B2CF9AE}" pid="5" name="NXTAG2">
    <vt:lpwstr>0008007829000000000001023720</vt:lpwstr>
  </property>
</Properties>
</file>