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4612" r:id="rId2"/>
    <p:sldId id="2926" r:id="rId3"/>
    <p:sldId id="4544" r:id="rId4"/>
    <p:sldId id="4634" r:id="rId5"/>
    <p:sldId id="4635" r:id="rId6"/>
    <p:sldId id="3632" r:id="rId7"/>
    <p:sldId id="4637" r:id="rId8"/>
    <p:sldId id="4644" r:id="rId9"/>
    <p:sldId id="4645" r:id="rId10"/>
    <p:sldId id="4646" r:id="rId11"/>
    <p:sldId id="4647" r:id="rId12"/>
    <p:sldId id="4648" r:id="rId13"/>
    <p:sldId id="4649" r:id="rId14"/>
    <p:sldId id="4651" r:id="rId15"/>
    <p:sldId id="4652" r:id="rId16"/>
    <p:sldId id="4653" r:id="rId17"/>
    <p:sldId id="4654" r:id="rId18"/>
    <p:sldId id="4655" r:id="rId19"/>
    <p:sldId id="4460" r:id="rId20"/>
    <p:sldId id="4631" r:id="rId21"/>
    <p:sldId id="4658" r:id="rId22"/>
    <p:sldId id="4659" r:id="rId23"/>
    <p:sldId id="4660" r:id="rId24"/>
    <p:sldId id="4661" r:id="rId25"/>
    <p:sldId id="4662" r:id="rId26"/>
    <p:sldId id="4664" r:id="rId27"/>
    <p:sldId id="4665" r:id="rId28"/>
    <p:sldId id="4666" r:id="rId29"/>
    <p:sldId id="4667" r:id="rId30"/>
    <p:sldId id="4535" r:id="rId31"/>
    <p:sldId id="4488" r:id="rId32"/>
    <p:sldId id="4489" r:id="rId33"/>
    <p:sldId id="4671" r:id="rId34"/>
    <p:sldId id="4672" r:id="rId35"/>
    <p:sldId id="4674" r:id="rId36"/>
    <p:sldId id="4676" r:id="rId37"/>
    <p:sldId id="4677" r:id="rId38"/>
    <p:sldId id="4444" r:id="rId39"/>
    <p:sldId id="4443" r:id="rId40"/>
    <p:sldId id="4594" r:id="rId41"/>
    <p:sldId id="4678" r:id="rId42"/>
    <p:sldId id="4687" r:id="rId43"/>
    <p:sldId id="4679" r:id="rId44"/>
    <p:sldId id="4680" r:id="rId45"/>
    <p:sldId id="4681" r:id="rId46"/>
    <p:sldId id="4682" r:id="rId47"/>
    <p:sldId id="4683" r:id="rId48"/>
    <p:sldId id="4684" r:id="rId49"/>
    <p:sldId id="4685" r:id="rId50"/>
    <p:sldId id="4522" r:id="rId51"/>
    <p:sldId id="4686" r:id="rId52"/>
    <p:sldId id="4602" r:id="rId53"/>
    <p:sldId id="4606" r:id="rId54"/>
    <p:sldId id="4640" r:id="rId55"/>
    <p:sldId id="4929" r:id="rId56"/>
    <p:sldId id="4930" r:id="rId57"/>
    <p:sldId id="4689" r:id="rId58"/>
    <p:sldId id="3654" r:id="rId59"/>
    <p:sldId id="4536" r:id="rId60"/>
    <p:sldId id="715" r:id="rId61"/>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FF6666"/>
    <a:srgbClr val="0070C0"/>
    <a:srgbClr val="E46C0A"/>
    <a:srgbClr val="77933C"/>
    <a:srgbClr val="FFFFFF"/>
    <a:srgbClr val="C0504D"/>
    <a:srgbClr val="17375E"/>
    <a:srgbClr val="FFACA9"/>
    <a:srgbClr val="FFFB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0"/>
    <p:restoredTop sz="93741" autoAdjust="0"/>
  </p:normalViewPr>
  <p:slideViewPr>
    <p:cSldViewPr snapToGrid="0" snapToObjects="1" showGuides="1">
      <p:cViewPr varScale="1">
        <p:scale>
          <a:sx n="115" d="100"/>
          <a:sy n="115" d="100"/>
        </p:scale>
        <p:origin x="2584" y="200"/>
      </p:cViewPr>
      <p:guideLst>
        <p:guide orient="horz" pos="1344"/>
        <p:guide pos="2880"/>
      </p:guideLst>
    </p:cSldViewPr>
  </p:slideViewPr>
  <p:notesTextViewPr>
    <p:cViewPr>
      <p:scale>
        <a:sx n="100" d="100"/>
        <a:sy n="100" d="100"/>
      </p:scale>
      <p:origin x="0" y="0"/>
    </p:cViewPr>
  </p:notesTextViewPr>
  <p:sorterViewPr>
    <p:cViewPr>
      <p:scale>
        <a:sx n="200" d="100"/>
        <a:sy n="200" d="100"/>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2020/6/4</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2020/6/4</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3185617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3665091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システムのメリット</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システムの価値は、以下の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つだといえるでしょう。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効率的業務運営</a:t>
            </a:r>
          </a:p>
          <a:p>
            <a:r>
              <a:rPr kumimoji="1" lang="ja-JP" altLang="ja-JP" sz="1200" kern="1200" dirty="0">
                <a:solidFill>
                  <a:schemeClr val="tx1"/>
                </a:solidFill>
                <a:effectLst/>
                <a:latin typeface="+mn-lt"/>
                <a:ea typeface="+mn-ea"/>
                <a:cs typeface="+mn-cs"/>
              </a:rPr>
              <a:t>従来業務ごとに分散し、分断されていたマスターデータ（製品や取引先など）や取引データ（各種伝票など）を、統合データベースによって一元管理できます。そのため、全ての業務処理は、単一のデータを参照し、更新されるため、ある業務処理が実行されると同時に、そのデータに関連する全ての業務にもその更新が反映されます。</a:t>
            </a:r>
          </a:p>
          <a:p>
            <a:r>
              <a:rPr kumimoji="1" lang="ja-JP" altLang="ja-JP" sz="1200" kern="1200" dirty="0">
                <a:solidFill>
                  <a:schemeClr val="tx1"/>
                </a:solidFill>
                <a:effectLst/>
                <a:latin typeface="+mn-lt"/>
                <a:ea typeface="+mn-ea"/>
                <a:cs typeface="+mn-cs"/>
              </a:rPr>
              <a:t>例えば、顧客情報が更新されると、それを使用する販売、会計、出荷などの全ての業務システムが、更新された同一のデータをすぐに利用できるため、業務プロセス全体で直ちに整合性が担保され、部門間の連携がスピーディに行えます。また、同じデータを複数の業務システムに個別に入力する、あるいは転記すると言った手間がなくなり、業務の効率化が実現されます。</a:t>
            </a:r>
          </a:p>
          <a:p>
            <a:r>
              <a:rPr kumimoji="1" lang="ja-JP" altLang="ja-JP" sz="1200" kern="1200" dirty="0">
                <a:solidFill>
                  <a:schemeClr val="tx1"/>
                </a:solidFill>
                <a:effectLst/>
                <a:latin typeface="+mn-lt"/>
                <a:ea typeface="+mn-ea"/>
                <a:cs typeface="+mn-cs"/>
              </a:rPr>
              <a:t>また、販売、生産、会計など複数の業務をつなぐ処理手順（ワークフロー）も統合データベースで管理されます。そのため、業務の流れとデータ更新の整合性が常に担保されることから、正確で円滑な業務処理が実現され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リアルタイム経営</a:t>
            </a:r>
          </a:p>
          <a:p>
            <a:r>
              <a:rPr kumimoji="1" lang="ja-JP" altLang="ja-JP" sz="1200" kern="1200" dirty="0">
                <a:solidFill>
                  <a:schemeClr val="tx1"/>
                </a:solidFill>
                <a:effectLst/>
                <a:latin typeface="+mn-lt"/>
                <a:ea typeface="+mn-ea"/>
                <a:cs typeface="+mn-cs"/>
              </a:rPr>
              <a:t>業務に関わるデータは、常に全体として最新の状況が反映されていることに加え、売上や原価、在庫や進捗などの数字も全て一元的に管理されているため、会社全体の状況をリアルタイムで把握することが可能になります。</a:t>
            </a:r>
            <a:r>
              <a:rPr kumimoji="1" lang="en-US" altLang="ja-JP" sz="1200" kern="1200" dirty="0">
                <a:solidFill>
                  <a:schemeClr val="tx1"/>
                </a:solidFill>
                <a:effectLst/>
                <a:latin typeface="+mn-lt"/>
                <a:ea typeface="+mn-ea"/>
                <a:cs typeface="+mn-cs"/>
              </a:rPr>
              <a:t>BI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Business Intelligence</a:t>
            </a:r>
            <a:r>
              <a:rPr kumimoji="1" lang="ja-JP" altLang="ja-JP" sz="1200" kern="1200" dirty="0">
                <a:solidFill>
                  <a:schemeClr val="tx1"/>
                </a:solidFill>
                <a:effectLst/>
                <a:latin typeface="+mn-lt"/>
                <a:ea typeface="+mn-ea"/>
                <a:cs typeface="+mn-cs"/>
              </a:rPr>
              <a:t>）アプリケーションなどを使用し、経営や業務の状況を分析、可視化し、経験や勘ではなく、データに基づく意志決定を正確、迅速に行うことを可能とします。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内部統制</a:t>
            </a:r>
          </a:p>
          <a:p>
            <a:r>
              <a:rPr kumimoji="1" lang="ja-JP" altLang="ja-JP" sz="1200" kern="1200" dirty="0">
                <a:solidFill>
                  <a:schemeClr val="tx1"/>
                </a:solidFill>
                <a:effectLst/>
                <a:latin typeface="+mn-lt"/>
                <a:ea typeface="+mn-ea"/>
                <a:cs typeface="+mn-cs"/>
              </a:rPr>
              <a:t>統合データベースによるデータの整合性の保証、また、ワークフローに基づく利用者権限や利用履歴の一元管理により、会社の業務全般にわたっての内部統制が、容易に行える環境を整えます。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これらパッケージとして導入する場合、以下の３つのメリットを享受することができます。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ベスト・プラクティスの活用</a:t>
            </a:r>
          </a:p>
          <a:p>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パッケージの開発元や導入支援企業は、多くのユーザーでの実務経験を収集し、それぞれの業種や業務に応じたベスト・プラクティスのテンプレートを提供しています。</a:t>
            </a:r>
          </a:p>
          <a:p>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には、業務処理に必要な基本機能をプログラムとして実装していますが、それらをどのように使用するかをプログラムそのものに手を加えることなく、パラメーターやスクリプト言語によって設定できます。その設定のセットが、テンプレートです。このテンプレートを使うことで、他社のノウハウやベスト・プラクティスを利用することで、自社の</a:t>
            </a:r>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経営に向けた業務改革を加速させることができます。</a:t>
            </a:r>
          </a:p>
          <a:p>
            <a:pPr lvl="0"/>
            <a:r>
              <a:rPr kumimoji="1" lang="ja-JP" altLang="ja-JP" sz="1200" kern="1200" dirty="0">
                <a:solidFill>
                  <a:schemeClr val="tx1"/>
                </a:solidFill>
                <a:effectLst/>
                <a:latin typeface="+mn-lt"/>
                <a:ea typeface="+mn-ea"/>
                <a:cs typeface="+mn-cs"/>
              </a:rPr>
              <a:t>法律・制度変更への迅速な対応</a:t>
            </a:r>
          </a:p>
          <a:p>
            <a:r>
              <a:rPr kumimoji="1" lang="ja-JP" altLang="ja-JP" sz="1200" kern="1200" dirty="0">
                <a:solidFill>
                  <a:schemeClr val="tx1"/>
                </a:solidFill>
                <a:effectLst/>
                <a:latin typeface="+mn-lt"/>
                <a:ea typeface="+mn-ea"/>
                <a:cs typeface="+mn-cs"/>
              </a:rPr>
              <a:t>自社で独自の情報システムを構築する場合、税務や会計などの法律や制度が替わるたびに、プログラムの改修が必要になります。</a:t>
            </a:r>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パッケージでは、このような変更をパッケージの開発元が実施し、対応してくれます。そのため、制度変更への対応の負担が少なく、迅速に対応することができます。</a:t>
            </a:r>
          </a:p>
          <a:p>
            <a:pPr lvl="0"/>
            <a:r>
              <a:rPr kumimoji="1" lang="ja-JP" altLang="ja-JP" sz="1200" kern="1200" dirty="0">
                <a:solidFill>
                  <a:schemeClr val="tx1"/>
                </a:solidFill>
                <a:effectLst/>
                <a:latin typeface="+mn-lt"/>
                <a:ea typeface="+mn-ea"/>
                <a:cs typeface="+mn-cs"/>
              </a:rPr>
              <a:t>構築に関わる期間とコストの削減</a:t>
            </a:r>
          </a:p>
          <a:p>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パッケージを導入するに当たっては、現状業務の分析と整理、</a:t>
            </a:r>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が提供するテンプレートとのギャップを明らかにしなくてはなりません。その上で、変えなくてはならない業務プロセスは何か、テンプレートの何をカスタマイズするか、追加すべきプログラムは何かを明確にします。</a:t>
            </a:r>
          </a:p>
          <a:p>
            <a:r>
              <a:rPr kumimoji="1" lang="ja-JP" altLang="ja-JP" sz="1200" kern="1200" dirty="0">
                <a:solidFill>
                  <a:schemeClr val="tx1"/>
                </a:solidFill>
                <a:effectLst/>
                <a:latin typeface="+mn-lt"/>
                <a:ea typeface="+mn-ea"/>
                <a:cs typeface="+mn-cs"/>
              </a:rPr>
              <a:t>本来であれば、</a:t>
            </a:r>
            <a:r>
              <a:rPr kumimoji="1" lang="en-US" altLang="ja-JP" sz="1200" kern="1200" dirty="0">
                <a:solidFill>
                  <a:schemeClr val="tx1"/>
                </a:solidFill>
                <a:effectLst/>
                <a:latin typeface="+mn-lt"/>
                <a:ea typeface="+mn-ea"/>
                <a:cs typeface="+mn-cs"/>
              </a:rPr>
              <a:t>ERP</a:t>
            </a:r>
            <a:r>
              <a:rPr kumimoji="1" lang="ja-JP" altLang="ja-JP" sz="1200" kern="1200" dirty="0">
                <a:solidFill>
                  <a:schemeClr val="tx1"/>
                </a:solidFill>
                <a:effectLst/>
                <a:latin typeface="+mn-lt"/>
                <a:ea typeface="+mn-ea"/>
                <a:cs typeface="+mn-cs"/>
              </a:rPr>
              <a:t>パッケージが提供するベストプラクティスに沿って業務改革（</a:t>
            </a:r>
            <a:r>
              <a:rPr kumimoji="1" lang="en-US" altLang="ja-JP" sz="1200" kern="1200" dirty="0">
                <a:solidFill>
                  <a:schemeClr val="tx1"/>
                </a:solidFill>
                <a:effectLst/>
                <a:latin typeface="+mn-lt"/>
                <a:ea typeface="+mn-ea"/>
                <a:cs typeface="+mn-cs"/>
              </a:rPr>
              <a:t>BPR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Business Process Reengineering</a:t>
            </a:r>
            <a:r>
              <a:rPr kumimoji="1" lang="ja-JP" altLang="ja-JP" sz="1200" kern="1200" dirty="0">
                <a:solidFill>
                  <a:schemeClr val="tx1"/>
                </a:solidFill>
                <a:effectLst/>
                <a:latin typeface="+mn-lt"/>
                <a:ea typeface="+mn-ea"/>
                <a:cs typeface="+mn-cs"/>
              </a:rPr>
              <a:t>）し、パッケージをそのまま利用することが導入コストと期間という点では望ましいと言えますが、既に各企業において最適化された業務プロセスを変更することは容易ではありません。そんな現実を踏まえながら、</a:t>
            </a:r>
            <a:r>
              <a:rPr kumimoji="1" lang="en-US" altLang="ja-JP" sz="1200" kern="1200" dirty="0">
                <a:solidFill>
                  <a:schemeClr val="tx1"/>
                </a:solidFill>
                <a:effectLst/>
                <a:latin typeface="+mn-lt"/>
                <a:ea typeface="+mn-ea"/>
                <a:cs typeface="+mn-cs"/>
              </a:rPr>
              <a:t>BPR</a:t>
            </a:r>
            <a:r>
              <a:rPr kumimoji="1" lang="ja-JP" altLang="ja-JP" sz="1200" kern="1200" dirty="0">
                <a:solidFill>
                  <a:schemeClr val="tx1"/>
                </a:solidFill>
                <a:effectLst/>
                <a:latin typeface="+mn-lt"/>
                <a:ea typeface="+mn-ea"/>
                <a:cs typeface="+mn-cs"/>
              </a:rPr>
              <a:t>を推進することで、独自開発を減らすことができれば、導入・構築に関わる期間短縮とコスト削減の効果を大きくすることができます。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381097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2895742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192204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660786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4790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3179239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391367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業界という枠組みが存在する</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一旦確立された競争優位は継続する</a:t>
            </a:r>
            <a:r>
              <a:rPr kumimoji="1" lang="ja-JP" altLang="ja-JP" sz="1200" kern="1200" dirty="0">
                <a:solidFill>
                  <a:schemeClr val="tx1"/>
                </a:solidFill>
                <a:effectLst/>
                <a:latin typeface="+mn-lt"/>
                <a:ea typeface="+mn-ea"/>
                <a:cs typeface="+mn-cs"/>
              </a:rPr>
              <a:t>」というこれまでのビジネスにおける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基本的な想定が、もはや成り立たなくなってしまいました。業界を越えた異業種の企業が既存の業界の競争原理を破壊しています。「ビジネス環境の安定が正常であり、業界の枠組みの中で起こる変化に適切に対処することで、事業は維持され成長できる」という考え方から、「</a:t>
            </a:r>
            <a:r>
              <a:rPr kumimoji="1" lang="ja-JP" altLang="ja-JP" sz="1200" b="1" kern="1200" dirty="0">
                <a:solidFill>
                  <a:schemeClr val="tx1"/>
                </a:solidFill>
                <a:effectLst/>
                <a:latin typeface="+mn-lt"/>
                <a:ea typeface="+mn-ea"/>
                <a:cs typeface="+mn-cs"/>
              </a:rPr>
              <a:t>ビジネス環境が変化し続けることが常識であり、業界を越えた変化に柔軟・迅速に対応できれば、事業は維持され成長できる</a:t>
            </a:r>
            <a:r>
              <a:rPr kumimoji="1" lang="ja-JP" altLang="ja-JP" sz="1200" kern="1200" dirty="0">
                <a:solidFill>
                  <a:schemeClr val="tx1"/>
                </a:solidFill>
                <a:effectLst/>
                <a:latin typeface="+mn-lt"/>
                <a:ea typeface="+mn-ea"/>
                <a:cs typeface="+mn-cs"/>
              </a:rPr>
              <a:t>」へと変わってしまい、そこに求められる能力も変わってしまったのです。この状況に対処するには、お客様の業務や経営に関心を持ち、お客様と対話し、最適な手法やサービスは何かを目利きし、それを使いこなしてゆく力量が求められます。そのための備えはできているでしょうか。時代のスピードが加速度を増すなか、わずかな躊躇が圧倒的な差となってしまうことを覚悟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222759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3563454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2975602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4022711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6.xml"/><Relationship Id="rId5" Type="http://schemas.openxmlformats.org/officeDocument/2006/relationships/image" Target="../media/image37.tiff"/><Relationship Id="rId4" Type="http://schemas.openxmlformats.org/officeDocument/2006/relationships/image" Target="../media/image36.tiff"/></Relationships>
</file>

<file path=ppt/slides/_rels/slide13.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39.tiff"/><Relationship Id="rId7" Type="http://schemas.openxmlformats.org/officeDocument/2006/relationships/image" Target="../media/image43.tiff"/><Relationship Id="rId2" Type="http://schemas.openxmlformats.org/officeDocument/2006/relationships/image" Target="../media/image38.tiff"/><Relationship Id="rId1" Type="http://schemas.openxmlformats.org/officeDocument/2006/relationships/slideLayout" Target="../slideLayouts/slideLayout6.xml"/><Relationship Id="rId6" Type="http://schemas.openxmlformats.org/officeDocument/2006/relationships/image" Target="../media/image42.tiff"/><Relationship Id="rId11" Type="http://schemas.openxmlformats.org/officeDocument/2006/relationships/image" Target="../media/image47.tiff"/><Relationship Id="rId5" Type="http://schemas.openxmlformats.org/officeDocument/2006/relationships/image" Target="../media/image41.tiff"/><Relationship Id="rId10" Type="http://schemas.openxmlformats.org/officeDocument/2006/relationships/image" Target="../media/image46.tiff"/><Relationship Id="rId4" Type="http://schemas.openxmlformats.org/officeDocument/2006/relationships/image" Target="../media/image40.tiff"/><Relationship Id="rId9" Type="http://schemas.openxmlformats.org/officeDocument/2006/relationships/image" Target="../media/image45.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meti.go.jp/report/tsuhaku2019/2019honbun/i2110000.html" TargetMode="External"/><Relationship Id="rId2" Type="http://schemas.openxmlformats.org/officeDocument/2006/relationships/image" Target="../media/image51.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6.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2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png"/><Relationship Id="rId2" Type="http://schemas.openxmlformats.org/officeDocument/2006/relationships/image" Target="../media/image6.tiff"/><Relationship Id="rId1" Type="http://schemas.openxmlformats.org/officeDocument/2006/relationships/slideLayout" Target="../slideLayouts/slideLayout6.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30.xml.rels><?xml version="1.0" encoding="UTF-8" standalone="yes"?>
<Relationships xmlns="http://schemas.openxmlformats.org/package/2006/relationships"><Relationship Id="rId3" Type="http://schemas.openxmlformats.org/officeDocument/2006/relationships/hyperlink" Target="https://youtu.be/YL220y2v1Vk" TargetMode="External"/><Relationship Id="rId2" Type="http://schemas.openxmlformats.org/officeDocument/2006/relationships/image" Target="../media/image60.tiff"/><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hyperlink" Target="https://aws.amazon.com/jp/solutions/case-studies/fuji-tv/?fbclid=IwAR3bdoRp-sdBrOe_1I6JcALo5vHFzzO-tBTQ1wL4us1FLhcOIpzXax7bY3o" TargetMode="External"/><Relationship Id="rId2" Type="http://schemas.openxmlformats.org/officeDocument/2006/relationships/image" Target="../media/image62.tiff"/><Relationship Id="rId1" Type="http://schemas.openxmlformats.org/officeDocument/2006/relationships/slideLayout" Target="../slideLayouts/slideLayout6.xml"/><Relationship Id="rId4" Type="http://schemas.openxmlformats.org/officeDocument/2006/relationships/image" Target="../media/image63.tiff"/></Relationships>
</file>

<file path=ppt/slides/_rels/slide3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hyperlink" Target="https://youtu.be/UT8hizCQkVU" TargetMode="External"/><Relationship Id="rId1" Type="http://schemas.openxmlformats.org/officeDocument/2006/relationships/slideLayout" Target="../slideLayouts/slideLayout6.xml"/><Relationship Id="rId4" Type="http://schemas.openxmlformats.org/officeDocument/2006/relationships/hyperlink" Target="https://www.sap.com/japa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73.tiff"/><Relationship Id="rId13" Type="http://schemas.openxmlformats.org/officeDocument/2006/relationships/image" Target="../media/image77.tiff"/><Relationship Id="rId3" Type="http://schemas.openxmlformats.org/officeDocument/2006/relationships/image" Target="../media/image68.jpeg"/><Relationship Id="rId7" Type="http://schemas.openxmlformats.org/officeDocument/2006/relationships/image" Target="../media/image72.tiff"/><Relationship Id="rId12" Type="http://schemas.openxmlformats.org/officeDocument/2006/relationships/image" Target="../media/image76.tif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1.tiff"/><Relationship Id="rId11" Type="http://schemas.openxmlformats.org/officeDocument/2006/relationships/image" Target="../media/image58.tiff"/><Relationship Id="rId5" Type="http://schemas.openxmlformats.org/officeDocument/2006/relationships/image" Target="../media/image70.tiff"/><Relationship Id="rId15" Type="http://schemas.openxmlformats.org/officeDocument/2006/relationships/image" Target="../media/image79.tiff"/><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8.tiff"/></Relationships>
</file>

<file path=ppt/slides/_rels/slide38.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hyperlink" Target="https://jidounten-lab.com/u_monet-400-autonomous-maas?fbclid=IwAR2UELSb_LRUzN-w3rJzWRMYCchSOWcCv8lD4CvQxZH3hi6iFTaUYosafiA"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livestream.com/accounts/1607005/events/8933152/videos/200521178"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ntt.co.jp/news2020/2003/200324b.html" TargetMode="External"/><Relationship Id="rId2" Type="http://schemas.openxmlformats.org/officeDocument/2006/relationships/image" Target="../media/image82.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89.tiff"/><Relationship Id="rId13" Type="http://schemas.openxmlformats.org/officeDocument/2006/relationships/image" Target="../media/image94.tiff"/><Relationship Id="rId3" Type="http://schemas.openxmlformats.org/officeDocument/2006/relationships/image" Target="../media/image84.tiff"/><Relationship Id="rId7" Type="http://schemas.openxmlformats.org/officeDocument/2006/relationships/image" Target="../media/image88.tiff"/><Relationship Id="rId12" Type="http://schemas.openxmlformats.org/officeDocument/2006/relationships/image" Target="../media/image93.tiff"/><Relationship Id="rId2" Type="http://schemas.openxmlformats.org/officeDocument/2006/relationships/image" Target="../media/image83.tiff"/><Relationship Id="rId1" Type="http://schemas.openxmlformats.org/officeDocument/2006/relationships/slideLayout" Target="../slideLayouts/slideLayout6.xml"/><Relationship Id="rId6" Type="http://schemas.openxmlformats.org/officeDocument/2006/relationships/image" Target="../media/image87.tiff"/><Relationship Id="rId11" Type="http://schemas.openxmlformats.org/officeDocument/2006/relationships/image" Target="../media/image92.tiff"/><Relationship Id="rId5" Type="http://schemas.openxmlformats.org/officeDocument/2006/relationships/image" Target="../media/image86.tiff"/><Relationship Id="rId10" Type="http://schemas.openxmlformats.org/officeDocument/2006/relationships/image" Target="../media/image91.tiff"/><Relationship Id="rId4" Type="http://schemas.openxmlformats.org/officeDocument/2006/relationships/image" Target="../media/image85.tiff"/><Relationship Id="rId9" Type="http://schemas.openxmlformats.org/officeDocument/2006/relationships/image" Target="../media/image90.tiff"/><Relationship Id="rId14" Type="http://schemas.openxmlformats.org/officeDocument/2006/relationships/image" Target="../media/image95.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6.xml"/><Relationship Id="rId5" Type="http://schemas.openxmlformats.org/officeDocument/2006/relationships/image" Target="../media/image37.tiff"/><Relationship Id="rId4" Type="http://schemas.openxmlformats.org/officeDocument/2006/relationships/image" Target="../media/image36.tiff"/></Relationships>
</file>

<file path=ppt/slides/_rels/slide52.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hyperlink" Target="https://www.netcommerce.co.jp/blog/2020/04/19/15358" TargetMode="Externa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6.xml"/><Relationship Id="rId5" Type="http://schemas.openxmlformats.org/officeDocument/2006/relationships/image" Target="../media/image17.tiff"/><Relationship Id="rId4" Type="http://schemas.openxmlformats.org/officeDocument/2006/relationships/image" Target="../media/image16.tiff"/></Relationships>
</file>

<file path=ppt/slides/_rels/slide60.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tiff"/><Relationship Id="rId3" Type="http://schemas.openxmlformats.org/officeDocument/2006/relationships/image" Target="../media/image19.tiff"/><Relationship Id="rId7" Type="http://schemas.openxmlformats.org/officeDocument/2006/relationships/image" Target="../media/image23.tiff"/><Relationship Id="rId12" Type="http://schemas.openxmlformats.org/officeDocument/2006/relationships/image" Target="../media/image28.tiff"/><Relationship Id="rId2" Type="http://schemas.openxmlformats.org/officeDocument/2006/relationships/image" Target="../media/image18.tiff"/><Relationship Id="rId1" Type="http://schemas.openxmlformats.org/officeDocument/2006/relationships/slideLayout" Target="../slideLayouts/slideLayout6.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tiff"/><Relationship Id="rId15" Type="http://schemas.openxmlformats.org/officeDocument/2006/relationships/image" Target="../media/image31.tiff"/><Relationship Id="rId10" Type="http://schemas.openxmlformats.org/officeDocument/2006/relationships/image" Target="../media/image26.tiff"/><Relationship Id="rId4" Type="http://schemas.openxmlformats.org/officeDocument/2006/relationships/image" Target="../media/image20.tiff"/><Relationship Id="rId9" Type="http://schemas.openxmlformats.org/officeDocument/2006/relationships/image" Target="../media/image25.tiff"/><Relationship Id="rId1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32D8B30-5BB6-7C44-8F52-47A0BA5C0CF0}"/>
              </a:ext>
            </a:extLst>
          </p:cNvPr>
          <p:cNvSpPr/>
          <p:nvPr/>
        </p:nvSpPr>
        <p:spPr>
          <a:xfrm>
            <a:off x="0" y="25936"/>
            <a:ext cx="9144000" cy="6858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BD3E55EE-DF88-CE43-9427-2F6A0FC3A337}"/>
              </a:ext>
            </a:extLst>
          </p:cNvPr>
          <p:cNvSpPr txBox="1"/>
          <p:nvPr/>
        </p:nvSpPr>
        <p:spPr>
          <a:xfrm>
            <a:off x="7668343" y="5952242"/>
            <a:ext cx="1319657" cy="830997"/>
          </a:xfrm>
          <a:prstGeom prst="rect">
            <a:avLst/>
          </a:prstGeom>
          <a:noFill/>
        </p:spPr>
        <p:txBody>
          <a:bodyPr wrap="none" rtlCol="0">
            <a:spAutoFit/>
          </a:bodyPr>
          <a:lstStyle/>
          <a:p>
            <a:pPr algn="r"/>
            <a:r>
              <a:rPr kumimoji="1" lang="en-US" altLang="ja-JP" sz="1200" dirty="0">
                <a:latin typeface="Meiryo" panose="020B0604030504040204" pitchFamily="34" charset="-128"/>
                <a:ea typeface="Meiryo" panose="020B0604030504040204" pitchFamily="34" charset="-128"/>
              </a:rPr>
              <a:t>2020</a:t>
            </a:r>
            <a:r>
              <a:rPr kumimoji="1" lang="ja-JP" altLang="en-US" sz="1200">
                <a:latin typeface="Meiryo" panose="020B0604030504040204" pitchFamily="34" charset="-128"/>
                <a:ea typeface="Meiryo" panose="020B0604030504040204" pitchFamily="34" charset="-128"/>
              </a:rPr>
              <a:t>年</a:t>
            </a:r>
            <a:r>
              <a:rPr kumimoji="1" lang="en-US" altLang="ja-JP" sz="1200" dirty="0">
                <a:latin typeface="Meiryo" panose="020B0604030504040204" pitchFamily="34" charset="-128"/>
                <a:ea typeface="Meiryo" panose="020B0604030504040204" pitchFamily="34" charset="-128"/>
              </a:rPr>
              <a:t>6</a:t>
            </a:r>
            <a:r>
              <a:rPr kumimoji="1" lang="ja-JP" altLang="en-US" sz="1200">
                <a:latin typeface="Meiryo" panose="020B0604030504040204" pitchFamily="34" charset="-128"/>
                <a:ea typeface="Meiryo" panose="020B0604030504040204" pitchFamily="34" charset="-128"/>
              </a:rPr>
              <a:t>月</a:t>
            </a:r>
            <a:r>
              <a:rPr lang="en-US" altLang="ja-JP" sz="1200" dirty="0">
                <a:latin typeface="Meiryo" panose="020B0604030504040204" pitchFamily="34" charset="-128"/>
                <a:ea typeface="Meiryo" panose="020B0604030504040204" pitchFamily="34" charset="-128"/>
              </a:rPr>
              <a:t>4</a:t>
            </a:r>
            <a:r>
              <a:rPr kumimoji="1" lang="ja-JP" altLang="en-US" sz="1200">
                <a:latin typeface="Meiryo" panose="020B0604030504040204" pitchFamily="34" charset="-128"/>
                <a:ea typeface="Meiryo" panose="020B0604030504040204" pitchFamily="34" charset="-128"/>
              </a:rPr>
              <a:t>日</a:t>
            </a:r>
            <a:endParaRPr kumimoji="1" lang="en-US" altLang="ja-JP" sz="1200" dirty="0">
              <a:latin typeface="Meiryo" panose="020B0604030504040204" pitchFamily="34" charset="-128"/>
              <a:ea typeface="Meiryo" panose="020B0604030504040204" pitchFamily="34" charset="-128"/>
            </a:endParaRPr>
          </a:p>
          <a:p>
            <a:pPr algn="r"/>
            <a:endParaRPr lang="en-US" altLang="ja-JP" sz="1400" dirty="0">
              <a:latin typeface="Meiryo" panose="020B0604030504040204" pitchFamily="34" charset="-128"/>
              <a:ea typeface="Meiryo" panose="020B0604030504040204" pitchFamily="34" charset="-128"/>
            </a:endParaRPr>
          </a:p>
          <a:p>
            <a:pPr algn="r"/>
            <a:r>
              <a:rPr kumimoji="1" lang="ja-JP" altLang="en-US" sz="800">
                <a:latin typeface="Meiryo" panose="020B0604030504040204" pitchFamily="34" charset="-128"/>
                <a:ea typeface="Meiryo" panose="020B0604030504040204" pitchFamily="34" charset="-128"/>
              </a:rPr>
              <a:t>ネットコマース株式会社</a:t>
            </a:r>
            <a:endParaRPr kumimoji="1" lang="en-US" altLang="ja-JP" sz="800" dirty="0">
              <a:latin typeface="Meiryo" panose="020B0604030504040204" pitchFamily="34" charset="-128"/>
              <a:ea typeface="Meiryo" panose="020B0604030504040204" pitchFamily="34" charset="-128"/>
            </a:endParaRPr>
          </a:p>
          <a:p>
            <a:pPr algn="r"/>
            <a:r>
              <a:rPr lang="ja-JP" altLang="en-US" sz="1400">
                <a:latin typeface="Meiryo" panose="020B0604030504040204" pitchFamily="34" charset="-128"/>
                <a:ea typeface="Meiryo" panose="020B0604030504040204" pitchFamily="34" charset="-128"/>
              </a:rPr>
              <a:t>斎藤昌義</a:t>
            </a:r>
            <a:endParaRPr kumimoji="1" lang="ja-JP" altLang="en-US" sz="1400">
              <a:latin typeface="Meiryo" panose="020B0604030504040204" pitchFamily="34" charset="-128"/>
              <a:ea typeface="Meiryo" panose="020B0604030504040204" pitchFamily="34" charset="-128"/>
            </a:endParaRPr>
          </a:p>
        </p:txBody>
      </p:sp>
      <p:pic>
        <p:nvPicPr>
          <p:cNvPr id="22" name="図 21">
            <a:extLst>
              <a:ext uri="{FF2B5EF4-FFF2-40B4-BE49-F238E27FC236}">
                <a16:creationId xmlns:a16="http://schemas.microsoft.com/office/drawing/2014/main" id="{6F8307BF-8125-0646-B882-FCF1334F4BF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6367741"/>
            <a:ext cx="383552" cy="379792"/>
          </a:xfrm>
          <a:prstGeom prst="rect">
            <a:avLst/>
          </a:prstGeom>
        </p:spPr>
      </p:pic>
      <p:sp>
        <p:nvSpPr>
          <p:cNvPr id="11" name="正方形/長方形 10">
            <a:extLst>
              <a:ext uri="{FF2B5EF4-FFF2-40B4-BE49-F238E27FC236}">
                <a16:creationId xmlns:a16="http://schemas.microsoft.com/office/drawing/2014/main" id="{F086FF98-53DF-C34C-B273-CD169D78310F}"/>
              </a:ext>
            </a:extLst>
          </p:cNvPr>
          <p:cNvSpPr/>
          <p:nvPr/>
        </p:nvSpPr>
        <p:spPr>
          <a:xfrm>
            <a:off x="1140612" y="2905780"/>
            <a:ext cx="6862776" cy="1046440"/>
          </a:xfrm>
          <a:prstGeom prst="rect">
            <a:avLst/>
          </a:prstGeom>
        </p:spPr>
        <p:txBody>
          <a:bodyPr wrap="none">
            <a:spAutoFit/>
          </a:bodyPr>
          <a:lstStyle/>
          <a:p>
            <a:pPr algn="ctr"/>
            <a:r>
              <a:rPr lang="ja-JP" altLang="en-US" sz="2600" b="1">
                <a:latin typeface="Meiryo" panose="020B0604030504040204" pitchFamily="34" charset="-128"/>
                <a:ea typeface="Meiryo" panose="020B0604030504040204" pitchFamily="34" charset="-128"/>
              </a:rPr>
              <a:t>デジタル・トランスフォーメーションの本質</a:t>
            </a:r>
            <a:endParaRPr lang="en-US" altLang="ja-JP" sz="2600" b="1" dirty="0">
              <a:latin typeface="Meiryo" panose="020B0604030504040204" pitchFamily="34" charset="-128"/>
              <a:ea typeface="Meiryo" panose="020B0604030504040204" pitchFamily="34" charset="-128"/>
            </a:endParaRPr>
          </a:p>
          <a:p>
            <a:pPr algn="ctr"/>
            <a:r>
              <a:rPr lang="en-US" altLang="ja-JP" sz="3600" b="1" dirty="0">
                <a:latin typeface="Meiryo" panose="020B0604030504040204" pitchFamily="34" charset="-128"/>
                <a:ea typeface="Meiryo" panose="020B0604030504040204" pitchFamily="34" charset="-128"/>
              </a:rPr>
              <a:t>With</a:t>
            </a:r>
            <a:r>
              <a:rPr lang="ja-JP" altLang="en-US" sz="3600" b="1">
                <a:latin typeface="Meiryo" panose="020B0604030504040204" pitchFamily="34" charset="-128"/>
                <a:ea typeface="Meiryo" panose="020B0604030504040204" pitchFamily="34" charset="-128"/>
              </a:rPr>
              <a:t>コロナ時代のデジタル戦略</a:t>
            </a:r>
            <a:endParaRPr lang="en-US" altLang="ja-JP" sz="3600" dirty="0">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9F67C385-0528-8340-91B2-8F218195F80F}"/>
              </a:ext>
            </a:extLst>
          </p:cNvPr>
          <p:cNvPicPr>
            <a:picLocks noChangeAspect="1"/>
          </p:cNvPicPr>
          <p:nvPr/>
        </p:nvPicPr>
        <p:blipFill>
          <a:blip r:embed="rId3"/>
          <a:stretch>
            <a:fillRect/>
          </a:stretch>
        </p:blipFill>
        <p:spPr>
          <a:xfrm>
            <a:off x="251520" y="267510"/>
            <a:ext cx="565603" cy="377068"/>
          </a:xfrm>
          <a:prstGeom prst="rect">
            <a:avLst/>
          </a:prstGeom>
        </p:spPr>
      </p:pic>
      <p:sp>
        <p:nvSpPr>
          <p:cNvPr id="3" name="正方形/長方形 2">
            <a:extLst>
              <a:ext uri="{FF2B5EF4-FFF2-40B4-BE49-F238E27FC236}">
                <a16:creationId xmlns:a16="http://schemas.microsoft.com/office/drawing/2014/main" id="{AD7C4F20-78E5-BB41-8519-0706B8A0B594}"/>
              </a:ext>
            </a:extLst>
          </p:cNvPr>
          <p:cNvSpPr/>
          <p:nvPr/>
        </p:nvSpPr>
        <p:spPr>
          <a:xfrm>
            <a:off x="817123" y="286965"/>
            <a:ext cx="2983509" cy="400110"/>
          </a:xfrm>
          <a:prstGeom prst="rect">
            <a:avLst/>
          </a:prstGeom>
        </p:spPr>
        <p:txBody>
          <a:bodyPr wrap="none">
            <a:spAutoFit/>
          </a:bodyPr>
          <a:lstStyle/>
          <a:p>
            <a:r>
              <a:rPr lang="ja-JP" altLang="en-US" sz="2000">
                <a:solidFill>
                  <a:srgbClr val="222222"/>
                </a:solidFill>
                <a:latin typeface="Meiryo" panose="020B0604030504040204" pitchFamily="34" charset="-128"/>
                <a:ea typeface="Meiryo" panose="020B0604030504040204" pitchFamily="34" charset="-128"/>
              </a:rPr>
              <a:t>九州</a:t>
            </a:r>
            <a:r>
              <a:rPr lang="en-US" altLang="ja-JP" sz="2000" dirty="0">
                <a:solidFill>
                  <a:srgbClr val="222222"/>
                </a:solidFill>
                <a:latin typeface="Meiryo" panose="020B0604030504040204" pitchFamily="34" charset="-128"/>
                <a:ea typeface="Meiryo" panose="020B0604030504040204" pitchFamily="34" charset="-128"/>
              </a:rPr>
              <a:t>IBM</a:t>
            </a:r>
            <a:r>
              <a:rPr lang="ja-JP" altLang="en-US" sz="2000">
                <a:solidFill>
                  <a:srgbClr val="222222"/>
                </a:solidFill>
                <a:latin typeface="Meiryo" panose="020B0604030504040204" pitchFamily="34" charset="-128"/>
                <a:ea typeface="Meiryo" panose="020B0604030504040204" pitchFamily="34" charset="-128"/>
              </a:rPr>
              <a:t>ユーザー研究会</a:t>
            </a:r>
            <a:endParaRPr lang="ja-JP" altLang="en-US" sz="20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97569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r>
              <a:rPr kumimoji="1" lang="en-US" altLang="ja-JP" dirty="0"/>
              <a:t> </a:t>
            </a:r>
            <a:endParaRPr kumimoji="1" lang="ja-JP" altLang="en-US"/>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9B8CFB3F-DF9F-C543-9AA8-079A36DD7BB8}"/>
              </a:ext>
            </a:extLst>
          </p:cNvPr>
          <p:cNvGrpSpPr/>
          <p:nvPr/>
        </p:nvGrpSpPr>
        <p:grpSpPr>
          <a:xfrm>
            <a:off x="5027211" y="1747323"/>
            <a:ext cx="3561617" cy="3975050"/>
            <a:chOff x="5027211" y="1747323"/>
            <a:chExt cx="3561617" cy="3975050"/>
          </a:xfrm>
        </p:grpSpPr>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35913" y="2041787"/>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規模の拡大が</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容易で早い</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35913" y="3437239"/>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状況を即座に</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把握</a:t>
              </a:r>
              <a:r>
                <a:rPr lang="ja-JP" altLang="en-US" sz="2000">
                  <a:solidFill>
                    <a:schemeClr val="bg1"/>
                  </a:solidFill>
                  <a:latin typeface="Meiryo" panose="020B0604030504040204" pitchFamily="34" charset="-128"/>
                  <a:ea typeface="Meiryo" panose="020B0604030504040204" pitchFamily="34" charset="-128"/>
                </a:rPr>
                <a:t>し</a:t>
              </a:r>
              <a:r>
                <a:rPr kumimoji="1" lang="ja-JP" altLang="en-US" sz="2000">
                  <a:solidFill>
                    <a:schemeClr val="bg1"/>
                  </a:solidFill>
                  <a:latin typeface="Meiryo" panose="020B0604030504040204" pitchFamily="34" charset="-128"/>
                  <a:ea typeface="Meiryo" panose="020B0604030504040204" pitchFamily="34" charset="-128"/>
                </a:rPr>
                <a:t>即応できる</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39542" y="4744177"/>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エコシステムが</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容易に形成</a:t>
              </a:r>
              <a:endParaRPr kumimoji="1" lang="en-US" altLang="ja-JP" sz="2000"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B9A55F20-49E3-8948-BBF2-AC0A553F9F8D}"/>
                </a:ext>
              </a:extLst>
            </p:cNvPr>
            <p:cNvCxnSpPr/>
            <p:nvPr/>
          </p:nvCxnSpPr>
          <p:spPr>
            <a:xfrm>
              <a:off x="5028850" y="237738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5B06869-9F6C-7748-969B-173DB22A16D5}"/>
                </a:ext>
              </a:extLst>
            </p:cNvPr>
            <p:cNvCxnSpPr>
              <a:cxnSpLocks/>
              <a:endCxn id="24" idx="1"/>
            </p:cNvCxnSpPr>
            <p:nvPr/>
          </p:nvCxnSpPr>
          <p:spPr>
            <a:xfrm>
              <a:off x="5028849" y="2371353"/>
              <a:ext cx="1107064" cy="14198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4B032C3D-F66A-C54E-89D0-20AAAB2E99BE}"/>
                </a:ext>
              </a:extLst>
            </p:cNvPr>
            <p:cNvCxnSpPr/>
            <p:nvPr/>
          </p:nvCxnSpPr>
          <p:spPr>
            <a:xfrm>
              <a:off x="5028850" y="508842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64E48508-E3F6-AA43-AEAD-9D498BB4E518}"/>
                </a:ext>
              </a:extLst>
            </p:cNvPr>
            <p:cNvCxnSpPr>
              <a:cxnSpLocks/>
              <a:endCxn id="24" idx="1"/>
            </p:cNvCxnSpPr>
            <p:nvPr/>
          </p:nvCxnSpPr>
          <p:spPr>
            <a:xfrm flipV="1">
              <a:off x="5027211" y="3791182"/>
              <a:ext cx="1108702" cy="1297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C59E09F-0E04-6D4C-86FF-323A576C9A37}"/>
                </a:ext>
              </a:extLst>
            </p:cNvPr>
            <p:cNvCxnSpPr>
              <a:cxnSpLocks/>
              <a:stCxn id="16" idx="3"/>
              <a:endCxn id="23" idx="1"/>
            </p:cNvCxnSpPr>
            <p:nvPr/>
          </p:nvCxnSpPr>
          <p:spPr>
            <a:xfrm flipV="1">
              <a:off x="5028850" y="2395730"/>
              <a:ext cx="1107063" cy="132922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CD0A1175-F31F-0E4F-B4D5-8A0AEE13061A}"/>
                </a:ext>
              </a:extLst>
            </p:cNvPr>
            <p:cNvCxnSpPr>
              <a:cxnSpLocks/>
              <a:stCxn id="16" idx="3"/>
            </p:cNvCxnSpPr>
            <p:nvPr/>
          </p:nvCxnSpPr>
          <p:spPr>
            <a:xfrm>
              <a:off x="5028850" y="3724953"/>
              <a:ext cx="1107063" cy="126763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grp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29" name="角丸四角形吹き出し 28">
            <a:extLst>
              <a:ext uri="{FF2B5EF4-FFF2-40B4-BE49-F238E27FC236}">
                <a16:creationId xmlns:a16="http://schemas.microsoft.com/office/drawing/2014/main" id="{F8F7B6F5-DFFC-5D4B-92B8-923570966A30}"/>
              </a:ext>
            </a:extLst>
          </p:cNvPr>
          <p:cNvSpPr/>
          <p:nvPr/>
        </p:nvSpPr>
        <p:spPr>
          <a:xfrm>
            <a:off x="5228139" y="5679703"/>
            <a:ext cx="2024742" cy="719286"/>
          </a:xfrm>
          <a:prstGeom prst="wedgeRoundRectCallout">
            <a:avLst>
              <a:gd name="adj1" fmla="val 28770"/>
              <a:gd name="adj2" fmla="val -83971"/>
              <a:gd name="adj3" fmla="val 16667"/>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イノベーション</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を</a:t>
            </a:r>
            <a:r>
              <a:rPr lang="ja-JP" altLang="en-US" sz="1600">
                <a:solidFill>
                  <a:srgbClr val="FFFFFF"/>
                </a:solidFill>
                <a:latin typeface="Meiryo" panose="020B0604030504040204" pitchFamily="34" charset="-128"/>
                <a:ea typeface="Meiryo" panose="020B0604030504040204" pitchFamily="34" charset="-128"/>
                <a:cs typeface="ＭＳ Ｐゴシック"/>
              </a:rPr>
              <a:t>加速！</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92803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「イノベーション」と「インベンション」の違い</a:t>
            </a:r>
          </a:p>
        </p:txBody>
      </p:sp>
      <p:pic>
        <p:nvPicPr>
          <p:cNvPr id="3" name="図 2">
            <a:extLst>
              <a:ext uri="{FF2B5EF4-FFF2-40B4-BE49-F238E27FC236}">
                <a16:creationId xmlns:a16="http://schemas.microsoft.com/office/drawing/2014/main" id="{65B8C89A-5ADE-B349-913E-731E3CB1F858}"/>
              </a:ext>
            </a:extLst>
          </p:cNvPr>
          <p:cNvPicPr>
            <a:picLocks noChangeAspect="1"/>
          </p:cNvPicPr>
          <p:nvPr/>
        </p:nvPicPr>
        <p:blipFill>
          <a:blip r:embed="rId2"/>
          <a:stretch>
            <a:fillRect/>
          </a:stretch>
        </p:blipFill>
        <p:spPr>
          <a:xfrm>
            <a:off x="1119005" y="692696"/>
            <a:ext cx="2857500" cy="2438400"/>
          </a:xfrm>
          <a:prstGeom prst="rect">
            <a:avLst/>
          </a:prstGeom>
        </p:spPr>
      </p:pic>
      <p:pic>
        <p:nvPicPr>
          <p:cNvPr id="5" name="図 4">
            <a:extLst>
              <a:ext uri="{FF2B5EF4-FFF2-40B4-BE49-F238E27FC236}">
                <a16:creationId xmlns:a16="http://schemas.microsoft.com/office/drawing/2014/main" id="{383BFE18-A364-ED40-A10B-D8F8A8B5A95B}"/>
              </a:ext>
            </a:extLst>
          </p:cNvPr>
          <p:cNvPicPr>
            <a:picLocks noChangeAspect="1"/>
          </p:cNvPicPr>
          <p:nvPr/>
        </p:nvPicPr>
        <p:blipFill>
          <a:blip r:embed="rId3"/>
          <a:stretch>
            <a:fillRect/>
          </a:stretch>
        </p:blipFill>
        <p:spPr>
          <a:xfrm>
            <a:off x="5603294" y="952750"/>
            <a:ext cx="1755559" cy="1908216"/>
          </a:xfrm>
          <a:prstGeom prst="rect">
            <a:avLst/>
          </a:prstGeom>
        </p:spPr>
      </p:pic>
      <p:sp>
        <p:nvSpPr>
          <p:cNvPr id="6" name="テキスト ボックス 5">
            <a:extLst>
              <a:ext uri="{FF2B5EF4-FFF2-40B4-BE49-F238E27FC236}">
                <a16:creationId xmlns:a16="http://schemas.microsoft.com/office/drawing/2014/main" id="{D1CA4331-7BD5-7D47-B79A-B7B3EFD9B2E2}"/>
              </a:ext>
            </a:extLst>
          </p:cNvPr>
          <p:cNvSpPr txBox="1"/>
          <p:nvPr/>
        </p:nvSpPr>
        <p:spPr>
          <a:xfrm>
            <a:off x="991183" y="3131096"/>
            <a:ext cx="3343493"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これまでにはなかった</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新しい組合せを見つけ</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新たな価値を産み出すこと</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4809328" y="3131096"/>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1497474B-FF1B-7C4D-86D7-6E051AC994DA}"/>
              </a:ext>
            </a:extLst>
          </p:cNvPr>
          <p:cNvSpPr txBox="1"/>
          <p:nvPr/>
        </p:nvSpPr>
        <p:spPr>
          <a:xfrm>
            <a:off x="1185601" y="5229200"/>
            <a:ext cx="2954655" cy="1200329"/>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高速フィードバック</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高速アップデート</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その時々の最適解</a:t>
            </a:r>
            <a:endParaRPr kumimoji="1" lang="ja-JP" altLang="en-US" sz="2400" b="1">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5007146" y="5229199"/>
            <a:ext cx="2954655" cy="1200329"/>
          </a:xfrm>
          <a:prstGeom prst="rect">
            <a:avLst/>
          </a:prstGeom>
          <a:noFill/>
        </p:spPr>
        <p:txBody>
          <a:bodyPr wrap="none" rtlCol="0">
            <a:spAutoFit/>
          </a:bodyPr>
          <a:lstStyle/>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知識の蓄積</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試行錯誤の繰り返し</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ひらめき</a:t>
            </a:r>
          </a:p>
        </p:txBody>
      </p:sp>
    </p:spTree>
    <p:extLst>
      <p:ext uri="{BB962C8B-B14F-4D97-AF65-F5344CB8AC3E}">
        <p14:creationId xmlns:p14="http://schemas.microsoft.com/office/powerpoint/2010/main" val="2011755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97F82832-F127-9C43-A35E-CC304316EBE8}"/>
              </a:ext>
            </a:extLst>
          </p:cNvPr>
          <p:cNvSpPr/>
          <p:nvPr/>
        </p:nvSpPr>
        <p:spPr>
          <a:xfrm>
            <a:off x="335073" y="835891"/>
            <a:ext cx="8473854" cy="570895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DAB5F192-0131-0D42-9AAD-B4E5044AA547}"/>
              </a:ext>
            </a:extLst>
          </p:cNvPr>
          <p:cNvSpPr/>
          <p:nvPr/>
        </p:nvSpPr>
        <p:spPr>
          <a:xfrm>
            <a:off x="720245" y="970767"/>
            <a:ext cx="3726493" cy="431521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5C5D37E-9EA2-A247-8FF3-562E940E1157}"/>
              </a:ext>
            </a:extLst>
          </p:cNvPr>
          <p:cNvSpPr>
            <a:spLocks noGrp="1"/>
          </p:cNvSpPr>
          <p:nvPr>
            <p:ph type="title"/>
          </p:nvPr>
        </p:nvSpPr>
        <p:spPr>
          <a:xfrm>
            <a:off x="230400" y="266400"/>
            <a:ext cx="8913600" cy="416221"/>
          </a:xfrm>
        </p:spPr>
        <p:txBody>
          <a:bodyPr/>
          <a:lstStyle/>
          <a:p>
            <a:r>
              <a:rPr lang="ja-JP" altLang="en-US" sz="2400"/>
              <a:t>デジタル化：デジタイゼーションとデジタライゼーション</a:t>
            </a:r>
            <a:endParaRPr kumimoji="1" lang="ja-JP" altLang="en-US" sz="2400"/>
          </a:p>
        </p:txBody>
      </p:sp>
      <p:sp>
        <p:nvSpPr>
          <p:cNvPr id="13" name="テキスト ボックス 12">
            <a:extLst>
              <a:ext uri="{FF2B5EF4-FFF2-40B4-BE49-F238E27FC236}">
                <a16:creationId xmlns:a16="http://schemas.microsoft.com/office/drawing/2014/main" id="{06C4D2D9-7C1E-7A4A-A957-9BDDDBC65BD8}"/>
              </a:ext>
            </a:extLst>
          </p:cNvPr>
          <p:cNvSpPr txBox="1"/>
          <p:nvPr/>
        </p:nvSpPr>
        <p:spPr>
          <a:xfrm>
            <a:off x="1089304" y="1141641"/>
            <a:ext cx="2928000" cy="830997"/>
          </a:xfrm>
          <a:prstGeom prst="rect">
            <a:avLst/>
          </a:prstGeom>
          <a:noFill/>
        </p:spPr>
        <p:txBody>
          <a:bodyPr wrap="squar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デジタイゼーション</a:t>
            </a:r>
            <a:endParaRPr kumimoji="1"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C5C96C66-6405-BE4E-8FB6-C8BE67EF3B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2311" y="1950761"/>
            <a:ext cx="949194" cy="766474"/>
          </a:xfrm>
          <a:prstGeom prst="rect">
            <a:avLst/>
          </a:prstGeom>
        </p:spPr>
      </p:pic>
      <p:pic>
        <p:nvPicPr>
          <p:cNvPr id="15" name="図 14">
            <a:extLst>
              <a:ext uri="{FF2B5EF4-FFF2-40B4-BE49-F238E27FC236}">
                <a16:creationId xmlns:a16="http://schemas.microsoft.com/office/drawing/2014/main" id="{F392DA03-29DD-9C4E-BF0F-A9A2A6515B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0290" y="1986646"/>
            <a:ext cx="632587" cy="760450"/>
          </a:xfrm>
          <a:prstGeom prst="rect">
            <a:avLst/>
          </a:prstGeom>
        </p:spPr>
      </p:pic>
      <p:sp>
        <p:nvSpPr>
          <p:cNvPr id="16" name="右矢印 15">
            <a:extLst>
              <a:ext uri="{FF2B5EF4-FFF2-40B4-BE49-F238E27FC236}">
                <a16:creationId xmlns:a16="http://schemas.microsoft.com/office/drawing/2014/main" id="{8B1D5BBD-646E-E347-ADDF-054E24F529B7}"/>
              </a:ext>
            </a:extLst>
          </p:cNvPr>
          <p:cNvSpPr/>
          <p:nvPr/>
        </p:nvSpPr>
        <p:spPr>
          <a:xfrm>
            <a:off x="2126364" y="2031079"/>
            <a:ext cx="582460" cy="488515"/>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DF73266-B120-3E4E-B2BE-15DDAC01BC55}"/>
              </a:ext>
            </a:extLst>
          </p:cNvPr>
          <p:cNvSpPr txBox="1"/>
          <p:nvPr/>
        </p:nvSpPr>
        <p:spPr>
          <a:xfrm>
            <a:off x="1154217" y="2784095"/>
            <a:ext cx="2807179"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アナログ放送→デジタル放送</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紙の書籍→電子書籍</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人手によるコピペ→</a:t>
            </a:r>
            <a:r>
              <a:rPr lang="en-US" altLang="ja-JP" sz="1400" dirty="0">
                <a:solidFill>
                  <a:schemeClr val="accent3">
                    <a:lumMod val="75000"/>
                  </a:schemeClr>
                </a:solidFill>
                <a:latin typeface="Meiryo" panose="020B0604030504040204" pitchFamily="34" charset="-128"/>
                <a:ea typeface="Meiryo" panose="020B0604030504040204" pitchFamily="34" charset="-128"/>
              </a:rPr>
              <a:t>RPA</a:t>
            </a:r>
          </a:p>
        </p:txBody>
      </p:sp>
      <p:sp>
        <p:nvSpPr>
          <p:cNvPr id="18" name="テキスト ボックス 17">
            <a:extLst>
              <a:ext uri="{FF2B5EF4-FFF2-40B4-BE49-F238E27FC236}">
                <a16:creationId xmlns:a16="http://schemas.microsoft.com/office/drawing/2014/main" id="{DA0E7EA7-719A-C54D-BD0D-3B968681EB89}"/>
              </a:ext>
            </a:extLst>
          </p:cNvPr>
          <p:cNvSpPr txBox="1"/>
          <p:nvPr/>
        </p:nvSpPr>
        <p:spPr>
          <a:xfrm>
            <a:off x="1926864" y="4031289"/>
            <a:ext cx="1261884" cy="523220"/>
          </a:xfrm>
          <a:prstGeom prst="rect">
            <a:avLst/>
          </a:prstGeom>
          <a:noFill/>
        </p:spPr>
        <p:txBody>
          <a:bodyPr wrap="none" rtlCol="0">
            <a:spAutoFit/>
          </a:bodyPr>
          <a:lstStyle/>
          <a:p>
            <a:pPr algn="ctr"/>
            <a:r>
              <a:rPr lang="ja-JP" altLang="en-US" sz="2800" b="1">
                <a:solidFill>
                  <a:schemeClr val="accent3">
                    <a:lumMod val="75000"/>
                  </a:schemeClr>
                </a:solidFill>
                <a:latin typeface="Meiryo" panose="020B0604030504040204" pitchFamily="34" charset="-128"/>
                <a:ea typeface="Meiryo" panose="020B0604030504040204" pitchFamily="34" charset="-128"/>
              </a:rPr>
              <a:t>効率化</a:t>
            </a:r>
            <a:endParaRPr lang="en-US" altLang="ja-JP" sz="2800" b="1"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E0B700F6-4A72-8C46-9C4F-875E5961A397}"/>
              </a:ext>
            </a:extLst>
          </p:cNvPr>
          <p:cNvSpPr/>
          <p:nvPr/>
        </p:nvSpPr>
        <p:spPr>
          <a:xfrm>
            <a:off x="797018" y="3592358"/>
            <a:ext cx="3241152" cy="400110"/>
          </a:xfrm>
          <a:prstGeom prst="rect">
            <a:avLst/>
          </a:prstGeom>
        </p:spPr>
        <p:txBody>
          <a:bodyPr wrap="square">
            <a:spAutoFit/>
          </a:bodyPr>
          <a:lstStyle/>
          <a:p>
            <a:pPr algn="ctr"/>
            <a:r>
              <a:rPr lang="ja-JP" altLang="en-US" sz="2000" b="1" u="sng">
                <a:solidFill>
                  <a:schemeClr val="accent3">
                    <a:lumMod val="75000"/>
                  </a:schemeClr>
                </a:solidFill>
                <a:latin typeface="Meiryo" panose="020B0604030504040204" pitchFamily="34" charset="-128"/>
                <a:ea typeface="Meiryo" panose="020B0604030504040204" pitchFamily="34" charset="-128"/>
              </a:rPr>
              <a:t>ビジネス・プロセス</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90041C98-A474-6F49-8FFE-0747DC05085D}"/>
              </a:ext>
            </a:extLst>
          </p:cNvPr>
          <p:cNvSpPr/>
          <p:nvPr/>
        </p:nvSpPr>
        <p:spPr>
          <a:xfrm>
            <a:off x="1127620" y="4554509"/>
            <a:ext cx="2860372" cy="584775"/>
          </a:xfrm>
          <a:prstGeom prst="rect">
            <a:avLst/>
          </a:prstGeom>
        </p:spPr>
        <p:txBody>
          <a:bodyPr wrap="square">
            <a:spAutoFit/>
          </a:bodyPr>
          <a:lstStyle/>
          <a:p>
            <a:pPr algn="ctr"/>
            <a:r>
              <a:rPr lang="ja-JP" altLang="en-US" sz="1600">
                <a:solidFill>
                  <a:schemeClr val="accent3">
                    <a:lumMod val="75000"/>
                  </a:schemeClr>
                </a:solidFill>
                <a:latin typeface="Meiryo" panose="020B0604030504040204" pitchFamily="34" charset="-128"/>
                <a:ea typeface="Meiryo" panose="020B0604030504040204" pitchFamily="34" charset="-128"/>
              </a:rPr>
              <a:t>改善・改良・修正</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コストや納期の削減・効率化</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grpSp>
        <p:nvGrpSpPr>
          <p:cNvPr id="43" name="グループ化 42">
            <a:extLst>
              <a:ext uri="{FF2B5EF4-FFF2-40B4-BE49-F238E27FC236}">
                <a16:creationId xmlns:a16="http://schemas.microsoft.com/office/drawing/2014/main" id="{2FFCE6E0-D360-BC49-B973-E1C1F38880FD}"/>
              </a:ext>
            </a:extLst>
          </p:cNvPr>
          <p:cNvGrpSpPr/>
          <p:nvPr/>
        </p:nvGrpSpPr>
        <p:grpSpPr>
          <a:xfrm>
            <a:off x="4697263" y="970767"/>
            <a:ext cx="3726493" cy="4315217"/>
            <a:chOff x="4697263" y="970767"/>
            <a:chExt cx="3726493" cy="4315217"/>
          </a:xfrm>
        </p:grpSpPr>
        <p:sp>
          <p:nvSpPr>
            <p:cNvPr id="36" name="正方形/長方形 35">
              <a:extLst>
                <a:ext uri="{FF2B5EF4-FFF2-40B4-BE49-F238E27FC236}">
                  <a16:creationId xmlns:a16="http://schemas.microsoft.com/office/drawing/2014/main" id="{E4B529F1-3FB6-CA4C-BC60-BEC94B66D95B}"/>
                </a:ext>
              </a:extLst>
            </p:cNvPr>
            <p:cNvSpPr/>
            <p:nvPr/>
          </p:nvSpPr>
          <p:spPr>
            <a:xfrm>
              <a:off x="4697263" y="970767"/>
              <a:ext cx="3726493" cy="431521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4C774A42-9D00-3B42-92B5-C189DABDB8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1781" y="1867345"/>
              <a:ext cx="819828" cy="819828"/>
            </a:xfrm>
            <a:prstGeom prst="rect">
              <a:avLst/>
            </a:prstGeom>
          </p:spPr>
        </p:pic>
        <p:pic>
          <p:nvPicPr>
            <p:cNvPr id="25" name="図 24">
              <a:extLst>
                <a:ext uri="{FF2B5EF4-FFF2-40B4-BE49-F238E27FC236}">
                  <a16:creationId xmlns:a16="http://schemas.microsoft.com/office/drawing/2014/main" id="{202218E7-E8D6-7840-83A3-9AD2D3E5A9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37244" y="1935080"/>
              <a:ext cx="930465" cy="690612"/>
            </a:xfrm>
            <a:prstGeom prst="rect">
              <a:avLst/>
            </a:prstGeom>
          </p:spPr>
        </p:pic>
        <p:sp>
          <p:nvSpPr>
            <p:cNvPr id="28" name="テキスト ボックス 27">
              <a:extLst>
                <a:ext uri="{FF2B5EF4-FFF2-40B4-BE49-F238E27FC236}">
                  <a16:creationId xmlns:a16="http://schemas.microsoft.com/office/drawing/2014/main" id="{FC6D467E-59CC-F349-9CFA-8B6CDA9556D4}"/>
                </a:ext>
              </a:extLst>
            </p:cNvPr>
            <p:cNvSpPr txBox="1"/>
            <p:nvPr/>
          </p:nvSpPr>
          <p:spPr>
            <a:xfrm>
              <a:off x="5442253" y="3592358"/>
              <a:ext cx="2236510" cy="400110"/>
            </a:xfrm>
            <a:prstGeom prst="rect">
              <a:avLst/>
            </a:prstGeom>
            <a:noFill/>
          </p:spPr>
          <p:txBody>
            <a:bodyPr wrap="none" rtlCol="0">
              <a:spAutoFit/>
            </a:bodyPr>
            <a:lstStyle/>
            <a:p>
              <a:pPr algn="ctr"/>
              <a:r>
                <a:rPr lang="ja-JP" altLang="en-US" sz="2000" b="1" u="sng">
                  <a:solidFill>
                    <a:srgbClr val="0070C0"/>
                  </a:solidFill>
                  <a:latin typeface="Meiryo" panose="020B0604030504040204" pitchFamily="34" charset="-128"/>
                  <a:ea typeface="Meiryo" panose="020B0604030504040204" pitchFamily="34" charset="-128"/>
                </a:rPr>
                <a:t>ビジネス・モデル</a:t>
              </a:r>
              <a:endParaRPr lang="en-US" altLang="ja-JP" sz="2000" dirty="0">
                <a:solidFill>
                  <a:srgbClr val="0070C0"/>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7CBCE5F-5AA3-E84C-A4FE-041538A0544B}"/>
                </a:ext>
              </a:extLst>
            </p:cNvPr>
            <p:cNvSpPr txBox="1"/>
            <p:nvPr/>
          </p:nvSpPr>
          <p:spPr>
            <a:xfrm>
              <a:off x="4935167" y="1138411"/>
              <a:ext cx="3262432" cy="830997"/>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デジタライゼーション</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Digitalization</a:t>
              </a:r>
              <a:endParaRPr kumimoji="1" lang="ja-JP" altLang="en-US" sz="2400">
                <a:solidFill>
                  <a:srgbClr val="0070C0"/>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433D4C7-B8C3-6C41-879C-D9D85D8F96B9}"/>
                </a:ext>
              </a:extLst>
            </p:cNvPr>
            <p:cNvSpPr txBox="1"/>
            <p:nvPr/>
          </p:nvSpPr>
          <p:spPr>
            <a:xfrm>
              <a:off x="4887614" y="2785702"/>
              <a:ext cx="3345788" cy="738664"/>
            </a:xfrm>
            <a:prstGeom prst="rect">
              <a:avLst/>
            </a:prstGeom>
            <a:noFill/>
          </p:spPr>
          <p:txBody>
            <a:bodyPr wrap="none" rtlCol="0">
              <a:spAutoFit/>
            </a:bodyPr>
            <a:lstStyle/>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自動車販売→カーシェア／サブスク</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ビデオレンタル→ストリーミング</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電話や郵便→</a:t>
              </a:r>
              <a:r>
                <a:rPr lang="en-US" altLang="ja-JP" sz="1400" dirty="0">
                  <a:solidFill>
                    <a:srgbClr val="0070C0"/>
                  </a:solidFill>
                  <a:latin typeface="Meiryo" panose="020B0604030504040204" pitchFamily="34" charset="-128"/>
                  <a:ea typeface="Meiryo" panose="020B0604030504040204" pitchFamily="34" charset="-128"/>
                </a:rPr>
                <a:t>SNS</a:t>
              </a:r>
              <a:r>
                <a:rPr lang="ja-JP" altLang="en-US" sz="1400">
                  <a:solidFill>
                    <a:srgbClr val="0070C0"/>
                  </a:solidFill>
                  <a:latin typeface="Meiryo" panose="020B0604030504040204" pitchFamily="34" charset="-128"/>
                  <a:ea typeface="Meiryo" panose="020B0604030504040204" pitchFamily="34" charset="-128"/>
                </a:rPr>
                <a:t>・チャット</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34" name="右矢印 33">
              <a:extLst>
                <a:ext uri="{FF2B5EF4-FFF2-40B4-BE49-F238E27FC236}">
                  <a16:creationId xmlns:a16="http://schemas.microsoft.com/office/drawing/2014/main" id="{84752622-BE52-5E44-BF6B-D1CC43DDF450}"/>
                </a:ext>
              </a:extLst>
            </p:cNvPr>
            <p:cNvSpPr/>
            <p:nvPr/>
          </p:nvSpPr>
          <p:spPr>
            <a:xfrm>
              <a:off x="6269279" y="2031079"/>
              <a:ext cx="582460" cy="488515"/>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F4DB51A4-F4A1-FA4F-8F8E-3315F2C27A24}"/>
                </a:ext>
              </a:extLst>
            </p:cNvPr>
            <p:cNvSpPr txBox="1"/>
            <p:nvPr/>
          </p:nvSpPr>
          <p:spPr>
            <a:xfrm>
              <a:off x="6089433" y="4031289"/>
              <a:ext cx="902811" cy="523220"/>
            </a:xfrm>
            <a:prstGeom prst="rect">
              <a:avLst/>
            </a:prstGeom>
            <a:noFill/>
          </p:spPr>
          <p:txBody>
            <a:bodyPr wrap="none" rtlCol="0">
              <a:spAutoFit/>
            </a:bodyPr>
            <a:lstStyle/>
            <a:p>
              <a:pPr algn="ctr"/>
              <a:r>
                <a:rPr lang="ja-JP" altLang="en-US" sz="2800" b="1">
                  <a:solidFill>
                    <a:srgbClr val="0070C0"/>
                  </a:solidFill>
                  <a:latin typeface="Meiryo" panose="020B0604030504040204" pitchFamily="34" charset="-128"/>
                  <a:ea typeface="Meiryo" panose="020B0604030504040204" pitchFamily="34" charset="-128"/>
                </a:rPr>
                <a:t>変革</a:t>
              </a:r>
              <a:endParaRPr lang="en-US" altLang="ja-JP" sz="2800" b="1" dirty="0">
                <a:solidFill>
                  <a:srgbClr val="0070C0"/>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B404A2A5-086E-F643-AAB4-FC3FE49F5949}"/>
                </a:ext>
              </a:extLst>
            </p:cNvPr>
            <p:cNvSpPr/>
            <p:nvPr/>
          </p:nvSpPr>
          <p:spPr>
            <a:xfrm>
              <a:off x="5179793" y="4548246"/>
              <a:ext cx="2860372" cy="584775"/>
            </a:xfrm>
            <a:prstGeom prst="rect">
              <a:avLst/>
            </a:prstGeom>
          </p:spPr>
          <p:txBody>
            <a:bodyPr wrap="square">
              <a:spAutoFit/>
            </a:bodyPr>
            <a:lstStyle/>
            <a:p>
              <a:pPr algn="ctr"/>
              <a:r>
                <a:rPr lang="ja-JP" altLang="en-US" sz="1600">
                  <a:solidFill>
                    <a:srgbClr val="0070C0"/>
                  </a:solidFill>
                  <a:latin typeface="Meiryo" panose="020B0604030504040204" pitchFamily="34" charset="-128"/>
                  <a:ea typeface="Meiryo" panose="020B0604030504040204" pitchFamily="34" charset="-128"/>
                </a:rPr>
                <a:t>事業構造の転換</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新しい価値の創出</a:t>
              </a:r>
              <a:endParaRPr lang="en-US" altLang="ja-JP" sz="1600" dirty="0">
                <a:solidFill>
                  <a:srgbClr val="0070C0"/>
                </a:solidFill>
                <a:latin typeface="Meiryo" panose="020B0604030504040204" pitchFamily="34" charset="-128"/>
                <a:ea typeface="Meiryo" panose="020B0604030504040204" pitchFamily="34" charset="-128"/>
              </a:endParaRPr>
            </a:p>
          </p:txBody>
        </p:sp>
      </p:grpSp>
      <p:sp>
        <p:nvSpPr>
          <p:cNvPr id="40" name="テキスト ボックス 39">
            <a:extLst>
              <a:ext uri="{FF2B5EF4-FFF2-40B4-BE49-F238E27FC236}">
                <a16:creationId xmlns:a16="http://schemas.microsoft.com/office/drawing/2014/main" id="{56AA61F8-6769-6A4A-B8CA-9CBA92D4132E}"/>
              </a:ext>
            </a:extLst>
          </p:cNvPr>
          <p:cNvSpPr txBox="1"/>
          <p:nvPr/>
        </p:nvSpPr>
        <p:spPr>
          <a:xfrm>
            <a:off x="4509368" y="5649978"/>
            <a:ext cx="4590791" cy="738664"/>
          </a:xfrm>
          <a:prstGeom prst="rect">
            <a:avLst/>
          </a:prstGeom>
          <a:noFill/>
        </p:spPr>
        <p:txBody>
          <a:bodyPr wrap="square" rtlCol="0">
            <a:spAutoFit/>
          </a:bodyPr>
          <a:lstStyle/>
          <a:p>
            <a:r>
              <a:rPr kumimoji="1" lang="ja-JP" altLang="en-US" b="1">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b="1" dirty="0">
              <a:solidFill>
                <a:schemeClr val="bg1"/>
              </a:solidFill>
              <a:latin typeface="Meiryo" panose="020B0604030504040204" pitchFamily="34" charset="-128"/>
              <a:ea typeface="Meiryo" panose="020B0604030504040204" pitchFamily="34" charset="-128"/>
            </a:endParaRPr>
          </a:p>
          <a:p>
            <a:r>
              <a:rPr lang="en-US" altLang="ja-JP" sz="2400" dirty="0">
                <a:solidFill>
                  <a:schemeClr val="bg1"/>
                </a:solidFill>
                <a:latin typeface="Meiryo" panose="020B0604030504040204" pitchFamily="34" charset="-128"/>
                <a:ea typeface="Meiryo" panose="020B0604030504040204" pitchFamily="34" charset="-128"/>
              </a:rPr>
              <a:t>Digital Transformation/DX</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42" name="下矢印 41">
            <a:extLst>
              <a:ext uri="{FF2B5EF4-FFF2-40B4-BE49-F238E27FC236}">
                <a16:creationId xmlns:a16="http://schemas.microsoft.com/office/drawing/2014/main" id="{3E0C9B0F-378B-7546-98FA-79E7DB57564A}"/>
              </a:ext>
            </a:extLst>
          </p:cNvPr>
          <p:cNvSpPr/>
          <p:nvPr/>
        </p:nvSpPr>
        <p:spPr>
          <a:xfrm>
            <a:off x="5646475" y="5156976"/>
            <a:ext cx="1828066" cy="395116"/>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屈折矢印 2">
            <a:extLst>
              <a:ext uri="{FF2B5EF4-FFF2-40B4-BE49-F238E27FC236}">
                <a16:creationId xmlns:a16="http://schemas.microsoft.com/office/drawing/2014/main" id="{D4D31956-145F-1F4B-BF78-33B33936C465}"/>
              </a:ext>
            </a:extLst>
          </p:cNvPr>
          <p:cNvSpPr/>
          <p:nvPr/>
        </p:nvSpPr>
        <p:spPr>
          <a:xfrm rot="5400000">
            <a:off x="2959550" y="4886111"/>
            <a:ext cx="872752" cy="1846187"/>
          </a:xfrm>
          <a:prstGeom prst="bentUpArrow">
            <a:avLst>
              <a:gd name="adj1" fmla="val 34266"/>
              <a:gd name="adj2" fmla="val 33909"/>
              <a:gd name="adj3" fmla="val 25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乗算記号 3">
            <a:extLst>
              <a:ext uri="{FF2B5EF4-FFF2-40B4-BE49-F238E27FC236}">
                <a16:creationId xmlns:a16="http://schemas.microsoft.com/office/drawing/2014/main" id="{10F5D908-7AFA-8542-AF5C-4C6C3CF23A20}"/>
              </a:ext>
            </a:extLst>
          </p:cNvPr>
          <p:cNvSpPr/>
          <p:nvPr/>
        </p:nvSpPr>
        <p:spPr>
          <a:xfrm>
            <a:off x="3032840" y="5550485"/>
            <a:ext cx="848136" cy="838157"/>
          </a:xfrm>
          <a:prstGeom prst="mathMultiply">
            <a:avLst>
              <a:gd name="adj1" fmla="val 14136"/>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6067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500"/>
                                        <p:tgtEl>
                                          <p:spTgt spid="4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up)">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36E0B-28C6-1542-84B9-609873C99F93}"/>
              </a:ext>
            </a:extLst>
          </p:cNvPr>
          <p:cNvSpPr>
            <a:spLocks noGrp="1"/>
          </p:cNvSpPr>
          <p:nvPr>
            <p:ph type="title"/>
          </p:nvPr>
        </p:nvSpPr>
        <p:spPr>
          <a:xfrm>
            <a:off x="230400" y="266400"/>
            <a:ext cx="8913600" cy="416221"/>
          </a:xfrm>
        </p:spPr>
        <p:txBody>
          <a:bodyPr/>
          <a:lstStyle/>
          <a:p>
            <a:r>
              <a:rPr kumimoji="1" lang="ja-JP" altLang="en-US"/>
              <a:t>変革とは何か：</a:t>
            </a:r>
            <a:r>
              <a:rPr kumimoji="1" lang="ja-JP" altLang="en-US" sz="2400"/>
              <a:t>既存を再定義して、新しい価値を創出すること</a:t>
            </a:r>
          </a:p>
        </p:txBody>
      </p:sp>
      <p:pic>
        <p:nvPicPr>
          <p:cNvPr id="5" name="図 4">
            <a:extLst>
              <a:ext uri="{FF2B5EF4-FFF2-40B4-BE49-F238E27FC236}">
                <a16:creationId xmlns:a16="http://schemas.microsoft.com/office/drawing/2014/main" id="{EB520BA2-42F3-6E4E-BD97-AA4E2FF28F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9259" y="1371039"/>
            <a:ext cx="1145481" cy="1145481"/>
          </a:xfrm>
          <a:prstGeom prst="rect">
            <a:avLst/>
          </a:prstGeom>
        </p:spPr>
      </p:pic>
      <p:pic>
        <p:nvPicPr>
          <p:cNvPr id="6" name="図 5">
            <a:extLst>
              <a:ext uri="{FF2B5EF4-FFF2-40B4-BE49-F238E27FC236}">
                <a16:creationId xmlns:a16="http://schemas.microsoft.com/office/drawing/2014/main" id="{0474EEDB-654F-1F4B-A269-4B1AC34A33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1801" y="1358327"/>
            <a:ext cx="1148352" cy="1145481"/>
          </a:xfrm>
          <a:prstGeom prst="rect">
            <a:avLst/>
          </a:prstGeom>
        </p:spPr>
      </p:pic>
      <p:pic>
        <p:nvPicPr>
          <p:cNvPr id="7" name="図 6">
            <a:extLst>
              <a:ext uri="{FF2B5EF4-FFF2-40B4-BE49-F238E27FC236}">
                <a16:creationId xmlns:a16="http://schemas.microsoft.com/office/drawing/2014/main" id="{6183565D-FA72-BE4F-8750-536CBE3F64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428794" y="1327905"/>
            <a:ext cx="1007789" cy="1171848"/>
          </a:xfrm>
          <a:prstGeom prst="rect">
            <a:avLst/>
          </a:prstGeom>
        </p:spPr>
      </p:pic>
      <p:pic>
        <p:nvPicPr>
          <p:cNvPr id="8" name="図 7">
            <a:extLst>
              <a:ext uri="{FF2B5EF4-FFF2-40B4-BE49-F238E27FC236}">
                <a16:creationId xmlns:a16="http://schemas.microsoft.com/office/drawing/2014/main" id="{29217D28-A2BF-BA46-802F-672CAB6D84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8448" y="1322464"/>
            <a:ext cx="958230" cy="1194056"/>
          </a:xfrm>
          <a:prstGeom prst="rect">
            <a:avLst/>
          </a:prstGeom>
        </p:spPr>
      </p:pic>
      <p:sp>
        <p:nvSpPr>
          <p:cNvPr id="13" name="テキスト ボックス 12">
            <a:extLst>
              <a:ext uri="{FF2B5EF4-FFF2-40B4-BE49-F238E27FC236}">
                <a16:creationId xmlns:a16="http://schemas.microsoft.com/office/drawing/2014/main" id="{CBB30CF0-6930-DF4C-AEB3-BD369A7E72CB}"/>
              </a:ext>
            </a:extLst>
          </p:cNvPr>
          <p:cNvSpPr txBox="1"/>
          <p:nvPr/>
        </p:nvSpPr>
        <p:spPr>
          <a:xfrm>
            <a:off x="3787169" y="793636"/>
            <a:ext cx="1569661" cy="646331"/>
          </a:xfrm>
          <a:prstGeom prst="rect">
            <a:avLst/>
          </a:prstGeom>
          <a:noFill/>
        </p:spPr>
        <p:txBody>
          <a:bodyPr wrap="none" rtlCol="0">
            <a:spAutoFit/>
          </a:bodyPr>
          <a:lstStyle/>
          <a:p>
            <a:pPr algn="ctr"/>
            <a:r>
              <a:rPr kumimoji="1" lang="ja-JP" altLang="en-US" sz="3600">
                <a:solidFill>
                  <a:schemeClr val="tx1">
                    <a:lumMod val="50000"/>
                    <a:lumOff val="50000"/>
                  </a:schemeClr>
                </a:solidFill>
                <a:latin typeface="Meiryo" panose="020B0604030504040204" pitchFamily="34" charset="-128"/>
                <a:ea typeface="Meiryo" panose="020B0604030504040204" pitchFamily="34" charset="-128"/>
              </a:rPr>
              <a:t>変革前</a:t>
            </a:r>
          </a:p>
        </p:txBody>
      </p:sp>
      <p:pic>
        <p:nvPicPr>
          <p:cNvPr id="14" name="図 13">
            <a:extLst>
              <a:ext uri="{FF2B5EF4-FFF2-40B4-BE49-F238E27FC236}">
                <a16:creationId xmlns:a16="http://schemas.microsoft.com/office/drawing/2014/main" id="{3236D74C-A07B-224B-9A41-A81D933543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51867" y="1407289"/>
            <a:ext cx="871732" cy="817036"/>
          </a:xfrm>
          <a:prstGeom prst="rect">
            <a:avLst/>
          </a:prstGeom>
        </p:spPr>
      </p:pic>
      <p:pic>
        <p:nvPicPr>
          <p:cNvPr id="4" name="図 3">
            <a:extLst>
              <a:ext uri="{FF2B5EF4-FFF2-40B4-BE49-F238E27FC236}">
                <a16:creationId xmlns:a16="http://schemas.microsoft.com/office/drawing/2014/main" id="{60555856-2FC1-D84F-BA8D-02A0971728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87600" y="1771217"/>
            <a:ext cx="728534" cy="745303"/>
          </a:xfrm>
          <a:prstGeom prst="rect">
            <a:avLst/>
          </a:prstGeom>
        </p:spPr>
      </p:pic>
      <p:sp>
        <p:nvSpPr>
          <p:cNvPr id="15" name="テキスト ボックス 14">
            <a:extLst>
              <a:ext uri="{FF2B5EF4-FFF2-40B4-BE49-F238E27FC236}">
                <a16:creationId xmlns:a16="http://schemas.microsoft.com/office/drawing/2014/main" id="{8C200F4E-4B77-2F47-97C9-11F778ECED5E}"/>
              </a:ext>
            </a:extLst>
          </p:cNvPr>
          <p:cNvSpPr txBox="1"/>
          <p:nvPr/>
        </p:nvSpPr>
        <p:spPr>
          <a:xfrm>
            <a:off x="2823466" y="1466143"/>
            <a:ext cx="728534" cy="246221"/>
          </a:xfrm>
          <a:prstGeom prst="rect">
            <a:avLst/>
          </a:prstGeom>
          <a:noFill/>
        </p:spPr>
        <p:txBody>
          <a:bodyPr wrap="square" rtlCol="0">
            <a:spAutoFit/>
          </a:bodyPr>
          <a:lstStyle/>
          <a:p>
            <a:pPr algn="ctr"/>
            <a:r>
              <a:rPr kumimoji="1" lang="ja-JP" altLang="en-US" sz="1000">
                <a:solidFill>
                  <a:srgbClr val="3366FF"/>
                </a:solidFill>
                <a:latin typeface="Hiragino Kaku Gothic Std W8" panose="020B0800000000000000" pitchFamily="34" charset="-128"/>
                <a:ea typeface="Hiragino Kaku Gothic Std W8" panose="020B0800000000000000" pitchFamily="34" charset="-128"/>
              </a:rPr>
              <a:t>写真屋</a:t>
            </a:r>
          </a:p>
        </p:txBody>
      </p:sp>
      <p:grpSp>
        <p:nvGrpSpPr>
          <p:cNvPr id="10" name="グループ化 9">
            <a:extLst>
              <a:ext uri="{FF2B5EF4-FFF2-40B4-BE49-F238E27FC236}">
                <a16:creationId xmlns:a16="http://schemas.microsoft.com/office/drawing/2014/main" id="{4A067B9B-ED80-774E-A247-6FEC09A97AC9}"/>
              </a:ext>
            </a:extLst>
          </p:cNvPr>
          <p:cNvGrpSpPr/>
          <p:nvPr/>
        </p:nvGrpSpPr>
        <p:grpSpPr>
          <a:xfrm>
            <a:off x="1367041" y="2552348"/>
            <a:ext cx="6549458" cy="4215340"/>
            <a:chOff x="1367041" y="2552348"/>
            <a:chExt cx="6549458" cy="4215340"/>
          </a:xfrm>
        </p:grpSpPr>
        <p:sp>
          <p:nvSpPr>
            <p:cNvPr id="25" name="下矢印 24">
              <a:extLst>
                <a:ext uri="{FF2B5EF4-FFF2-40B4-BE49-F238E27FC236}">
                  <a16:creationId xmlns:a16="http://schemas.microsoft.com/office/drawing/2014/main" id="{0B142AC9-42AE-E24B-9541-1A79F75DCD3D}"/>
                </a:ext>
              </a:extLst>
            </p:cNvPr>
            <p:cNvSpPr/>
            <p:nvPr/>
          </p:nvSpPr>
          <p:spPr>
            <a:xfrm>
              <a:off x="3851920" y="2552348"/>
              <a:ext cx="1459587" cy="1145481"/>
            </a:xfrm>
            <a:prstGeom prst="down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2A2D6E19-475A-124F-9A62-A52B5990F65B}"/>
                </a:ext>
              </a:extLst>
            </p:cNvPr>
            <p:cNvPicPr>
              <a:picLocks noChangeAspect="1"/>
            </p:cNvPicPr>
            <p:nvPr/>
          </p:nvPicPr>
          <p:blipFill>
            <a:blip r:embed="rId8"/>
            <a:stretch>
              <a:fillRect/>
            </a:stretch>
          </p:blipFill>
          <p:spPr>
            <a:xfrm>
              <a:off x="3278154" y="3697829"/>
              <a:ext cx="2483640" cy="1756611"/>
            </a:xfrm>
            <a:prstGeom prst="rect">
              <a:avLst/>
            </a:prstGeom>
          </p:spPr>
        </p:pic>
        <p:pic>
          <p:nvPicPr>
            <p:cNvPr id="9" name="図 8">
              <a:extLst>
                <a:ext uri="{FF2B5EF4-FFF2-40B4-BE49-F238E27FC236}">
                  <a16:creationId xmlns:a16="http://schemas.microsoft.com/office/drawing/2014/main" id="{6F43266F-D991-6F45-89DE-E1CB1CAD99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67041" y="4919189"/>
              <a:ext cx="1051734" cy="1171848"/>
            </a:xfrm>
            <a:prstGeom prst="rect">
              <a:avLst/>
            </a:prstGeom>
          </p:spPr>
        </p:pic>
        <p:pic>
          <p:nvPicPr>
            <p:cNvPr id="11" name="図 10">
              <a:extLst>
                <a:ext uri="{FF2B5EF4-FFF2-40B4-BE49-F238E27FC236}">
                  <a16:creationId xmlns:a16="http://schemas.microsoft.com/office/drawing/2014/main" id="{CF512912-2AD3-BD46-A1FA-8AB49B2D49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744651" y="4903144"/>
              <a:ext cx="1171848" cy="1171848"/>
            </a:xfrm>
            <a:prstGeom prst="rect">
              <a:avLst/>
            </a:prstGeom>
          </p:spPr>
        </p:pic>
        <p:pic>
          <p:nvPicPr>
            <p:cNvPr id="12" name="図 11">
              <a:extLst>
                <a:ext uri="{FF2B5EF4-FFF2-40B4-BE49-F238E27FC236}">
                  <a16:creationId xmlns:a16="http://schemas.microsoft.com/office/drawing/2014/main" id="{FB5941EA-1AD0-7346-8152-3079548A1B3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55846" y="5021734"/>
              <a:ext cx="1051734" cy="1051734"/>
            </a:xfrm>
            <a:prstGeom prst="rect">
              <a:avLst/>
            </a:prstGeom>
          </p:spPr>
        </p:pic>
        <p:sp>
          <p:nvSpPr>
            <p:cNvPr id="16" name="右矢印 15">
              <a:extLst>
                <a:ext uri="{FF2B5EF4-FFF2-40B4-BE49-F238E27FC236}">
                  <a16:creationId xmlns:a16="http://schemas.microsoft.com/office/drawing/2014/main" id="{E76E2770-687A-004E-AB2B-9F3DAC01EA5A}"/>
                </a:ext>
              </a:extLst>
            </p:cNvPr>
            <p:cNvSpPr/>
            <p:nvPr/>
          </p:nvSpPr>
          <p:spPr>
            <a:xfrm>
              <a:off x="2751867" y="5212987"/>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50496F62-B53A-DA49-BCF3-DFA48CD5417A}"/>
                </a:ext>
              </a:extLst>
            </p:cNvPr>
            <p:cNvSpPr/>
            <p:nvPr/>
          </p:nvSpPr>
          <p:spPr>
            <a:xfrm>
              <a:off x="5296848" y="5207801"/>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DF62027-C868-2C4E-A56E-4AEB1E53AA79}"/>
                </a:ext>
              </a:extLst>
            </p:cNvPr>
            <p:cNvSpPr txBox="1"/>
            <p:nvPr/>
          </p:nvSpPr>
          <p:spPr>
            <a:xfrm>
              <a:off x="3780882" y="6121357"/>
              <a:ext cx="1569661" cy="646331"/>
            </a:xfrm>
            <a:prstGeom prst="rect">
              <a:avLst/>
            </a:prstGeom>
            <a:noFill/>
          </p:spPr>
          <p:txBody>
            <a:bodyPr wrap="none" rtlCol="0">
              <a:spAutoFit/>
            </a:bodyPr>
            <a:lstStyle/>
            <a:p>
              <a:pPr algn="ctr"/>
              <a:r>
                <a:rPr lang="ja-JP" altLang="en-US" sz="3600">
                  <a:solidFill>
                    <a:srgbClr val="3366FF"/>
                  </a:solidFill>
                  <a:latin typeface="Meiryo" panose="020B0604030504040204" pitchFamily="34" charset="-128"/>
                  <a:ea typeface="Meiryo" panose="020B0604030504040204" pitchFamily="34" charset="-128"/>
                </a:rPr>
                <a:t>変革後</a:t>
              </a:r>
              <a:endParaRPr kumimoji="1" lang="ja-JP" altLang="en-US" sz="3600">
                <a:solidFill>
                  <a:srgbClr val="3366FF"/>
                </a:solidFill>
                <a:latin typeface="Meiryo" panose="020B0604030504040204" pitchFamily="34" charset="-128"/>
                <a:ea typeface="Meiryo" panose="020B0604030504040204" pitchFamily="34" charset="-128"/>
              </a:endParaRPr>
            </a:p>
          </p:txBody>
        </p:sp>
      </p:grpSp>
      <p:sp>
        <p:nvSpPr>
          <p:cNvPr id="20" name="右矢印 19">
            <a:extLst>
              <a:ext uri="{FF2B5EF4-FFF2-40B4-BE49-F238E27FC236}">
                <a16:creationId xmlns:a16="http://schemas.microsoft.com/office/drawing/2014/main" id="{2AC4DD2E-999B-854F-88E8-E9A1B828698F}"/>
              </a:ext>
            </a:extLst>
          </p:cNvPr>
          <p:cNvSpPr/>
          <p:nvPr/>
        </p:nvSpPr>
        <p:spPr>
          <a:xfrm>
            <a:off x="2114080" y="1703468"/>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7498046B-A42B-CB40-A576-7843E1160215}"/>
              </a:ext>
            </a:extLst>
          </p:cNvPr>
          <p:cNvSpPr/>
          <p:nvPr/>
        </p:nvSpPr>
        <p:spPr>
          <a:xfrm>
            <a:off x="3695198" y="1697805"/>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B2B3D63-5EDB-A640-AC71-73C77843D32F}"/>
              </a:ext>
            </a:extLst>
          </p:cNvPr>
          <p:cNvSpPr/>
          <p:nvPr/>
        </p:nvSpPr>
        <p:spPr>
          <a:xfrm>
            <a:off x="5174158"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D4B6BA8F-3C1A-C14A-B8E5-1E390B6BDDEC}"/>
              </a:ext>
            </a:extLst>
          </p:cNvPr>
          <p:cNvSpPr/>
          <p:nvPr/>
        </p:nvSpPr>
        <p:spPr>
          <a:xfrm>
            <a:off x="6436583"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3DA9546-B00D-BF4D-8896-669321A19235}"/>
              </a:ext>
            </a:extLst>
          </p:cNvPr>
          <p:cNvSpPr txBox="1"/>
          <p:nvPr/>
        </p:nvSpPr>
        <p:spPr>
          <a:xfrm>
            <a:off x="1940508" y="2588253"/>
            <a:ext cx="5262980" cy="923330"/>
          </a:xfrm>
          <a:prstGeom prst="rect">
            <a:avLst/>
          </a:prstGeom>
          <a:noFill/>
        </p:spPr>
        <p:txBody>
          <a:bodyPr wrap="none" rtlCol="0">
            <a:spAutoFit/>
          </a:bodyPr>
          <a:lstStyle/>
          <a:p>
            <a:pPr algn="ct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昔のプロセスをそのままに</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改善するのではなく</a:t>
            </a:r>
            <a:endParaRPr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プロセスの再</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定義</a:t>
            </a: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a:t>
            </a:r>
            <a:endParaRPr kumimoji="1"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b="1">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新しい価値</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lang="ja-JP" altLang="en-US" b="1">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新しいビジネス・モデル</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を創出する</a:t>
            </a:r>
            <a:endParaRPr kumimoji="1"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697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デジタルとフィジカルの関係</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1741883" y="1549670"/>
            <a:ext cx="2435000"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4952828" y="1549670"/>
            <a:ext cx="2435000" cy="151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1966933" y="1816227"/>
            <a:ext cx="1980029"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フィジカル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Physical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5359849" y="1816228"/>
            <a:ext cx="1620957"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Digital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50" name="下カーブ矢印 49">
            <a:extLst>
              <a:ext uri="{FF2B5EF4-FFF2-40B4-BE49-F238E27FC236}">
                <a16:creationId xmlns:a16="http://schemas.microsoft.com/office/drawing/2014/main" id="{75437120-990A-6B48-BEFD-47576C1546F6}"/>
              </a:ext>
            </a:extLst>
          </p:cNvPr>
          <p:cNvSpPr/>
          <p:nvPr/>
        </p:nvSpPr>
        <p:spPr>
          <a:xfrm rot="10800000">
            <a:off x="3845300" y="2367853"/>
            <a:ext cx="1414486" cy="644653"/>
          </a:xfrm>
          <a:prstGeom prst="curvedDownArrow">
            <a:avLst>
              <a:gd name="adj1" fmla="val 52167"/>
              <a:gd name="adj2" fmla="val 94510"/>
              <a:gd name="adj3" fmla="val 2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E1DB59C1-6EC4-344C-AF22-0853A3796330}"/>
              </a:ext>
            </a:extLst>
          </p:cNvPr>
          <p:cNvSpPr/>
          <p:nvPr/>
        </p:nvSpPr>
        <p:spPr>
          <a:xfrm>
            <a:off x="3969867" y="1674270"/>
            <a:ext cx="1414486" cy="655777"/>
          </a:xfrm>
          <a:prstGeom prst="curvedDownArrow">
            <a:avLst>
              <a:gd name="adj1" fmla="val 52167"/>
              <a:gd name="adj2" fmla="val 94510"/>
              <a:gd name="adj3" fmla="val 2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41876CA3-828C-6D48-8C67-06D2CC719156}"/>
              </a:ext>
            </a:extLst>
          </p:cNvPr>
          <p:cNvSpPr txBox="1"/>
          <p:nvPr/>
        </p:nvSpPr>
        <p:spPr>
          <a:xfrm>
            <a:off x="4294136" y="2164019"/>
            <a:ext cx="643767" cy="40011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7470DA7-9277-8649-BD91-3B2ABFDE8055}"/>
              </a:ext>
            </a:extLst>
          </p:cNvPr>
          <p:cNvSpPr txBox="1"/>
          <p:nvPr/>
        </p:nvSpPr>
        <p:spPr>
          <a:xfrm>
            <a:off x="1068477" y="1024138"/>
            <a:ext cx="7007046" cy="523220"/>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フィジカル</a:t>
            </a:r>
            <a:r>
              <a:rPr lang="ja-JP" altLang="en-US" sz="1400">
                <a:solidFill>
                  <a:schemeClr val="tx1">
                    <a:lumMod val="50000"/>
                    <a:lumOff val="50000"/>
                  </a:schemeClr>
                </a:solidFill>
                <a:latin typeface="Meiryo" panose="020B0604030504040204" pitchFamily="34" charset="-128"/>
                <a:ea typeface="Meiryo" panose="020B0604030504040204" pitchFamily="34" charset="-128"/>
              </a:rPr>
              <a:t>のものごとやできごとを</a:t>
            </a:r>
            <a:r>
              <a:rPr lang="ja-JP" altLang="en-US" sz="1400">
                <a:solidFill>
                  <a:srgbClr val="0070C0"/>
                </a:solidFill>
                <a:latin typeface="Meiryo" panose="020B0604030504040204" pitchFamily="34" charset="-128"/>
                <a:ea typeface="Meiryo" panose="020B0604030504040204" pitchFamily="34" charset="-128"/>
              </a:rPr>
              <a:t>デジタル</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に変換し</a:t>
            </a:r>
            <a:endPar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デジタル</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で生みだされた価値を</a:t>
            </a:r>
            <a:r>
              <a:rPr kumimoji="1" lang="ja-JP" altLang="en-US" sz="1400">
                <a:solidFill>
                  <a:schemeClr val="accent3">
                    <a:lumMod val="75000"/>
                  </a:schemeClr>
                </a:solidFill>
                <a:latin typeface="Meiryo" panose="020B0604030504040204" pitchFamily="34" charset="-128"/>
                <a:ea typeface="Meiryo" panose="020B0604030504040204" pitchFamily="34" charset="-128"/>
              </a:rPr>
              <a:t>フィジカル</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にフィードバックしてその価値を享受する</a:t>
            </a:r>
          </a:p>
        </p:txBody>
      </p:sp>
      <p:grpSp>
        <p:nvGrpSpPr>
          <p:cNvPr id="7" name="グループ化 6">
            <a:extLst>
              <a:ext uri="{FF2B5EF4-FFF2-40B4-BE49-F238E27FC236}">
                <a16:creationId xmlns:a16="http://schemas.microsoft.com/office/drawing/2014/main" id="{C1A44FD9-B255-7847-8876-60AD06B73840}"/>
              </a:ext>
            </a:extLst>
          </p:cNvPr>
          <p:cNvGrpSpPr/>
          <p:nvPr/>
        </p:nvGrpSpPr>
        <p:grpSpPr>
          <a:xfrm>
            <a:off x="954265" y="3144372"/>
            <a:ext cx="7725193" cy="3227704"/>
            <a:chOff x="954265" y="3301536"/>
            <a:chExt cx="7725193" cy="3227704"/>
          </a:xfrm>
        </p:grpSpPr>
        <p:sp>
          <p:nvSpPr>
            <p:cNvPr id="11" name="正方形/長方形 10">
              <a:extLst>
                <a:ext uri="{FF2B5EF4-FFF2-40B4-BE49-F238E27FC236}">
                  <a16:creationId xmlns:a16="http://schemas.microsoft.com/office/drawing/2014/main" id="{1D2671D3-EFD3-7A42-88F2-317C327B1E33}"/>
                </a:ext>
              </a:extLst>
            </p:cNvPr>
            <p:cNvSpPr/>
            <p:nvPr/>
          </p:nvSpPr>
          <p:spPr>
            <a:xfrm>
              <a:off x="1749027" y="3870784"/>
              <a:ext cx="5645945" cy="18770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8B85D971-743E-2147-8157-D1F8ADD4AE82}"/>
                </a:ext>
              </a:extLst>
            </p:cNvPr>
            <p:cNvSpPr/>
            <p:nvPr/>
          </p:nvSpPr>
          <p:spPr>
            <a:xfrm>
              <a:off x="1848967" y="4016331"/>
              <a:ext cx="2335059"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99A2441E-4C88-4C4E-9EAE-1E3BDBE78C1D}"/>
                </a:ext>
              </a:extLst>
            </p:cNvPr>
            <p:cNvSpPr txBox="1"/>
            <p:nvPr/>
          </p:nvSpPr>
          <p:spPr>
            <a:xfrm>
              <a:off x="1974077" y="4282888"/>
              <a:ext cx="1980029"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フィジカル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Physical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70E4D39D-5A56-7347-98C5-C8E2070304ED}"/>
                </a:ext>
              </a:extLst>
            </p:cNvPr>
            <p:cNvSpPr txBox="1"/>
            <p:nvPr/>
          </p:nvSpPr>
          <p:spPr>
            <a:xfrm>
              <a:off x="5366993" y="4282889"/>
              <a:ext cx="1620957"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Digital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15" name="下カーブ矢印 14">
              <a:extLst>
                <a:ext uri="{FF2B5EF4-FFF2-40B4-BE49-F238E27FC236}">
                  <a16:creationId xmlns:a16="http://schemas.microsoft.com/office/drawing/2014/main" id="{5004BD95-0572-AF44-9F52-2511B505787A}"/>
                </a:ext>
              </a:extLst>
            </p:cNvPr>
            <p:cNvSpPr/>
            <p:nvPr/>
          </p:nvSpPr>
          <p:spPr>
            <a:xfrm rot="10800000">
              <a:off x="3852444" y="4834514"/>
              <a:ext cx="1414486" cy="644653"/>
            </a:xfrm>
            <a:prstGeom prst="curvedDownArrow">
              <a:avLst>
                <a:gd name="adj1" fmla="val 52167"/>
                <a:gd name="adj2" fmla="val 94510"/>
                <a:gd name="adj3" fmla="val 2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6" name="下カーブ矢印 15">
              <a:extLst>
                <a:ext uri="{FF2B5EF4-FFF2-40B4-BE49-F238E27FC236}">
                  <a16:creationId xmlns:a16="http://schemas.microsoft.com/office/drawing/2014/main" id="{EB737A80-5ED6-2C42-8BDA-56FB7DB42792}"/>
                </a:ext>
              </a:extLst>
            </p:cNvPr>
            <p:cNvSpPr/>
            <p:nvPr/>
          </p:nvSpPr>
          <p:spPr>
            <a:xfrm>
              <a:off x="3977011" y="4140931"/>
              <a:ext cx="1414486" cy="655777"/>
            </a:xfrm>
            <a:prstGeom prst="curvedDownArrow">
              <a:avLst>
                <a:gd name="adj1" fmla="val 52167"/>
                <a:gd name="adj2" fmla="val 94510"/>
                <a:gd name="adj3" fmla="val 25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FA2DD51B-142E-F14D-9795-61C7E4344EDF}"/>
                </a:ext>
              </a:extLst>
            </p:cNvPr>
            <p:cNvSpPr txBox="1"/>
            <p:nvPr/>
          </p:nvSpPr>
          <p:spPr>
            <a:xfrm>
              <a:off x="4301280" y="4630680"/>
              <a:ext cx="643767" cy="40011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en-US" altLang="ja-JP" sz="20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530784E0-723D-0949-92DC-FF2B16CA7D39}"/>
                </a:ext>
              </a:extLst>
            </p:cNvPr>
            <p:cNvSpPr txBox="1"/>
            <p:nvPr/>
          </p:nvSpPr>
          <p:spPr>
            <a:xfrm>
              <a:off x="954265" y="5790576"/>
              <a:ext cx="7725193" cy="738664"/>
            </a:xfrm>
            <a:prstGeom prst="rect">
              <a:avLst/>
            </a:prstGeom>
            <a:noFill/>
          </p:spPr>
          <p:txBody>
            <a:bodyPr wrap="none" rtlCol="0">
              <a:spAutoFit/>
            </a:bodyPr>
            <a:lstStyle/>
            <a:p>
              <a:pPr algn="ctr"/>
              <a:r>
                <a:rPr kumimoji="1" lang="en-US" altLang="ja-JP" sz="2800" b="1" dirty="0">
                  <a:solidFill>
                    <a:srgbClr val="0070C0"/>
                  </a:solidFill>
                  <a:latin typeface="Meiryo" panose="020B0604030504040204" pitchFamily="34" charset="-128"/>
                  <a:ea typeface="Meiryo" panose="020B0604030504040204" pitchFamily="34" charset="-128"/>
                </a:rPr>
                <a:t>OMO</a:t>
              </a:r>
              <a:r>
                <a:rPr kumimoji="1" lang="ja-JP" altLang="en-US" sz="2800" b="1">
                  <a:solidFill>
                    <a:srgbClr val="0070C0"/>
                  </a:solidFill>
                  <a:latin typeface="Meiryo" panose="020B0604030504040204" pitchFamily="34" charset="-128"/>
                  <a:ea typeface="Meiryo" panose="020B0604030504040204" pitchFamily="34" charset="-128"/>
                </a:rPr>
                <a:t>（</a:t>
              </a:r>
              <a:r>
                <a:rPr kumimoji="1" lang="en-US" altLang="ja-JP" sz="2800" b="1" dirty="0">
                  <a:solidFill>
                    <a:srgbClr val="0070C0"/>
                  </a:solidFill>
                  <a:latin typeface="Meiryo" panose="020B0604030504040204" pitchFamily="34" charset="-128"/>
                  <a:ea typeface="Meiryo" panose="020B0604030504040204" pitchFamily="34" charset="-128"/>
                </a:rPr>
                <a:t>Online Merges with Offline</a:t>
              </a:r>
              <a:r>
                <a:rPr kumimoji="1" lang="ja-JP" altLang="en-US" sz="2800" b="1">
                  <a:solidFill>
                    <a:srgbClr val="0070C0"/>
                  </a:solidFill>
                  <a:latin typeface="Meiryo" panose="020B0604030504040204" pitchFamily="34" charset="-128"/>
                  <a:ea typeface="Meiryo" panose="020B0604030504040204" pitchFamily="34" charset="-128"/>
                </a:rPr>
                <a:t>）</a:t>
              </a:r>
              <a:endParaRPr kumimoji="1" lang="en-US" altLang="ja-JP" sz="2800" b="1"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フィジカル</a:t>
              </a:r>
              <a:r>
                <a:rPr lang="ja-JP" altLang="en-US" sz="1400">
                  <a:solidFill>
                    <a:schemeClr val="tx1">
                      <a:lumMod val="50000"/>
                      <a:lumOff val="50000"/>
                    </a:schemeClr>
                  </a:solidFill>
                  <a:latin typeface="Meiryo" panose="020B0604030504040204" pitchFamily="34" charset="-128"/>
                  <a:ea typeface="Meiryo" panose="020B0604030504040204" pitchFamily="34" charset="-128"/>
                </a:rPr>
                <a:t>と</a:t>
              </a:r>
              <a:r>
                <a:rPr lang="ja-JP" altLang="en-US" sz="1400">
                  <a:solidFill>
                    <a:srgbClr val="0070C0"/>
                  </a:solidFill>
                  <a:latin typeface="Meiryo" panose="020B0604030504040204" pitchFamily="34" charset="-128"/>
                  <a:ea typeface="Meiryo" panose="020B0604030504040204" pitchFamily="34" charset="-128"/>
                </a:rPr>
                <a:t>デジタル</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を分るのではなく、</a:t>
              </a:r>
              <a:r>
                <a:rPr lang="ja-JP" altLang="en-US" sz="1400">
                  <a:solidFill>
                    <a:srgbClr val="0070C0"/>
                  </a:solidFill>
                  <a:latin typeface="Meiryo" panose="020B0604030504040204" pitchFamily="34" charset="-128"/>
                  <a:ea typeface="Meiryo" panose="020B0604030504040204" pitchFamily="34" charset="-128"/>
                </a:rPr>
                <a:t>デジタル</a:t>
              </a:r>
              <a:r>
                <a:rPr lang="ja-JP" altLang="en-US" sz="1400">
                  <a:solidFill>
                    <a:schemeClr val="tx1">
                      <a:lumMod val="50000"/>
                      <a:lumOff val="50000"/>
                    </a:schemeClr>
                  </a:solidFill>
                  <a:latin typeface="Meiryo" panose="020B0604030504040204" pitchFamily="34" charset="-128"/>
                  <a:ea typeface="Meiryo" panose="020B0604030504040204" pitchFamily="34" charset="-128"/>
                </a:rPr>
                <a:t>が統合するひとつの仕組みとしてとらえる</a:t>
              </a:r>
              <a:endParaRPr kumimoji="1" lang="ja-JP" altLang="en-US" sz="14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6" name="下矢印 5">
              <a:extLst>
                <a:ext uri="{FF2B5EF4-FFF2-40B4-BE49-F238E27FC236}">
                  <a16:creationId xmlns:a16="http://schemas.microsoft.com/office/drawing/2014/main" id="{CCCC75C8-2B0C-CD45-8CC0-A6F78D386CDE}"/>
                </a:ext>
              </a:extLst>
            </p:cNvPr>
            <p:cNvSpPr/>
            <p:nvPr/>
          </p:nvSpPr>
          <p:spPr>
            <a:xfrm>
              <a:off x="4129458" y="3301536"/>
              <a:ext cx="885083" cy="49893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0910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30426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47" name="テキスト ボックス 46">
            <a:extLst>
              <a:ext uri="{FF2B5EF4-FFF2-40B4-BE49-F238E27FC236}">
                <a16:creationId xmlns:a16="http://schemas.microsoft.com/office/drawing/2014/main" id="{926F9682-CF0C-EF40-BB22-33EBE139E1DC}"/>
              </a:ext>
            </a:extLst>
          </p:cNvPr>
          <p:cNvSpPr txBox="1"/>
          <p:nvPr/>
        </p:nvSpPr>
        <p:spPr>
          <a:xfrm>
            <a:off x="3372280" y="2718584"/>
            <a:ext cx="2399440" cy="1754326"/>
          </a:xfrm>
          <a:prstGeom prst="rect">
            <a:avLst/>
          </a:prstGeom>
          <a:noFill/>
        </p:spPr>
        <p:txBody>
          <a:bodyPr wrap="square" rtlCol="0" anchor="ctr">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高速化</a:t>
            </a:r>
            <a:endParaRPr kumimoji="1" lang="en-US" altLang="ja-JP" sz="4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2800" b="1" dirty="0">
                <a:solidFill>
                  <a:schemeClr val="bg1"/>
                </a:solidFill>
                <a:latin typeface="Meiryo" panose="020B0604030504040204" pitchFamily="34" charset="-128"/>
                <a:ea typeface="Meiryo" panose="020B0604030504040204" pitchFamily="34" charset="-128"/>
                <a:cs typeface="Meiryo" charset="-128"/>
              </a:rPr>
              <a:t>×</a:t>
            </a:r>
            <a:endParaRPr kumimoji="1" lang="en-US" altLang="ja-JP" sz="28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最適化</a:t>
            </a:r>
            <a:endParaRPr kumimoji="1" lang="ja-JP" altLang="en-US" sz="4000" b="1" dirty="0">
              <a:solidFill>
                <a:schemeClr val="bg1"/>
              </a:solidFill>
              <a:latin typeface="Meiryo" panose="020B0604030504040204" pitchFamily="34" charset="-128"/>
              <a:ea typeface="Meiryo" panose="020B0604030504040204" pitchFamily="34" charset="-128"/>
              <a:cs typeface="Meiryo" charset="-128"/>
            </a:endParaRPr>
          </a:p>
        </p:txBody>
      </p:sp>
      <p:grpSp>
        <p:nvGrpSpPr>
          <p:cNvPr id="48" name="図形グループ 9">
            <a:extLst>
              <a:ext uri="{FF2B5EF4-FFF2-40B4-BE49-F238E27FC236}">
                <a16:creationId xmlns:a16="http://schemas.microsoft.com/office/drawing/2014/main" id="{1C6E4DFB-7B31-3149-95D8-B500F5DF83A3}"/>
              </a:ext>
            </a:extLst>
          </p:cNvPr>
          <p:cNvGrpSpPr/>
          <p:nvPr/>
        </p:nvGrpSpPr>
        <p:grpSpPr>
          <a:xfrm>
            <a:off x="2308224" y="2008180"/>
            <a:ext cx="4572000" cy="2750959"/>
            <a:chOff x="2277038" y="2078176"/>
            <a:chExt cx="4572000" cy="2750959"/>
          </a:xfrm>
        </p:grpSpPr>
        <p:sp>
          <p:nvSpPr>
            <p:cNvPr id="49" name="円/楕円 48">
              <a:extLst>
                <a:ext uri="{FF2B5EF4-FFF2-40B4-BE49-F238E27FC236}">
                  <a16:creationId xmlns:a16="http://schemas.microsoft.com/office/drawing/2014/main" id="{4C547FCC-3357-5244-AB02-197837D2D328}"/>
                </a:ext>
              </a:extLst>
            </p:cNvPr>
            <p:cNvSpPr/>
            <p:nvPr/>
          </p:nvSpPr>
          <p:spPr>
            <a:xfrm>
              <a:off x="3197675" y="2078176"/>
              <a:ext cx="2748649" cy="2750959"/>
            </a:xfrm>
            <a:prstGeom prst="ellipse">
              <a:avLst/>
            </a:prstGeom>
            <a:solidFill>
              <a:srgbClr val="C00000">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50" name="正方形/長方形 49">
              <a:extLst>
                <a:ext uri="{FF2B5EF4-FFF2-40B4-BE49-F238E27FC236}">
                  <a16:creationId xmlns:a16="http://schemas.microsoft.com/office/drawing/2014/main" id="{E350A9E0-1EA0-EC43-B835-2121F6263443}"/>
                </a:ext>
              </a:extLst>
            </p:cNvPr>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19276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8F5681-1D0D-5549-9B36-0300CF0536B4}"/>
              </a:ext>
            </a:extLst>
          </p:cNvPr>
          <p:cNvSpPr>
            <a:spLocks noGrp="1"/>
          </p:cNvSpPr>
          <p:nvPr>
            <p:ph type="title"/>
          </p:nvPr>
        </p:nvSpPr>
        <p:spPr>
          <a:xfrm>
            <a:off x="230400" y="266400"/>
            <a:ext cx="8685000" cy="416221"/>
          </a:xfrm>
        </p:spPr>
        <p:txBody>
          <a:bodyPr/>
          <a:lstStyle/>
          <a:p>
            <a:r>
              <a:rPr kumimoji="1" lang="en-US" altLang="ja-JP" dirty="0"/>
              <a:t>DX</a:t>
            </a:r>
            <a:r>
              <a:rPr kumimoji="1" lang="ja-JP" altLang="en-US"/>
              <a:t>はどんな世界を目指すのか</a:t>
            </a:r>
          </a:p>
        </p:txBody>
      </p:sp>
      <p:sp>
        <p:nvSpPr>
          <p:cNvPr id="3" name="正方形/長方形 2">
            <a:extLst>
              <a:ext uri="{FF2B5EF4-FFF2-40B4-BE49-F238E27FC236}">
                <a16:creationId xmlns:a16="http://schemas.microsoft.com/office/drawing/2014/main" id="{87D11975-5113-584E-8C2C-1E2D8C0CA965}"/>
              </a:ext>
            </a:extLst>
          </p:cNvPr>
          <p:cNvSpPr/>
          <p:nvPr/>
        </p:nvSpPr>
        <p:spPr>
          <a:xfrm>
            <a:off x="228600" y="4073067"/>
            <a:ext cx="8686800" cy="238987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A89390B2-03A5-464F-A9DF-6EFD2C516E1B}"/>
              </a:ext>
            </a:extLst>
          </p:cNvPr>
          <p:cNvSpPr txBox="1"/>
          <p:nvPr/>
        </p:nvSpPr>
        <p:spPr>
          <a:xfrm>
            <a:off x="7144146" y="4160437"/>
            <a:ext cx="1771254" cy="338554"/>
          </a:xfrm>
          <a:prstGeom prst="rect">
            <a:avLst/>
          </a:prstGeom>
          <a:noFill/>
        </p:spPr>
        <p:txBody>
          <a:bodyPr wrap="none" rtlCol="0">
            <a:spAutoFit/>
          </a:bodyPr>
          <a:lstStyle/>
          <a:p>
            <a:pPr algn="r"/>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Physical World</a:t>
            </a:r>
            <a:endPar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45" name="グループ化 44">
            <a:extLst>
              <a:ext uri="{FF2B5EF4-FFF2-40B4-BE49-F238E27FC236}">
                <a16:creationId xmlns:a16="http://schemas.microsoft.com/office/drawing/2014/main" id="{56E71DA7-2502-FE46-BE4F-951617797D2E}"/>
              </a:ext>
            </a:extLst>
          </p:cNvPr>
          <p:cNvGrpSpPr/>
          <p:nvPr/>
        </p:nvGrpSpPr>
        <p:grpSpPr>
          <a:xfrm>
            <a:off x="228600" y="887531"/>
            <a:ext cx="8686800" cy="3473271"/>
            <a:chOff x="228600" y="887531"/>
            <a:chExt cx="8686800" cy="3473271"/>
          </a:xfrm>
        </p:grpSpPr>
        <p:sp>
          <p:nvSpPr>
            <p:cNvPr id="4" name="正方形/長方形 3">
              <a:extLst>
                <a:ext uri="{FF2B5EF4-FFF2-40B4-BE49-F238E27FC236}">
                  <a16:creationId xmlns:a16="http://schemas.microsoft.com/office/drawing/2014/main" id="{7596E5E2-C8EF-3346-979A-39B7788DDF29}"/>
                </a:ext>
              </a:extLst>
            </p:cNvPr>
            <p:cNvSpPr/>
            <p:nvPr/>
          </p:nvSpPr>
          <p:spPr>
            <a:xfrm>
              <a:off x="228600" y="887531"/>
              <a:ext cx="8686800" cy="238987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8A426D5E-37B6-8146-B220-02309CFF9904}"/>
                </a:ext>
              </a:extLst>
            </p:cNvPr>
            <p:cNvSpPr/>
            <p:nvPr/>
          </p:nvSpPr>
          <p:spPr>
            <a:xfrm>
              <a:off x="368709" y="980916"/>
              <a:ext cx="8406581" cy="107160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E9685948-C0C0-894B-9705-9AABD8E46AA1}"/>
                </a:ext>
              </a:extLst>
            </p:cNvPr>
            <p:cNvSpPr txBox="1"/>
            <p:nvPr/>
          </p:nvSpPr>
          <p:spPr>
            <a:xfrm>
              <a:off x="7402037" y="1004244"/>
              <a:ext cx="1397948" cy="338554"/>
            </a:xfrm>
            <a:prstGeom prst="rect">
              <a:avLst/>
            </a:prstGeom>
            <a:noFill/>
          </p:spPr>
          <p:txBody>
            <a:bodyPr wrap="none" rtlCol="0">
              <a:spAutoFit/>
            </a:bodyPr>
            <a:lstStyle/>
            <a:p>
              <a:pPr algn="r"/>
              <a:r>
                <a:rPr kumimoji="1" lang="en-US" altLang="ja-JP" sz="16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Application</a:t>
              </a:r>
              <a:endParaRPr kumimoji="1" lang="ja-JP" altLang="en-US" sz="16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 name="フローチャート: 磁気ディスク 4">
              <a:extLst>
                <a:ext uri="{FF2B5EF4-FFF2-40B4-BE49-F238E27FC236}">
                  <a16:creationId xmlns:a16="http://schemas.microsoft.com/office/drawing/2014/main" id="{0AFD3252-EA1D-394C-BF92-BFEC94DB79E7}"/>
                </a:ext>
              </a:extLst>
            </p:cNvPr>
            <p:cNvSpPr/>
            <p:nvPr/>
          </p:nvSpPr>
          <p:spPr>
            <a:xfrm>
              <a:off x="2232439" y="3003756"/>
              <a:ext cx="4675238" cy="1357046"/>
            </a:xfrm>
            <a:prstGeom prst="flowChartMagneticDisk">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DD24523E-9C92-DF48-A839-07B1387C1563}"/>
                </a:ext>
              </a:extLst>
            </p:cNvPr>
            <p:cNvSpPr txBox="1"/>
            <p:nvPr/>
          </p:nvSpPr>
          <p:spPr>
            <a:xfrm>
              <a:off x="3844076" y="3555350"/>
              <a:ext cx="1455848" cy="707886"/>
            </a:xfrm>
            <a:prstGeom prst="rect">
              <a:avLst/>
            </a:prstGeom>
            <a:noFill/>
          </p:spPr>
          <p:txBody>
            <a:bodyPr wrap="none" rtlCol="0">
              <a:spAutoFit/>
            </a:bodyPr>
            <a:lstStyle/>
            <a:p>
              <a:pPr algn="ctr"/>
              <a:r>
                <a:rPr kumimoji="1" lang="en-US" altLang="ja-JP" sz="4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Data</a:t>
              </a:r>
              <a:endParaRPr kumimoji="1" lang="ja-JP" altLang="en-US" sz="4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0" name="U ターン矢印 39">
              <a:extLst>
                <a:ext uri="{FF2B5EF4-FFF2-40B4-BE49-F238E27FC236}">
                  <a16:creationId xmlns:a16="http://schemas.microsoft.com/office/drawing/2014/main" id="{6A5214F8-D865-F642-9F38-8D819A3E5920}"/>
                </a:ext>
              </a:extLst>
            </p:cNvPr>
            <p:cNvSpPr/>
            <p:nvPr/>
          </p:nvSpPr>
          <p:spPr>
            <a:xfrm>
              <a:off x="5495793" y="1161053"/>
              <a:ext cx="2759993" cy="2798870"/>
            </a:xfrm>
            <a:prstGeom prst="uturnArrow">
              <a:avLst>
                <a:gd name="adj1" fmla="val 25000"/>
                <a:gd name="adj2" fmla="val 17218"/>
                <a:gd name="adj3" fmla="val 19398"/>
                <a:gd name="adj4" fmla="val 39198"/>
                <a:gd name="adj5" fmla="val 100000"/>
              </a:avLst>
            </a:prstGeom>
            <a:solidFill>
              <a:schemeClr val="accent6">
                <a:lumMod val="75000"/>
                <a:alpha val="63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41" name="U ターン矢印 40">
              <a:extLst>
                <a:ext uri="{FF2B5EF4-FFF2-40B4-BE49-F238E27FC236}">
                  <a16:creationId xmlns:a16="http://schemas.microsoft.com/office/drawing/2014/main" id="{B0A16965-F534-7C4C-934C-0E569B22CEE9}"/>
                </a:ext>
              </a:extLst>
            </p:cNvPr>
            <p:cNvSpPr/>
            <p:nvPr/>
          </p:nvSpPr>
          <p:spPr>
            <a:xfrm flipH="1">
              <a:off x="885837" y="1165394"/>
              <a:ext cx="2759993" cy="2798870"/>
            </a:xfrm>
            <a:prstGeom prst="uturnArrow">
              <a:avLst>
                <a:gd name="adj1" fmla="val 25000"/>
                <a:gd name="adj2" fmla="val 17218"/>
                <a:gd name="adj3" fmla="val 19398"/>
                <a:gd name="adj4" fmla="val 39198"/>
                <a:gd name="adj5" fmla="val 100000"/>
              </a:avLst>
            </a:prstGeom>
            <a:solidFill>
              <a:schemeClr val="accent6">
                <a:lumMod val="75000"/>
                <a:alpha val="63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5887A1FB-3B95-E24C-917F-717DCFE5EBCF}"/>
                </a:ext>
              </a:extLst>
            </p:cNvPr>
            <p:cNvSpPr/>
            <p:nvPr/>
          </p:nvSpPr>
          <p:spPr>
            <a:xfrm>
              <a:off x="2768098" y="1371604"/>
              <a:ext cx="626422" cy="2557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67DA8C05-E565-F94E-B1AA-559DA5799D21}"/>
                </a:ext>
              </a:extLst>
            </p:cNvPr>
            <p:cNvSpPr/>
            <p:nvPr/>
          </p:nvSpPr>
          <p:spPr>
            <a:xfrm>
              <a:off x="3513443" y="1371604"/>
              <a:ext cx="626422" cy="2557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D9AFA249-091D-6D45-AF4E-213226359564}"/>
                </a:ext>
              </a:extLst>
            </p:cNvPr>
            <p:cNvSpPr/>
            <p:nvPr/>
          </p:nvSpPr>
          <p:spPr>
            <a:xfrm>
              <a:off x="4258788" y="1371604"/>
              <a:ext cx="626422" cy="2557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08F9E8CD-988E-4745-AD7B-B5514AB36CE0}"/>
                </a:ext>
              </a:extLst>
            </p:cNvPr>
            <p:cNvSpPr/>
            <p:nvPr/>
          </p:nvSpPr>
          <p:spPr>
            <a:xfrm>
              <a:off x="5004133" y="1371604"/>
              <a:ext cx="626422" cy="2557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72BA7C6C-FA14-FA40-BF0D-AD21A11921DB}"/>
                </a:ext>
              </a:extLst>
            </p:cNvPr>
            <p:cNvSpPr/>
            <p:nvPr/>
          </p:nvSpPr>
          <p:spPr>
            <a:xfrm>
              <a:off x="5749478" y="1371604"/>
              <a:ext cx="626422" cy="2557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DD6A5D5E-3600-4E41-B067-E239B9431CAB}"/>
                </a:ext>
              </a:extLst>
            </p:cNvPr>
            <p:cNvSpPr/>
            <p:nvPr/>
          </p:nvSpPr>
          <p:spPr>
            <a:xfrm>
              <a:off x="6494823" y="1371604"/>
              <a:ext cx="626422" cy="2557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2532949A-8252-2B45-A0BB-B73A0AFD7ED3}"/>
                </a:ext>
              </a:extLst>
            </p:cNvPr>
            <p:cNvSpPr/>
            <p:nvPr/>
          </p:nvSpPr>
          <p:spPr>
            <a:xfrm>
              <a:off x="2022753" y="1371604"/>
              <a:ext cx="626422" cy="2557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BE4FE02A-CAFC-3846-9FCE-C5E29D315443}"/>
                </a:ext>
              </a:extLst>
            </p:cNvPr>
            <p:cNvSpPr/>
            <p:nvPr/>
          </p:nvSpPr>
          <p:spPr>
            <a:xfrm>
              <a:off x="1277408" y="1371604"/>
              <a:ext cx="626422" cy="2557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CCFD485B-9030-1B4E-A5EE-6C85A6F93095}"/>
                </a:ext>
              </a:extLst>
            </p:cNvPr>
            <p:cNvSpPr/>
            <p:nvPr/>
          </p:nvSpPr>
          <p:spPr>
            <a:xfrm>
              <a:off x="7240170" y="1371604"/>
              <a:ext cx="626422" cy="2557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ACD0B775-60D1-E14D-AFC6-FCCA3E00EFFD}"/>
                </a:ext>
              </a:extLst>
            </p:cNvPr>
            <p:cNvSpPr txBox="1"/>
            <p:nvPr/>
          </p:nvSpPr>
          <p:spPr>
            <a:xfrm>
              <a:off x="7402037" y="2908076"/>
              <a:ext cx="1513363" cy="338554"/>
            </a:xfrm>
            <a:prstGeom prst="rect">
              <a:avLst/>
            </a:prstGeom>
            <a:noFill/>
          </p:spPr>
          <p:txBody>
            <a:bodyPr wrap="none" rtlCol="0">
              <a:spAutoFit/>
            </a:bodyPr>
            <a:lstStyle/>
            <a:p>
              <a:pPr algn="r"/>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Cyber World</a:t>
              </a:r>
            </a:p>
          </p:txBody>
        </p:sp>
        <p:sp>
          <p:nvSpPr>
            <p:cNvPr id="27" name="テキスト ボックス 26">
              <a:extLst>
                <a:ext uri="{FF2B5EF4-FFF2-40B4-BE49-F238E27FC236}">
                  <a16:creationId xmlns:a16="http://schemas.microsoft.com/office/drawing/2014/main" id="{14C9FD8D-88AF-D74D-BE8C-983CC71B7998}"/>
                </a:ext>
              </a:extLst>
            </p:cNvPr>
            <p:cNvSpPr txBox="1"/>
            <p:nvPr/>
          </p:nvSpPr>
          <p:spPr>
            <a:xfrm>
              <a:off x="2885769" y="2089062"/>
              <a:ext cx="3372462" cy="707886"/>
            </a:xfrm>
            <a:prstGeom prst="rect">
              <a:avLst/>
            </a:prstGeom>
            <a:noFill/>
          </p:spPr>
          <p:txBody>
            <a:bodyPr wrap="none" rtlCol="0">
              <a:spAutoFit/>
            </a:bodyPr>
            <a:lstStyle/>
            <a:p>
              <a:pPr algn="ctr"/>
              <a:r>
                <a:rPr kumimoji="1" lang="en-US" altLang="ja-JP" sz="4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Twin</a:t>
              </a:r>
              <a:endParaRPr kumimoji="1" lang="ja-JP" altLang="en-US" sz="4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43C34FCE-A035-0748-BD94-AEF91E829325}"/>
                </a:ext>
              </a:extLst>
            </p:cNvPr>
            <p:cNvSpPr txBox="1"/>
            <p:nvPr/>
          </p:nvSpPr>
          <p:spPr>
            <a:xfrm>
              <a:off x="2979256" y="2658224"/>
              <a:ext cx="3185487"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現実世界のデジタル・コピー</a:t>
              </a:r>
            </a:p>
          </p:txBody>
        </p:sp>
        <p:sp>
          <p:nvSpPr>
            <p:cNvPr id="44" name="テキスト ボックス 43">
              <a:extLst>
                <a:ext uri="{FF2B5EF4-FFF2-40B4-BE49-F238E27FC236}">
                  <a16:creationId xmlns:a16="http://schemas.microsoft.com/office/drawing/2014/main" id="{8F17199F-C338-8041-9D86-47473795BA29}"/>
                </a:ext>
              </a:extLst>
            </p:cNvPr>
            <p:cNvSpPr txBox="1"/>
            <p:nvPr/>
          </p:nvSpPr>
          <p:spPr>
            <a:xfrm>
              <a:off x="2016266" y="1705470"/>
              <a:ext cx="5109091" cy="338554"/>
            </a:xfrm>
            <a:prstGeom prst="rect">
              <a:avLst/>
            </a:prstGeom>
            <a:noFill/>
          </p:spPr>
          <p:txBody>
            <a:bodyPr wrap="none" rtlCol="0">
              <a:spAutoFit/>
            </a:bodyPr>
            <a:lstStyle/>
            <a:p>
              <a:pPr algn="ctr"/>
              <a:r>
                <a:rPr lang="ja-JP" altLang="en-US" sz="1600">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デジタル世界で最適解を見つける・サービス連係する</a:t>
              </a:r>
              <a:endParaRPr lang="en-US" altLang="ja-JP" sz="1600" dirty="0">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F64A5A11-5804-844E-BBD6-AB3A04A92B29}"/>
                </a:ext>
              </a:extLst>
            </p:cNvPr>
            <p:cNvSpPr txBox="1"/>
            <p:nvPr/>
          </p:nvSpPr>
          <p:spPr>
            <a:xfrm>
              <a:off x="2656418" y="1041998"/>
              <a:ext cx="3877986" cy="338554"/>
            </a:xfrm>
            <a:prstGeom prst="rect">
              <a:avLst/>
            </a:prstGeom>
            <a:noFill/>
          </p:spPr>
          <p:txBody>
            <a:bodyPr wrap="none" rtlCol="0">
              <a:spAutoFit/>
            </a:bodyPr>
            <a:lstStyle/>
            <a:p>
              <a:pPr algn="ctr"/>
              <a:r>
                <a:rPr lang="ja-JP" altLang="en-US" sz="1600">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社会やビジネスの</a:t>
              </a:r>
              <a:r>
                <a:rPr lang="ja-JP" altLang="en-US" sz="1600" b="1">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a:t>
              </a:r>
              <a:r>
                <a:rPr lang="ja-JP" altLang="en-US" sz="1600">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を実現・維持する</a:t>
              </a:r>
              <a:endParaRPr lang="en-US" altLang="ja-JP" sz="1600" dirty="0">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37" name="三角形 36">
            <a:extLst>
              <a:ext uri="{FF2B5EF4-FFF2-40B4-BE49-F238E27FC236}">
                <a16:creationId xmlns:a16="http://schemas.microsoft.com/office/drawing/2014/main" id="{1C67D12C-1003-8B41-B18C-EB966F178FB4}"/>
              </a:ext>
            </a:extLst>
          </p:cNvPr>
          <p:cNvSpPr/>
          <p:nvPr/>
        </p:nvSpPr>
        <p:spPr>
          <a:xfrm>
            <a:off x="366768" y="4150049"/>
            <a:ext cx="8406580" cy="1131084"/>
          </a:xfrm>
          <a:prstGeom prst="triangle">
            <a:avLst/>
          </a:prstGeom>
          <a:solidFill>
            <a:srgbClr val="FF6666">
              <a:alpha val="8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A8902C4-0637-B145-AF72-A56D5ACC3808}"/>
              </a:ext>
            </a:extLst>
          </p:cNvPr>
          <p:cNvSpPr txBox="1"/>
          <p:nvPr/>
        </p:nvSpPr>
        <p:spPr>
          <a:xfrm>
            <a:off x="4190549" y="4822640"/>
            <a:ext cx="762901" cy="523220"/>
          </a:xfrm>
          <a:prstGeom prst="rect">
            <a:avLst/>
          </a:prstGeom>
          <a:noFill/>
        </p:spPr>
        <p:txBody>
          <a:bodyPr wrap="none" rtlCol="0">
            <a:spAutoFit/>
          </a:bodyPr>
          <a:lstStyle/>
          <a:p>
            <a:pPr algn="ctr"/>
            <a:r>
              <a:rPr kumimoji="1" lang="en-US" altLang="ja-JP" sz="2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8E3B84BF-FCD4-704E-BA6E-5840E5D4DCF9}"/>
              </a:ext>
            </a:extLst>
          </p:cNvPr>
          <p:cNvSpPr txBox="1"/>
          <p:nvPr/>
        </p:nvSpPr>
        <p:spPr>
          <a:xfrm>
            <a:off x="1442308" y="4826368"/>
            <a:ext cx="1350050" cy="523220"/>
          </a:xfrm>
          <a:prstGeom prst="rect">
            <a:avLst/>
          </a:prstGeom>
          <a:noFill/>
        </p:spPr>
        <p:txBody>
          <a:bodyPr wrap="none" rtlCol="0">
            <a:spAutoFit/>
          </a:bodyPr>
          <a:lstStyle/>
          <a:p>
            <a:pPr algn="ctr"/>
            <a:r>
              <a:rPr kumimoji="1" lang="en-US" altLang="ja-JP" sz="2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mobile</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2DD84E0-E27E-764B-946B-D8985417EA4A}"/>
              </a:ext>
            </a:extLst>
          </p:cNvPr>
          <p:cNvSpPr txBox="1"/>
          <p:nvPr/>
        </p:nvSpPr>
        <p:spPr>
          <a:xfrm>
            <a:off x="6323331" y="4831221"/>
            <a:ext cx="951351" cy="523220"/>
          </a:xfrm>
          <a:prstGeom prst="rect">
            <a:avLst/>
          </a:prstGeom>
          <a:noFill/>
        </p:spPr>
        <p:txBody>
          <a:bodyPr wrap="none" rtlCol="0">
            <a:spAutoFit/>
          </a:bodyPr>
          <a:lstStyle/>
          <a:p>
            <a:pPr algn="ctr"/>
            <a:r>
              <a:rPr kumimoji="1" lang="en-US" altLang="ja-JP" sz="28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Web</a:t>
            </a:r>
            <a:endParaRPr kumimoji="1" lang="ja-JP" altLang="en-US" sz="28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D92B9C32-4FAA-1944-A29E-8F7C4D483C4B}"/>
              </a:ext>
            </a:extLst>
          </p:cNvPr>
          <p:cNvSpPr txBox="1"/>
          <p:nvPr/>
        </p:nvSpPr>
        <p:spPr>
          <a:xfrm>
            <a:off x="989590" y="4513949"/>
            <a:ext cx="7160935"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現実世界のアナログな「ものごと」や「できごと」をデジタルに置き換える</a:t>
            </a:r>
          </a:p>
        </p:txBody>
      </p:sp>
      <p:sp>
        <p:nvSpPr>
          <p:cNvPr id="13" name="正方形/長方形 12">
            <a:extLst>
              <a:ext uri="{FF2B5EF4-FFF2-40B4-BE49-F238E27FC236}">
                <a16:creationId xmlns:a16="http://schemas.microsoft.com/office/drawing/2014/main" id="{7F57A78F-D451-CA48-92D1-D7BD30B44F0C}"/>
              </a:ext>
            </a:extLst>
          </p:cNvPr>
          <p:cNvSpPr/>
          <p:nvPr/>
        </p:nvSpPr>
        <p:spPr>
          <a:xfrm>
            <a:off x="368709" y="5281133"/>
            <a:ext cx="8406581" cy="107160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FF946131-43AE-9146-9034-92DCE6EE97C1}"/>
              </a:ext>
            </a:extLst>
          </p:cNvPr>
          <p:cNvSpPr txBox="1"/>
          <p:nvPr/>
        </p:nvSpPr>
        <p:spPr>
          <a:xfrm>
            <a:off x="774675" y="5556463"/>
            <a:ext cx="782305"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生産</a:t>
            </a:r>
          </a:p>
        </p:txBody>
      </p:sp>
      <p:sp>
        <p:nvSpPr>
          <p:cNvPr id="16" name="テキスト ボックス 15">
            <a:extLst>
              <a:ext uri="{FF2B5EF4-FFF2-40B4-BE49-F238E27FC236}">
                <a16:creationId xmlns:a16="http://schemas.microsoft.com/office/drawing/2014/main" id="{27AE9AB4-06D6-AD43-9F06-32902C499667}"/>
              </a:ext>
            </a:extLst>
          </p:cNvPr>
          <p:cNvSpPr txBox="1"/>
          <p:nvPr/>
        </p:nvSpPr>
        <p:spPr>
          <a:xfrm>
            <a:off x="1626444" y="5556463"/>
            <a:ext cx="782305"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販売</a:t>
            </a:r>
          </a:p>
        </p:txBody>
      </p:sp>
      <p:sp>
        <p:nvSpPr>
          <p:cNvPr id="17" name="テキスト ボックス 16">
            <a:extLst>
              <a:ext uri="{FF2B5EF4-FFF2-40B4-BE49-F238E27FC236}">
                <a16:creationId xmlns:a16="http://schemas.microsoft.com/office/drawing/2014/main" id="{2F12691F-9EEC-7540-9FC2-1524E4995177}"/>
              </a:ext>
            </a:extLst>
          </p:cNvPr>
          <p:cNvSpPr txBox="1"/>
          <p:nvPr/>
        </p:nvSpPr>
        <p:spPr>
          <a:xfrm>
            <a:off x="2478213" y="5559961"/>
            <a:ext cx="782305"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移動</a:t>
            </a:r>
          </a:p>
        </p:txBody>
      </p:sp>
      <p:sp>
        <p:nvSpPr>
          <p:cNvPr id="19" name="テキスト ボックス 18">
            <a:extLst>
              <a:ext uri="{FF2B5EF4-FFF2-40B4-BE49-F238E27FC236}">
                <a16:creationId xmlns:a16="http://schemas.microsoft.com/office/drawing/2014/main" id="{31960155-4A93-4E4A-8B99-5C6DEC4465E1}"/>
              </a:ext>
            </a:extLst>
          </p:cNvPr>
          <p:cNvSpPr txBox="1"/>
          <p:nvPr/>
        </p:nvSpPr>
        <p:spPr>
          <a:xfrm>
            <a:off x="3332405" y="5559961"/>
            <a:ext cx="782305"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対話</a:t>
            </a:r>
          </a:p>
        </p:txBody>
      </p:sp>
      <p:sp>
        <p:nvSpPr>
          <p:cNvPr id="20" name="テキスト ボックス 19">
            <a:extLst>
              <a:ext uri="{FF2B5EF4-FFF2-40B4-BE49-F238E27FC236}">
                <a16:creationId xmlns:a16="http://schemas.microsoft.com/office/drawing/2014/main" id="{FEEE2115-708B-3649-9B5C-E7B7B1336427}"/>
              </a:ext>
            </a:extLst>
          </p:cNvPr>
          <p:cNvSpPr txBox="1"/>
          <p:nvPr/>
        </p:nvSpPr>
        <p:spPr>
          <a:xfrm>
            <a:off x="4181652" y="5556463"/>
            <a:ext cx="782305"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検索</a:t>
            </a:r>
          </a:p>
        </p:txBody>
      </p:sp>
      <p:sp>
        <p:nvSpPr>
          <p:cNvPr id="21" name="テキスト ボックス 20">
            <a:extLst>
              <a:ext uri="{FF2B5EF4-FFF2-40B4-BE49-F238E27FC236}">
                <a16:creationId xmlns:a16="http://schemas.microsoft.com/office/drawing/2014/main" id="{5DC28A32-E517-BE48-BD64-DC344C2C2521}"/>
              </a:ext>
            </a:extLst>
          </p:cNvPr>
          <p:cNvSpPr txBox="1"/>
          <p:nvPr/>
        </p:nvSpPr>
        <p:spPr>
          <a:xfrm>
            <a:off x="5879605" y="5556463"/>
            <a:ext cx="782306"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連絡</a:t>
            </a:r>
          </a:p>
        </p:txBody>
      </p:sp>
      <p:sp>
        <p:nvSpPr>
          <p:cNvPr id="22" name="テキスト ボックス 21">
            <a:extLst>
              <a:ext uri="{FF2B5EF4-FFF2-40B4-BE49-F238E27FC236}">
                <a16:creationId xmlns:a16="http://schemas.microsoft.com/office/drawing/2014/main" id="{405BEBD3-42CA-F549-8E90-AAF0B951BCE2}"/>
              </a:ext>
            </a:extLst>
          </p:cNvPr>
          <p:cNvSpPr txBox="1"/>
          <p:nvPr/>
        </p:nvSpPr>
        <p:spPr>
          <a:xfrm>
            <a:off x="5030901" y="5556463"/>
            <a:ext cx="782305" cy="400110"/>
          </a:xfrm>
          <a:prstGeom prst="rect">
            <a:avLst/>
          </a:prstGeom>
          <a:noFill/>
        </p:spPr>
        <p:txBody>
          <a:bodyPr wrap="square" rtlCol="0">
            <a:spAutoFit/>
          </a:bodyPr>
          <a:lstStyle/>
          <a:p>
            <a:pPr algn="ctr"/>
            <a:r>
              <a:rPr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観賞</a:t>
            </a:r>
            <a:endPar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7DA5675F-3E8D-8D4C-94D1-304FB15BFE98}"/>
              </a:ext>
            </a:extLst>
          </p:cNvPr>
          <p:cNvSpPr txBox="1"/>
          <p:nvPr/>
        </p:nvSpPr>
        <p:spPr>
          <a:xfrm>
            <a:off x="7577014" y="5556463"/>
            <a:ext cx="782306" cy="400110"/>
          </a:xfrm>
          <a:prstGeom prst="rect">
            <a:avLst/>
          </a:prstGeom>
          <a:noFill/>
        </p:spPr>
        <p:txBody>
          <a:bodyPr wrap="square" rtlCol="0">
            <a:spAutoFit/>
          </a:bodyPr>
          <a:lstStyle/>
          <a:p>
            <a:pPr algn="ctr"/>
            <a:r>
              <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育児</a:t>
            </a:r>
          </a:p>
        </p:txBody>
      </p:sp>
      <p:sp>
        <p:nvSpPr>
          <p:cNvPr id="24" name="テキスト ボックス 23">
            <a:extLst>
              <a:ext uri="{FF2B5EF4-FFF2-40B4-BE49-F238E27FC236}">
                <a16:creationId xmlns:a16="http://schemas.microsoft.com/office/drawing/2014/main" id="{DC79181B-B9D7-6A43-AFC0-E512A8D3E3A2}"/>
              </a:ext>
            </a:extLst>
          </p:cNvPr>
          <p:cNvSpPr txBox="1"/>
          <p:nvPr/>
        </p:nvSpPr>
        <p:spPr>
          <a:xfrm>
            <a:off x="6728310" y="5556463"/>
            <a:ext cx="782305" cy="400110"/>
          </a:xfrm>
          <a:prstGeom prst="rect">
            <a:avLst/>
          </a:prstGeom>
          <a:noFill/>
        </p:spPr>
        <p:txBody>
          <a:bodyPr wrap="square" rtlCol="0">
            <a:spAutoFit/>
          </a:bodyPr>
          <a:lstStyle/>
          <a:p>
            <a:pPr algn="ctr"/>
            <a:r>
              <a:rPr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教育</a:t>
            </a:r>
            <a:endParaRPr kumimoji="1" lang="ja-JP" altLang="en-US" sz="20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A3914EC0-B567-8D4B-8276-E86C05AE494A}"/>
              </a:ext>
            </a:extLst>
          </p:cNvPr>
          <p:cNvSpPr txBox="1"/>
          <p:nvPr/>
        </p:nvSpPr>
        <p:spPr>
          <a:xfrm>
            <a:off x="7064958" y="6022369"/>
            <a:ext cx="1735027" cy="338554"/>
          </a:xfrm>
          <a:prstGeom prst="rect">
            <a:avLst/>
          </a:prstGeom>
          <a:noFill/>
        </p:spPr>
        <p:txBody>
          <a:bodyPr wrap="none" rtlCol="0">
            <a:spAutoFit/>
          </a:bodyPr>
          <a:lstStyle/>
          <a:p>
            <a:pPr algn="r"/>
            <a:r>
              <a:rPr kumimoji="1" lang="en-US" altLang="ja-JP" sz="16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Activity/Event</a:t>
            </a:r>
            <a:endParaRPr kumimoji="1" lang="ja-JP" altLang="en-US" sz="16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298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ビジネスの大変革を迫る</a:t>
            </a:r>
            <a:endParaRPr lang="en-US" altLang="ja-JP" sz="2800" dirty="0">
              <a:solidFill>
                <a:srgbClr val="FFFFFF"/>
              </a:solidFill>
              <a:latin typeface="Meiryo" panose="020B0604030504040204" pitchFamily="34" charset="-128"/>
              <a:ea typeface="Meiryo" panose="020B0604030504040204" pitchFamily="34" charset="-128"/>
              <a:cs typeface="Arial"/>
            </a:endParaRPr>
          </a:p>
          <a:p>
            <a:pPr algn="ctr"/>
            <a:r>
              <a:rPr lang="ja-JP" altLang="en-US" sz="2800">
                <a:solidFill>
                  <a:srgbClr val="FFFFFF"/>
                </a:solidFill>
                <a:latin typeface="Meiryo" panose="020B0604030504040204" pitchFamily="34" charset="-128"/>
                <a:ea typeface="Meiryo" panose="020B0604030504040204" pitchFamily="34" charset="-128"/>
                <a:cs typeface="Arial"/>
              </a:rPr>
              <a:t>デジタル</a:t>
            </a:r>
            <a:r>
              <a:rPr lang="ja-JP" altLang="en-US" sz="2800" dirty="0">
                <a:solidFill>
                  <a:srgbClr val="FFFFFF"/>
                </a:solidFill>
                <a:latin typeface="Meiryo" panose="020B0604030504040204" pitchFamily="34" charset="-128"/>
                <a:ea typeface="Meiryo" panose="020B0604030504040204" pitchFamily="34" charset="-128"/>
                <a:cs typeface="Arial"/>
              </a:rPr>
              <a:t>・トランスフォーメーション</a:t>
            </a:r>
            <a:endParaRPr lang="en-US" altLang="ja-JP" sz="2800" dirty="0">
              <a:solidFill>
                <a:srgbClr val="FFFFFF"/>
              </a:solidFill>
              <a:latin typeface="Meiryo" panose="020B0604030504040204" pitchFamily="34" charset="-128"/>
              <a:ea typeface="Meiryo" panose="020B0604030504040204" pitchFamily="34" charset="-128"/>
              <a:cs typeface="Arial"/>
            </a:endParaRPr>
          </a:p>
          <a:p>
            <a:pPr algn="ctr"/>
            <a:r>
              <a:rPr lang="en-US" altLang="ja-JP" sz="2000" dirty="0">
                <a:solidFill>
                  <a:srgbClr val="FFFFFF"/>
                </a:solidFill>
                <a:effectLst/>
                <a:latin typeface="Meiryo" panose="020B0604030504040204" pitchFamily="34" charset="-128"/>
                <a:ea typeface="Meiryo" panose="020B0604030504040204" pitchFamily="34" charset="-128"/>
                <a:cs typeface="Arial"/>
              </a:rPr>
              <a:t>Digital Transformation / DX</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861502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977B07-0DA4-DF49-B75F-90CBB2E213FC}"/>
              </a:ext>
            </a:extLst>
          </p:cNvPr>
          <p:cNvSpPr>
            <a:spLocks noGrp="1"/>
          </p:cNvSpPr>
          <p:nvPr>
            <p:ph type="title"/>
          </p:nvPr>
        </p:nvSpPr>
        <p:spPr/>
        <p:txBody>
          <a:bodyPr/>
          <a:lstStyle/>
          <a:p>
            <a:r>
              <a:rPr lang="ja-JP" altLang="en-US"/>
              <a:t>デジタル・トランスフォーメーション　</a:t>
            </a:r>
            <a:r>
              <a:rPr lang="en-US" altLang="ja-JP" dirty="0"/>
              <a:t>2</a:t>
            </a:r>
            <a:r>
              <a:rPr lang="ja-JP" altLang="en-US"/>
              <a:t>つの解釈</a:t>
            </a:r>
            <a:endParaRPr kumimoji="1" lang="ja-JP" altLang="en-US"/>
          </a:p>
        </p:txBody>
      </p:sp>
      <p:sp>
        <p:nvSpPr>
          <p:cNvPr id="4" name="正方形/長方形 3">
            <a:extLst>
              <a:ext uri="{FF2B5EF4-FFF2-40B4-BE49-F238E27FC236}">
                <a16:creationId xmlns:a16="http://schemas.microsoft.com/office/drawing/2014/main" id="{FFEBE8D3-807F-4145-BE8A-4E04F6A8873D}"/>
              </a:ext>
            </a:extLst>
          </p:cNvPr>
          <p:cNvSpPr/>
          <p:nvPr/>
        </p:nvSpPr>
        <p:spPr>
          <a:xfrm>
            <a:off x="356400" y="1421957"/>
            <a:ext cx="8431200" cy="49604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2CF08E27-BAEC-5642-A11B-9F388FEE234A}"/>
              </a:ext>
            </a:extLst>
          </p:cNvPr>
          <p:cNvSpPr txBox="1"/>
          <p:nvPr/>
        </p:nvSpPr>
        <p:spPr>
          <a:xfrm>
            <a:off x="457200" y="1551209"/>
            <a:ext cx="3185487"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社会や経済の視点／</a:t>
            </a:r>
            <a:r>
              <a:rPr lang="ja-JP" altLang="en-US" b="1" u="sng">
                <a:solidFill>
                  <a:schemeClr val="bg1"/>
                </a:solidFill>
                <a:latin typeface="Meiryo" panose="020B0604030504040204" pitchFamily="34" charset="-128"/>
                <a:ea typeface="Meiryo" panose="020B0604030504040204" pitchFamily="34" charset="-128"/>
              </a:rPr>
              <a:t>社会現象</a:t>
            </a:r>
            <a:endParaRPr lang="en-US" altLang="ja-JP"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826AFBB2-5C72-4040-ABD4-A2B6CDA330E6}"/>
              </a:ext>
            </a:extLst>
          </p:cNvPr>
          <p:cNvSpPr txBox="1"/>
          <p:nvPr/>
        </p:nvSpPr>
        <p:spPr>
          <a:xfrm>
            <a:off x="457200" y="1898177"/>
            <a:ext cx="8330399" cy="954107"/>
          </a:xfrm>
          <a:prstGeom prst="rect">
            <a:avLst/>
          </a:prstGeom>
          <a:noFill/>
        </p:spPr>
        <p:txBody>
          <a:bodyPr wrap="square" rtlCol="0">
            <a:spAutoFit/>
          </a:bodyPr>
          <a:lstStyle/>
          <a:p>
            <a:pPr marL="285750" indent="-285750">
              <a:buFont typeface="Wingdings" pitchFamily="2" charset="2"/>
              <a:buChar char="l"/>
            </a:pP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年、エリック・ストルターマン（ウメオ大学）の定義「</a:t>
            </a:r>
            <a:r>
              <a:rPr lang="en-US" altLang="ja-JP" sz="1400" b="1" dirty="0">
                <a:solidFill>
                  <a:schemeClr val="bg1"/>
                </a:solidFill>
                <a:latin typeface="Meiryo" panose="020B0604030504040204" pitchFamily="34" charset="-128"/>
                <a:ea typeface="Meiryo" panose="020B0604030504040204" pitchFamily="34" charset="-128"/>
              </a:rPr>
              <a:t>IT</a:t>
            </a:r>
            <a:r>
              <a:rPr lang="ja-JP" altLang="en-US" sz="1400" b="1">
                <a:solidFill>
                  <a:schemeClr val="bg1"/>
                </a:solidFill>
                <a:latin typeface="Meiryo" panose="020B0604030504040204" pitchFamily="34" charset="-128"/>
                <a:ea typeface="Meiryo" panose="020B0604030504040204" pitchFamily="34" charset="-128"/>
              </a:rPr>
              <a:t>の浸透により、人々の生活が根底から変化し、よりよくなっていく</a:t>
            </a:r>
            <a:r>
              <a:rPr lang="ja-JP" altLang="en-US" sz="1400">
                <a:solidFill>
                  <a:schemeClr val="bg1"/>
                </a:solidFill>
                <a:latin typeface="Meiryo" panose="020B0604030504040204" pitchFamily="34" charset="-128"/>
                <a:ea typeface="Meiryo" panose="020B0604030504040204" pitchFamily="34" charset="-128"/>
              </a:rPr>
              <a:t>」に沿った概念</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デジタル・テクノロジーの発展によって社会や経営の仕組み、人々の価値観やライフ・スタイルが大きく変化し、社会システムの改善や生活の質の向上がすすむという</a:t>
            </a:r>
            <a:r>
              <a:rPr lang="ja-JP" altLang="en-US" sz="1400" b="1" u="sng">
                <a:solidFill>
                  <a:schemeClr val="bg1"/>
                </a:solidFill>
                <a:latin typeface="Meiryo" panose="020B0604030504040204" pitchFamily="34" charset="-128"/>
                <a:ea typeface="Meiryo" panose="020B0604030504040204" pitchFamily="34" charset="-128"/>
              </a:rPr>
              <a:t>社会現象</a:t>
            </a:r>
            <a:r>
              <a:rPr lang="ja-JP" altLang="en-US" sz="1400">
                <a:solidFill>
                  <a:schemeClr val="bg1"/>
                </a:solidFill>
                <a:latin typeface="Meiryo" panose="020B0604030504040204" pitchFamily="34" charset="-128"/>
                <a:ea typeface="Meiryo" panose="020B0604030504040204" pitchFamily="34" charset="-128"/>
              </a:rPr>
              <a:t>を意味する</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36786ED-AA05-DB41-AB2F-D8DABC5CE399}"/>
              </a:ext>
            </a:extLst>
          </p:cNvPr>
          <p:cNvSpPr/>
          <p:nvPr/>
        </p:nvSpPr>
        <p:spPr>
          <a:xfrm>
            <a:off x="835199" y="2920624"/>
            <a:ext cx="8046001" cy="35193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2EB7AE15-4430-B64E-A14D-EFA01A3C6814}"/>
              </a:ext>
            </a:extLst>
          </p:cNvPr>
          <p:cNvSpPr txBox="1"/>
          <p:nvPr/>
        </p:nvSpPr>
        <p:spPr>
          <a:xfrm>
            <a:off x="971999" y="3072239"/>
            <a:ext cx="4570482"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経営や事業の視点／</a:t>
            </a:r>
            <a:r>
              <a:rPr lang="ja-JP" altLang="en-US" b="1" u="sng">
                <a:solidFill>
                  <a:schemeClr val="bg1"/>
                </a:solidFill>
                <a:latin typeface="Meiryo" panose="020B0604030504040204" pitchFamily="34" charset="-128"/>
                <a:ea typeface="Meiryo" panose="020B0604030504040204" pitchFamily="34" charset="-128"/>
              </a:rPr>
              <a:t>企業文化や体質の変革</a:t>
            </a:r>
            <a:endParaRPr lang="en-US" altLang="ja-JP" u="sng"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D3A2D396-FFEE-9C43-A68E-50A4CD71669C}"/>
              </a:ext>
            </a:extLst>
          </p:cNvPr>
          <p:cNvSpPr txBox="1"/>
          <p:nvPr/>
        </p:nvSpPr>
        <p:spPr>
          <a:xfrm>
            <a:off x="972000" y="3419207"/>
            <a:ext cx="7909200" cy="1169551"/>
          </a:xfrm>
          <a:prstGeom prst="rect">
            <a:avLst/>
          </a:prstGeom>
          <a:noFill/>
        </p:spPr>
        <p:txBody>
          <a:bodyPr wrap="square" rtlCol="0">
            <a:spAutoFit/>
          </a:bodyPr>
          <a:lstStyle/>
          <a:p>
            <a:pPr marL="285750" indent="-285750">
              <a:buFont typeface="Wingdings" pitchFamily="2" charset="2"/>
              <a:buChar char="l"/>
            </a:pPr>
            <a:r>
              <a:rPr lang="en-US" altLang="ja-JP" sz="1400" dirty="0">
                <a:solidFill>
                  <a:schemeClr val="bg1"/>
                </a:solidFill>
                <a:latin typeface="Meiryo" panose="020B0604030504040204" pitchFamily="34" charset="-128"/>
                <a:ea typeface="Meiryo" panose="020B0604030504040204" pitchFamily="34" charset="-128"/>
              </a:rPr>
              <a:t>2010</a:t>
            </a:r>
            <a:r>
              <a:rPr lang="ja-JP" altLang="en-US" sz="1400">
                <a:solidFill>
                  <a:schemeClr val="bg1"/>
                </a:solidFill>
                <a:latin typeface="Meiryo" panose="020B0604030504040204" pitchFamily="34" charset="-128"/>
                <a:ea typeface="Meiryo" panose="020B0604030504040204" pitchFamily="34" charset="-128"/>
              </a:rPr>
              <a:t>年以降、ガートナーやマイケル・ウェイド（</a:t>
            </a:r>
            <a:r>
              <a:rPr lang="en-US" altLang="ja-JP" sz="1400" dirty="0">
                <a:solidFill>
                  <a:schemeClr val="bg1"/>
                </a:solidFill>
                <a:latin typeface="Meiryo" panose="020B0604030504040204" pitchFamily="34" charset="-128"/>
                <a:ea typeface="Meiryo" panose="020B0604030504040204" pitchFamily="34" charset="-128"/>
              </a:rPr>
              <a:t>IMD</a:t>
            </a:r>
            <a:r>
              <a:rPr lang="ja-JP" altLang="en-US" sz="1400">
                <a:solidFill>
                  <a:schemeClr val="bg1"/>
                </a:solidFill>
                <a:latin typeface="Meiryo" panose="020B0604030504040204" pitchFamily="34" charset="-128"/>
                <a:ea typeface="Meiryo" panose="020B0604030504040204" pitchFamily="34" charset="-128"/>
              </a:rPr>
              <a:t>教授）らによって提唱された概念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デジタル・テクノロジーの進展により産業構造や競争原理が変化し、これに対処できなければ、事業継続や企業存続が難しくなるとの警鈴を含む</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デジタル・テクノロジーの進展を前提に、競争環境 、ビジネス・モデル、組織や体制の再定義を行い、</a:t>
            </a:r>
            <a:r>
              <a:rPr lang="ja-JP" altLang="en-US" sz="1400" b="1" u="sng">
                <a:solidFill>
                  <a:schemeClr val="bg1"/>
                </a:solidFill>
                <a:latin typeface="Meiryo" panose="020B0604030504040204" pitchFamily="34" charset="-128"/>
                <a:ea typeface="Meiryo" panose="020B0604030504040204" pitchFamily="34" charset="-128"/>
              </a:rPr>
              <a:t>企業の文化や体質を変革すること</a:t>
            </a:r>
            <a:r>
              <a:rPr lang="ja-JP" altLang="en-US" sz="1400">
                <a:solidFill>
                  <a:schemeClr val="bg1"/>
                </a:solidFill>
                <a:latin typeface="Meiryo" panose="020B0604030504040204" pitchFamily="34" charset="-128"/>
                <a:ea typeface="Meiryo" panose="020B0604030504040204" pitchFamily="34" charset="-128"/>
              </a:rPr>
              <a:t>を意味する</a:t>
            </a:r>
            <a:endParaRPr lang="en-US" altLang="ja-JP" sz="1400" dirty="0">
              <a:solidFill>
                <a:schemeClr val="bg1"/>
              </a:solidFill>
              <a:latin typeface="Meiryo" panose="020B0604030504040204" pitchFamily="34" charset="-128"/>
              <a:ea typeface="Meiryo" panose="020B0604030504040204" pitchFamily="34" charset="-128"/>
            </a:endParaRPr>
          </a:p>
        </p:txBody>
      </p:sp>
      <p:grpSp>
        <p:nvGrpSpPr>
          <p:cNvPr id="16" name="グループ化 15">
            <a:extLst>
              <a:ext uri="{FF2B5EF4-FFF2-40B4-BE49-F238E27FC236}">
                <a16:creationId xmlns:a16="http://schemas.microsoft.com/office/drawing/2014/main" id="{AE0684CA-71BE-FB4E-AADE-A9D6BC1F8299}"/>
              </a:ext>
            </a:extLst>
          </p:cNvPr>
          <p:cNvGrpSpPr/>
          <p:nvPr/>
        </p:nvGrpSpPr>
        <p:grpSpPr>
          <a:xfrm>
            <a:off x="971999" y="4683206"/>
            <a:ext cx="7815600" cy="1550235"/>
            <a:chOff x="971999" y="4399197"/>
            <a:chExt cx="7815600" cy="1550235"/>
          </a:xfrm>
        </p:grpSpPr>
        <p:sp>
          <p:nvSpPr>
            <p:cNvPr id="10" name="正方形/長方形 9">
              <a:extLst>
                <a:ext uri="{FF2B5EF4-FFF2-40B4-BE49-F238E27FC236}">
                  <a16:creationId xmlns:a16="http://schemas.microsoft.com/office/drawing/2014/main" id="{25AA7836-346F-7944-9FD2-D7066D0A0A48}"/>
                </a:ext>
              </a:extLst>
            </p:cNvPr>
            <p:cNvSpPr/>
            <p:nvPr/>
          </p:nvSpPr>
          <p:spPr>
            <a:xfrm>
              <a:off x="971999" y="4399197"/>
              <a:ext cx="7815600" cy="1550235"/>
            </a:xfrm>
            <a:prstGeom prst="rect">
              <a:avLst/>
            </a:prstGeom>
            <a:solidFill>
              <a:srgbClr val="0432FF"/>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C5DFD6A-3A1A-9C44-8546-4589F49690A4}"/>
                </a:ext>
              </a:extLst>
            </p:cNvPr>
            <p:cNvSpPr txBox="1"/>
            <p:nvPr/>
          </p:nvSpPr>
          <p:spPr>
            <a:xfrm>
              <a:off x="1097997" y="4529963"/>
              <a:ext cx="7204921"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経済産業省・</a:t>
              </a:r>
              <a:r>
                <a:rPr lang="en-US" altLang="ja-JP" dirty="0">
                  <a:solidFill>
                    <a:schemeClr val="bg1"/>
                  </a:solidFill>
                  <a:latin typeface="Meiryo" panose="020B0604030504040204" pitchFamily="34" charset="-128"/>
                  <a:ea typeface="Meiryo" panose="020B0604030504040204" pitchFamily="34" charset="-128"/>
                </a:rPr>
                <a:t>DX</a:t>
              </a:r>
              <a:r>
                <a:rPr lang="ja-JP" altLang="en-US">
                  <a:solidFill>
                    <a:schemeClr val="bg1"/>
                  </a:solidFill>
                  <a:latin typeface="Meiryo" panose="020B0604030504040204" pitchFamily="34" charset="-128"/>
                  <a:ea typeface="Meiryo" panose="020B0604030504040204" pitchFamily="34" charset="-128"/>
                </a:rPr>
                <a:t>レポートの視点／</a:t>
              </a:r>
              <a:r>
                <a:rPr lang="ja-JP" altLang="en-US" b="1" u="sng">
                  <a:solidFill>
                    <a:schemeClr val="bg1"/>
                  </a:solidFill>
                  <a:latin typeface="Meiryo" panose="020B0604030504040204" pitchFamily="34" charset="-128"/>
                  <a:ea typeface="Meiryo" panose="020B0604030504040204" pitchFamily="34" charset="-128"/>
                </a:rPr>
                <a:t>変革の足かせとなる課題の克服</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8D17F1A0-11B7-E144-A46B-D00EB8BB1F48}"/>
                </a:ext>
              </a:extLst>
            </p:cNvPr>
            <p:cNvSpPr txBox="1"/>
            <p:nvPr/>
          </p:nvSpPr>
          <p:spPr>
            <a:xfrm>
              <a:off x="1357198" y="4866576"/>
              <a:ext cx="7340401" cy="954107"/>
            </a:xfrm>
            <a:prstGeom prst="rect">
              <a:avLst/>
            </a:prstGeom>
            <a:noFill/>
          </p:spPr>
          <p:txBody>
            <a:bodyPr wrap="square" rtlCol="0">
              <a:spAutoFit/>
            </a:bodyPr>
            <a:lstStyle/>
            <a:p>
              <a:pPr marL="285750" indent="-285750">
                <a:buFont typeface="Wingdings" pitchFamily="2" charset="2"/>
                <a:buChar char="l"/>
              </a:pPr>
              <a:r>
                <a:rPr lang="en-US" altLang="ja-JP" sz="1400" dirty="0">
                  <a:solidFill>
                    <a:schemeClr val="bg1"/>
                  </a:solidFill>
                  <a:latin typeface="Meiryo" panose="020B0604030504040204" pitchFamily="34" charset="-128"/>
                  <a:ea typeface="Meiryo" panose="020B0604030504040204" pitchFamily="34" charset="-128"/>
                </a:rPr>
                <a:t>2018</a:t>
              </a:r>
              <a:r>
                <a:rPr lang="ja-JP" altLang="en-US" sz="1400">
                  <a:solidFill>
                    <a:schemeClr val="bg1"/>
                  </a:solidFill>
                  <a:latin typeface="Meiryo" panose="020B0604030504040204" pitchFamily="34" charset="-128"/>
                  <a:ea typeface="Meiryo" panose="020B0604030504040204" pitchFamily="34" charset="-128"/>
                </a:rPr>
                <a:t>年、経済産業省の</a:t>
              </a:r>
              <a:r>
                <a:rPr lang="en-US" altLang="ja-JP" sz="1400" dirty="0">
                  <a:solidFill>
                    <a:schemeClr val="bg1"/>
                  </a:solidFill>
                  <a:latin typeface="Meiryo" panose="020B0604030504040204" pitchFamily="34" charset="-128"/>
                  <a:ea typeface="Meiryo" panose="020B0604030504040204" pitchFamily="34" charset="-128"/>
                </a:rPr>
                <a:t>DX</a:t>
              </a:r>
              <a:r>
                <a:rPr lang="ja-JP" altLang="en-US" sz="1400">
                  <a:solidFill>
                    <a:schemeClr val="bg1"/>
                  </a:solidFill>
                  <a:latin typeface="Meiryo" panose="020B0604030504040204" pitchFamily="34" charset="-128"/>
                  <a:ea typeface="Meiryo" panose="020B0604030504040204" pitchFamily="34" charset="-128"/>
                </a:rPr>
                <a:t>レポートにて示された概念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老朽化したレガシー・システムや硬直化した組織、経営意識といった</a:t>
              </a:r>
              <a:r>
                <a:rPr lang="ja-JP" altLang="en-US" sz="1400" b="1" u="sng">
                  <a:solidFill>
                    <a:schemeClr val="bg1"/>
                  </a:solidFill>
                  <a:latin typeface="Meiryo" panose="020B0604030504040204" pitchFamily="34" charset="-128"/>
                  <a:ea typeface="Meiryo" panose="020B0604030504040204" pitchFamily="34" charset="-128"/>
                </a:rPr>
                <a:t>変革の足かせとなる課題を克服する活動</a:t>
              </a:r>
              <a:r>
                <a:rPr lang="ja-JP" altLang="en-US" sz="1400">
                  <a:solidFill>
                    <a:schemeClr val="bg1"/>
                  </a:solidFill>
                  <a:latin typeface="Meiryo" panose="020B0604030504040204" pitchFamily="34" charset="-128"/>
                  <a:ea typeface="Meiryo" panose="020B0604030504040204" pitchFamily="34" charset="-128"/>
                </a:rPr>
                <a:t>を意味する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この課題を払拭しなければ、変革は難しいという問題提起を含む</a:t>
              </a:r>
              <a:endParaRPr lang="en-US" altLang="ja-JP" sz="1400" dirty="0">
                <a:solidFill>
                  <a:schemeClr val="bg1"/>
                </a:solidFill>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D2128866-4085-C54F-A28E-1FAE18198D04}"/>
              </a:ext>
            </a:extLst>
          </p:cNvPr>
          <p:cNvGrpSpPr/>
          <p:nvPr/>
        </p:nvGrpSpPr>
        <p:grpSpPr>
          <a:xfrm>
            <a:off x="5561388" y="3116024"/>
            <a:ext cx="3168353" cy="288198"/>
            <a:chOff x="5561388" y="2832015"/>
            <a:chExt cx="3168353" cy="288198"/>
          </a:xfrm>
        </p:grpSpPr>
        <p:sp>
          <p:nvSpPr>
            <p:cNvPr id="13" name="ホームベース 12">
              <a:extLst>
                <a:ext uri="{FF2B5EF4-FFF2-40B4-BE49-F238E27FC236}">
                  <a16:creationId xmlns:a16="http://schemas.microsoft.com/office/drawing/2014/main" id="{1DECCDD1-4C6D-9048-8093-84C76385974B}"/>
                </a:ext>
              </a:extLst>
            </p:cNvPr>
            <p:cNvSpPr/>
            <p:nvPr/>
          </p:nvSpPr>
          <p:spPr>
            <a:xfrm flipH="1">
              <a:off x="5561388" y="2832015"/>
              <a:ext cx="3168353" cy="25939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12733247-2516-DE47-BEE4-601A965977FC}"/>
                </a:ext>
              </a:extLst>
            </p:cNvPr>
            <p:cNvSpPr txBox="1"/>
            <p:nvPr/>
          </p:nvSpPr>
          <p:spPr>
            <a:xfrm>
              <a:off x="5786397" y="2843214"/>
              <a:ext cx="2800767"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デジタル・</a:t>
              </a:r>
              <a:r>
                <a:rPr kumimoji="1" lang="ja-JP" altLang="en-US" sz="1200" b="1">
                  <a:solidFill>
                    <a:schemeClr val="bg1"/>
                  </a:solidFill>
                  <a:latin typeface="Meiryo" panose="020B0604030504040204" pitchFamily="34" charset="-128"/>
                  <a:ea typeface="Meiryo" panose="020B0604030504040204" pitchFamily="34" charset="-128"/>
                </a:rPr>
                <a:t>ビジネス</a:t>
              </a:r>
              <a:r>
                <a:rPr kumimoji="1" lang="ja-JP" altLang="en-US" sz="1200">
                  <a:solidFill>
                    <a:schemeClr val="bg1"/>
                  </a:solidFill>
                  <a:latin typeface="Meiryo" panose="020B0604030504040204" pitchFamily="34" charset="-128"/>
                  <a:ea typeface="Meiryo" panose="020B0604030504040204" pitchFamily="34" charset="-128"/>
                </a:rPr>
                <a:t>・イノベーション</a:t>
              </a:r>
            </a:p>
          </p:txBody>
        </p:sp>
      </p:grpSp>
      <p:grpSp>
        <p:nvGrpSpPr>
          <p:cNvPr id="19" name="グループ化 18">
            <a:extLst>
              <a:ext uri="{FF2B5EF4-FFF2-40B4-BE49-F238E27FC236}">
                <a16:creationId xmlns:a16="http://schemas.microsoft.com/office/drawing/2014/main" id="{6C67AFC2-BADD-5341-AEBB-9BA246833C2E}"/>
              </a:ext>
            </a:extLst>
          </p:cNvPr>
          <p:cNvGrpSpPr/>
          <p:nvPr/>
        </p:nvGrpSpPr>
        <p:grpSpPr>
          <a:xfrm>
            <a:off x="6964188" y="5895141"/>
            <a:ext cx="2053812" cy="639317"/>
            <a:chOff x="6964188" y="5611132"/>
            <a:chExt cx="2053812" cy="639317"/>
          </a:xfrm>
        </p:grpSpPr>
        <p:sp>
          <p:nvSpPr>
            <p:cNvPr id="17" name="四角形吹き出し 16">
              <a:extLst>
                <a:ext uri="{FF2B5EF4-FFF2-40B4-BE49-F238E27FC236}">
                  <a16:creationId xmlns:a16="http://schemas.microsoft.com/office/drawing/2014/main" id="{4BC0D232-0DAE-794F-884B-F44A3B6E485A}"/>
                </a:ext>
              </a:extLst>
            </p:cNvPr>
            <p:cNvSpPr/>
            <p:nvPr/>
          </p:nvSpPr>
          <p:spPr>
            <a:xfrm>
              <a:off x="6983234" y="5611132"/>
              <a:ext cx="1973566" cy="639317"/>
            </a:xfrm>
            <a:prstGeom prst="wedgeRectCallout">
              <a:avLst>
                <a:gd name="adj1" fmla="val -50813"/>
                <a:gd name="adj2" fmla="val -70366"/>
              </a:avLst>
            </a:prstGeom>
            <a:solidFill>
              <a:srgbClr val="953735">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7F7CA239-7CBC-AD47-A71E-ED3470E6C5E4}"/>
                </a:ext>
              </a:extLst>
            </p:cNvPr>
            <p:cNvSpPr/>
            <p:nvPr/>
          </p:nvSpPr>
          <p:spPr>
            <a:xfrm>
              <a:off x="6964188" y="5640075"/>
              <a:ext cx="2053812" cy="600164"/>
            </a:xfrm>
            <a:prstGeom prst="rect">
              <a:avLst/>
            </a:prstGeom>
          </p:spPr>
          <p:txBody>
            <a:bodyPr wrap="square">
              <a:spAutoFit/>
            </a:bodyPr>
            <a:lstStyle/>
            <a:p>
              <a:r>
                <a:rPr lang="ja-JP" altLang="en-US" sz="1100">
                  <a:solidFill>
                    <a:schemeClr val="bg1"/>
                  </a:solidFill>
                  <a:latin typeface="Meiryo" panose="020B0604030504040204" pitchFamily="34" charset="-128"/>
                  <a:ea typeface="Meiryo" panose="020B0604030504040204" pitchFamily="34" charset="-128"/>
                </a:rPr>
                <a:t>レガシー・システムの再構築を促すことで、既存ビジネスの延命を図ろうとの思惑？</a:t>
              </a:r>
            </a:p>
          </p:txBody>
        </p:sp>
      </p:grpSp>
      <p:sp>
        <p:nvSpPr>
          <p:cNvPr id="20" name="テキスト ボックス 19">
            <a:extLst>
              <a:ext uri="{FF2B5EF4-FFF2-40B4-BE49-F238E27FC236}">
                <a16:creationId xmlns:a16="http://schemas.microsoft.com/office/drawing/2014/main" id="{E1FF832F-CFC1-0B46-86FF-EDCEF8CC9389}"/>
              </a:ext>
            </a:extLst>
          </p:cNvPr>
          <p:cNvSpPr txBox="1"/>
          <p:nvPr/>
        </p:nvSpPr>
        <p:spPr>
          <a:xfrm>
            <a:off x="304646" y="921067"/>
            <a:ext cx="8534708" cy="400110"/>
          </a:xfrm>
          <a:prstGeom prst="rect">
            <a:avLst/>
          </a:prstGeom>
          <a:noFill/>
        </p:spPr>
        <p:txBody>
          <a:bodyPr wrap="none" rtlCol="0">
            <a:spAutoFit/>
          </a:bodyPr>
          <a:lstStyle/>
          <a:p>
            <a:pPr algn="ct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2000">
                <a:solidFill>
                  <a:schemeClr val="accent6">
                    <a:lumMod val="75000"/>
                  </a:schemeClr>
                </a:solidFill>
                <a:latin typeface="Meiryo" panose="020B0604030504040204" pitchFamily="34" charset="-128"/>
                <a:ea typeface="Meiryo" panose="020B0604030504040204" pitchFamily="34" charset="-128"/>
              </a:rPr>
              <a:t>デジタルを使うこと</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2000">
                <a:solidFill>
                  <a:schemeClr val="accent6">
                    <a:lumMod val="75000"/>
                  </a:schemeClr>
                </a:solidFill>
                <a:latin typeface="Meiryo" panose="020B0604030504040204" pitchFamily="34" charset="-128"/>
                <a:ea typeface="Meiryo" panose="020B0604030504040204" pitchFamily="34" charset="-128"/>
              </a:rPr>
              <a:t>ではなく</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 “</a:t>
            </a:r>
            <a:r>
              <a:rPr kumimoji="1" lang="ja-JP" altLang="en-US" sz="2000" b="1">
                <a:solidFill>
                  <a:schemeClr val="accent6">
                    <a:lumMod val="75000"/>
                  </a:schemeClr>
                </a:solidFill>
                <a:latin typeface="Meiryo" panose="020B0604030504040204" pitchFamily="34" charset="-128"/>
                <a:ea typeface="Meiryo" panose="020B0604030504040204" pitchFamily="34" charset="-128"/>
              </a:rPr>
              <a:t>ビジネスや社会を変革すること</a:t>
            </a: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 </a:t>
            </a:r>
            <a:r>
              <a:rPr kumimoji="1" lang="ja-JP" altLang="en-US" sz="2000">
                <a:solidFill>
                  <a:schemeClr val="accent6">
                    <a:lumMod val="75000"/>
                  </a:schemeClr>
                </a:solidFill>
                <a:latin typeface="Meiryo" panose="020B0604030504040204" pitchFamily="34" charset="-128"/>
                <a:ea typeface="Meiryo" panose="020B0604030504040204" pitchFamily="34" charset="-128"/>
              </a:rPr>
              <a:t>が目的</a:t>
            </a:r>
          </a:p>
        </p:txBody>
      </p:sp>
    </p:spTree>
    <p:extLst>
      <p:ext uri="{BB962C8B-B14F-4D97-AF65-F5344CB8AC3E}">
        <p14:creationId xmlns:p14="http://schemas.microsoft.com/office/powerpoint/2010/main" val="421470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544493" y="3125337"/>
            <a:ext cx="6055056" cy="461665"/>
          </a:xfrm>
          <a:prstGeom prst="rect">
            <a:avLst/>
          </a:prstGeom>
        </p:spPr>
        <p:txBody>
          <a:bodyPr wrap="none">
            <a:spAutoFit/>
          </a:bodyPr>
          <a:lstStyle/>
          <a:p>
            <a:pPr algn="ctr"/>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a:solidFill>
                  <a:schemeClr val="tx1">
                    <a:lumMod val="50000"/>
                    <a:lumOff val="50000"/>
                  </a:schemeClr>
                </a:solidFill>
                <a:latin typeface="Meiryo" charset="-128"/>
                <a:ea typeface="Meiryo" charset="-128"/>
                <a:cs typeface="Meiryo" charset="-128"/>
              </a:rPr>
              <a:t>/</a:t>
            </a:r>
            <a:r>
              <a:rPr lang="en-US" altLang="ja-JP" sz="2400">
                <a:solidFill>
                  <a:schemeClr val="tx1">
                    <a:lumMod val="50000"/>
                    <a:lumOff val="50000"/>
                  </a:schemeClr>
                </a:solidFill>
                <a:latin typeface="Meiryo" charset="-128"/>
                <a:ea typeface="Meiryo" charset="-128"/>
                <a:cs typeface="Meiryo" charset="-128"/>
              </a:rPr>
              <a:t>qibm</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214627" y="4524011"/>
            <a:ext cx="4714752"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a:t>
            </a:r>
            <a:r>
              <a:rPr lang="ja-JP" altLang="en-US" sz="2400">
                <a:solidFill>
                  <a:srgbClr val="FF0000"/>
                </a:solidFill>
                <a:latin typeface="Meiryo" charset="-128"/>
                <a:ea typeface="Meiryo" charset="-128"/>
                <a:cs typeface="Meiryo" charset="-128"/>
              </a:rPr>
              <a:t>期限：</a:t>
            </a:r>
            <a:r>
              <a:rPr lang="en-US" altLang="ja-JP" sz="2400" dirty="0">
                <a:solidFill>
                  <a:srgbClr val="FF0000"/>
                </a:solidFill>
                <a:latin typeface="Meiryo" charset="-128"/>
                <a:ea typeface="Meiryo" charset="-128"/>
                <a:cs typeface="Meiryo" charset="-128"/>
              </a:rPr>
              <a:t>2020</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6</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5</a:t>
            </a:r>
            <a:r>
              <a:rPr lang="ja-JP" altLang="en-US" sz="240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0604</a:t>
            </a:r>
            <a:endParaRPr lang="ja-JP" altLang="en-US" sz="2400" b="1" dirty="0">
              <a:solidFill>
                <a:srgbClr val="FF8000"/>
              </a:solidFill>
              <a:latin typeface="Meiryo" charset="-128"/>
              <a:ea typeface="Meiryo" charset="-128"/>
              <a:cs typeface="Meiryo" charset="-128"/>
            </a:endParaRPr>
          </a:p>
        </p:txBody>
      </p:sp>
      <p:sp>
        <p:nvSpPr>
          <p:cNvPr id="2" name="テキスト ボックス 1">
            <a:extLst>
              <a:ext uri="{FF2B5EF4-FFF2-40B4-BE49-F238E27FC236}">
                <a16:creationId xmlns:a16="http://schemas.microsoft.com/office/drawing/2014/main" id="{17F1F5BF-0159-AE4D-BF42-5B9C8E9D4D88}"/>
              </a:ext>
            </a:extLst>
          </p:cNvPr>
          <p:cNvSpPr txBox="1"/>
          <p:nvPr/>
        </p:nvSpPr>
        <p:spPr>
          <a:xfrm>
            <a:off x="2118167" y="405114"/>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3859779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977B07-0DA4-DF49-B75F-90CBB2E213FC}"/>
              </a:ext>
            </a:extLst>
          </p:cNvPr>
          <p:cNvSpPr>
            <a:spLocks noGrp="1"/>
          </p:cNvSpPr>
          <p:nvPr>
            <p:ph type="title"/>
          </p:nvPr>
        </p:nvSpPr>
        <p:spPr/>
        <p:txBody>
          <a:bodyPr/>
          <a:lstStyle/>
          <a:p>
            <a:r>
              <a:rPr lang="ja-JP" altLang="en-US"/>
              <a:t>デジタル・ビジネス・トランスフォーメーション</a:t>
            </a:r>
            <a:endParaRPr kumimoji="1" lang="ja-JP" altLang="en-US"/>
          </a:p>
        </p:txBody>
      </p:sp>
      <p:sp>
        <p:nvSpPr>
          <p:cNvPr id="7" name="正方形/長方形 6">
            <a:extLst>
              <a:ext uri="{FF2B5EF4-FFF2-40B4-BE49-F238E27FC236}">
                <a16:creationId xmlns:a16="http://schemas.microsoft.com/office/drawing/2014/main" id="{C36786ED-AA05-DB41-AB2F-D8DABC5CE399}"/>
              </a:ext>
            </a:extLst>
          </p:cNvPr>
          <p:cNvSpPr/>
          <p:nvPr/>
        </p:nvSpPr>
        <p:spPr>
          <a:xfrm>
            <a:off x="230400" y="1321177"/>
            <a:ext cx="8612554" cy="51188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2EB7AE15-4430-B64E-A14D-EFA01A3C6814}"/>
              </a:ext>
            </a:extLst>
          </p:cNvPr>
          <p:cNvSpPr txBox="1"/>
          <p:nvPr/>
        </p:nvSpPr>
        <p:spPr>
          <a:xfrm>
            <a:off x="514799" y="1522042"/>
            <a:ext cx="4570482"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経営や事業の視点／</a:t>
            </a:r>
            <a:r>
              <a:rPr lang="ja-JP" altLang="en-US" b="1" u="sng">
                <a:solidFill>
                  <a:schemeClr val="bg1"/>
                </a:solidFill>
                <a:latin typeface="Meiryo" panose="020B0604030504040204" pitchFamily="34" charset="-128"/>
                <a:ea typeface="Meiryo" panose="020B0604030504040204" pitchFamily="34" charset="-128"/>
              </a:rPr>
              <a:t>企業文化や体質の変革</a:t>
            </a:r>
            <a:endParaRPr lang="en-US" altLang="ja-JP" u="sng" dirty="0">
              <a:solidFill>
                <a:schemeClr val="bg1"/>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D2128866-4085-C54F-A28E-1FAE18198D04}"/>
              </a:ext>
            </a:extLst>
          </p:cNvPr>
          <p:cNvGrpSpPr/>
          <p:nvPr/>
        </p:nvGrpSpPr>
        <p:grpSpPr>
          <a:xfrm>
            <a:off x="5104188" y="1565827"/>
            <a:ext cx="3168353" cy="288198"/>
            <a:chOff x="5561388" y="2832015"/>
            <a:chExt cx="3168353" cy="288198"/>
          </a:xfrm>
        </p:grpSpPr>
        <p:sp>
          <p:nvSpPr>
            <p:cNvPr id="13" name="ホームベース 12">
              <a:extLst>
                <a:ext uri="{FF2B5EF4-FFF2-40B4-BE49-F238E27FC236}">
                  <a16:creationId xmlns:a16="http://schemas.microsoft.com/office/drawing/2014/main" id="{1DECCDD1-4C6D-9048-8093-84C76385974B}"/>
                </a:ext>
              </a:extLst>
            </p:cNvPr>
            <p:cNvSpPr/>
            <p:nvPr/>
          </p:nvSpPr>
          <p:spPr>
            <a:xfrm flipH="1">
              <a:off x="5561388" y="2832015"/>
              <a:ext cx="3168353" cy="25939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12733247-2516-DE47-BEE4-601A965977FC}"/>
                </a:ext>
              </a:extLst>
            </p:cNvPr>
            <p:cNvSpPr txBox="1"/>
            <p:nvPr/>
          </p:nvSpPr>
          <p:spPr>
            <a:xfrm>
              <a:off x="5786397" y="2843214"/>
              <a:ext cx="2800767"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デジタル・</a:t>
              </a:r>
              <a:r>
                <a:rPr kumimoji="1" lang="ja-JP" altLang="en-US" sz="1200" b="1">
                  <a:solidFill>
                    <a:schemeClr val="bg1"/>
                  </a:solidFill>
                  <a:latin typeface="Meiryo" panose="020B0604030504040204" pitchFamily="34" charset="-128"/>
                  <a:ea typeface="Meiryo" panose="020B0604030504040204" pitchFamily="34" charset="-128"/>
                </a:rPr>
                <a:t>ビジネス</a:t>
              </a:r>
              <a:r>
                <a:rPr kumimoji="1" lang="ja-JP" altLang="en-US" sz="1200">
                  <a:solidFill>
                    <a:schemeClr val="bg1"/>
                  </a:solidFill>
                  <a:latin typeface="Meiryo" panose="020B0604030504040204" pitchFamily="34" charset="-128"/>
                  <a:ea typeface="Meiryo" panose="020B0604030504040204" pitchFamily="34" charset="-128"/>
                </a:rPr>
                <a:t>・イノベーション</a:t>
              </a:r>
            </a:p>
          </p:txBody>
        </p:sp>
      </p:grpSp>
      <p:sp>
        <p:nvSpPr>
          <p:cNvPr id="20" name="テキスト ボックス 19">
            <a:extLst>
              <a:ext uri="{FF2B5EF4-FFF2-40B4-BE49-F238E27FC236}">
                <a16:creationId xmlns:a16="http://schemas.microsoft.com/office/drawing/2014/main" id="{E1FF832F-CFC1-0B46-86FF-EDCEF8CC9389}"/>
              </a:ext>
            </a:extLst>
          </p:cNvPr>
          <p:cNvSpPr txBox="1"/>
          <p:nvPr/>
        </p:nvSpPr>
        <p:spPr>
          <a:xfrm>
            <a:off x="304646" y="921067"/>
            <a:ext cx="8534708" cy="400110"/>
          </a:xfrm>
          <a:prstGeom prst="rect">
            <a:avLst/>
          </a:prstGeom>
          <a:noFill/>
        </p:spPr>
        <p:txBody>
          <a:bodyPr wrap="none" rtlCol="0">
            <a:spAutoFit/>
          </a:bodyPr>
          <a:lstStyle/>
          <a:p>
            <a:pPr algn="ct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2000">
                <a:solidFill>
                  <a:schemeClr val="accent6">
                    <a:lumMod val="75000"/>
                  </a:schemeClr>
                </a:solidFill>
                <a:latin typeface="Meiryo" panose="020B0604030504040204" pitchFamily="34" charset="-128"/>
                <a:ea typeface="Meiryo" panose="020B0604030504040204" pitchFamily="34" charset="-128"/>
              </a:rPr>
              <a:t>デジタルを使うこと</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2000">
                <a:solidFill>
                  <a:schemeClr val="accent6">
                    <a:lumMod val="75000"/>
                  </a:schemeClr>
                </a:solidFill>
                <a:latin typeface="Meiryo" panose="020B0604030504040204" pitchFamily="34" charset="-128"/>
                <a:ea typeface="Meiryo" panose="020B0604030504040204" pitchFamily="34" charset="-128"/>
              </a:rPr>
              <a:t>ではなく</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 “</a:t>
            </a:r>
            <a:r>
              <a:rPr kumimoji="1" lang="ja-JP" altLang="en-US" sz="2000" b="1">
                <a:solidFill>
                  <a:schemeClr val="accent6">
                    <a:lumMod val="75000"/>
                  </a:schemeClr>
                </a:solidFill>
                <a:latin typeface="Meiryo" panose="020B0604030504040204" pitchFamily="34" charset="-128"/>
                <a:ea typeface="Meiryo" panose="020B0604030504040204" pitchFamily="34" charset="-128"/>
              </a:rPr>
              <a:t>ビジネスや社会を変革すること</a:t>
            </a: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 </a:t>
            </a:r>
            <a:r>
              <a:rPr kumimoji="1" lang="ja-JP" altLang="en-US" sz="2000">
                <a:solidFill>
                  <a:schemeClr val="accent6">
                    <a:lumMod val="75000"/>
                  </a:schemeClr>
                </a:solidFill>
                <a:latin typeface="Meiryo" panose="020B0604030504040204" pitchFamily="34" charset="-128"/>
                <a:ea typeface="Meiryo" panose="020B0604030504040204" pitchFamily="34" charset="-128"/>
              </a:rPr>
              <a:t>が目的</a:t>
            </a:r>
          </a:p>
        </p:txBody>
      </p:sp>
      <p:sp>
        <p:nvSpPr>
          <p:cNvPr id="21" name="テキスト ボックス 20">
            <a:extLst>
              <a:ext uri="{FF2B5EF4-FFF2-40B4-BE49-F238E27FC236}">
                <a16:creationId xmlns:a16="http://schemas.microsoft.com/office/drawing/2014/main" id="{17AFACEF-EA75-614F-8576-5C1370054C60}"/>
              </a:ext>
            </a:extLst>
          </p:cNvPr>
          <p:cNvSpPr txBox="1"/>
          <p:nvPr/>
        </p:nvSpPr>
        <p:spPr>
          <a:xfrm>
            <a:off x="343799" y="2396336"/>
            <a:ext cx="8456401" cy="3447098"/>
          </a:xfrm>
          <a:prstGeom prst="rect">
            <a:avLst/>
          </a:prstGeom>
          <a:noFill/>
        </p:spPr>
        <p:txBody>
          <a:bodyPr wrap="squar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デジタル技術とデジタル・ビジネスモデルを用いて</a:t>
            </a:r>
            <a:endParaRPr kumimoji="1" lang="en-US" altLang="ja-JP" sz="2800" b="1" dirty="0">
              <a:solidFill>
                <a:schemeClr val="bg1"/>
              </a:solidFill>
              <a:latin typeface="Meiryo" panose="020B0604030504040204" pitchFamily="34" charset="-128"/>
              <a:ea typeface="Meiryo" panose="020B0604030504040204" pitchFamily="34" charset="-128"/>
            </a:endParaRPr>
          </a:p>
          <a:p>
            <a:r>
              <a:rPr kumimoji="1" lang="ja-JP" altLang="en-US" sz="2800" b="1">
                <a:solidFill>
                  <a:schemeClr val="bg1"/>
                </a:solidFill>
                <a:latin typeface="Meiryo" panose="020B0604030504040204" pitchFamily="34" charset="-128"/>
                <a:ea typeface="Meiryo" panose="020B0604030504040204" pitchFamily="34" charset="-128"/>
              </a:rPr>
              <a:t>組織を変化させ、業績を改善すること</a:t>
            </a:r>
            <a:endParaRPr kumimoji="1" lang="en-US" altLang="ja-JP" sz="2800" b="1" dirty="0">
              <a:solidFill>
                <a:schemeClr val="bg1"/>
              </a:solidFill>
              <a:latin typeface="Meiryo" panose="020B0604030504040204" pitchFamily="34" charset="-128"/>
              <a:ea typeface="Meiryo" panose="020B0604030504040204" pitchFamily="34" charset="-128"/>
            </a:endParaRPr>
          </a:p>
          <a:p>
            <a:endParaRPr kumimoji="1" lang="ja-JP" altLang="en-US">
              <a:solidFill>
                <a:schemeClr val="bg1"/>
              </a:solidFill>
              <a:latin typeface="Meiryo" panose="020B0604030504040204" pitchFamily="34" charset="-128"/>
              <a:ea typeface="Meiryo" panose="020B0604030504040204" pitchFamily="34" charset="-128"/>
            </a:endParaRPr>
          </a:p>
          <a:p>
            <a:pPr marL="342900" indent="-342900">
              <a:buFont typeface="+mj-lt"/>
              <a:buAutoNum type="arabicPeriod"/>
            </a:pPr>
            <a:r>
              <a:rPr kumimoji="1" lang="ja-JP" altLang="en-US">
                <a:solidFill>
                  <a:schemeClr val="bg1"/>
                </a:solidFill>
                <a:latin typeface="Meiryo" panose="020B0604030504040204" pitchFamily="34" charset="-128"/>
                <a:ea typeface="Meiryo" panose="020B0604030504040204" pitchFamily="34" charset="-128"/>
              </a:rPr>
              <a:t>企業業績を改善することが目的。</a:t>
            </a:r>
            <a:endParaRPr kumimoji="1" lang="en-US" altLang="ja-JP" dirty="0">
              <a:solidFill>
                <a:schemeClr val="bg1"/>
              </a:solidFill>
              <a:latin typeface="Meiryo" panose="020B0604030504040204" pitchFamily="34" charset="-128"/>
              <a:ea typeface="Meiryo" panose="020B0604030504040204" pitchFamily="34" charset="-128"/>
            </a:endParaRPr>
          </a:p>
          <a:p>
            <a:pPr marL="342900" indent="-342900">
              <a:buFont typeface="+mj-lt"/>
              <a:buAutoNum type="arabicPeriod"/>
            </a:pPr>
            <a:r>
              <a:rPr kumimoji="1" lang="ja-JP" altLang="en-US">
                <a:solidFill>
                  <a:schemeClr val="bg1"/>
                </a:solidFill>
                <a:latin typeface="Meiryo" panose="020B0604030504040204" pitchFamily="34" charset="-128"/>
                <a:ea typeface="Meiryo" panose="020B0604030504040204" pitchFamily="34" charset="-128"/>
              </a:rPr>
              <a:t>デジタルを土台にした変革であること。組織を絶えず変化しているが</a:t>
            </a:r>
            <a:r>
              <a:rPr kumimoji="1" lang="en-US" altLang="ja-JP" dirty="0">
                <a:solidFill>
                  <a:schemeClr val="bg1"/>
                </a:solidFill>
                <a:latin typeface="Meiryo" panose="020B0604030504040204" pitchFamily="34" charset="-128"/>
                <a:ea typeface="Meiryo" panose="020B0604030504040204" pitchFamily="34" charset="-128"/>
              </a:rPr>
              <a:t>1</a:t>
            </a:r>
            <a:r>
              <a:rPr kumimoji="1" lang="ja-JP" altLang="en-US">
                <a:solidFill>
                  <a:schemeClr val="bg1"/>
                </a:solidFill>
                <a:latin typeface="Meiryo" panose="020B0604030504040204" pitchFamily="34" charset="-128"/>
                <a:ea typeface="Meiryo" panose="020B0604030504040204" pitchFamily="34" charset="-128"/>
              </a:rPr>
              <a:t>つ以上のデジタル技術が大きな影響を及ぼしているものでなければ、デジタル・ビジネストランスフォーメーションには分類されない。</a:t>
            </a:r>
            <a:endParaRPr kumimoji="1" lang="en-US" altLang="ja-JP" dirty="0">
              <a:solidFill>
                <a:schemeClr val="bg1"/>
              </a:solidFill>
              <a:latin typeface="Meiryo" panose="020B0604030504040204" pitchFamily="34" charset="-128"/>
              <a:ea typeface="Meiryo" panose="020B0604030504040204" pitchFamily="34" charset="-128"/>
            </a:endParaRPr>
          </a:p>
          <a:p>
            <a:pPr marL="342900" indent="-342900">
              <a:buFont typeface="+mj-lt"/>
              <a:buAutoNum type="arabicPeriod"/>
            </a:pPr>
            <a:r>
              <a:rPr kumimoji="1" lang="ja-JP" altLang="en-US">
                <a:solidFill>
                  <a:schemeClr val="bg1"/>
                </a:solidFill>
                <a:latin typeface="Meiryo" panose="020B0604030504040204" pitchFamily="34" charset="-128"/>
                <a:ea typeface="Meiryo" panose="020B0604030504040204" pitchFamily="34" charset="-128"/>
              </a:rPr>
              <a:t>プロセスや人、戦略など、組織の変化を伴うものであること。</a:t>
            </a:r>
            <a:endParaRPr kumimoji="1" lang="en-US" altLang="ja-JP" dirty="0">
              <a:solidFill>
                <a:schemeClr val="bg1"/>
              </a:solidFill>
              <a:latin typeface="Meiryo" panose="020B0604030504040204" pitchFamily="34" charset="-128"/>
              <a:ea typeface="Meiryo" panose="020B0604030504040204" pitchFamily="34" charset="-128"/>
            </a:endParaRPr>
          </a:p>
          <a:p>
            <a:endParaRPr lang="en-US" altLang="ja-JP" dirty="0">
              <a:solidFill>
                <a:schemeClr val="bg1"/>
              </a:solidFill>
              <a:latin typeface="Meiryo" panose="020B0604030504040204" pitchFamily="34" charset="-128"/>
              <a:ea typeface="Meiryo" panose="020B0604030504040204" pitchFamily="34" charset="-128"/>
            </a:endParaRPr>
          </a:p>
          <a:p>
            <a:r>
              <a:rPr kumimoji="1" lang="ja-JP" altLang="en-US" b="1">
                <a:solidFill>
                  <a:schemeClr val="bg1"/>
                </a:solidFill>
                <a:latin typeface="Meiryo" panose="020B0604030504040204" pitchFamily="34" charset="-128"/>
                <a:ea typeface="Meiryo" panose="020B0604030504040204" pitchFamily="34" charset="-128"/>
              </a:rPr>
              <a:t>デジタル・ビジネス・トランスフォーメーションにはテクノロジーよりもはるかに多くのものが関与している。</a:t>
            </a:r>
          </a:p>
        </p:txBody>
      </p:sp>
      <p:sp>
        <p:nvSpPr>
          <p:cNvPr id="22" name="テキスト ボックス 21">
            <a:extLst>
              <a:ext uri="{FF2B5EF4-FFF2-40B4-BE49-F238E27FC236}">
                <a16:creationId xmlns:a16="http://schemas.microsoft.com/office/drawing/2014/main" id="{5A459F6F-C262-EE43-A7AF-93B35B60514B}"/>
              </a:ext>
            </a:extLst>
          </p:cNvPr>
          <p:cNvSpPr txBox="1"/>
          <p:nvPr/>
        </p:nvSpPr>
        <p:spPr>
          <a:xfrm>
            <a:off x="4674455" y="6055126"/>
            <a:ext cx="4125745" cy="307777"/>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a:t>
            </a:r>
            <a:r>
              <a:rPr kumimoji="1" lang="en-US" altLang="ja-JP" sz="1400" dirty="0">
                <a:solidFill>
                  <a:schemeClr val="bg1"/>
                </a:solidFill>
                <a:latin typeface="Meiryo" panose="020B0604030504040204" pitchFamily="34" charset="-128"/>
                <a:ea typeface="Meiryo" panose="020B0604030504040204" pitchFamily="34" charset="-128"/>
              </a:rPr>
              <a:t>DX</a:t>
            </a:r>
            <a:r>
              <a:rPr kumimoji="1" lang="ja-JP" altLang="en-US" sz="1400">
                <a:solidFill>
                  <a:schemeClr val="bg1"/>
                </a:solidFill>
                <a:latin typeface="Meiryo" panose="020B0604030504040204" pitchFamily="34" charset="-128"/>
                <a:ea typeface="Meiryo" panose="020B0604030504040204" pitchFamily="34" charset="-128"/>
              </a:rPr>
              <a:t>実行戦略（マイケル・ウェイドら）」</a:t>
            </a:r>
            <a:r>
              <a:rPr lang="en-US" altLang="ja-JP" sz="1400" dirty="0">
                <a:solidFill>
                  <a:schemeClr val="bg1"/>
                </a:solidFill>
                <a:latin typeface="Meiryo" panose="020B0604030504040204" pitchFamily="34" charset="-128"/>
                <a:ea typeface="Meiryo" panose="020B0604030504040204" pitchFamily="34" charset="-128"/>
              </a:rPr>
              <a:t> p.27</a:t>
            </a:r>
            <a:endParaRPr kumimoji="1" lang="en-US" altLang="ja-JP" sz="14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53585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FE7B48B-3E95-1E42-8ECE-05820AF9F57B}"/>
              </a:ext>
            </a:extLst>
          </p:cNvPr>
          <p:cNvPicPr>
            <a:picLocks noChangeAspect="1"/>
          </p:cNvPicPr>
          <p:nvPr/>
        </p:nvPicPr>
        <p:blipFill>
          <a:blip r:embed="rId2"/>
          <a:stretch>
            <a:fillRect/>
          </a:stretch>
        </p:blipFill>
        <p:spPr>
          <a:xfrm>
            <a:off x="285328" y="1076868"/>
            <a:ext cx="8573344" cy="3657327"/>
          </a:xfrm>
          <a:prstGeom prst="rect">
            <a:avLst/>
          </a:prstGeom>
        </p:spPr>
      </p:pic>
      <p:sp>
        <p:nvSpPr>
          <p:cNvPr id="5" name="タイトル 4">
            <a:extLst>
              <a:ext uri="{FF2B5EF4-FFF2-40B4-BE49-F238E27FC236}">
                <a16:creationId xmlns:a16="http://schemas.microsoft.com/office/drawing/2014/main" id="{98365ED9-6058-4442-869D-ED264F35A8ED}"/>
              </a:ext>
            </a:extLst>
          </p:cNvPr>
          <p:cNvSpPr>
            <a:spLocks noGrp="1"/>
          </p:cNvSpPr>
          <p:nvPr>
            <p:ph type="title"/>
          </p:nvPr>
        </p:nvSpPr>
        <p:spPr/>
        <p:txBody>
          <a:bodyPr/>
          <a:lstStyle/>
          <a:p>
            <a:r>
              <a:rPr kumimoji="1" lang="ja-JP" altLang="en-US"/>
              <a:t>経済政策不確実性指数（</a:t>
            </a:r>
            <a:r>
              <a:rPr kumimoji="1" lang="en-US" altLang="ja-JP" dirty="0"/>
              <a:t>EPU</a:t>
            </a:r>
            <a:r>
              <a:rPr kumimoji="1" lang="ja-JP" altLang="en-US"/>
              <a:t>）</a:t>
            </a:r>
          </a:p>
        </p:txBody>
      </p:sp>
      <p:sp>
        <p:nvSpPr>
          <p:cNvPr id="6" name="正方形/長方形 5">
            <a:extLst>
              <a:ext uri="{FF2B5EF4-FFF2-40B4-BE49-F238E27FC236}">
                <a16:creationId xmlns:a16="http://schemas.microsoft.com/office/drawing/2014/main" id="{5B5C601C-F744-1C4F-9C36-CA127BE89E9C}"/>
              </a:ext>
            </a:extLst>
          </p:cNvPr>
          <p:cNvSpPr/>
          <p:nvPr/>
        </p:nvSpPr>
        <p:spPr>
          <a:xfrm>
            <a:off x="4114800" y="6142099"/>
            <a:ext cx="4572000" cy="246221"/>
          </a:xfrm>
          <a:prstGeom prst="rect">
            <a:avLst/>
          </a:prstGeom>
        </p:spPr>
        <p:txBody>
          <a:bodyPr>
            <a:spAutoFit/>
          </a:bodyPr>
          <a:lstStyle/>
          <a:p>
            <a:pPr algn="r"/>
            <a:r>
              <a:rPr lang="en-US" altLang="ja-JP" sz="1000" dirty="0">
                <a:hlinkClick r:id="rId3"/>
              </a:rPr>
              <a:t>https://www.meti.go.jp/report/tsuhaku2019/2019honbun/i2110000.html</a:t>
            </a:r>
            <a:endParaRPr lang="ja-JP" altLang="en-US" sz="1000"/>
          </a:p>
        </p:txBody>
      </p:sp>
      <p:sp>
        <p:nvSpPr>
          <p:cNvPr id="7" name="正方形/長方形 6">
            <a:extLst>
              <a:ext uri="{FF2B5EF4-FFF2-40B4-BE49-F238E27FC236}">
                <a16:creationId xmlns:a16="http://schemas.microsoft.com/office/drawing/2014/main" id="{815A7875-EC21-C84E-9712-A00F06F58D9A}"/>
              </a:ext>
            </a:extLst>
          </p:cNvPr>
          <p:cNvSpPr/>
          <p:nvPr/>
        </p:nvSpPr>
        <p:spPr>
          <a:xfrm>
            <a:off x="6546470" y="5898379"/>
            <a:ext cx="2140330" cy="276999"/>
          </a:xfrm>
          <a:prstGeom prst="rect">
            <a:avLst/>
          </a:prstGeom>
        </p:spPr>
        <p:txBody>
          <a:bodyPr wrap="none">
            <a:spAutoFit/>
          </a:bodyPr>
          <a:lstStyle/>
          <a:p>
            <a:r>
              <a:rPr lang="ja-JP" altLang="en-US" sz="1200" b="1">
                <a:solidFill>
                  <a:srgbClr val="1A1A1A"/>
                </a:solidFill>
                <a:latin typeface="メイリオ" panose="020B0604030504040204" pitchFamily="34" charset="-128"/>
                <a:ea typeface="メイリオ" panose="020B0604030504040204" pitchFamily="34" charset="-128"/>
              </a:rPr>
              <a:t>通商白書</a:t>
            </a:r>
            <a:r>
              <a:rPr lang="en-US" altLang="ja-JP" sz="1200" b="1" dirty="0">
                <a:solidFill>
                  <a:srgbClr val="1A1A1A"/>
                </a:solidFill>
                <a:latin typeface="メイリオ" panose="020B0604030504040204" pitchFamily="34" charset="-128"/>
                <a:ea typeface="メイリオ" panose="020B0604030504040204" pitchFamily="34" charset="-128"/>
              </a:rPr>
              <a:t>2019</a:t>
            </a:r>
            <a:r>
              <a:rPr lang="ja-JP" altLang="en-US" sz="1200" b="1">
                <a:solidFill>
                  <a:srgbClr val="1A1A1A"/>
                </a:solidFill>
                <a:latin typeface="メイリオ" panose="020B0604030504040204" pitchFamily="34" charset="-128"/>
                <a:ea typeface="メイリオ" panose="020B0604030504040204" pitchFamily="34" charset="-128"/>
              </a:rPr>
              <a:t>・経済産業省</a:t>
            </a:r>
            <a:endParaRPr lang="en-US" altLang="ja-JP" sz="1200" b="1" i="0" dirty="0">
              <a:solidFill>
                <a:srgbClr val="1A1A1A"/>
              </a:solidFill>
              <a:effectLst/>
              <a:latin typeface="メイリオ" panose="020B0604030504040204" pitchFamily="34" charset="-128"/>
              <a:ea typeface="メイリオ" panose="020B0604030504040204" pitchFamily="34" charset="-128"/>
            </a:endParaRPr>
          </a:p>
        </p:txBody>
      </p:sp>
      <p:sp>
        <p:nvSpPr>
          <p:cNvPr id="8" name="正方形/長方形 7">
            <a:extLst>
              <a:ext uri="{FF2B5EF4-FFF2-40B4-BE49-F238E27FC236}">
                <a16:creationId xmlns:a16="http://schemas.microsoft.com/office/drawing/2014/main" id="{DB92CF3C-936E-5246-9A37-9473B38BD2BB}"/>
              </a:ext>
            </a:extLst>
          </p:cNvPr>
          <p:cNvSpPr/>
          <p:nvPr/>
        </p:nvSpPr>
        <p:spPr>
          <a:xfrm>
            <a:off x="181628" y="837076"/>
            <a:ext cx="8134788" cy="276999"/>
          </a:xfrm>
          <a:prstGeom prst="rect">
            <a:avLst/>
          </a:prstGeom>
        </p:spPr>
        <p:txBody>
          <a:bodyPr wrap="square">
            <a:spAutoFit/>
          </a:bodyPr>
          <a:lstStyle/>
          <a:p>
            <a:r>
              <a:rPr lang="ja-JP" altLang="en-US" sz="1200">
                <a:solidFill>
                  <a:srgbClr val="000000"/>
                </a:solidFill>
                <a:latin typeface="メイリオ" panose="020B0604030504040204" pitchFamily="34" charset="-128"/>
                <a:ea typeface="メイリオ" panose="020B0604030504040204" pitchFamily="34" charset="-128"/>
              </a:rPr>
              <a:t>経済政策不確実性（</a:t>
            </a:r>
            <a:r>
              <a:rPr lang="en-US" altLang="ja-JP" sz="1200" dirty="0">
                <a:solidFill>
                  <a:srgbClr val="000000"/>
                </a:solidFill>
                <a:latin typeface="メイリオ" panose="020B0604030504040204" pitchFamily="34" charset="-128"/>
                <a:ea typeface="メイリオ" panose="020B0604030504040204" pitchFamily="34" charset="-128"/>
              </a:rPr>
              <a:t>EPU</a:t>
            </a:r>
            <a:r>
              <a:rPr lang="ja-JP" altLang="en-US" sz="1200">
                <a:solidFill>
                  <a:srgbClr val="000000"/>
                </a:solidFill>
                <a:latin typeface="メイリオ" panose="020B0604030504040204" pitchFamily="34" charset="-128"/>
                <a:ea typeface="メイリオ" panose="020B0604030504040204" pitchFamily="34" charset="-128"/>
              </a:rPr>
              <a:t>）：経済政策の不確実性に言及した新聞記事数を基に算出される指数</a:t>
            </a:r>
            <a:endParaRPr lang="ja-JP" altLang="en-US" sz="1200"/>
          </a:p>
        </p:txBody>
      </p:sp>
      <p:sp>
        <p:nvSpPr>
          <p:cNvPr id="9" name="右矢印 8">
            <a:extLst>
              <a:ext uri="{FF2B5EF4-FFF2-40B4-BE49-F238E27FC236}">
                <a16:creationId xmlns:a16="http://schemas.microsoft.com/office/drawing/2014/main" id="{62D42288-0BE3-1B4F-AD11-6E63CBEFE451}"/>
              </a:ext>
            </a:extLst>
          </p:cNvPr>
          <p:cNvSpPr/>
          <p:nvPr/>
        </p:nvSpPr>
        <p:spPr>
          <a:xfrm rot="20242853">
            <a:off x="4709179" y="2406428"/>
            <a:ext cx="3532530" cy="356991"/>
          </a:xfrm>
          <a:prstGeom prst="rightArrow">
            <a:avLst/>
          </a:prstGeom>
          <a:solidFill>
            <a:srgbClr val="FF0000">
              <a:alpha val="5529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a:extLst>
              <a:ext uri="{FF2B5EF4-FFF2-40B4-BE49-F238E27FC236}">
                <a16:creationId xmlns:a16="http://schemas.microsoft.com/office/drawing/2014/main" id="{6D92CCF6-3ED4-6141-80BC-A64CEB1EFAA3}"/>
              </a:ext>
            </a:extLst>
          </p:cNvPr>
          <p:cNvSpPr/>
          <p:nvPr/>
        </p:nvSpPr>
        <p:spPr>
          <a:xfrm>
            <a:off x="1694155" y="3072009"/>
            <a:ext cx="2195614" cy="356991"/>
          </a:xfrm>
          <a:prstGeom prst="rightArrow">
            <a:avLst/>
          </a:prstGeom>
          <a:solidFill>
            <a:srgbClr val="0432FF">
              <a:alpha val="5529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a:extLst>
              <a:ext uri="{FF2B5EF4-FFF2-40B4-BE49-F238E27FC236}">
                <a16:creationId xmlns:a16="http://schemas.microsoft.com/office/drawing/2014/main" id="{EA86CE21-0B24-9141-942F-68D5BBA416DE}"/>
              </a:ext>
            </a:extLst>
          </p:cNvPr>
          <p:cNvSpPr/>
          <p:nvPr/>
        </p:nvSpPr>
        <p:spPr>
          <a:xfrm>
            <a:off x="582493" y="4902949"/>
            <a:ext cx="7592009" cy="923330"/>
          </a:xfrm>
          <a:prstGeom prst="rect">
            <a:avLst/>
          </a:prstGeom>
        </p:spPr>
        <p:txBody>
          <a:bodyPr wrap="square">
            <a:spAutoFit/>
          </a:bodyPr>
          <a:lstStyle/>
          <a:p>
            <a:pPr marL="409575" lvl="1" indent="-285750">
              <a:buFont typeface="Wingdings" pitchFamily="2" charset="2"/>
              <a:buChar char="ü"/>
            </a:pPr>
            <a:r>
              <a:rPr lang="ja-JP" altLang="en-US">
                <a:solidFill>
                  <a:srgbClr val="C00000"/>
                </a:solidFill>
                <a:latin typeface="Meiryo" panose="020B0604030504040204" pitchFamily="34" charset="-128"/>
                <a:ea typeface="Meiryo" panose="020B0604030504040204" pitchFamily="34" charset="-128"/>
              </a:rPr>
              <a:t>直近の社会・経済・政治の変化がまったく予測できない。</a:t>
            </a:r>
            <a:endParaRPr lang="en-US" altLang="ja-JP" dirty="0">
              <a:solidFill>
                <a:srgbClr val="C00000"/>
              </a:solidFill>
              <a:latin typeface="Meiryo" panose="020B0604030504040204" pitchFamily="34" charset="-128"/>
              <a:ea typeface="Meiryo" panose="020B0604030504040204" pitchFamily="34" charset="-128"/>
            </a:endParaRPr>
          </a:p>
          <a:p>
            <a:pPr marL="409575" lvl="1" indent="-285750">
              <a:buFont typeface="Wingdings" pitchFamily="2" charset="2"/>
              <a:buChar char="ü"/>
            </a:pPr>
            <a:r>
              <a:rPr lang="ja-JP" altLang="en-US">
                <a:solidFill>
                  <a:srgbClr val="C00000"/>
                </a:solidFill>
                <a:latin typeface="Meiryo" panose="020B0604030504040204" pitchFamily="34" charset="-128"/>
                <a:ea typeface="Meiryo" panose="020B0604030504040204" pitchFamily="34" charset="-128"/>
              </a:rPr>
              <a:t>想定外の競争相手が、異業種から突然やってくる。</a:t>
            </a:r>
            <a:endParaRPr lang="en-US" altLang="ja-JP" dirty="0">
              <a:solidFill>
                <a:srgbClr val="C00000"/>
              </a:solidFill>
              <a:latin typeface="Meiryo" panose="020B0604030504040204" pitchFamily="34" charset="-128"/>
              <a:ea typeface="Meiryo" panose="020B0604030504040204" pitchFamily="34" charset="-128"/>
            </a:endParaRPr>
          </a:p>
          <a:p>
            <a:pPr marL="409575" lvl="1" indent="-285750">
              <a:buFont typeface="Wingdings" pitchFamily="2" charset="2"/>
              <a:buChar char="ü"/>
            </a:pPr>
            <a:r>
              <a:rPr lang="ja-JP" altLang="en-US">
                <a:solidFill>
                  <a:srgbClr val="C00000"/>
                </a:solidFill>
                <a:latin typeface="Meiryo" panose="020B0604030504040204" pitchFamily="34" charset="-128"/>
                <a:ea typeface="Meiryo" panose="020B0604030504040204" pitchFamily="34" charset="-128"/>
              </a:rPr>
              <a:t>顧客の好み・関心事・判断基準がどんどん変わる。</a:t>
            </a:r>
            <a:endParaRPr lang="en-US" altLang="ja-JP" dirty="0">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31577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282232" y="12377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ja-JP"/>
              <a:t>競争環境の変化と</a:t>
            </a:r>
            <a:r>
              <a:rPr lang="en-US" altLang="ja-JP" dirty="0"/>
              <a:t>DX</a:t>
            </a:r>
            <a:r>
              <a:rPr lang="ja-JP" altLang="ja-JP" sz="2800"/>
              <a:t> </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22</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2079" y="2168275"/>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6232" y="2168276"/>
            <a:ext cx="3013833"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3764500" y="1941894"/>
            <a:ext cx="1615002" cy="1571045"/>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02959" y="2558243"/>
            <a:ext cx="800219" cy="461665"/>
          </a:xfrm>
          <a:prstGeom prst="rect">
            <a:avLst/>
          </a:prstGeom>
          <a:noFill/>
        </p:spPr>
        <p:txBody>
          <a:bodyPr wrap="none" rtlCol="0">
            <a:spAutoFit/>
          </a:bodyPr>
          <a:lstStyle/>
          <a:p>
            <a:pPr algn="ctr"/>
            <a:r>
              <a:rPr kumimoji="1" lang="ja-JP" altLang="en-US" sz="2400" b="1" dirty="0">
                <a:solidFill>
                  <a:srgbClr val="FFFF00"/>
                </a:solidFill>
                <a:latin typeface="Meiryo" panose="020B0604030504040204" pitchFamily="34" charset="-128"/>
                <a:ea typeface="Meiryo" panose="020B0604030504040204" pitchFamily="34" charset="-128"/>
              </a:rPr>
              <a:t>破壊</a:t>
            </a:r>
          </a:p>
        </p:txBody>
      </p:sp>
      <p:sp>
        <p:nvSpPr>
          <p:cNvPr id="15" name="正方形/長方形 14">
            <a:extLst>
              <a:ext uri="{FF2B5EF4-FFF2-40B4-BE49-F238E27FC236}">
                <a16:creationId xmlns:a16="http://schemas.microsoft.com/office/drawing/2014/main" id="{E65BC1E8-1BBF-4142-9BC1-D8ECC03D3D19}"/>
              </a:ext>
            </a:extLst>
          </p:cNvPr>
          <p:cNvSpPr/>
          <p:nvPr/>
        </p:nvSpPr>
        <p:spPr>
          <a:xfrm>
            <a:off x="1253726" y="1345676"/>
            <a:ext cx="6579536" cy="707886"/>
          </a:xfrm>
          <a:prstGeom prst="rect">
            <a:avLst/>
          </a:prstGeom>
        </p:spPr>
        <p:txBody>
          <a:bodyPr wrap="square">
            <a:spAutoFit/>
          </a:bodyPr>
          <a:lstStyle/>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業界</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の枠組みの中で起こる変化に適切</a:t>
            </a: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に対処</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できれば</a:t>
            </a:r>
            <a:endPar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事業</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は維持され成長できる</a:t>
            </a:r>
            <a:r>
              <a:rPr lang="ja-JP" altLang="ja-JP" sz="2000" dirty="0">
                <a:solidFill>
                  <a:schemeClr val="bg1"/>
                </a:solidFill>
                <a:latin typeface="Meiryo" panose="020B0604030504040204" pitchFamily="34" charset="-128"/>
                <a:ea typeface="Meiryo" panose="020B0604030504040204" pitchFamily="34" charset="-128"/>
              </a:rPr>
              <a:t> </a:t>
            </a:r>
            <a:endParaRPr lang="ja-JP" altLang="en-US" sz="2000" dirty="0">
              <a:solidFill>
                <a:schemeClr val="bg1"/>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4257C93E-AE1D-A74D-8397-EE49B9804C37}"/>
              </a:ext>
            </a:extLst>
          </p:cNvPr>
          <p:cNvGrpSpPr/>
          <p:nvPr/>
        </p:nvGrpSpPr>
        <p:grpSpPr>
          <a:xfrm>
            <a:off x="1231234" y="3602921"/>
            <a:ext cx="6637776" cy="2716959"/>
            <a:chOff x="1231234" y="3602921"/>
            <a:chExt cx="6637776" cy="2716959"/>
          </a:xfrm>
        </p:grpSpPr>
        <p:sp>
          <p:nvSpPr>
            <p:cNvPr id="21" name="正方形/長方形 20">
              <a:extLst>
                <a:ext uri="{FF2B5EF4-FFF2-40B4-BE49-F238E27FC236}">
                  <a16:creationId xmlns:a16="http://schemas.microsoft.com/office/drawing/2014/main" id="{31F8CBEA-9188-1044-B0FF-81BFBAD0115A}"/>
                </a:ext>
              </a:extLst>
            </p:cNvPr>
            <p:cNvSpPr/>
            <p:nvPr/>
          </p:nvSpPr>
          <p:spPr>
            <a:xfrm>
              <a:off x="1282232" y="5637722"/>
              <a:ext cx="6579536" cy="6821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282232" y="4197879"/>
              <a:ext cx="6579536" cy="140739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40" name="下矢印 39">
              <a:extLst>
                <a:ext uri="{FF2B5EF4-FFF2-40B4-BE49-F238E27FC236}">
                  <a16:creationId xmlns:a16="http://schemas.microsoft.com/office/drawing/2014/main" id="{33D4744B-7B5D-AF47-AAC2-1DFC8F6522AE}"/>
                </a:ext>
              </a:extLst>
            </p:cNvPr>
            <p:cNvSpPr/>
            <p:nvPr/>
          </p:nvSpPr>
          <p:spPr>
            <a:xfrm rot="10800000">
              <a:off x="4179135" y="3602921"/>
              <a:ext cx="800218" cy="726839"/>
            </a:xfrm>
            <a:prstGeom prst="downArrow">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7" name="正方形/長方形 6">
              <a:extLst>
                <a:ext uri="{FF2B5EF4-FFF2-40B4-BE49-F238E27FC236}">
                  <a16:creationId xmlns:a16="http://schemas.microsoft.com/office/drawing/2014/main" id="{2DB16B5D-1EFE-D442-999E-F470CE3C5588}"/>
                </a:ext>
              </a:extLst>
            </p:cNvPr>
            <p:cNvSpPr/>
            <p:nvPr/>
          </p:nvSpPr>
          <p:spPr>
            <a:xfrm>
              <a:off x="1231234" y="4892833"/>
              <a:ext cx="6579535" cy="646331"/>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rPr>
                <a:t>加速するビジネス環境の変化、予期せぬ異業種からの参入</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ひとつの優位性を維持できる期間は極めて短くなっている</a:t>
              </a:r>
            </a:p>
          </p:txBody>
        </p:sp>
        <p:sp>
          <p:nvSpPr>
            <p:cNvPr id="19" name="正方形/長方形 18">
              <a:extLst>
                <a:ext uri="{FF2B5EF4-FFF2-40B4-BE49-F238E27FC236}">
                  <a16:creationId xmlns:a16="http://schemas.microsoft.com/office/drawing/2014/main" id="{585D986E-D997-5E4D-8A6B-F2B575E3B377}"/>
                </a:ext>
              </a:extLst>
            </p:cNvPr>
            <p:cNvSpPr/>
            <p:nvPr/>
          </p:nvSpPr>
          <p:spPr>
            <a:xfrm>
              <a:off x="1289475" y="4345001"/>
              <a:ext cx="6579535" cy="707886"/>
            </a:xfrm>
            <a:prstGeom prst="rect">
              <a:avLst/>
            </a:prstGeom>
          </p:spPr>
          <p:txBody>
            <a:bodyPr wrap="square">
              <a:spAutoFit/>
            </a:bodyPr>
            <a:lstStyle/>
            <a:p>
              <a:pPr algn="ctr"/>
              <a:r>
                <a:rPr lang="ja-JP" altLang="en-US" sz="4000" b="1">
                  <a:solidFill>
                    <a:schemeClr val="bg1"/>
                  </a:solidFill>
                  <a:latin typeface="Meiryo" panose="020B0604030504040204" pitchFamily="34" charset="-128"/>
                  <a:ea typeface="Meiryo" panose="020B0604030504040204" pitchFamily="34" charset="-128"/>
                </a:rPr>
                <a:t>ハイパーコンペティション</a:t>
              </a:r>
            </a:p>
          </p:txBody>
        </p:sp>
        <p:sp>
          <p:nvSpPr>
            <p:cNvPr id="9" name="正方形/長方形 8">
              <a:extLst>
                <a:ext uri="{FF2B5EF4-FFF2-40B4-BE49-F238E27FC236}">
                  <a16:creationId xmlns:a16="http://schemas.microsoft.com/office/drawing/2014/main" id="{2B796AD6-4248-4E49-ADE6-3C2F12806109}"/>
                </a:ext>
              </a:extLst>
            </p:cNvPr>
            <p:cNvSpPr/>
            <p:nvPr/>
          </p:nvSpPr>
          <p:spPr>
            <a:xfrm>
              <a:off x="1250376" y="5771148"/>
              <a:ext cx="6582886" cy="400110"/>
            </a:xfrm>
            <a:prstGeom prst="rect">
              <a:avLst/>
            </a:prstGeom>
          </p:spPr>
          <p:txBody>
            <a:bodyPr wrap="square">
              <a:spAutoFit/>
            </a:bodyPr>
            <a:lstStyle/>
            <a:p>
              <a:pPr algn="ctr"/>
              <a:r>
                <a:rPr lang="ja-JP" altLang="ja-JP"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市場の変化に合わせて、戦略を動かし続ける</a:t>
              </a: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しかない</a:t>
              </a:r>
              <a:r>
                <a:rPr lang="ja-JP" altLang="ja-JP" sz="2000" b="1">
                  <a:solidFill>
                    <a:schemeClr val="bg1"/>
                  </a:solidFill>
                  <a:latin typeface="Meiryo" panose="020B0604030504040204" pitchFamily="34" charset="-128"/>
                  <a:ea typeface="Meiryo" panose="020B0604030504040204" pitchFamily="34" charset="-128"/>
                </a:rPr>
                <a:t> </a:t>
              </a:r>
              <a:endParaRPr lang="ja-JP" altLang="en-US" sz="2000" b="1">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46271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134522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769F9304-9305-9245-9B63-F5F44D4F8BAB}"/>
              </a:ext>
            </a:extLst>
          </p:cNvPr>
          <p:cNvGrpSpPr/>
          <p:nvPr/>
        </p:nvGrpSpPr>
        <p:grpSpPr>
          <a:xfrm>
            <a:off x="930497" y="729406"/>
            <a:ext cx="7283004" cy="4397140"/>
            <a:chOff x="930497" y="729406"/>
            <a:chExt cx="7283004" cy="4397140"/>
          </a:xfrm>
        </p:grpSpPr>
        <p:sp>
          <p:nvSpPr>
            <p:cNvPr id="35" name="正方形/長方形 34">
              <a:extLst>
                <a:ext uri="{FF2B5EF4-FFF2-40B4-BE49-F238E27FC236}">
                  <a16:creationId xmlns:a16="http://schemas.microsoft.com/office/drawing/2014/main" id="{8565CF4F-E35E-7949-BFE6-74A4E09A8778}"/>
                </a:ext>
              </a:extLst>
            </p:cNvPr>
            <p:cNvSpPr/>
            <p:nvPr/>
          </p:nvSpPr>
          <p:spPr>
            <a:xfrm>
              <a:off x="930497" y="2210254"/>
              <a:ext cx="7283003" cy="2916292"/>
            </a:xfrm>
            <a:prstGeom prst="rect">
              <a:avLst/>
            </a:prstGeom>
            <a:gradFill flip="none" rotWithShape="1">
              <a:gsLst>
                <a:gs pos="0">
                  <a:schemeClr val="bg1">
                    <a:lumMod val="95000"/>
                  </a:schemeClr>
                </a:gs>
                <a:gs pos="54000">
                  <a:schemeClr val="tx2">
                    <a:lumMod val="40000"/>
                    <a:lumOff val="60000"/>
                  </a:schemeClr>
                </a:gs>
                <a:gs pos="99000">
                  <a:schemeClr val="bg1">
                    <a:lumMod val="95000"/>
                  </a:schemeClr>
                </a:gs>
              </a:gsLst>
              <a:lin ang="10800000" scaled="0"/>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3" name="グループ化 32">
              <a:extLst>
                <a:ext uri="{FF2B5EF4-FFF2-40B4-BE49-F238E27FC236}">
                  <a16:creationId xmlns:a16="http://schemas.microsoft.com/office/drawing/2014/main" id="{CD0B51AF-9623-4E43-AE4C-6251A6108D82}"/>
                </a:ext>
              </a:extLst>
            </p:cNvPr>
            <p:cNvGrpSpPr/>
            <p:nvPr/>
          </p:nvGrpSpPr>
          <p:grpSpPr>
            <a:xfrm>
              <a:off x="930498" y="729406"/>
              <a:ext cx="7283003" cy="2883893"/>
              <a:chOff x="930498" y="729406"/>
              <a:chExt cx="7283003" cy="2883893"/>
            </a:xfrm>
          </p:grpSpPr>
          <p:sp>
            <p:nvSpPr>
              <p:cNvPr id="4" name="円/楕円 3">
                <a:extLst>
                  <a:ext uri="{FF2B5EF4-FFF2-40B4-BE49-F238E27FC236}">
                    <a16:creationId xmlns:a16="http://schemas.microsoft.com/office/drawing/2014/main" id="{7F588D06-B416-7D40-A47E-D865A59723CA}"/>
                  </a:ext>
                </a:extLst>
              </p:cNvPr>
              <p:cNvSpPr/>
              <p:nvPr/>
            </p:nvSpPr>
            <p:spPr>
              <a:xfrm>
                <a:off x="930498" y="778436"/>
                <a:ext cx="7283003" cy="2834863"/>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408DEA5F-4947-D840-836C-689B56AB7F6E}"/>
                  </a:ext>
                </a:extLst>
              </p:cNvPr>
              <p:cNvSpPr/>
              <p:nvPr/>
            </p:nvSpPr>
            <p:spPr>
              <a:xfrm>
                <a:off x="4010742" y="2671786"/>
                <a:ext cx="2730325" cy="8435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475A36C7-239C-B04D-9FDA-8AFB10B7638B}"/>
                  </a:ext>
                </a:extLst>
              </p:cNvPr>
              <p:cNvSpPr/>
              <p:nvPr/>
            </p:nvSpPr>
            <p:spPr>
              <a:xfrm>
                <a:off x="1113956" y="1366688"/>
                <a:ext cx="2730325" cy="8435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3A67C335-A98C-C143-9E10-2169A2D96DC5}"/>
                  </a:ext>
                </a:extLst>
              </p:cNvPr>
              <p:cNvSpPr/>
              <p:nvPr/>
            </p:nvSpPr>
            <p:spPr>
              <a:xfrm>
                <a:off x="4322527" y="933618"/>
                <a:ext cx="2730325" cy="8435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1E242911-6565-F24B-ABEA-F1BCC8814162}"/>
                  </a:ext>
                </a:extLst>
              </p:cNvPr>
              <p:cNvSpPr txBox="1"/>
              <p:nvPr/>
            </p:nvSpPr>
            <p:spPr>
              <a:xfrm>
                <a:off x="4398714" y="2898341"/>
                <a:ext cx="1954382" cy="461665"/>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高速に</a:t>
                </a:r>
                <a:r>
                  <a:rPr kumimoji="1" lang="ja-JP" altLang="en-US" sz="2400" b="1">
                    <a:solidFill>
                      <a:schemeClr val="bg1"/>
                    </a:solidFill>
                    <a:latin typeface="Meiryo" panose="020B0604030504040204" pitchFamily="34" charset="-128"/>
                    <a:ea typeface="Meiryo" panose="020B0604030504040204" pitchFamily="34" charset="-128"/>
                  </a:rPr>
                  <a:t>見える化</a:t>
                </a:r>
              </a:p>
            </p:txBody>
          </p:sp>
          <p:sp>
            <p:nvSpPr>
              <p:cNvPr id="16" name="テキスト ボックス 15">
                <a:extLst>
                  <a:ext uri="{FF2B5EF4-FFF2-40B4-BE49-F238E27FC236}">
                    <a16:creationId xmlns:a16="http://schemas.microsoft.com/office/drawing/2014/main" id="{5A47B3DE-128B-F746-9633-0306C6F560DF}"/>
                  </a:ext>
                </a:extLst>
              </p:cNvPr>
              <p:cNvSpPr txBox="1"/>
              <p:nvPr/>
            </p:nvSpPr>
            <p:spPr>
              <a:xfrm>
                <a:off x="5070627" y="1147630"/>
                <a:ext cx="1338829" cy="461665"/>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高速に</a:t>
                </a:r>
                <a:r>
                  <a:rPr kumimoji="1" lang="ja-JP" altLang="en-US" sz="2400" b="1">
                    <a:solidFill>
                      <a:schemeClr val="bg1"/>
                    </a:solidFill>
                    <a:latin typeface="Meiryo" panose="020B0604030504040204" pitchFamily="34" charset="-128"/>
                    <a:ea typeface="Meiryo" panose="020B0604030504040204" pitchFamily="34" charset="-128"/>
                  </a:rPr>
                  <a:t>実行</a:t>
                </a:r>
              </a:p>
            </p:txBody>
          </p:sp>
          <p:sp>
            <p:nvSpPr>
              <p:cNvPr id="17" name="テキスト ボックス 16">
                <a:extLst>
                  <a:ext uri="{FF2B5EF4-FFF2-40B4-BE49-F238E27FC236}">
                    <a16:creationId xmlns:a16="http://schemas.microsoft.com/office/drawing/2014/main" id="{D2EFFC01-7C89-7B45-AC8A-5906856122A7}"/>
                  </a:ext>
                </a:extLst>
              </p:cNvPr>
              <p:cNvSpPr txBox="1"/>
              <p:nvPr/>
            </p:nvSpPr>
            <p:spPr>
              <a:xfrm>
                <a:off x="1757352" y="1580701"/>
                <a:ext cx="1338828" cy="461665"/>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高速に</a:t>
                </a:r>
                <a:r>
                  <a:rPr kumimoji="1" lang="ja-JP" altLang="en-US" sz="2400" b="1">
                    <a:solidFill>
                      <a:schemeClr val="bg1"/>
                    </a:solidFill>
                    <a:latin typeface="Meiryo" panose="020B0604030504040204" pitchFamily="34" charset="-128"/>
                    <a:ea typeface="Meiryo" panose="020B0604030504040204" pitchFamily="34" charset="-128"/>
                  </a:rPr>
                  <a:t>判断</a:t>
                </a:r>
              </a:p>
            </p:txBody>
          </p:sp>
          <p:pic>
            <p:nvPicPr>
              <p:cNvPr id="20" name="図 19">
                <a:extLst>
                  <a:ext uri="{FF2B5EF4-FFF2-40B4-BE49-F238E27FC236}">
                    <a16:creationId xmlns:a16="http://schemas.microsoft.com/office/drawing/2014/main" id="{FCA8BB27-B016-4046-B05C-B24398422886}"/>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4215066">
                <a:off x="2752503" y="2287752"/>
                <a:ext cx="1033705" cy="868151"/>
              </a:xfrm>
              <a:prstGeom prst="rect">
                <a:avLst/>
              </a:prstGeom>
              <a:noFill/>
              <a:effectLst>
                <a:outerShdw blurRad="50800" dist="50800" dir="5400000" algn="ctr" rotWithShape="0">
                  <a:schemeClr val="tx2">
                    <a:lumMod val="40000"/>
                    <a:lumOff val="60000"/>
                  </a:schemeClr>
                </a:outerShdw>
              </a:effectLst>
            </p:spPr>
          </p:pic>
          <p:pic>
            <p:nvPicPr>
              <p:cNvPr id="21" name="図 20">
                <a:extLst>
                  <a:ext uri="{FF2B5EF4-FFF2-40B4-BE49-F238E27FC236}">
                    <a16:creationId xmlns:a16="http://schemas.microsoft.com/office/drawing/2014/main" id="{642645B1-8B11-574D-B2E7-AB2F90B9222A}"/>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1961736">
                <a:off x="3287357" y="729406"/>
                <a:ext cx="1033705" cy="868151"/>
              </a:xfrm>
              <a:prstGeom prst="rect">
                <a:avLst/>
              </a:prstGeom>
              <a:noFill/>
              <a:effectLst>
                <a:outerShdw blurRad="50800" dist="50800" dir="5400000" algn="ctr" rotWithShape="0">
                  <a:schemeClr val="tx2">
                    <a:lumMod val="40000"/>
                    <a:lumOff val="60000"/>
                  </a:schemeClr>
                </a:outerShdw>
              </a:effectLst>
            </p:spPr>
          </p:pic>
          <p:pic>
            <p:nvPicPr>
              <p:cNvPr id="22" name="図 21">
                <a:extLst>
                  <a:ext uri="{FF2B5EF4-FFF2-40B4-BE49-F238E27FC236}">
                    <a16:creationId xmlns:a16="http://schemas.microsoft.com/office/drawing/2014/main" id="{3E0FEBA8-8628-4843-A548-30A5847B0730}"/>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8819935">
                <a:off x="6354007" y="1944624"/>
                <a:ext cx="1033705" cy="868151"/>
              </a:xfrm>
              <a:prstGeom prst="rect">
                <a:avLst/>
              </a:prstGeom>
              <a:noFill/>
              <a:effectLst>
                <a:outerShdw blurRad="50800" dist="50800" dir="5400000" algn="ctr" rotWithShape="0">
                  <a:schemeClr val="tx2">
                    <a:lumMod val="40000"/>
                    <a:lumOff val="60000"/>
                  </a:schemeClr>
                </a:outerShdw>
              </a:effectLst>
            </p:spPr>
          </p:pic>
          <p:sp>
            <p:nvSpPr>
              <p:cNvPr id="18" name="テキスト ボックス 17">
                <a:extLst>
                  <a:ext uri="{FF2B5EF4-FFF2-40B4-BE49-F238E27FC236}">
                    <a16:creationId xmlns:a16="http://schemas.microsoft.com/office/drawing/2014/main" id="{160ACE6E-D38E-5444-94D8-30F13E92591D}"/>
                  </a:ext>
                </a:extLst>
              </p:cNvPr>
              <p:cNvSpPr txBox="1"/>
              <p:nvPr/>
            </p:nvSpPr>
            <p:spPr>
              <a:xfrm>
                <a:off x="3690130" y="1906733"/>
                <a:ext cx="4185761" cy="646331"/>
              </a:xfrm>
              <a:prstGeom prst="rect">
                <a:avLst/>
              </a:prstGeom>
              <a:noFill/>
            </p:spPr>
            <p:txBody>
              <a:bodyPr wrap="none" rtlCol="0">
                <a:spAutoFit/>
              </a:bodyPr>
              <a:lstStyle/>
              <a:p>
                <a:pPr algn="r"/>
                <a:r>
                  <a:rPr kumimoji="1" lang="ja-JP" altLang="en-US" sz="2400"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圧倒的なビジネス・スピード</a:t>
                </a:r>
                <a:endParaRPr kumimoji="1" lang="en-US" altLang="ja-JP" sz="2400" b="1"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変化をいち早く予測・変化に即座に対応</a:t>
                </a:r>
                <a:endParaRPr kumimoji="1"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sp>
        <p:nvSpPr>
          <p:cNvPr id="2" name="タイトル 1">
            <a:extLst>
              <a:ext uri="{FF2B5EF4-FFF2-40B4-BE49-F238E27FC236}">
                <a16:creationId xmlns:a16="http://schemas.microsoft.com/office/drawing/2014/main" id="{3FF6A601-9C6D-C542-BFD9-0489A792E393}"/>
              </a:ext>
            </a:extLst>
          </p:cNvPr>
          <p:cNvSpPr>
            <a:spLocks noGrp="1"/>
          </p:cNvSpPr>
          <p:nvPr>
            <p:ph type="title"/>
          </p:nvPr>
        </p:nvSpPr>
        <p:spPr/>
        <p:txBody>
          <a:bodyPr/>
          <a:lstStyle/>
          <a:p>
            <a:r>
              <a:rPr kumimoji="1" lang="ja-JP" altLang="en-US"/>
              <a:t>ビジネスに大きな影響を与える</a:t>
            </a:r>
            <a:r>
              <a:rPr kumimoji="1" lang="en-US" altLang="ja-JP" dirty="0"/>
              <a:t>3</a:t>
            </a:r>
            <a:r>
              <a:rPr kumimoji="1" lang="ja-JP" altLang="en-US"/>
              <a:t>つの要因と対処方法</a:t>
            </a:r>
          </a:p>
        </p:txBody>
      </p:sp>
      <p:sp>
        <p:nvSpPr>
          <p:cNvPr id="3" name="円/楕円 2">
            <a:extLst>
              <a:ext uri="{FF2B5EF4-FFF2-40B4-BE49-F238E27FC236}">
                <a16:creationId xmlns:a16="http://schemas.microsoft.com/office/drawing/2014/main" id="{AE2B5218-15C7-D34E-8966-B6CC93D8080D}"/>
              </a:ext>
            </a:extLst>
          </p:cNvPr>
          <p:cNvSpPr/>
          <p:nvPr/>
        </p:nvSpPr>
        <p:spPr>
          <a:xfrm>
            <a:off x="930497" y="3709115"/>
            <a:ext cx="7283003" cy="2834863"/>
          </a:xfrm>
          <a:prstGeom prst="ellipse">
            <a:avLst/>
          </a:prstGeom>
          <a:gradFill>
            <a:gsLst>
              <a:gs pos="0">
                <a:schemeClr val="accent1">
                  <a:lumMod val="5000"/>
                  <a:lumOff val="95000"/>
                </a:schemeClr>
              </a:gs>
              <a:gs pos="74000">
                <a:schemeClr val="accent3">
                  <a:lumMod val="40000"/>
                  <a:lumOff val="60000"/>
                </a:schemeClr>
              </a:gs>
              <a:gs pos="83000">
                <a:schemeClr val="accent3">
                  <a:lumMod val="40000"/>
                  <a:lumOff val="60000"/>
                </a:schemeClr>
              </a:gs>
              <a:gs pos="100000">
                <a:schemeClr val="accent3">
                  <a:lumMod val="40000"/>
                  <a:lumOff val="60000"/>
                </a:schemeClr>
              </a:gs>
            </a:gsLst>
            <a:lin ang="162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2425F0B4-34D5-1640-A2E4-D979BE03F006}"/>
              </a:ext>
            </a:extLst>
          </p:cNvPr>
          <p:cNvSpPr/>
          <p:nvPr/>
        </p:nvSpPr>
        <p:spPr>
          <a:xfrm>
            <a:off x="2646665" y="3760827"/>
            <a:ext cx="2730325" cy="84356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FF57F6EF-5899-D843-80C7-36F731BBE5FD}"/>
              </a:ext>
            </a:extLst>
          </p:cNvPr>
          <p:cNvSpPr/>
          <p:nvPr/>
        </p:nvSpPr>
        <p:spPr>
          <a:xfrm>
            <a:off x="2057920" y="5533368"/>
            <a:ext cx="2730325" cy="84356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BA566C33-F6CA-794C-A0A6-E55254EC5F32}"/>
              </a:ext>
            </a:extLst>
          </p:cNvPr>
          <p:cNvSpPr/>
          <p:nvPr/>
        </p:nvSpPr>
        <p:spPr>
          <a:xfrm>
            <a:off x="5376990" y="4965897"/>
            <a:ext cx="2730325" cy="84356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D69D7808-315B-234C-BB82-BCEAD608CC67}"/>
              </a:ext>
            </a:extLst>
          </p:cNvPr>
          <p:cNvSpPr txBox="1"/>
          <p:nvPr/>
        </p:nvSpPr>
        <p:spPr>
          <a:xfrm>
            <a:off x="3303941" y="3890222"/>
            <a:ext cx="1415772"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テクノロジー</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の急速な発展</a:t>
            </a:r>
          </a:p>
        </p:txBody>
      </p:sp>
      <p:sp>
        <p:nvSpPr>
          <p:cNvPr id="9" name="テキスト ボックス 8">
            <a:extLst>
              <a:ext uri="{FF2B5EF4-FFF2-40B4-BE49-F238E27FC236}">
                <a16:creationId xmlns:a16="http://schemas.microsoft.com/office/drawing/2014/main" id="{812309EB-134B-E546-B437-3834CFCE4C62}"/>
              </a:ext>
            </a:extLst>
          </p:cNvPr>
          <p:cNvSpPr txBox="1"/>
          <p:nvPr/>
        </p:nvSpPr>
        <p:spPr>
          <a:xfrm>
            <a:off x="5521305" y="5110204"/>
            <a:ext cx="2441694"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モノからサービスへ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ビジネスの主役がシフト</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51A43F2-872A-424C-A48C-CBA343359B62}"/>
              </a:ext>
            </a:extLst>
          </p:cNvPr>
          <p:cNvSpPr txBox="1"/>
          <p:nvPr/>
        </p:nvSpPr>
        <p:spPr>
          <a:xfrm>
            <a:off x="2304827" y="5714274"/>
            <a:ext cx="2236510"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情報の伝達力・拡散力</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のスピード・アップ</a:t>
            </a:r>
            <a:endParaRPr kumimoji="1" lang="ja-JP" altLang="en-US" sz="1600">
              <a:solidFill>
                <a:schemeClr val="bg1"/>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95907E1E-8CFE-1444-A0EE-8D7407A72F73}"/>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14982319">
            <a:off x="5595749" y="4005943"/>
            <a:ext cx="1033705" cy="868151"/>
          </a:xfrm>
          <a:prstGeom prst="rect">
            <a:avLst/>
          </a:prstGeom>
          <a:noFill/>
          <a:effectLst>
            <a:outerShdw blurRad="50800" dist="50800" dir="5400000" algn="ctr" rotWithShape="0">
              <a:schemeClr val="bg1">
                <a:lumMod val="50000"/>
              </a:schemeClr>
            </a:outerShdw>
          </a:effectLst>
        </p:spPr>
      </p:pic>
      <p:pic>
        <p:nvPicPr>
          <p:cNvPr id="24" name="図 23">
            <a:extLst>
              <a:ext uri="{FF2B5EF4-FFF2-40B4-BE49-F238E27FC236}">
                <a16:creationId xmlns:a16="http://schemas.microsoft.com/office/drawing/2014/main" id="{8AD5CCA4-7981-764F-8561-988147D03F9D}"/>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1158074">
            <a:off x="4859052" y="5649148"/>
            <a:ext cx="1033705" cy="868151"/>
          </a:xfrm>
          <a:prstGeom prst="rect">
            <a:avLst/>
          </a:prstGeom>
          <a:noFill/>
          <a:effectLst>
            <a:outerShdw blurRad="50800" dist="50800" dir="5400000" algn="ctr" rotWithShape="0">
              <a:schemeClr val="bg1">
                <a:lumMod val="50000"/>
              </a:schemeClr>
            </a:outerShdw>
          </a:effectLst>
        </p:spPr>
      </p:pic>
      <p:pic>
        <p:nvPicPr>
          <p:cNvPr id="25" name="図 24">
            <a:extLst>
              <a:ext uri="{FF2B5EF4-FFF2-40B4-BE49-F238E27FC236}">
                <a16:creationId xmlns:a16="http://schemas.microsoft.com/office/drawing/2014/main" id="{B8E81B74-9BE2-1247-AEF4-A451983288A6}"/>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8700045">
            <a:off x="1786095" y="4550155"/>
            <a:ext cx="1033705" cy="868151"/>
          </a:xfrm>
          <a:prstGeom prst="rect">
            <a:avLst/>
          </a:prstGeom>
          <a:noFill/>
          <a:effectLst>
            <a:outerShdw blurRad="50800" dist="50800" dir="5400000" algn="ctr" rotWithShape="0">
              <a:schemeClr val="bg1">
                <a:lumMod val="50000"/>
              </a:schemeClr>
            </a:outerShdw>
          </a:effectLst>
        </p:spPr>
      </p:pic>
      <p:sp>
        <p:nvSpPr>
          <p:cNvPr id="11" name="テキスト ボックス 10">
            <a:extLst>
              <a:ext uri="{FF2B5EF4-FFF2-40B4-BE49-F238E27FC236}">
                <a16:creationId xmlns:a16="http://schemas.microsoft.com/office/drawing/2014/main" id="{CC0B7A93-6473-9646-B691-4F2A1220324C}"/>
              </a:ext>
            </a:extLst>
          </p:cNvPr>
          <p:cNvSpPr txBox="1"/>
          <p:nvPr/>
        </p:nvSpPr>
        <p:spPr>
          <a:xfrm>
            <a:off x="2646665" y="4772134"/>
            <a:ext cx="2800767" cy="707886"/>
          </a:xfrm>
          <a:prstGeom prst="rect">
            <a:avLst/>
          </a:prstGeom>
          <a:noFill/>
        </p:spPr>
        <p:txBody>
          <a:bodyPr wrap="none" rtlCol="0">
            <a:spAutoFit/>
          </a:bodyPr>
          <a:lstStyle/>
          <a:p>
            <a:pPr algn="ctr"/>
            <a:r>
              <a:rPr kumimoji="1" lang="ja-JP" altLang="en-US" sz="2800" b="1">
                <a:solidFill>
                  <a:srgbClr val="00905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不確実性の増大</a:t>
            </a:r>
            <a:endParaRPr kumimoji="1" lang="en-US" altLang="ja-JP" sz="2800" b="1" dirty="0">
              <a:solidFill>
                <a:srgbClr val="00905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rgbClr val="00905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長期予測が困難・状況が直ぐに変化</a:t>
            </a:r>
            <a:endParaRPr kumimoji="1" lang="ja-JP" altLang="en-US" sz="1200">
              <a:solidFill>
                <a:srgbClr val="00905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0792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732770-0DD9-2846-9AD3-5DC2D5F92A45}"/>
              </a:ext>
            </a:extLst>
          </p:cNvPr>
          <p:cNvSpPr>
            <a:spLocks noGrp="1"/>
          </p:cNvSpPr>
          <p:nvPr>
            <p:ph type="title"/>
          </p:nvPr>
        </p:nvSpPr>
        <p:spPr/>
        <p:txBody>
          <a:bodyPr/>
          <a:lstStyle/>
          <a:p>
            <a:r>
              <a:rPr kumimoji="1" lang="ja-JP" altLang="en-US"/>
              <a:t>デジタル・トランスフォーメーションとは何か</a:t>
            </a:r>
          </a:p>
        </p:txBody>
      </p:sp>
      <p:sp>
        <p:nvSpPr>
          <p:cNvPr id="3" name="スライド番号プレースホルダー 2">
            <a:extLst>
              <a:ext uri="{FF2B5EF4-FFF2-40B4-BE49-F238E27FC236}">
                <a16:creationId xmlns:a16="http://schemas.microsoft.com/office/drawing/2014/main" id="{97F98B0E-2D18-6248-ABB9-20BD5221F2A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a:t>
            </a:fld>
            <a:endParaRPr kumimoji="1" lang="ja-JP" altLang="en-US"/>
          </a:p>
        </p:txBody>
      </p:sp>
      <p:sp>
        <p:nvSpPr>
          <p:cNvPr id="4" name="正方形/長方形 3">
            <a:extLst>
              <a:ext uri="{FF2B5EF4-FFF2-40B4-BE49-F238E27FC236}">
                <a16:creationId xmlns:a16="http://schemas.microsoft.com/office/drawing/2014/main" id="{D50F88B0-F1EA-A64C-AE87-20A2140880B7}"/>
              </a:ext>
            </a:extLst>
          </p:cNvPr>
          <p:cNvSpPr/>
          <p:nvPr/>
        </p:nvSpPr>
        <p:spPr>
          <a:xfrm>
            <a:off x="174812" y="3249799"/>
            <a:ext cx="8801100" cy="24116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336937E3-E132-8945-9BC4-86D65B44AB12}"/>
              </a:ext>
            </a:extLst>
          </p:cNvPr>
          <p:cNvSpPr txBox="1"/>
          <p:nvPr/>
        </p:nvSpPr>
        <p:spPr>
          <a:xfrm>
            <a:off x="1775014" y="3390067"/>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デジタル</a:t>
            </a:r>
          </a:p>
        </p:txBody>
      </p:sp>
      <p:sp>
        <p:nvSpPr>
          <p:cNvPr id="6" name="テキスト ボックス 5">
            <a:extLst>
              <a:ext uri="{FF2B5EF4-FFF2-40B4-BE49-F238E27FC236}">
                <a16:creationId xmlns:a16="http://schemas.microsoft.com/office/drawing/2014/main" id="{AEE1B23A-17C3-694E-B18B-666AC25F626B}"/>
              </a:ext>
            </a:extLst>
          </p:cNvPr>
          <p:cNvSpPr txBox="1"/>
          <p:nvPr/>
        </p:nvSpPr>
        <p:spPr>
          <a:xfrm>
            <a:off x="3733988" y="3382336"/>
            <a:ext cx="510909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トランスフォーメーション</a:t>
            </a:r>
          </a:p>
        </p:txBody>
      </p:sp>
      <p:sp>
        <p:nvSpPr>
          <p:cNvPr id="8" name="テキスト ボックス 7">
            <a:extLst>
              <a:ext uri="{FF2B5EF4-FFF2-40B4-BE49-F238E27FC236}">
                <a16:creationId xmlns:a16="http://schemas.microsoft.com/office/drawing/2014/main" id="{DBE731DD-EB56-E545-AA1D-F170BB663440}"/>
              </a:ext>
            </a:extLst>
          </p:cNvPr>
          <p:cNvSpPr txBox="1"/>
          <p:nvPr/>
        </p:nvSpPr>
        <p:spPr>
          <a:xfrm>
            <a:off x="1691657" y="3958729"/>
            <a:ext cx="1992853" cy="307777"/>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デジタル</a:t>
            </a:r>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を駆使して</a:t>
            </a:r>
          </a:p>
        </p:txBody>
      </p:sp>
      <p:sp>
        <p:nvSpPr>
          <p:cNvPr id="9" name="テキスト ボックス 8">
            <a:extLst>
              <a:ext uri="{FF2B5EF4-FFF2-40B4-BE49-F238E27FC236}">
                <a16:creationId xmlns:a16="http://schemas.microsoft.com/office/drawing/2014/main" id="{E242FCCC-1245-3541-BC09-2C6199E79686}"/>
              </a:ext>
            </a:extLst>
          </p:cNvPr>
          <p:cNvSpPr txBox="1"/>
          <p:nvPr/>
        </p:nvSpPr>
        <p:spPr>
          <a:xfrm>
            <a:off x="5837127" y="3958728"/>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変革する</a:t>
            </a:r>
            <a:endParaRPr kumimoji="1" lang="ja-JP" altLang="en-US" sz="1400">
              <a:solidFill>
                <a:schemeClr val="bg1"/>
              </a:solidFill>
              <a:latin typeface="Meiryo" panose="020B0604030504040204" pitchFamily="34" charset="-128"/>
              <a:ea typeface="Meiryo" panose="020B0604030504040204" pitchFamily="34" charset="-128"/>
            </a:endParaRPr>
          </a:p>
        </p:txBody>
      </p:sp>
      <p:grpSp>
        <p:nvGrpSpPr>
          <p:cNvPr id="48" name="グループ化 47">
            <a:extLst>
              <a:ext uri="{FF2B5EF4-FFF2-40B4-BE49-F238E27FC236}">
                <a16:creationId xmlns:a16="http://schemas.microsoft.com/office/drawing/2014/main" id="{4463786F-0490-A046-A326-3C6345D18EE9}"/>
              </a:ext>
            </a:extLst>
          </p:cNvPr>
          <p:cNvGrpSpPr/>
          <p:nvPr/>
        </p:nvGrpSpPr>
        <p:grpSpPr>
          <a:xfrm>
            <a:off x="464987" y="3919896"/>
            <a:ext cx="1076011" cy="369332"/>
            <a:chOff x="464987" y="3919896"/>
            <a:chExt cx="1076011" cy="369332"/>
          </a:xfrm>
        </p:grpSpPr>
        <p:sp>
          <p:nvSpPr>
            <p:cNvPr id="11" name="正方形/長方形 10">
              <a:extLst>
                <a:ext uri="{FF2B5EF4-FFF2-40B4-BE49-F238E27FC236}">
                  <a16:creationId xmlns:a16="http://schemas.microsoft.com/office/drawing/2014/main" id="{6C177309-6693-BF4C-A3D5-89CB3DAC735B}"/>
                </a:ext>
              </a:extLst>
            </p:cNvPr>
            <p:cNvSpPr/>
            <p:nvPr/>
          </p:nvSpPr>
          <p:spPr>
            <a:xfrm>
              <a:off x="464987" y="3919897"/>
              <a:ext cx="1076011"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871BE0E5-41BC-F641-9E69-2CD71B67FDE6}"/>
                </a:ext>
              </a:extLst>
            </p:cNvPr>
            <p:cNvSpPr/>
            <p:nvPr/>
          </p:nvSpPr>
          <p:spPr>
            <a:xfrm>
              <a:off x="562857" y="3919896"/>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誰が？</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49" name="グループ化 48">
            <a:extLst>
              <a:ext uri="{FF2B5EF4-FFF2-40B4-BE49-F238E27FC236}">
                <a16:creationId xmlns:a16="http://schemas.microsoft.com/office/drawing/2014/main" id="{9980A690-A1FC-A644-969D-57B388D945AF}"/>
              </a:ext>
            </a:extLst>
          </p:cNvPr>
          <p:cNvGrpSpPr/>
          <p:nvPr/>
        </p:nvGrpSpPr>
        <p:grpSpPr>
          <a:xfrm>
            <a:off x="3898052" y="3931478"/>
            <a:ext cx="1775012" cy="372586"/>
            <a:chOff x="3898052" y="3931478"/>
            <a:chExt cx="1775012" cy="372586"/>
          </a:xfrm>
        </p:grpSpPr>
        <p:sp>
          <p:nvSpPr>
            <p:cNvPr id="10" name="正方形/長方形 9">
              <a:extLst>
                <a:ext uri="{FF2B5EF4-FFF2-40B4-BE49-F238E27FC236}">
                  <a16:creationId xmlns:a16="http://schemas.microsoft.com/office/drawing/2014/main" id="{757D6348-E5C7-1B4D-A38B-B655B9BF469F}"/>
                </a:ext>
              </a:extLst>
            </p:cNvPr>
            <p:cNvSpPr/>
            <p:nvPr/>
          </p:nvSpPr>
          <p:spPr>
            <a:xfrm>
              <a:off x="3898052" y="3931478"/>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4C836DDC-E0AA-F74C-9C61-A3A5CA7152CB}"/>
                </a:ext>
              </a:extLst>
            </p:cNvPr>
            <p:cNvSpPr/>
            <p:nvPr/>
          </p:nvSpPr>
          <p:spPr>
            <a:xfrm>
              <a:off x="4322237" y="3934732"/>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何を？</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45" name="グループ化 44">
            <a:extLst>
              <a:ext uri="{FF2B5EF4-FFF2-40B4-BE49-F238E27FC236}">
                <a16:creationId xmlns:a16="http://schemas.microsoft.com/office/drawing/2014/main" id="{F6BE81E0-AD57-554D-9A84-362B3CD9E5C3}"/>
              </a:ext>
            </a:extLst>
          </p:cNvPr>
          <p:cNvGrpSpPr/>
          <p:nvPr/>
        </p:nvGrpSpPr>
        <p:grpSpPr>
          <a:xfrm>
            <a:off x="6904001" y="3919896"/>
            <a:ext cx="1775012" cy="370721"/>
            <a:chOff x="6904001" y="3919896"/>
            <a:chExt cx="1775012" cy="370721"/>
          </a:xfrm>
        </p:grpSpPr>
        <p:sp>
          <p:nvSpPr>
            <p:cNvPr id="12" name="正方形/長方形 11">
              <a:extLst>
                <a:ext uri="{FF2B5EF4-FFF2-40B4-BE49-F238E27FC236}">
                  <a16:creationId xmlns:a16="http://schemas.microsoft.com/office/drawing/2014/main" id="{9D5443CE-6307-D84B-B17C-F40B75895E74}"/>
                </a:ext>
              </a:extLst>
            </p:cNvPr>
            <p:cNvSpPr/>
            <p:nvPr/>
          </p:nvSpPr>
          <p:spPr>
            <a:xfrm>
              <a:off x="6904001" y="3919896"/>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591F85FA-6382-934D-9D46-331D7B566FFF}"/>
                </a:ext>
              </a:extLst>
            </p:cNvPr>
            <p:cNvSpPr/>
            <p:nvPr/>
          </p:nvSpPr>
          <p:spPr>
            <a:xfrm>
              <a:off x="7001577" y="3921285"/>
              <a:ext cx="1569660"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何のために？</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sp>
        <p:nvSpPr>
          <p:cNvPr id="16" name="テキスト ボックス 15">
            <a:extLst>
              <a:ext uri="{FF2B5EF4-FFF2-40B4-BE49-F238E27FC236}">
                <a16:creationId xmlns:a16="http://schemas.microsoft.com/office/drawing/2014/main" id="{50A6EAC5-667D-204E-83AB-1A58DF59BB11}"/>
              </a:ext>
            </a:extLst>
          </p:cNvPr>
          <p:cNvSpPr txBox="1"/>
          <p:nvPr/>
        </p:nvSpPr>
        <p:spPr>
          <a:xfrm>
            <a:off x="457200" y="4361878"/>
            <a:ext cx="902811"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自分たち</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事業主体</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054660A3-83C6-AB4F-931C-620E8DCA91AA}"/>
              </a:ext>
            </a:extLst>
          </p:cNvPr>
          <p:cNvSpPr txBox="1"/>
          <p:nvPr/>
        </p:nvSpPr>
        <p:spPr>
          <a:xfrm>
            <a:off x="3848936" y="4370138"/>
            <a:ext cx="1800493"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ビジネス・プロセス</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ビジネス・モデル</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0CB64DC5-7B1A-6447-A8F2-59133213BC4E}"/>
              </a:ext>
            </a:extLst>
          </p:cNvPr>
          <p:cNvSpPr txBox="1"/>
          <p:nvPr/>
        </p:nvSpPr>
        <p:spPr>
          <a:xfrm>
            <a:off x="3860571" y="4875589"/>
            <a:ext cx="2332690" cy="646331"/>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企業の文化や風土</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100">
                <a:solidFill>
                  <a:schemeClr val="bg1"/>
                </a:solidFill>
                <a:latin typeface="Meiryo" panose="020B0604030504040204" pitchFamily="34" charset="-128"/>
                <a:ea typeface="Meiryo" panose="020B0604030504040204" pitchFamily="34" charset="-128"/>
              </a:rPr>
              <a:t>従業員の思考方法・行動様式</a:t>
            </a:r>
            <a:endParaRPr kumimoji="1"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chemeClr val="bg1"/>
                </a:solidFill>
                <a:latin typeface="Meiryo" panose="020B0604030504040204" pitchFamily="34" charset="-128"/>
                <a:ea typeface="Meiryo" panose="020B0604030504040204" pitchFamily="34" charset="-128"/>
              </a:rPr>
              <a:t>組織・体制・意志決定プロセス</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B357D688-D236-5E4B-9D92-B83CE641377D}"/>
              </a:ext>
            </a:extLst>
          </p:cNvPr>
          <p:cNvSpPr txBox="1"/>
          <p:nvPr/>
        </p:nvSpPr>
        <p:spPr>
          <a:xfrm>
            <a:off x="6825053" y="4361878"/>
            <a:ext cx="1768433" cy="1031051"/>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事業の継続と成長</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企業の存続</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chemeClr val="bg1"/>
                </a:solidFill>
                <a:latin typeface="Meiryo" panose="020B0604030504040204" pitchFamily="34" charset="-128"/>
                <a:ea typeface="Meiryo" panose="020B0604030504040204" pitchFamily="34" charset="-128"/>
              </a:rPr>
              <a:t>従業員の幸せ</a:t>
            </a:r>
            <a:endParaRPr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chemeClr val="bg1"/>
                </a:solidFill>
                <a:latin typeface="Meiryo" panose="020B0604030504040204" pitchFamily="34" charset="-128"/>
                <a:ea typeface="Meiryo" panose="020B0604030504040204" pitchFamily="34" charset="-128"/>
              </a:rPr>
              <a:t>パフォーマンスの向上</a:t>
            </a:r>
            <a:endParaRPr lang="en-US" altLang="ja-JP" sz="11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100">
                <a:solidFill>
                  <a:schemeClr val="bg1"/>
                </a:solidFill>
                <a:latin typeface="Meiryo" panose="020B0604030504040204" pitchFamily="34" charset="-128"/>
                <a:ea typeface="Meiryo" panose="020B0604030504040204" pitchFamily="34" charset="-128"/>
              </a:rPr>
              <a:t>圧倒的競争優位の確保</a:t>
            </a:r>
            <a:endParaRPr kumimoji="1" lang="en-US" altLang="ja-JP" sz="1100" dirty="0">
              <a:solidFill>
                <a:schemeClr val="bg1"/>
              </a:solidFill>
              <a:latin typeface="Meiryo" panose="020B0604030504040204" pitchFamily="34" charset="-128"/>
              <a:ea typeface="Meiryo" panose="020B0604030504040204" pitchFamily="34" charset="-128"/>
            </a:endParaRPr>
          </a:p>
        </p:txBody>
      </p:sp>
      <p:grpSp>
        <p:nvGrpSpPr>
          <p:cNvPr id="50" name="グループ化 49">
            <a:extLst>
              <a:ext uri="{FF2B5EF4-FFF2-40B4-BE49-F238E27FC236}">
                <a16:creationId xmlns:a16="http://schemas.microsoft.com/office/drawing/2014/main" id="{951E6440-5CE9-6A4D-A8BB-FE13F33893F1}"/>
              </a:ext>
            </a:extLst>
          </p:cNvPr>
          <p:cNvGrpSpPr/>
          <p:nvPr/>
        </p:nvGrpSpPr>
        <p:grpSpPr>
          <a:xfrm>
            <a:off x="171450" y="765694"/>
            <a:ext cx="8801100" cy="883234"/>
            <a:chOff x="171450" y="765694"/>
            <a:chExt cx="8801100" cy="883234"/>
          </a:xfrm>
        </p:grpSpPr>
        <p:sp>
          <p:nvSpPr>
            <p:cNvPr id="20" name="正方形/長方形 19">
              <a:extLst>
                <a:ext uri="{FF2B5EF4-FFF2-40B4-BE49-F238E27FC236}">
                  <a16:creationId xmlns:a16="http://schemas.microsoft.com/office/drawing/2014/main" id="{99F746F9-6513-4E42-9C59-6B4579645AE0}"/>
                </a:ext>
              </a:extLst>
            </p:cNvPr>
            <p:cNvSpPr/>
            <p:nvPr/>
          </p:nvSpPr>
          <p:spPr>
            <a:xfrm>
              <a:off x="171450" y="765694"/>
              <a:ext cx="8801100" cy="88323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7A077D3B-4945-C84F-849F-B790954AFB11}"/>
                </a:ext>
              </a:extLst>
            </p:cNvPr>
            <p:cNvSpPr txBox="1"/>
            <p:nvPr/>
          </p:nvSpPr>
          <p:spPr>
            <a:xfrm>
              <a:off x="3043376" y="847949"/>
              <a:ext cx="3057247"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不確実性の増大</a:t>
              </a:r>
            </a:p>
          </p:txBody>
        </p:sp>
        <p:sp>
          <p:nvSpPr>
            <p:cNvPr id="22" name="テキスト ボックス 21">
              <a:extLst>
                <a:ext uri="{FF2B5EF4-FFF2-40B4-BE49-F238E27FC236}">
                  <a16:creationId xmlns:a16="http://schemas.microsoft.com/office/drawing/2014/main" id="{37AEF55A-6586-F44F-8686-822E184EC6B7}"/>
                </a:ext>
              </a:extLst>
            </p:cNvPr>
            <p:cNvSpPr txBox="1"/>
            <p:nvPr/>
          </p:nvSpPr>
          <p:spPr>
            <a:xfrm>
              <a:off x="2534422" y="1313849"/>
              <a:ext cx="4075155"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予測不可能なビジネス環境</a:t>
              </a:r>
              <a:r>
                <a:rPr kumimoji="1" lang="en-US" altLang="ja-JP" sz="1400" b="1"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と</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b="1">
                  <a:solidFill>
                    <a:schemeClr val="bg1"/>
                  </a:solidFill>
                  <a:latin typeface="Meiryo" panose="020B0604030504040204" pitchFamily="34" charset="-128"/>
                  <a:ea typeface="Meiryo" panose="020B0604030504040204" pitchFamily="34" charset="-128"/>
                </a:rPr>
                <a:t>競争原理の流動化</a:t>
              </a:r>
            </a:p>
          </p:txBody>
        </p:sp>
        <p:sp>
          <p:nvSpPr>
            <p:cNvPr id="41" name="テキスト ボックス 40">
              <a:extLst>
                <a:ext uri="{FF2B5EF4-FFF2-40B4-BE49-F238E27FC236}">
                  <a16:creationId xmlns:a16="http://schemas.microsoft.com/office/drawing/2014/main" id="{BA217E4F-705C-C441-B52F-3C691AA8F70E}"/>
                </a:ext>
              </a:extLst>
            </p:cNvPr>
            <p:cNvSpPr txBox="1"/>
            <p:nvPr/>
          </p:nvSpPr>
          <p:spPr>
            <a:xfrm>
              <a:off x="239691" y="858915"/>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状況</a:t>
              </a:r>
              <a:endParaRPr kumimoji="1" lang="ja-JP" altLang="en-US" b="1">
                <a:solidFill>
                  <a:schemeClr val="bg1"/>
                </a:solidFill>
                <a:latin typeface="Meiryo" panose="020B0604030504040204" pitchFamily="34" charset="-128"/>
                <a:ea typeface="Meiryo" panose="020B0604030504040204" pitchFamily="34" charset="-128"/>
              </a:endParaRPr>
            </a:p>
          </p:txBody>
        </p:sp>
      </p:grpSp>
      <p:sp>
        <p:nvSpPr>
          <p:cNvPr id="42" name="テキスト ボックス 41">
            <a:extLst>
              <a:ext uri="{FF2B5EF4-FFF2-40B4-BE49-F238E27FC236}">
                <a16:creationId xmlns:a16="http://schemas.microsoft.com/office/drawing/2014/main" id="{A43AAB30-261D-2D41-B272-80D87A61766B}"/>
              </a:ext>
            </a:extLst>
          </p:cNvPr>
          <p:cNvSpPr txBox="1"/>
          <p:nvPr/>
        </p:nvSpPr>
        <p:spPr>
          <a:xfrm>
            <a:off x="262274" y="3329923"/>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手段</a:t>
            </a:r>
            <a:endParaRPr kumimoji="1" lang="ja-JP" altLang="en-US" b="1">
              <a:solidFill>
                <a:schemeClr val="bg1"/>
              </a:solidFill>
              <a:latin typeface="Meiryo" panose="020B0604030504040204" pitchFamily="34" charset="-128"/>
              <a:ea typeface="Meiryo" panose="020B0604030504040204" pitchFamily="34" charset="-128"/>
            </a:endParaRPr>
          </a:p>
        </p:txBody>
      </p:sp>
      <p:grpSp>
        <p:nvGrpSpPr>
          <p:cNvPr id="51" name="グループ化 50">
            <a:extLst>
              <a:ext uri="{FF2B5EF4-FFF2-40B4-BE49-F238E27FC236}">
                <a16:creationId xmlns:a16="http://schemas.microsoft.com/office/drawing/2014/main" id="{C3CCA1BB-9C37-884D-8AD9-F04816BA53BA}"/>
              </a:ext>
            </a:extLst>
          </p:cNvPr>
          <p:cNvGrpSpPr/>
          <p:nvPr/>
        </p:nvGrpSpPr>
        <p:grpSpPr>
          <a:xfrm>
            <a:off x="171452" y="1694873"/>
            <a:ext cx="8801098" cy="1502038"/>
            <a:chOff x="171452" y="1694873"/>
            <a:chExt cx="8801098" cy="1502038"/>
          </a:xfrm>
        </p:grpSpPr>
        <p:sp>
          <p:nvSpPr>
            <p:cNvPr id="23" name="正方形/長方形 22">
              <a:extLst>
                <a:ext uri="{FF2B5EF4-FFF2-40B4-BE49-F238E27FC236}">
                  <a16:creationId xmlns:a16="http://schemas.microsoft.com/office/drawing/2014/main" id="{1B5D3F81-F8C3-4141-80B3-24E1F44BADF5}"/>
                </a:ext>
              </a:extLst>
            </p:cNvPr>
            <p:cNvSpPr/>
            <p:nvPr/>
          </p:nvSpPr>
          <p:spPr>
            <a:xfrm rot="16200000">
              <a:off x="3820982" y="-1954657"/>
              <a:ext cx="1502038" cy="880109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25283106-30CD-9E42-B127-E565D438D56A}"/>
                </a:ext>
              </a:extLst>
            </p:cNvPr>
            <p:cNvSpPr/>
            <p:nvPr/>
          </p:nvSpPr>
          <p:spPr>
            <a:xfrm>
              <a:off x="1299310" y="1774015"/>
              <a:ext cx="6545382" cy="584775"/>
            </a:xfrm>
            <a:prstGeom prst="rect">
              <a:avLst/>
            </a:prstGeom>
            <a:noFill/>
          </p:spPr>
          <p:txBody>
            <a:bodyPr wrap="none">
              <a:spAutoFit/>
            </a:bodyPr>
            <a:lstStyle/>
            <a:p>
              <a:pPr algn="ctr"/>
              <a:r>
                <a:rPr lang="ja-JP" altLang="en-US" sz="3200" b="1">
                  <a:solidFill>
                    <a:srgbClr val="FFFFFF"/>
                  </a:solidFill>
                  <a:latin typeface="Meiryo" panose="020B0604030504040204" pitchFamily="34" charset="-128"/>
                  <a:ea typeface="Meiryo" panose="020B0604030504040204" pitchFamily="34" charset="-128"/>
                  <a:cs typeface="ＭＳ Ｐゴシック"/>
                </a:rPr>
                <a:t>圧倒的なビジネス･スピードの獲得</a:t>
              </a:r>
              <a:endParaRPr lang="ja-JP" altLang="en-US" sz="3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正方形/長方形 30">
              <a:extLst>
                <a:ext uri="{FF2B5EF4-FFF2-40B4-BE49-F238E27FC236}">
                  <a16:creationId xmlns:a16="http://schemas.microsoft.com/office/drawing/2014/main" id="{18A32750-EE6F-3149-8947-5A5C66C1230E}"/>
                </a:ext>
              </a:extLst>
            </p:cNvPr>
            <p:cNvSpPr/>
            <p:nvPr/>
          </p:nvSpPr>
          <p:spPr>
            <a:xfrm>
              <a:off x="972456" y="2278217"/>
              <a:ext cx="2390398" cy="523220"/>
            </a:xfrm>
            <a:prstGeom prst="rect">
              <a:avLst/>
            </a:prstGeom>
            <a:solidFill>
              <a:schemeClr val="accent6">
                <a:lumMod val="75000"/>
                <a:alpha val="50000"/>
              </a:schemeClr>
            </a:solidFill>
          </p:spPr>
          <p:txBody>
            <a:bodyPr wrap="none">
              <a:spAutoFit/>
            </a:bodyP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高速に</a:t>
              </a:r>
              <a:r>
                <a:rPr lang="ja-JP" altLang="en-US" sz="2800" b="1">
                  <a:solidFill>
                    <a:srgbClr val="FFFFFF"/>
                  </a:solidFill>
                  <a:latin typeface="Meiryo" panose="020B0604030504040204" pitchFamily="34" charset="-128"/>
                  <a:ea typeface="Meiryo" panose="020B0604030504040204" pitchFamily="34" charset="-128"/>
                  <a:cs typeface="ＭＳ Ｐゴシック"/>
                </a:rPr>
                <a:t>見える化</a:t>
              </a:r>
              <a:endParaRPr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正方形/長方形 31">
              <a:extLst>
                <a:ext uri="{FF2B5EF4-FFF2-40B4-BE49-F238E27FC236}">
                  <a16:creationId xmlns:a16="http://schemas.microsoft.com/office/drawing/2014/main" id="{CBB2BE9C-3395-3348-BCDD-41AC55480DCB}"/>
                </a:ext>
              </a:extLst>
            </p:cNvPr>
            <p:cNvSpPr/>
            <p:nvPr/>
          </p:nvSpPr>
          <p:spPr>
            <a:xfrm>
              <a:off x="3977176" y="2278217"/>
              <a:ext cx="1672253" cy="523220"/>
            </a:xfrm>
            <a:prstGeom prst="rect">
              <a:avLst/>
            </a:prstGeom>
            <a:solidFill>
              <a:schemeClr val="accent6">
                <a:lumMod val="75000"/>
                <a:alpha val="50000"/>
              </a:schemeClr>
            </a:solidFill>
          </p:spPr>
          <p:txBody>
            <a:bodyPr wrap="none">
              <a:spAutoFit/>
            </a:bodyP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高速に</a:t>
              </a:r>
              <a:r>
                <a:rPr lang="ja-JP" altLang="en-US" sz="2800" b="1">
                  <a:solidFill>
                    <a:srgbClr val="FFFFFF"/>
                  </a:solidFill>
                  <a:latin typeface="Meiryo" panose="020B0604030504040204" pitchFamily="34" charset="-128"/>
                  <a:ea typeface="Meiryo" panose="020B0604030504040204" pitchFamily="34" charset="-128"/>
                  <a:cs typeface="ＭＳ Ｐゴシック"/>
                </a:rPr>
                <a:t>判断</a:t>
              </a:r>
              <a:endParaRPr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9690C147-7AA9-E841-899E-3405D7A606C5}"/>
                </a:ext>
              </a:extLst>
            </p:cNvPr>
            <p:cNvSpPr/>
            <p:nvPr/>
          </p:nvSpPr>
          <p:spPr>
            <a:xfrm>
              <a:off x="6437839" y="2269119"/>
              <a:ext cx="1672253" cy="523220"/>
            </a:xfrm>
            <a:prstGeom prst="rect">
              <a:avLst/>
            </a:prstGeom>
            <a:solidFill>
              <a:schemeClr val="accent6">
                <a:lumMod val="75000"/>
                <a:alpha val="50000"/>
              </a:schemeClr>
            </a:solidFill>
          </p:spPr>
          <p:txBody>
            <a:bodyPr wrap="none">
              <a:spAutoFit/>
            </a:bodyPr>
            <a:lstStyle/>
            <a:p>
              <a:pPr algn="ctr"/>
              <a:r>
                <a:rPr lang="ja-JP" altLang="en-US" sz="2000" b="1">
                  <a:solidFill>
                    <a:srgbClr val="FFFFFF"/>
                  </a:solidFill>
                  <a:latin typeface="Meiryo" panose="020B0604030504040204" pitchFamily="34" charset="-128"/>
                  <a:ea typeface="Meiryo" panose="020B0604030504040204" pitchFamily="34" charset="-128"/>
                  <a:cs typeface="ＭＳ Ｐゴシック"/>
                </a:rPr>
                <a:t>高速に</a:t>
              </a:r>
              <a:r>
                <a:rPr lang="ja-JP" altLang="en-US" sz="2800" b="1">
                  <a:solidFill>
                    <a:srgbClr val="FFFFFF"/>
                  </a:solidFill>
                  <a:latin typeface="Meiryo" panose="020B0604030504040204" pitchFamily="34" charset="-128"/>
                  <a:ea typeface="Meiryo" panose="020B0604030504040204" pitchFamily="34" charset="-128"/>
                  <a:cs typeface="ＭＳ Ｐゴシック"/>
                </a:rPr>
                <a:t>行動</a:t>
              </a:r>
              <a:endParaRPr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右矢印 33">
              <a:extLst>
                <a:ext uri="{FF2B5EF4-FFF2-40B4-BE49-F238E27FC236}">
                  <a16:creationId xmlns:a16="http://schemas.microsoft.com/office/drawing/2014/main" id="{64209C64-2198-8B49-80F7-7044C9CC5551}"/>
                </a:ext>
              </a:extLst>
            </p:cNvPr>
            <p:cNvSpPr/>
            <p:nvPr/>
          </p:nvSpPr>
          <p:spPr>
            <a:xfrm>
              <a:off x="3507833" y="2291420"/>
              <a:ext cx="347884" cy="4358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矢印 34">
              <a:extLst>
                <a:ext uri="{FF2B5EF4-FFF2-40B4-BE49-F238E27FC236}">
                  <a16:creationId xmlns:a16="http://schemas.microsoft.com/office/drawing/2014/main" id="{24420139-A9C4-054D-B737-FFB5A1CE7DD9}"/>
                </a:ext>
              </a:extLst>
            </p:cNvPr>
            <p:cNvSpPr/>
            <p:nvPr/>
          </p:nvSpPr>
          <p:spPr>
            <a:xfrm>
              <a:off x="5922958" y="2291420"/>
              <a:ext cx="347884" cy="4358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U ターン矢印 35">
              <a:extLst>
                <a:ext uri="{FF2B5EF4-FFF2-40B4-BE49-F238E27FC236}">
                  <a16:creationId xmlns:a16="http://schemas.microsoft.com/office/drawing/2014/main" id="{2C48389E-69FA-1142-B4EC-57C8DD592C67}"/>
                </a:ext>
              </a:extLst>
            </p:cNvPr>
            <p:cNvSpPr/>
            <p:nvPr/>
          </p:nvSpPr>
          <p:spPr>
            <a:xfrm rot="10800000">
              <a:off x="2188478" y="2680103"/>
              <a:ext cx="4767043" cy="376765"/>
            </a:xfrm>
            <a:prstGeom prst="uturnArrow">
              <a:avLst>
                <a:gd name="adj1" fmla="val 34963"/>
                <a:gd name="adj2" fmla="val 25000"/>
                <a:gd name="adj3" fmla="val 35552"/>
                <a:gd name="adj4" fmla="val 26163"/>
                <a:gd name="adj5" fmla="val 10000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3" name="テキスト ボックス 42">
              <a:extLst>
                <a:ext uri="{FF2B5EF4-FFF2-40B4-BE49-F238E27FC236}">
                  <a16:creationId xmlns:a16="http://schemas.microsoft.com/office/drawing/2014/main" id="{756F1C2A-0353-9C49-9C0E-19E6A91D0941}"/>
                </a:ext>
              </a:extLst>
            </p:cNvPr>
            <p:cNvSpPr txBox="1"/>
            <p:nvPr/>
          </p:nvSpPr>
          <p:spPr>
            <a:xfrm>
              <a:off x="239691" y="1759397"/>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対策</a:t>
              </a:r>
              <a:endParaRPr kumimoji="1" lang="ja-JP" altLang="en-US" b="1">
                <a:solidFill>
                  <a:schemeClr val="bg1"/>
                </a:solidFill>
                <a:latin typeface="Meiryo" panose="020B0604030504040204" pitchFamily="34" charset="-128"/>
                <a:ea typeface="Meiryo" panose="020B0604030504040204" pitchFamily="34" charset="-128"/>
              </a:endParaRPr>
            </a:p>
          </p:txBody>
        </p:sp>
      </p:grpSp>
      <p:grpSp>
        <p:nvGrpSpPr>
          <p:cNvPr id="52" name="グループ化 51">
            <a:extLst>
              <a:ext uri="{FF2B5EF4-FFF2-40B4-BE49-F238E27FC236}">
                <a16:creationId xmlns:a16="http://schemas.microsoft.com/office/drawing/2014/main" id="{95B38EE7-3155-5447-A1C6-2FF51BA8A982}"/>
              </a:ext>
            </a:extLst>
          </p:cNvPr>
          <p:cNvGrpSpPr/>
          <p:nvPr/>
        </p:nvGrpSpPr>
        <p:grpSpPr>
          <a:xfrm>
            <a:off x="171450" y="5710105"/>
            <a:ext cx="8801100" cy="858053"/>
            <a:chOff x="171450" y="5738025"/>
            <a:chExt cx="8801100" cy="858053"/>
          </a:xfrm>
        </p:grpSpPr>
        <p:sp>
          <p:nvSpPr>
            <p:cNvPr id="37" name="正方形/長方形 36">
              <a:extLst>
                <a:ext uri="{FF2B5EF4-FFF2-40B4-BE49-F238E27FC236}">
                  <a16:creationId xmlns:a16="http://schemas.microsoft.com/office/drawing/2014/main" id="{D99D96DA-1509-F74E-B7D5-5C656EE4E9F0}"/>
                </a:ext>
              </a:extLst>
            </p:cNvPr>
            <p:cNvSpPr/>
            <p:nvPr/>
          </p:nvSpPr>
          <p:spPr>
            <a:xfrm>
              <a:off x="171450" y="5738025"/>
              <a:ext cx="8801100" cy="8580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142ACDF2-07C8-A344-8B2E-461EB3E8455C}"/>
                </a:ext>
              </a:extLst>
            </p:cNvPr>
            <p:cNvSpPr txBox="1"/>
            <p:nvPr/>
          </p:nvSpPr>
          <p:spPr>
            <a:xfrm>
              <a:off x="2371911" y="5790665"/>
              <a:ext cx="5109091"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企業の存在意義を貫くこと</a:t>
              </a:r>
            </a:p>
          </p:txBody>
        </p:sp>
        <p:sp>
          <p:nvSpPr>
            <p:cNvPr id="40" name="テキスト ボックス 39">
              <a:extLst>
                <a:ext uri="{FF2B5EF4-FFF2-40B4-BE49-F238E27FC236}">
                  <a16:creationId xmlns:a16="http://schemas.microsoft.com/office/drawing/2014/main" id="{10AE43E3-89C3-5B4A-ABBA-46600389CAD1}"/>
                </a:ext>
              </a:extLst>
            </p:cNvPr>
            <p:cNvSpPr txBox="1"/>
            <p:nvPr/>
          </p:nvSpPr>
          <p:spPr>
            <a:xfrm>
              <a:off x="1696854" y="6281609"/>
              <a:ext cx="5750292"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自分たちは何者なのか？いかなる価値を社会や顧客に提供するのか？</a:t>
              </a:r>
            </a:p>
          </p:txBody>
        </p:sp>
        <p:sp>
          <p:nvSpPr>
            <p:cNvPr id="44" name="テキスト ボックス 43">
              <a:extLst>
                <a:ext uri="{FF2B5EF4-FFF2-40B4-BE49-F238E27FC236}">
                  <a16:creationId xmlns:a16="http://schemas.microsoft.com/office/drawing/2014/main" id="{49F77AFD-57D8-EB4D-BE31-A01FF97B47C8}"/>
                </a:ext>
              </a:extLst>
            </p:cNvPr>
            <p:cNvSpPr txBox="1"/>
            <p:nvPr/>
          </p:nvSpPr>
          <p:spPr>
            <a:xfrm>
              <a:off x="262273" y="5813580"/>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目的</a:t>
              </a:r>
              <a:endParaRPr kumimoji="1" lang="ja-JP" altLang="en-US" b="1">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92448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ppt_y</p:attrName>
                                        </p:attrNameLst>
                                      </p:cBhvr>
                                      <p:tavLst>
                                        <p:tav tm="0">
                                          <p:val>
                                            <p:strVal val="#ppt_y-#ppt_h*1.125000"/>
                                          </p:val>
                                        </p:tav>
                                        <p:tav tm="100000">
                                          <p:val>
                                            <p:strVal val="#ppt_y"/>
                                          </p:val>
                                        </p:tav>
                                      </p:tavLst>
                                    </p:anim>
                                    <p:animEffect transition="in" filter="wipe(down)">
                                      <p:cBhvr>
                                        <p:cTn id="8" dur="500"/>
                                        <p:tgtEl>
                                          <p:spTgt spid="48"/>
                                        </p:tgtEl>
                                      </p:cBhvr>
                                    </p:animEffect>
                                  </p:childTnLst>
                                </p:cTn>
                              </p:par>
                              <p:par>
                                <p:cTn id="9" presetID="1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p:tgtEl>
                                          <p:spTgt spid="49"/>
                                        </p:tgtEl>
                                        <p:attrNameLst>
                                          <p:attrName>ppt_y</p:attrName>
                                        </p:attrNameLst>
                                      </p:cBhvr>
                                      <p:tavLst>
                                        <p:tav tm="0">
                                          <p:val>
                                            <p:strVal val="#ppt_y-#ppt_h*1.125000"/>
                                          </p:val>
                                        </p:tav>
                                        <p:tav tm="100000">
                                          <p:val>
                                            <p:strVal val="#ppt_y"/>
                                          </p:val>
                                        </p:tav>
                                      </p:tavLst>
                                    </p:anim>
                                    <p:animEffect transition="in" filter="wipe(down)">
                                      <p:cBhvr>
                                        <p:cTn id="12" dur="500"/>
                                        <p:tgtEl>
                                          <p:spTgt spid="49"/>
                                        </p:tgtEl>
                                      </p:cBhvr>
                                    </p:animEffect>
                                  </p:childTnLst>
                                </p:cTn>
                              </p:par>
                              <p:par>
                                <p:cTn id="13" presetID="12" presetClass="entr" presetSubtype="1"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p:tgtEl>
                                          <p:spTgt spid="45"/>
                                        </p:tgtEl>
                                        <p:attrNameLst>
                                          <p:attrName>ppt_y</p:attrName>
                                        </p:attrNameLst>
                                      </p:cBhvr>
                                      <p:tavLst>
                                        <p:tav tm="0">
                                          <p:val>
                                            <p:strVal val="#ppt_y-#ppt_h*1.125000"/>
                                          </p:val>
                                        </p:tav>
                                        <p:tav tm="100000">
                                          <p:val>
                                            <p:strVal val="#ppt_y"/>
                                          </p:val>
                                        </p:tav>
                                      </p:tavLst>
                                    </p:anim>
                                    <p:animEffect transition="in" filter="wipe(down)">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down)">
                                      <p:cBhvr>
                                        <p:cTn id="22" dur="500"/>
                                        <p:tgtEl>
                                          <p:spTgt spid="17"/>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down)">
                                      <p:cBhvr>
                                        <p:cTn id="26" dur="500"/>
                                        <p:tgtEl>
                                          <p:spTgt spid="16"/>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p:tgtEl>
                                          <p:spTgt spid="18"/>
                                        </p:tgtEl>
                                        <p:attrNameLst>
                                          <p:attrName>ppt_y</p:attrName>
                                        </p:attrNameLst>
                                      </p:cBhvr>
                                      <p:tavLst>
                                        <p:tav tm="0">
                                          <p:val>
                                            <p:strVal val="#ppt_y-#ppt_h*1.125000"/>
                                          </p:val>
                                        </p:tav>
                                        <p:tav tm="100000">
                                          <p:val>
                                            <p:strVal val="#ppt_y"/>
                                          </p:val>
                                        </p:tav>
                                      </p:tavLst>
                                    </p:anim>
                                    <p:animEffect transition="in" filter="wipe(down)">
                                      <p:cBhvr>
                                        <p:cTn id="30" dur="500"/>
                                        <p:tgtEl>
                                          <p:spTgt spid="18"/>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down)">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additive="base">
                                        <p:cTn id="44" dur="500" fill="hold"/>
                                        <p:tgtEl>
                                          <p:spTgt spid="50"/>
                                        </p:tgtEl>
                                        <p:attrNameLst>
                                          <p:attrName>ppt_x</p:attrName>
                                        </p:attrNameLst>
                                      </p:cBhvr>
                                      <p:tavLst>
                                        <p:tav tm="0">
                                          <p:val>
                                            <p:strVal val="0-#ppt_w/2"/>
                                          </p:val>
                                        </p:tav>
                                        <p:tav tm="100000">
                                          <p:val>
                                            <p:strVal val="#ppt_x"/>
                                          </p:val>
                                        </p:tav>
                                      </p:tavLst>
                                    </p:anim>
                                    <p:anim calcmode="lin" valueType="num">
                                      <p:cBhvr additive="base">
                                        <p:cTn id="45"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nodeType="click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p:tgtEl>
                                          <p:spTgt spid="51"/>
                                        </p:tgtEl>
                                        <p:attrNameLst>
                                          <p:attrName>ppt_y</p:attrName>
                                        </p:attrNameLst>
                                      </p:cBhvr>
                                      <p:tavLst>
                                        <p:tav tm="0">
                                          <p:val>
                                            <p:strVal val="#ppt_y-#ppt_h*1.125000"/>
                                          </p:val>
                                        </p:tav>
                                        <p:tav tm="100000">
                                          <p:val>
                                            <p:strVal val="#ppt_y"/>
                                          </p:val>
                                        </p:tav>
                                      </p:tavLst>
                                    </p:anim>
                                    <p:animEffect transition="in" filter="wipe(down)">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p:cTn id="56" dur="500" fill="hold"/>
                                        <p:tgtEl>
                                          <p:spTgt spid="52"/>
                                        </p:tgtEl>
                                        <p:attrNameLst>
                                          <p:attrName>ppt_w</p:attrName>
                                        </p:attrNameLst>
                                      </p:cBhvr>
                                      <p:tavLst>
                                        <p:tav tm="0">
                                          <p:val>
                                            <p:fltVal val="0"/>
                                          </p:val>
                                        </p:tav>
                                        <p:tav tm="100000">
                                          <p:val>
                                            <p:strVal val="#ppt_w"/>
                                          </p:val>
                                        </p:tav>
                                      </p:tavLst>
                                    </p:anim>
                                    <p:anim calcmode="lin" valueType="num">
                                      <p:cBhvr>
                                        <p:cTn id="57" dur="500" fill="hold"/>
                                        <p:tgtEl>
                                          <p:spTgt spid="52"/>
                                        </p:tgtEl>
                                        <p:attrNameLst>
                                          <p:attrName>ppt_h</p:attrName>
                                        </p:attrNameLst>
                                      </p:cBhvr>
                                      <p:tavLst>
                                        <p:tav tm="0">
                                          <p:val>
                                            <p:fltVal val="0"/>
                                          </p:val>
                                        </p:tav>
                                        <p:tav tm="100000">
                                          <p:val>
                                            <p:strVal val="#ppt_h"/>
                                          </p:val>
                                        </p:tav>
                                      </p:tavLst>
                                    </p:anim>
                                    <p:animEffect transition="in" filter="fade">
                                      <p:cBhvr>
                                        <p:cTn id="5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EB0413-C644-A040-AA33-D196A81D1D8B}"/>
              </a:ext>
            </a:extLst>
          </p:cNvPr>
          <p:cNvSpPr>
            <a:spLocks noGrp="1"/>
          </p:cNvSpPr>
          <p:nvPr>
            <p:ph type="title"/>
          </p:nvPr>
        </p:nvSpPr>
        <p:spPr>
          <a:xfrm>
            <a:off x="230400" y="266400"/>
            <a:ext cx="8913600" cy="416221"/>
          </a:xfrm>
        </p:spPr>
        <p:txBody>
          <a:bodyPr/>
          <a:lstStyle/>
          <a:p>
            <a:r>
              <a:rPr kumimoji="1" lang="en-US" altLang="ja-JP" dirty="0"/>
              <a:t>Purpose:</a:t>
            </a:r>
            <a:r>
              <a:rPr kumimoji="1" lang="ja-JP" altLang="en-US"/>
              <a:t>不確実な社会でもぶれることのない価値の根源</a:t>
            </a:r>
          </a:p>
        </p:txBody>
      </p:sp>
      <p:sp>
        <p:nvSpPr>
          <p:cNvPr id="3" name="正方形/長方形 2">
            <a:extLst>
              <a:ext uri="{FF2B5EF4-FFF2-40B4-BE49-F238E27FC236}">
                <a16:creationId xmlns:a16="http://schemas.microsoft.com/office/drawing/2014/main" id="{72DE4681-C75F-C040-8D3D-EE4DAB2220E3}"/>
              </a:ext>
            </a:extLst>
          </p:cNvPr>
          <p:cNvSpPr/>
          <p:nvPr/>
        </p:nvSpPr>
        <p:spPr>
          <a:xfrm>
            <a:off x="2678138" y="1013696"/>
            <a:ext cx="6090739" cy="4359520"/>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D198C700-3104-3D4B-8195-35081FB12559}"/>
              </a:ext>
            </a:extLst>
          </p:cNvPr>
          <p:cNvSpPr/>
          <p:nvPr/>
        </p:nvSpPr>
        <p:spPr>
          <a:xfrm>
            <a:off x="2678137" y="2338843"/>
            <a:ext cx="6090740" cy="3034373"/>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D6933073-B763-1B4C-B031-5331FD22CEBD}"/>
              </a:ext>
            </a:extLst>
          </p:cNvPr>
          <p:cNvSpPr/>
          <p:nvPr/>
        </p:nvSpPr>
        <p:spPr>
          <a:xfrm>
            <a:off x="2649541" y="3750000"/>
            <a:ext cx="6090741" cy="16232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27128EBC-3202-5145-866D-43516B0C7A74}"/>
              </a:ext>
            </a:extLst>
          </p:cNvPr>
          <p:cNvSpPr/>
          <p:nvPr/>
        </p:nvSpPr>
        <p:spPr>
          <a:xfrm>
            <a:off x="335921" y="1005625"/>
            <a:ext cx="4355571" cy="4359521"/>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EA26C3D6-58E8-0447-AC2E-231907C41F30}"/>
              </a:ext>
            </a:extLst>
          </p:cNvPr>
          <p:cNvSpPr/>
          <p:nvPr/>
        </p:nvSpPr>
        <p:spPr>
          <a:xfrm>
            <a:off x="966591" y="2363742"/>
            <a:ext cx="3036180" cy="30014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4178C0EC-67B1-AD42-806A-3CFDABF5C90B}"/>
              </a:ext>
            </a:extLst>
          </p:cNvPr>
          <p:cNvSpPr/>
          <p:nvPr/>
        </p:nvSpPr>
        <p:spPr>
          <a:xfrm>
            <a:off x="1680817" y="3741930"/>
            <a:ext cx="1654628" cy="1623216"/>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6921C13-BA35-2F4C-85EA-A58948140E2E}"/>
              </a:ext>
            </a:extLst>
          </p:cNvPr>
          <p:cNvSpPr txBox="1"/>
          <p:nvPr/>
        </p:nvSpPr>
        <p:spPr>
          <a:xfrm>
            <a:off x="4984700" y="4029962"/>
            <a:ext cx="3784177" cy="523220"/>
          </a:xfrm>
          <a:prstGeom prst="rect">
            <a:avLst/>
          </a:prstGeom>
          <a:noFill/>
        </p:spPr>
        <p:txBody>
          <a:bodyPr wrap="none" rtlCol="0">
            <a:spAutoFit/>
          </a:bodyPr>
          <a:lstStyle/>
          <a:p>
            <a:pPr algn="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Purpose</a:t>
            </a:r>
            <a:r>
              <a:rPr kumimoji="1" lang="ja-JP" altLang="en-US"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／企業の存在意義</a:t>
            </a:r>
          </a:p>
        </p:txBody>
      </p:sp>
      <p:sp>
        <p:nvSpPr>
          <p:cNvPr id="10" name="テキスト ボックス 9">
            <a:extLst>
              <a:ext uri="{FF2B5EF4-FFF2-40B4-BE49-F238E27FC236}">
                <a16:creationId xmlns:a16="http://schemas.microsoft.com/office/drawing/2014/main" id="{01BF0010-8065-9748-B83B-E43956958600}"/>
              </a:ext>
            </a:extLst>
          </p:cNvPr>
          <p:cNvSpPr txBox="1"/>
          <p:nvPr/>
        </p:nvSpPr>
        <p:spPr>
          <a:xfrm>
            <a:off x="5057648" y="4521071"/>
            <a:ext cx="3696932" cy="646331"/>
          </a:xfrm>
          <a:prstGeom prst="rect">
            <a:avLst/>
          </a:prstGeom>
          <a:noFill/>
        </p:spPr>
        <p:txBody>
          <a:bodyPr wrap="square" rtlCol="0">
            <a:spAutoFit/>
          </a:bodyPr>
          <a:lstStyle/>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不確実性の高まる社会にあっても</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ぶれることのない自分たちの価値</a:t>
            </a:r>
            <a:endPar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068E6D8-8790-6742-905B-138646D9E691}"/>
              </a:ext>
            </a:extLst>
          </p:cNvPr>
          <p:cNvSpPr txBox="1"/>
          <p:nvPr/>
        </p:nvSpPr>
        <p:spPr>
          <a:xfrm>
            <a:off x="4776790" y="2619904"/>
            <a:ext cx="3957429" cy="369332"/>
          </a:xfrm>
          <a:prstGeom prst="rect">
            <a:avLst/>
          </a:prstGeom>
          <a:noFill/>
        </p:spPr>
        <p:txBody>
          <a:bodyPr wrap="none" rtlCol="0">
            <a:spAutoFit/>
          </a:bodyPr>
          <a:lstStyle/>
          <a:p>
            <a:pPr algn="r"/>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People</a:t>
            </a: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Organization</a:t>
            </a: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人と組織</a:t>
            </a:r>
            <a:endPar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E0EE386-91EB-7045-8C74-D4D380C90C90}"/>
              </a:ext>
            </a:extLst>
          </p:cNvPr>
          <p:cNvSpPr txBox="1"/>
          <p:nvPr/>
        </p:nvSpPr>
        <p:spPr>
          <a:xfrm>
            <a:off x="4323458" y="3023591"/>
            <a:ext cx="4338753" cy="646331"/>
          </a:xfrm>
          <a:prstGeom prst="rect">
            <a:avLst/>
          </a:prstGeom>
          <a:noFill/>
        </p:spPr>
        <p:txBody>
          <a:bodyPr wrap="square" rtlCol="0">
            <a:spAutoFit/>
          </a:bodyPr>
          <a:lstStyle/>
          <a:p>
            <a:pPr algn="r"/>
            <a:r>
              <a:rPr kumimoji="1" lang="ja-JP" altLang="en-US"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人の考え方や組織の振る舞いを</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変化に合わせてダイナミックに対応</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11EA777D-4371-0B40-9869-11B73FA650F7}"/>
              </a:ext>
            </a:extLst>
          </p:cNvPr>
          <p:cNvSpPr txBox="1"/>
          <p:nvPr/>
        </p:nvSpPr>
        <p:spPr>
          <a:xfrm>
            <a:off x="4840920" y="1179744"/>
            <a:ext cx="3907545" cy="369332"/>
          </a:xfrm>
          <a:prstGeom prst="rect">
            <a:avLst/>
          </a:prstGeom>
          <a:noFill/>
        </p:spPr>
        <p:txBody>
          <a:bodyPr wrap="none" rtlCol="0">
            <a:spAutoFit/>
          </a:bodyPr>
          <a:lstStyle/>
          <a:p>
            <a:pPr algn="r"/>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Product</a:t>
            </a: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／提供する商品やサービス</a:t>
            </a:r>
          </a:p>
        </p:txBody>
      </p:sp>
      <p:sp>
        <p:nvSpPr>
          <p:cNvPr id="14" name="テキスト ボックス 13">
            <a:extLst>
              <a:ext uri="{FF2B5EF4-FFF2-40B4-BE49-F238E27FC236}">
                <a16:creationId xmlns:a16="http://schemas.microsoft.com/office/drawing/2014/main" id="{EF254924-7461-EA48-AE97-32061B54DDA3}"/>
              </a:ext>
            </a:extLst>
          </p:cNvPr>
          <p:cNvSpPr txBox="1"/>
          <p:nvPr/>
        </p:nvSpPr>
        <p:spPr>
          <a:xfrm>
            <a:off x="4776044" y="1583431"/>
            <a:ext cx="3900412" cy="646331"/>
          </a:xfrm>
          <a:prstGeom prst="rect">
            <a:avLst/>
          </a:prstGeom>
          <a:noFill/>
        </p:spPr>
        <p:txBody>
          <a:bodyPr wrap="square" rtlCol="0">
            <a:spAutoFit/>
          </a:bodyPr>
          <a:lstStyle/>
          <a:p>
            <a:pPr algn="r"/>
            <a:r>
              <a:rPr kumimoji="1" lang="ja-JP" altLang="en-US"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データやテクノロジーの変化・発展</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に応じて高速に改善・対応</a:t>
            </a:r>
          </a:p>
        </p:txBody>
      </p:sp>
      <p:sp>
        <p:nvSpPr>
          <p:cNvPr id="16" name="テキスト ボックス 15">
            <a:extLst>
              <a:ext uri="{FF2B5EF4-FFF2-40B4-BE49-F238E27FC236}">
                <a16:creationId xmlns:a16="http://schemas.microsoft.com/office/drawing/2014/main" id="{48654D59-03D0-BC40-9230-3E83CDB6FB25}"/>
              </a:ext>
            </a:extLst>
          </p:cNvPr>
          <p:cNvSpPr txBox="1"/>
          <p:nvPr/>
        </p:nvSpPr>
        <p:spPr>
          <a:xfrm>
            <a:off x="1797720" y="4280633"/>
            <a:ext cx="1402949"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WHY</a:t>
            </a:r>
            <a:endParaRPr kumimoji="1" lang="ja-JP" altLang="en-US" sz="400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22F9C590-CE8B-7F4D-94FF-32E733E8CF5D}"/>
              </a:ext>
            </a:extLst>
          </p:cNvPr>
          <p:cNvSpPr txBox="1"/>
          <p:nvPr/>
        </p:nvSpPr>
        <p:spPr>
          <a:xfrm>
            <a:off x="1764058" y="2992813"/>
            <a:ext cx="1470274"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HOW</a:t>
            </a:r>
            <a:endParaRPr kumimoji="1" lang="ja-JP" altLang="en-US" sz="400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095B0B5F-FDB6-7147-AC35-240345C5FC68}"/>
              </a:ext>
            </a:extLst>
          </p:cNvPr>
          <p:cNvSpPr txBox="1"/>
          <p:nvPr/>
        </p:nvSpPr>
        <p:spPr>
          <a:xfrm>
            <a:off x="1623388" y="1437674"/>
            <a:ext cx="1722587"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rPr>
              <a:t>WHAT</a:t>
            </a:r>
            <a:endParaRPr kumimoji="1" lang="ja-JP" altLang="en-US" sz="4000" dirty="0">
              <a:solidFill>
                <a:schemeClr val="bg1"/>
              </a:solidFill>
              <a:effectLst>
                <a:outerShdw blurRad="50800" dist="38100" dir="2700000" algn="tl" rotWithShape="0">
                  <a:prstClr val="black">
                    <a:alpha val="40000"/>
                  </a:prstClr>
                </a:outerShdw>
              </a:effectLst>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E3DF1E4E-9668-9949-A471-219FE70213A8}"/>
              </a:ext>
            </a:extLst>
          </p:cNvPr>
          <p:cNvSpPr txBox="1"/>
          <p:nvPr/>
        </p:nvSpPr>
        <p:spPr>
          <a:xfrm>
            <a:off x="3063421" y="5704291"/>
            <a:ext cx="5262979" cy="338554"/>
          </a:xfrm>
          <a:prstGeom prst="rect">
            <a:avLst/>
          </a:prstGeom>
          <a:noFill/>
        </p:spPr>
        <p:txBody>
          <a:bodyPr wrap="none" rtlCol="0">
            <a:spAutoFit/>
          </a:bodyPr>
          <a:lstStyle/>
          <a:p>
            <a:r>
              <a:rPr kumimoji="1" lang="ja-JP" altLang="en-US" sz="1600">
                <a:solidFill>
                  <a:srgbClr val="0070C0"/>
                </a:solidFill>
                <a:latin typeface="Meiryo" panose="020B0604030504040204" pitchFamily="34" charset="-128"/>
                <a:ea typeface="Meiryo" panose="020B0604030504040204" pitchFamily="34" charset="-128"/>
              </a:rPr>
              <a:t>織機</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自動車</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移動サービス</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生活サービス</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endParaRPr kumimoji="1" lang="en-US" altLang="ja-JP" sz="1600" dirty="0">
              <a:solidFill>
                <a:srgbClr val="0070C0"/>
              </a:solidFill>
              <a:latin typeface="Meiryo" panose="020B0604030504040204" pitchFamily="34" charset="-128"/>
              <a:ea typeface="Meiryo" panose="020B0604030504040204" pitchFamily="34" charset="-128"/>
            </a:endParaRPr>
          </a:p>
        </p:txBody>
      </p:sp>
      <p:pic>
        <p:nvPicPr>
          <p:cNvPr id="20" name="図 19">
            <a:extLst>
              <a:ext uri="{FF2B5EF4-FFF2-40B4-BE49-F238E27FC236}">
                <a16:creationId xmlns:a16="http://schemas.microsoft.com/office/drawing/2014/main" id="{6419C26E-9175-E44D-8AAD-9BCE318AD1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0421" y="5761957"/>
            <a:ext cx="1071256" cy="180836"/>
          </a:xfrm>
          <a:prstGeom prst="rect">
            <a:avLst/>
          </a:prstGeom>
        </p:spPr>
      </p:pic>
      <p:pic>
        <p:nvPicPr>
          <p:cNvPr id="21" name="図 20">
            <a:extLst>
              <a:ext uri="{FF2B5EF4-FFF2-40B4-BE49-F238E27FC236}">
                <a16:creationId xmlns:a16="http://schemas.microsoft.com/office/drawing/2014/main" id="{92DB90A3-BA6C-504F-B0C6-555FB2E7C1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886" y="6174303"/>
            <a:ext cx="980326" cy="295078"/>
          </a:xfrm>
          <a:prstGeom prst="rect">
            <a:avLst/>
          </a:prstGeom>
        </p:spPr>
      </p:pic>
      <p:sp>
        <p:nvSpPr>
          <p:cNvPr id="22" name="テキスト ボックス 21">
            <a:extLst>
              <a:ext uri="{FF2B5EF4-FFF2-40B4-BE49-F238E27FC236}">
                <a16:creationId xmlns:a16="http://schemas.microsoft.com/office/drawing/2014/main" id="{0F83B6E1-D610-E843-A379-9F2A20D4A4AE}"/>
              </a:ext>
            </a:extLst>
          </p:cNvPr>
          <p:cNvSpPr txBox="1"/>
          <p:nvPr/>
        </p:nvSpPr>
        <p:spPr>
          <a:xfrm>
            <a:off x="3063421" y="6133980"/>
            <a:ext cx="5865708" cy="338554"/>
          </a:xfrm>
          <a:prstGeom prst="rect">
            <a:avLst/>
          </a:prstGeom>
          <a:noFill/>
        </p:spPr>
        <p:txBody>
          <a:bodyPr wrap="none" rtlCol="0">
            <a:spAutoFit/>
          </a:bodyPr>
          <a:lstStyle/>
          <a:p>
            <a:r>
              <a:rPr lang="ja-JP" altLang="en-US" sz="1600">
                <a:solidFill>
                  <a:srgbClr val="0070C0"/>
                </a:solidFill>
                <a:latin typeface="Meiryo" panose="020B0604030504040204" pitchFamily="34" charset="-128"/>
                <a:ea typeface="Meiryo" panose="020B0604030504040204" pitchFamily="34" charset="-128"/>
              </a:rPr>
              <a:t>書籍</a:t>
            </a:r>
            <a:r>
              <a:rPr kumimoji="1" lang="ja-JP" altLang="en-US" sz="1600">
                <a:solidFill>
                  <a:srgbClr val="0070C0"/>
                </a:solidFill>
                <a:latin typeface="Meiryo" panose="020B0604030504040204" pitchFamily="34" charset="-128"/>
                <a:ea typeface="Meiryo" panose="020B0604030504040204" pitchFamily="34" charset="-128"/>
              </a:rPr>
              <a:t>販売→モノ販売→映像</a:t>
            </a:r>
            <a:r>
              <a:rPr lang="ja-JP" altLang="en-US" sz="1600">
                <a:solidFill>
                  <a:srgbClr val="0070C0"/>
                </a:solidFill>
                <a:latin typeface="Meiryo" panose="020B0604030504040204" pitchFamily="34" charset="-128"/>
                <a:ea typeface="Meiryo" panose="020B0604030504040204" pitchFamily="34" charset="-128"/>
              </a:rPr>
              <a:t>・</a:t>
            </a:r>
            <a:r>
              <a:rPr kumimoji="1" lang="ja-JP" altLang="en-US" sz="1600">
                <a:solidFill>
                  <a:srgbClr val="0070C0"/>
                </a:solidFill>
                <a:latin typeface="Meiryo" panose="020B0604030504040204" pitchFamily="34" charset="-128"/>
                <a:ea typeface="Meiryo" panose="020B0604030504040204" pitchFamily="34" charset="-128"/>
              </a:rPr>
              <a:t>音楽・クラウド・物流</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ほか</a:t>
            </a:r>
            <a:r>
              <a:rPr kumimoji="1" lang="en-US" altLang="ja-JP" sz="1600" dirty="0">
                <a:solidFill>
                  <a:srgbClr val="0070C0"/>
                </a:solidFill>
                <a:latin typeface="Meiryo" panose="020B0604030504040204" pitchFamily="34" charset="-128"/>
                <a:ea typeface="Meiryo" panose="020B0604030504040204" pitchFamily="34" charset="-128"/>
              </a:rPr>
              <a:t> </a:t>
            </a:r>
            <a:r>
              <a:rPr kumimoji="1" lang="ja-JP" altLang="en-US" sz="1600">
                <a:solidFill>
                  <a:srgbClr val="0070C0"/>
                </a:solidFill>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88560F51-E3F6-1A44-A8AB-AC419853C125}"/>
              </a:ext>
            </a:extLst>
          </p:cNvPr>
          <p:cNvSpPr txBox="1"/>
          <p:nvPr/>
        </p:nvSpPr>
        <p:spPr>
          <a:xfrm>
            <a:off x="1501971" y="5704291"/>
            <a:ext cx="1415772" cy="338554"/>
          </a:xfrm>
          <a:prstGeom prst="rect">
            <a:avLst/>
          </a:prstGeom>
          <a:noFill/>
        </p:spPr>
        <p:txBody>
          <a:bodyPr wrap="none" rtlCol="0">
            <a:spAutoFit/>
          </a:bodyPr>
          <a:lstStyle/>
          <a:p>
            <a:r>
              <a:rPr kumimoji="1" lang="ja-JP" altLang="en-US" sz="1600" b="1">
                <a:solidFill>
                  <a:srgbClr val="002060"/>
                </a:solidFill>
                <a:latin typeface="Meiryo" panose="020B0604030504040204" pitchFamily="34" charset="-128"/>
                <a:ea typeface="Meiryo" panose="020B0604030504040204" pitchFamily="34" charset="-128"/>
              </a:rPr>
              <a:t>トヨタウェイ</a:t>
            </a:r>
          </a:p>
        </p:txBody>
      </p:sp>
      <p:sp>
        <p:nvSpPr>
          <p:cNvPr id="25" name="正方形/長方形 24">
            <a:extLst>
              <a:ext uri="{FF2B5EF4-FFF2-40B4-BE49-F238E27FC236}">
                <a16:creationId xmlns:a16="http://schemas.microsoft.com/office/drawing/2014/main" id="{1854F109-9998-8649-B577-C916696A84C5}"/>
              </a:ext>
            </a:extLst>
          </p:cNvPr>
          <p:cNvSpPr/>
          <p:nvPr/>
        </p:nvSpPr>
        <p:spPr>
          <a:xfrm>
            <a:off x="1493740" y="6088805"/>
            <a:ext cx="1467068" cy="400110"/>
          </a:xfrm>
          <a:prstGeom prst="rect">
            <a:avLst/>
          </a:prstGeom>
        </p:spPr>
        <p:txBody>
          <a:bodyPr wrap="none">
            <a:spAutoFit/>
          </a:bodyPr>
          <a:lstStyle/>
          <a:p>
            <a:r>
              <a:rPr lang="ja-JP" altLang="en-US" sz="1000" b="1">
                <a:solidFill>
                  <a:srgbClr val="002060"/>
                </a:solidFill>
                <a:latin typeface="Meiryo" panose="020B0604030504040204" pitchFamily="34" charset="-128"/>
                <a:ea typeface="Meiryo" panose="020B0604030504040204" pitchFamily="34" charset="-128"/>
              </a:rPr>
              <a:t>地球上で最もお客様を</a:t>
            </a:r>
            <a:endParaRPr lang="en-US" altLang="ja-JP" sz="1000" b="1" dirty="0">
              <a:solidFill>
                <a:srgbClr val="002060"/>
              </a:solidFill>
              <a:latin typeface="Meiryo" panose="020B0604030504040204" pitchFamily="34" charset="-128"/>
              <a:ea typeface="Meiryo" panose="020B0604030504040204" pitchFamily="34" charset="-128"/>
            </a:endParaRPr>
          </a:p>
          <a:p>
            <a:r>
              <a:rPr lang="ja-JP" altLang="en-US" sz="1000" b="1">
                <a:solidFill>
                  <a:srgbClr val="002060"/>
                </a:solidFill>
                <a:latin typeface="Meiryo" panose="020B0604030504040204" pitchFamily="34" charset="-128"/>
                <a:ea typeface="Meiryo" panose="020B0604030504040204" pitchFamily="34" charset="-128"/>
              </a:rPr>
              <a:t>大切にする企業である</a:t>
            </a:r>
            <a:endParaRPr lang="ja-JP" altLang="en-US" sz="1000" b="1" i="0">
              <a:solidFill>
                <a:srgbClr val="00206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09893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50F88B0-F1EA-A64C-AE87-20A2140880B7}"/>
              </a:ext>
            </a:extLst>
          </p:cNvPr>
          <p:cNvSpPr/>
          <p:nvPr/>
        </p:nvSpPr>
        <p:spPr>
          <a:xfrm>
            <a:off x="174812" y="774403"/>
            <a:ext cx="8801100" cy="48870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2732770-0DD9-2846-9AD3-5DC2D5F92A45}"/>
              </a:ext>
            </a:extLst>
          </p:cNvPr>
          <p:cNvSpPr>
            <a:spLocks noGrp="1"/>
          </p:cNvSpPr>
          <p:nvPr>
            <p:ph type="title"/>
          </p:nvPr>
        </p:nvSpPr>
        <p:spPr/>
        <p:txBody>
          <a:bodyPr/>
          <a:lstStyle/>
          <a:p>
            <a:r>
              <a:rPr kumimoji="1" lang="ja-JP" altLang="en-US"/>
              <a:t>「何を？」</a:t>
            </a:r>
            <a:r>
              <a:rPr kumimoji="1" lang="en-US" altLang="ja-JP" dirty="0"/>
              <a:t> </a:t>
            </a:r>
            <a:r>
              <a:rPr lang="ja-JP" altLang="en-US"/>
              <a:t>変革するのか</a:t>
            </a:r>
            <a:endParaRPr kumimoji="1" lang="ja-JP" altLang="en-US"/>
          </a:p>
        </p:txBody>
      </p:sp>
      <p:sp>
        <p:nvSpPr>
          <p:cNvPr id="3" name="スライド番号プレースホルダー 2">
            <a:extLst>
              <a:ext uri="{FF2B5EF4-FFF2-40B4-BE49-F238E27FC236}">
                <a16:creationId xmlns:a16="http://schemas.microsoft.com/office/drawing/2014/main" id="{97F98B0E-2D18-6248-ABB9-20BD5221F2A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27</a:t>
            </a:fld>
            <a:endParaRPr kumimoji="1" lang="ja-JP" altLang="en-US"/>
          </a:p>
        </p:txBody>
      </p:sp>
      <p:sp>
        <p:nvSpPr>
          <p:cNvPr id="5" name="テキスト ボックス 4">
            <a:extLst>
              <a:ext uri="{FF2B5EF4-FFF2-40B4-BE49-F238E27FC236}">
                <a16:creationId xmlns:a16="http://schemas.microsoft.com/office/drawing/2014/main" id="{336937E3-E132-8945-9BC4-86D65B44AB12}"/>
              </a:ext>
            </a:extLst>
          </p:cNvPr>
          <p:cNvSpPr txBox="1"/>
          <p:nvPr/>
        </p:nvSpPr>
        <p:spPr>
          <a:xfrm>
            <a:off x="1775014" y="898175"/>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デジタル</a:t>
            </a:r>
          </a:p>
        </p:txBody>
      </p:sp>
      <p:sp>
        <p:nvSpPr>
          <p:cNvPr id="6" name="テキスト ボックス 5">
            <a:extLst>
              <a:ext uri="{FF2B5EF4-FFF2-40B4-BE49-F238E27FC236}">
                <a16:creationId xmlns:a16="http://schemas.microsoft.com/office/drawing/2014/main" id="{AEE1B23A-17C3-694E-B18B-666AC25F626B}"/>
              </a:ext>
            </a:extLst>
          </p:cNvPr>
          <p:cNvSpPr txBox="1"/>
          <p:nvPr/>
        </p:nvSpPr>
        <p:spPr>
          <a:xfrm>
            <a:off x="3733988" y="890444"/>
            <a:ext cx="510909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トランスフォーメーション</a:t>
            </a:r>
          </a:p>
        </p:txBody>
      </p:sp>
      <p:sp>
        <p:nvSpPr>
          <p:cNvPr id="42" name="テキスト ボックス 41">
            <a:extLst>
              <a:ext uri="{FF2B5EF4-FFF2-40B4-BE49-F238E27FC236}">
                <a16:creationId xmlns:a16="http://schemas.microsoft.com/office/drawing/2014/main" id="{A43AAB30-261D-2D41-B272-80D87A61766B}"/>
              </a:ext>
            </a:extLst>
          </p:cNvPr>
          <p:cNvSpPr txBox="1"/>
          <p:nvPr/>
        </p:nvSpPr>
        <p:spPr>
          <a:xfrm>
            <a:off x="262274" y="838031"/>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手段</a:t>
            </a:r>
            <a:endParaRPr kumimoji="1" lang="ja-JP" altLang="en-US" b="1">
              <a:solidFill>
                <a:schemeClr val="bg1"/>
              </a:solidFill>
              <a:latin typeface="Meiryo" panose="020B0604030504040204" pitchFamily="34" charset="-128"/>
              <a:ea typeface="Meiryo" panose="020B0604030504040204" pitchFamily="34" charset="-128"/>
            </a:endParaRPr>
          </a:p>
        </p:txBody>
      </p:sp>
      <p:grpSp>
        <p:nvGrpSpPr>
          <p:cNvPr id="52" name="グループ化 51">
            <a:extLst>
              <a:ext uri="{FF2B5EF4-FFF2-40B4-BE49-F238E27FC236}">
                <a16:creationId xmlns:a16="http://schemas.microsoft.com/office/drawing/2014/main" id="{95B38EE7-3155-5447-A1C6-2FF51BA8A982}"/>
              </a:ext>
            </a:extLst>
          </p:cNvPr>
          <p:cNvGrpSpPr/>
          <p:nvPr/>
        </p:nvGrpSpPr>
        <p:grpSpPr>
          <a:xfrm>
            <a:off x="171450" y="5710105"/>
            <a:ext cx="8801100" cy="858053"/>
            <a:chOff x="171450" y="5738025"/>
            <a:chExt cx="8801100" cy="858053"/>
          </a:xfrm>
        </p:grpSpPr>
        <p:sp>
          <p:nvSpPr>
            <p:cNvPr id="37" name="正方形/長方形 36">
              <a:extLst>
                <a:ext uri="{FF2B5EF4-FFF2-40B4-BE49-F238E27FC236}">
                  <a16:creationId xmlns:a16="http://schemas.microsoft.com/office/drawing/2014/main" id="{D99D96DA-1509-F74E-B7D5-5C656EE4E9F0}"/>
                </a:ext>
              </a:extLst>
            </p:cNvPr>
            <p:cNvSpPr/>
            <p:nvPr/>
          </p:nvSpPr>
          <p:spPr>
            <a:xfrm>
              <a:off x="171450" y="5738025"/>
              <a:ext cx="8801100" cy="8580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142ACDF2-07C8-A344-8B2E-461EB3E8455C}"/>
                </a:ext>
              </a:extLst>
            </p:cNvPr>
            <p:cNvSpPr txBox="1"/>
            <p:nvPr/>
          </p:nvSpPr>
          <p:spPr>
            <a:xfrm>
              <a:off x="2017455" y="5813580"/>
              <a:ext cx="5109091" cy="584775"/>
            </a:xfrm>
            <a:prstGeom prst="rect">
              <a:avLst/>
            </a:prstGeom>
            <a:noFill/>
          </p:spPr>
          <p:txBody>
            <a:bodyPr wrap="none" rtlCol="0">
              <a:spAutoFit/>
            </a:bodyPr>
            <a:lstStyle/>
            <a:p>
              <a:pPr algn="ctr"/>
              <a:r>
                <a:rPr lang="ja-JP" altLang="en-US" sz="3200" b="1">
                  <a:solidFill>
                    <a:schemeClr val="bg1"/>
                  </a:solidFill>
                  <a:latin typeface="Meiryo" panose="020B0604030504040204" pitchFamily="34" charset="-128"/>
                  <a:ea typeface="Meiryo" panose="020B0604030504040204" pitchFamily="34" charset="-128"/>
                </a:rPr>
                <a:t>企業の存在意義を貫くこと</a:t>
              </a:r>
            </a:p>
          </p:txBody>
        </p:sp>
        <p:sp>
          <p:nvSpPr>
            <p:cNvPr id="40" name="テキスト ボックス 39">
              <a:extLst>
                <a:ext uri="{FF2B5EF4-FFF2-40B4-BE49-F238E27FC236}">
                  <a16:creationId xmlns:a16="http://schemas.microsoft.com/office/drawing/2014/main" id="{10AE43E3-89C3-5B4A-ABBA-46600389CAD1}"/>
                </a:ext>
              </a:extLst>
            </p:cNvPr>
            <p:cNvSpPr txBox="1"/>
            <p:nvPr/>
          </p:nvSpPr>
          <p:spPr>
            <a:xfrm>
              <a:off x="1696854" y="6281609"/>
              <a:ext cx="5750292"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自分たちは何者なのか？いかなる価値を社会や顧客に提供するのか？</a:t>
              </a:r>
            </a:p>
          </p:txBody>
        </p:sp>
        <p:sp>
          <p:nvSpPr>
            <p:cNvPr id="44" name="テキスト ボックス 43">
              <a:extLst>
                <a:ext uri="{FF2B5EF4-FFF2-40B4-BE49-F238E27FC236}">
                  <a16:creationId xmlns:a16="http://schemas.microsoft.com/office/drawing/2014/main" id="{49F77AFD-57D8-EB4D-BE31-A01FF97B47C8}"/>
                </a:ext>
              </a:extLst>
            </p:cNvPr>
            <p:cNvSpPr txBox="1"/>
            <p:nvPr/>
          </p:nvSpPr>
          <p:spPr>
            <a:xfrm>
              <a:off x="262273" y="5813580"/>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目的</a:t>
              </a:r>
              <a:endParaRPr kumimoji="1" lang="ja-JP" altLang="en-US" b="1">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B180193D-3317-5E47-A468-D934BBB4B361}"/>
              </a:ext>
            </a:extLst>
          </p:cNvPr>
          <p:cNvGrpSpPr/>
          <p:nvPr/>
        </p:nvGrpSpPr>
        <p:grpSpPr>
          <a:xfrm>
            <a:off x="427938" y="1767883"/>
            <a:ext cx="8288124" cy="3758871"/>
            <a:chOff x="427938" y="1767883"/>
            <a:chExt cx="8288124" cy="3758871"/>
          </a:xfrm>
        </p:grpSpPr>
        <p:sp>
          <p:nvSpPr>
            <p:cNvPr id="7" name="正方形/長方形 6">
              <a:extLst>
                <a:ext uri="{FF2B5EF4-FFF2-40B4-BE49-F238E27FC236}">
                  <a16:creationId xmlns:a16="http://schemas.microsoft.com/office/drawing/2014/main" id="{3ED04261-6C24-964B-A4D4-1799E9A681F6}"/>
                </a:ext>
              </a:extLst>
            </p:cNvPr>
            <p:cNvSpPr/>
            <p:nvPr/>
          </p:nvSpPr>
          <p:spPr>
            <a:xfrm>
              <a:off x="427938" y="2831216"/>
              <a:ext cx="8288124" cy="26955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台形 24">
              <a:extLst>
                <a:ext uri="{FF2B5EF4-FFF2-40B4-BE49-F238E27FC236}">
                  <a16:creationId xmlns:a16="http://schemas.microsoft.com/office/drawing/2014/main" id="{0D2B5CE5-5B3A-3B41-A4A4-5A864384044C}"/>
                </a:ext>
              </a:extLst>
            </p:cNvPr>
            <p:cNvSpPr/>
            <p:nvPr/>
          </p:nvSpPr>
          <p:spPr>
            <a:xfrm>
              <a:off x="427938" y="1767883"/>
              <a:ext cx="8288124" cy="1063332"/>
            </a:xfrm>
            <a:custGeom>
              <a:avLst/>
              <a:gdLst>
                <a:gd name="connsiteX0" fmla="*/ 0 w 8288124"/>
                <a:gd name="connsiteY0" fmla="*/ 937419 h 937419"/>
                <a:gd name="connsiteX1" fmla="*/ 3473147 w 8288124"/>
                <a:gd name="connsiteY1" fmla="*/ 0 h 937419"/>
                <a:gd name="connsiteX2" fmla="*/ 4814977 w 8288124"/>
                <a:gd name="connsiteY2" fmla="*/ 0 h 937419"/>
                <a:gd name="connsiteX3" fmla="*/ 8288124 w 8288124"/>
                <a:gd name="connsiteY3" fmla="*/ 937419 h 937419"/>
                <a:gd name="connsiteX4" fmla="*/ 0 w 8288124"/>
                <a:gd name="connsiteY4" fmla="*/ 937419 h 937419"/>
                <a:gd name="connsiteX0" fmla="*/ 0 w 8288124"/>
                <a:gd name="connsiteY0" fmla="*/ 937419 h 937419"/>
                <a:gd name="connsiteX1" fmla="*/ 3473147 w 8288124"/>
                <a:gd name="connsiteY1" fmla="*/ 0 h 937419"/>
                <a:gd name="connsiteX2" fmla="*/ 5247746 w 8288124"/>
                <a:gd name="connsiteY2" fmla="*/ 6980 h 937419"/>
                <a:gd name="connsiteX3" fmla="*/ 8288124 w 8288124"/>
                <a:gd name="connsiteY3" fmla="*/ 937419 h 937419"/>
                <a:gd name="connsiteX4" fmla="*/ 0 w 8288124"/>
                <a:gd name="connsiteY4" fmla="*/ 937419 h 937419"/>
                <a:gd name="connsiteX0" fmla="*/ 0 w 8288124"/>
                <a:gd name="connsiteY0" fmla="*/ 937420 h 937420"/>
                <a:gd name="connsiteX1" fmla="*/ 3473147 w 8288124"/>
                <a:gd name="connsiteY1" fmla="*/ 1 h 937420"/>
                <a:gd name="connsiteX2" fmla="*/ 5254726 w 8288124"/>
                <a:gd name="connsiteY2" fmla="*/ 0 h 937420"/>
                <a:gd name="connsiteX3" fmla="*/ 8288124 w 8288124"/>
                <a:gd name="connsiteY3" fmla="*/ 937420 h 937420"/>
                <a:gd name="connsiteX4" fmla="*/ 0 w 8288124"/>
                <a:gd name="connsiteY4" fmla="*/ 937420 h 937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124" h="937420">
                  <a:moveTo>
                    <a:pt x="0" y="937420"/>
                  </a:moveTo>
                  <a:lnTo>
                    <a:pt x="3473147" y="1"/>
                  </a:lnTo>
                  <a:lnTo>
                    <a:pt x="5254726" y="0"/>
                  </a:lnTo>
                  <a:lnTo>
                    <a:pt x="8288124" y="937420"/>
                  </a:lnTo>
                  <a:lnTo>
                    <a:pt x="0" y="937420"/>
                  </a:lnTo>
                  <a:close/>
                </a:path>
              </a:pathLst>
            </a:cu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054660A3-83C6-AB4F-931C-620E8DCA91AA}"/>
                </a:ext>
              </a:extLst>
            </p:cNvPr>
            <p:cNvSpPr txBox="1"/>
            <p:nvPr/>
          </p:nvSpPr>
          <p:spPr>
            <a:xfrm>
              <a:off x="749454" y="3103612"/>
              <a:ext cx="3704860" cy="954107"/>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ビジネス・プロセス</a:t>
              </a:r>
              <a:endParaRPr kumimoji="1" lang="en-US" altLang="ja-JP" sz="14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業務プロセスのリストラ・スリム化</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徹底したペーパーレス化</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働く場所・時間の制約からの解放　など</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29211C6-E243-B645-8D46-44168AD5794C}"/>
                </a:ext>
              </a:extLst>
            </p:cNvPr>
            <p:cNvSpPr txBox="1"/>
            <p:nvPr/>
          </p:nvSpPr>
          <p:spPr>
            <a:xfrm>
              <a:off x="4436102" y="3103612"/>
              <a:ext cx="3704860" cy="2031325"/>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企業の風土や文化</a:t>
              </a:r>
              <a:endParaRPr kumimoji="1" lang="en-US" altLang="ja-JP" sz="14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データ活用を重視する経営へのシフト</a:t>
              </a: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社内における「情報」の透明性を担保</a:t>
              </a: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戦略に応じた多様な業績評価基準の適用</a:t>
              </a: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階層的組織から自律的組織への転換</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心理的安全性の確保</a:t>
              </a: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大幅な現場への権限委譲</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時間管理から品質管理への転換</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多様性を許容する企業風土の醸成　など</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3046291F-FB46-5046-BE4D-4225804DAC79}"/>
                </a:ext>
              </a:extLst>
            </p:cNvPr>
            <p:cNvSpPr txBox="1"/>
            <p:nvPr/>
          </p:nvSpPr>
          <p:spPr>
            <a:xfrm>
              <a:off x="752249" y="4099491"/>
              <a:ext cx="2751394" cy="1292662"/>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ビジネス・モデル</a:t>
              </a:r>
              <a:endParaRPr kumimoji="1" lang="en-US" altLang="ja-JP" sz="14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事業目標の再定義</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マーケット・顧客の再定義</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70C0"/>
                  </a:solidFill>
                  <a:latin typeface="Meiryo" panose="020B0604030504040204" pitchFamily="34" charset="-128"/>
                  <a:ea typeface="Meiryo" panose="020B0604030504040204" pitchFamily="34" charset="-128"/>
                </a:rPr>
                <a:t>収益構造の変革</a:t>
              </a:r>
              <a:endParaRPr lang="en-US" altLang="ja-JP" sz="1400" dirty="0">
                <a:solidFill>
                  <a:srgbClr val="0070C0"/>
                </a:solidFill>
                <a:latin typeface="Meiryo" panose="020B0604030504040204" pitchFamily="34" charset="-128"/>
                <a:ea typeface="Meiryo" panose="020B0604030504040204" pitchFamily="34" charset="-128"/>
              </a:endParaRPr>
            </a:p>
            <a:p>
              <a:pPr marL="446088" lvl="1" indent="-209550">
                <a:buFont typeface="Wingdings" pitchFamily="2" charset="2"/>
                <a:buChar char="ü"/>
              </a:pPr>
              <a:r>
                <a:rPr lang="ja-JP" altLang="en-US" sz="1100">
                  <a:solidFill>
                    <a:srgbClr val="0070C0"/>
                  </a:solidFill>
                  <a:latin typeface="Meiryo" panose="020B0604030504040204" pitchFamily="34" charset="-128"/>
                  <a:ea typeface="Meiryo" panose="020B0604030504040204" pitchFamily="34" charset="-128"/>
                </a:rPr>
                <a:t>売買からサブスクリプション</a:t>
              </a:r>
              <a:endParaRPr lang="en-US" altLang="ja-JP" sz="1100" dirty="0">
                <a:solidFill>
                  <a:srgbClr val="0070C0"/>
                </a:solidFill>
                <a:latin typeface="Meiryo" panose="020B0604030504040204" pitchFamily="34" charset="-128"/>
                <a:ea typeface="Meiryo" panose="020B0604030504040204" pitchFamily="34" charset="-128"/>
              </a:endParaRPr>
            </a:p>
            <a:p>
              <a:pPr marL="446088" lvl="1" indent="-209550">
                <a:buFont typeface="Wingdings" pitchFamily="2" charset="2"/>
                <a:buChar char="ü"/>
              </a:pPr>
              <a:r>
                <a:rPr lang="ja-JP" altLang="en-US" sz="1100">
                  <a:solidFill>
                    <a:srgbClr val="0070C0"/>
                  </a:solidFill>
                  <a:latin typeface="Meiryo" panose="020B0604030504040204" pitchFamily="34" charset="-128"/>
                  <a:ea typeface="Meiryo" panose="020B0604030504040204" pitchFamily="34" charset="-128"/>
                </a:rPr>
                <a:t>手段の提供から価値の提供　など</a:t>
              </a:r>
              <a:endParaRPr lang="en-US" altLang="ja-JP" sz="1100" dirty="0">
                <a:solidFill>
                  <a:srgbClr val="0070C0"/>
                </a:solidFill>
                <a:latin typeface="Meiryo" panose="020B0604030504040204" pitchFamily="34" charset="-128"/>
                <a:ea typeface="Meiryo" panose="020B0604030504040204" pitchFamily="34" charset="-128"/>
              </a:endParaRPr>
            </a:p>
          </p:txBody>
        </p:sp>
      </p:grpSp>
      <p:sp>
        <p:nvSpPr>
          <p:cNvPr id="53" name="テキスト ボックス 52">
            <a:extLst>
              <a:ext uri="{FF2B5EF4-FFF2-40B4-BE49-F238E27FC236}">
                <a16:creationId xmlns:a16="http://schemas.microsoft.com/office/drawing/2014/main" id="{34EBE945-6F79-4B4A-9CF3-17A3360B60DF}"/>
              </a:ext>
            </a:extLst>
          </p:cNvPr>
          <p:cNvSpPr txBox="1"/>
          <p:nvPr/>
        </p:nvSpPr>
        <p:spPr>
          <a:xfrm>
            <a:off x="1691657" y="1487763"/>
            <a:ext cx="1992853" cy="307777"/>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デジタル</a:t>
            </a:r>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を駆使して</a:t>
            </a:r>
          </a:p>
        </p:txBody>
      </p:sp>
      <p:sp>
        <p:nvSpPr>
          <p:cNvPr id="54" name="テキスト ボックス 53">
            <a:extLst>
              <a:ext uri="{FF2B5EF4-FFF2-40B4-BE49-F238E27FC236}">
                <a16:creationId xmlns:a16="http://schemas.microsoft.com/office/drawing/2014/main" id="{4C6B908B-3C23-054D-8DDA-B32BFC5E887E}"/>
              </a:ext>
            </a:extLst>
          </p:cNvPr>
          <p:cNvSpPr txBox="1"/>
          <p:nvPr/>
        </p:nvSpPr>
        <p:spPr>
          <a:xfrm>
            <a:off x="5837127" y="1487762"/>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変革する</a:t>
            </a:r>
            <a:endParaRPr kumimoji="1" lang="ja-JP" altLang="en-US" sz="1400">
              <a:solidFill>
                <a:schemeClr val="bg1"/>
              </a:solidFill>
              <a:latin typeface="Meiryo" panose="020B0604030504040204" pitchFamily="34" charset="-128"/>
              <a:ea typeface="Meiryo" panose="020B0604030504040204" pitchFamily="34" charset="-128"/>
            </a:endParaRPr>
          </a:p>
        </p:txBody>
      </p:sp>
      <p:grpSp>
        <p:nvGrpSpPr>
          <p:cNvPr id="55" name="グループ化 54">
            <a:extLst>
              <a:ext uri="{FF2B5EF4-FFF2-40B4-BE49-F238E27FC236}">
                <a16:creationId xmlns:a16="http://schemas.microsoft.com/office/drawing/2014/main" id="{1A5D6257-6274-EB4C-899C-342C61B773F1}"/>
              </a:ext>
            </a:extLst>
          </p:cNvPr>
          <p:cNvGrpSpPr/>
          <p:nvPr/>
        </p:nvGrpSpPr>
        <p:grpSpPr>
          <a:xfrm>
            <a:off x="464987" y="1448930"/>
            <a:ext cx="1076011" cy="369332"/>
            <a:chOff x="464987" y="3919896"/>
            <a:chExt cx="1076011" cy="369332"/>
          </a:xfrm>
        </p:grpSpPr>
        <p:sp>
          <p:nvSpPr>
            <p:cNvPr id="56" name="正方形/長方形 55">
              <a:extLst>
                <a:ext uri="{FF2B5EF4-FFF2-40B4-BE49-F238E27FC236}">
                  <a16:creationId xmlns:a16="http://schemas.microsoft.com/office/drawing/2014/main" id="{B9141969-60F4-1340-BACD-F4C41024C15F}"/>
                </a:ext>
              </a:extLst>
            </p:cNvPr>
            <p:cNvSpPr/>
            <p:nvPr/>
          </p:nvSpPr>
          <p:spPr>
            <a:xfrm>
              <a:off x="464987" y="3919897"/>
              <a:ext cx="1076011"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Meiryo" panose="020B0604030504040204" pitchFamily="34" charset="-128"/>
                <a:ea typeface="Meiryo" panose="020B0604030504040204" pitchFamily="34" charset="-128"/>
                <a:cs typeface="ＭＳ Ｐゴシック"/>
              </a:endParaRPr>
            </a:p>
          </p:txBody>
        </p:sp>
        <p:sp>
          <p:nvSpPr>
            <p:cNvPr id="57" name="正方形/長方形 56">
              <a:extLst>
                <a:ext uri="{FF2B5EF4-FFF2-40B4-BE49-F238E27FC236}">
                  <a16:creationId xmlns:a16="http://schemas.microsoft.com/office/drawing/2014/main" id="{109D6F2F-5015-2140-9746-2440DF144458}"/>
                </a:ext>
              </a:extLst>
            </p:cNvPr>
            <p:cNvSpPr/>
            <p:nvPr/>
          </p:nvSpPr>
          <p:spPr>
            <a:xfrm>
              <a:off x="562857" y="3919896"/>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誰が？</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58" name="グループ化 57">
            <a:extLst>
              <a:ext uri="{FF2B5EF4-FFF2-40B4-BE49-F238E27FC236}">
                <a16:creationId xmlns:a16="http://schemas.microsoft.com/office/drawing/2014/main" id="{9FC4CB17-B56F-494B-8C99-1960930387E7}"/>
              </a:ext>
            </a:extLst>
          </p:cNvPr>
          <p:cNvGrpSpPr/>
          <p:nvPr/>
        </p:nvGrpSpPr>
        <p:grpSpPr>
          <a:xfrm>
            <a:off x="3898052" y="1460512"/>
            <a:ext cx="1775012" cy="372586"/>
            <a:chOff x="3898052" y="3931478"/>
            <a:chExt cx="1775012" cy="372586"/>
          </a:xfrm>
        </p:grpSpPr>
        <p:sp>
          <p:nvSpPr>
            <p:cNvPr id="59" name="正方形/長方形 58">
              <a:extLst>
                <a:ext uri="{FF2B5EF4-FFF2-40B4-BE49-F238E27FC236}">
                  <a16:creationId xmlns:a16="http://schemas.microsoft.com/office/drawing/2014/main" id="{00A86C00-8FA8-9F45-8FA2-0A1ABF0B8987}"/>
                </a:ext>
              </a:extLst>
            </p:cNvPr>
            <p:cNvSpPr/>
            <p:nvPr/>
          </p:nvSpPr>
          <p:spPr>
            <a:xfrm>
              <a:off x="3898052" y="3931478"/>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E23EA0EB-33BD-9840-BF25-56C2A1F420AF}"/>
                </a:ext>
              </a:extLst>
            </p:cNvPr>
            <p:cNvSpPr/>
            <p:nvPr/>
          </p:nvSpPr>
          <p:spPr>
            <a:xfrm>
              <a:off x="4322237" y="3934732"/>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何を？</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61" name="グループ化 60">
            <a:extLst>
              <a:ext uri="{FF2B5EF4-FFF2-40B4-BE49-F238E27FC236}">
                <a16:creationId xmlns:a16="http://schemas.microsoft.com/office/drawing/2014/main" id="{F7638F1F-3241-CC40-8985-49211C82D052}"/>
              </a:ext>
            </a:extLst>
          </p:cNvPr>
          <p:cNvGrpSpPr/>
          <p:nvPr/>
        </p:nvGrpSpPr>
        <p:grpSpPr>
          <a:xfrm>
            <a:off x="6904001" y="1448930"/>
            <a:ext cx="1775012" cy="370721"/>
            <a:chOff x="6904001" y="3919896"/>
            <a:chExt cx="1775012" cy="370721"/>
          </a:xfrm>
        </p:grpSpPr>
        <p:sp>
          <p:nvSpPr>
            <p:cNvPr id="62" name="正方形/長方形 61">
              <a:extLst>
                <a:ext uri="{FF2B5EF4-FFF2-40B4-BE49-F238E27FC236}">
                  <a16:creationId xmlns:a16="http://schemas.microsoft.com/office/drawing/2014/main" id="{E43E47F1-92B6-B444-805D-AD311E04FC00}"/>
                </a:ext>
              </a:extLst>
            </p:cNvPr>
            <p:cNvSpPr/>
            <p:nvPr/>
          </p:nvSpPr>
          <p:spPr>
            <a:xfrm>
              <a:off x="6904001" y="3919896"/>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EAB8CC22-A069-8645-B0AF-C2D6EDE1E14B}"/>
                </a:ext>
              </a:extLst>
            </p:cNvPr>
            <p:cNvSpPr/>
            <p:nvPr/>
          </p:nvSpPr>
          <p:spPr>
            <a:xfrm>
              <a:off x="7001577" y="3921285"/>
              <a:ext cx="1569660"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何のために？</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sp>
        <p:nvSpPr>
          <p:cNvPr id="64" name="テキスト ボックス 63">
            <a:extLst>
              <a:ext uri="{FF2B5EF4-FFF2-40B4-BE49-F238E27FC236}">
                <a16:creationId xmlns:a16="http://schemas.microsoft.com/office/drawing/2014/main" id="{3EEA38CE-8806-4E43-B953-65EB14A23215}"/>
              </a:ext>
            </a:extLst>
          </p:cNvPr>
          <p:cNvSpPr txBox="1"/>
          <p:nvPr/>
        </p:nvSpPr>
        <p:spPr>
          <a:xfrm>
            <a:off x="457200" y="1828092"/>
            <a:ext cx="902811"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自分たち</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事業主体</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B51925F5-3BC4-5F46-A793-6D3BE4971D62}"/>
              </a:ext>
            </a:extLst>
          </p:cNvPr>
          <p:cNvSpPr txBox="1"/>
          <p:nvPr/>
        </p:nvSpPr>
        <p:spPr>
          <a:xfrm>
            <a:off x="6830988" y="1828092"/>
            <a:ext cx="1620957"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事業の継続と成長</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企業の存続</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2B99EF70-154B-554F-B54B-ECED9BF29CE0}"/>
              </a:ext>
            </a:extLst>
          </p:cNvPr>
          <p:cNvSpPr txBox="1"/>
          <p:nvPr/>
        </p:nvSpPr>
        <p:spPr>
          <a:xfrm>
            <a:off x="3872571" y="1818332"/>
            <a:ext cx="1800493" cy="738664"/>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ビジネス・プロセス</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ビジネス・モデル</a:t>
            </a:r>
            <a:endParaRPr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企業の文化や風土</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5301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p:tgtEl>
                                          <p:spTgt spid="34"/>
                                        </p:tgtEl>
                                        <p:attrNameLst>
                                          <p:attrName>ppt_y</p:attrName>
                                        </p:attrNameLst>
                                      </p:cBhvr>
                                      <p:tavLst>
                                        <p:tav tm="0">
                                          <p:val>
                                            <p:strVal val="#ppt_y-#ppt_h*1.125000"/>
                                          </p:val>
                                        </p:tav>
                                        <p:tav tm="100000">
                                          <p:val>
                                            <p:strVal val="#ppt_y"/>
                                          </p:val>
                                        </p:tav>
                                      </p:tavLst>
                                    </p:anim>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50F88B0-F1EA-A64C-AE87-20A2140880B7}"/>
              </a:ext>
            </a:extLst>
          </p:cNvPr>
          <p:cNvSpPr/>
          <p:nvPr/>
        </p:nvSpPr>
        <p:spPr>
          <a:xfrm>
            <a:off x="174812" y="774403"/>
            <a:ext cx="8801100" cy="48870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2732770-0DD9-2846-9AD3-5DC2D5F92A45}"/>
              </a:ext>
            </a:extLst>
          </p:cNvPr>
          <p:cNvSpPr>
            <a:spLocks noGrp="1"/>
          </p:cNvSpPr>
          <p:nvPr>
            <p:ph type="title"/>
          </p:nvPr>
        </p:nvSpPr>
        <p:spPr/>
        <p:txBody>
          <a:bodyPr/>
          <a:lstStyle/>
          <a:p>
            <a:r>
              <a:rPr kumimoji="1" lang="ja-JP" altLang="en-US"/>
              <a:t>「</a:t>
            </a:r>
            <a:r>
              <a:rPr kumimoji="1" lang="en-US" altLang="ja-JP" dirty="0"/>
              <a:t>”</a:t>
            </a:r>
            <a:r>
              <a:rPr kumimoji="1" lang="ja-JP" altLang="en-US"/>
              <a:t>デジタル</a:t>
            </a:r>
            <a:r>
              <a:rPr kumimoji="1" lang="en-US" altLang="ja-JP" dirty="0"/>
              <a:t>”</a:t>
            </a:r>
            <a:r>
              <a:rPr kumimoji="1" lang="ja-JP" altLang="en-US"/>
              <a:t>を駆使する」とは、何をすることか</a:t>
            </a:r>
          </a:p>
        </p:txBody>
      </p:sp>
      <p:sp>
        <p:nvSpPr>
          <p:cNvPr id="3" name="スライド番号プレースホルダー 2">
            <a:extLst>
              <a:ext uri="{FF2B5EF4-FFF2-40B4-BE49-F238E27FC236}">
                <a16:creationId xmlns:a16="http://schemas.microsoft.com/office/drawing/2014/main" id="{97F98B0E-2D18-6248-ABB9-20BD5221F2A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28</a:t>
            </a:fld>
            <a:endParaRPr kumimoji="1" lang="ja-JP" altLang="en-US"/>
          </a:p>
        </p:txBody>
      </p:sp>
      <p:sp>
        <p:nvSpPr>
          <p:cNvPr id="5" name="テキスト ボックス 4">
            <a:extLst>
              <a:ext uri="{FF2B5EF4-FFF2-40B4-BE49-F238E27FC236}">
                <a16:creationId xmlns:a16="http://schemas.microsoft.com/office/drawing/2014/main" id="{336937E3-E132-8945-9BC4-86D65B44AB12}"/>
              </a:ext>
            </a:extLst>
          </p:cNvPr>
          <p:cNvSpPr txBox="1"/>
          <p:nvPr/>
        </p:nvSpPr>
        <p:spPr>
          <a:xfrm>
            <a:off x="1775014" y="898175"/>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デジタル</a:t>
            </a:r>
          </a:p>
        </p:txBody>
      </p:sp>
      <p:sp>
        <p:nvSpPr>
          <p:cNvPr id="6" name="テキスト ボックス 5">
            <a:extLst>
              <a:ext uri="{FF2B5EF4-FFF2-40B4-BE49-F238E27FC236}">
                <a16:creationId xmlns:a16="http://schemas.microsoft.com/office/drawing/2014/main" id="{AEE1B23A-17C3-694E-B18B-666AC25F626B}"/>
              </a:ext>
            </a:extLst>
          </p:cNvPr>
          <p:cNvSpPr txBox="1"/>
          <p:nvPr/>
        </p:nvSpPr>
        <p:spPr>
          <a:xfrm>
            <a:off x="3733988" y="890444"/>
            <a:ext cx="510909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トランスフォーメーション</a:t>
            </a:r>
          </a:p>
        </p:txBody>
      </p:sp>
      <p:sp>
        <p:nvSpPr>
          <p:cNvPr id="42" name="テキスト ボックス 41">
            <a:extLst>
              <a:ext uri="{FF2B5EF4-FFF2-40B4-BE49-F238E27FC236}">
                <a16:creationId xmlns:a16="http://schemas.microsoft.com/office/drawing/2014/main" id="{A43AAB30-261D-2D41-B272-80D87A61766B}"/>
              </a:ext>
            </a:extLst>
          </p:cNvPr>
          <p:cNvSpPr txBox="1"/>
          <p:nvPr/>
        </p:nvSpPr>
        <p:spPr>
          <a:xfrm>
            <a:off x="262274" y="838031"/>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手段</a:t>
            </a:r>
            <a:endParaRPr kumimoji="1" lang="ja-JP" altLang="en-US" b="1">
              <a:solidFill>
                <a:schemeClr val="bg1"/>
              </a:solidFill>
              <a:latin typeface="Meiryo" panose="020B0604030504040204" pitchFamily="34" charset="-128"/>
              <a:ea typeface="Meiryo" panose="020B0604030504040204" pitchFamily="34" charset="-128"/>
            </a:endParaRPr>
          </a:p>
        </p:txBody>
      </p:sp>
      <p:grpSp>
        <p:nvGrpSpPr>
          <p:cNvPr id="52" name="グループ化 51">
            <a:extLst>
              <a:ext uri="{FF2B5EF4-FFF2-40B4-BE49-F238E27FC236}">
                <a16:creationId xmlns:a16="http://schemas.microsoft.com/office/drawing/2014/main" id="{95B38EE7-3155-5447-A1C6-2FF51BA8A982}"/>
              </a:ext>
            </a:extLst>
          </p:cNvPr>
          <p:cNvGrpSpPr/>
          <p:nvPr/>
        </p:nvGrpSpPr>
        <p:grpSpPr>
          <a:xfrm>
            <a:off x="171450" y="5710105"/>
            <a:ext cx="8801100" cy="858053"/>
            <a:chOff x="171450" y="5738025"/>
            <a:chExt cx="8801100" cy="858053"/>
          </a:xfrm>
        </p:grpSpPr>
        <p:sp>
          <p:nvSpPr>
            <p:cNvPr id="37" name="正方形/長方形 36">
              <a:extLst>
                <a:ext uri="{FF2B5EF4-FFF2-40B4-BE49-F238E27FC236}">
                  <a16:creationId xmlns:a16="http://schemas.microsoft.com/office/drawing/2014/main" id="{D99D96DA-1509-F74E-B7D5-5C656EE4E9F0}"/>
                </a:ext>
              </a:extLst>
            </p:cNvPr>
            <p:cNvSpPr/>
            <p:nvPr/>
          </p:nvSpPr>
          <p:spPr>
            <a:xfrm>
              <a:off x="171450" y="5738025"/>
              <a:ext cx="8801100" cy="8580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142ACDF2-07C8-A344-8B2E-461EB3E8455C}"/>
                </a:ext>
              </a:extLst>
            </p:cNvPr>
            <p:cNvSpPr txBox="1"/>
            <p:nvPr/>
          </p:nvSpPr>
          <p:spPr>
            <a:xfrm>
              <a:off x="2017455" y="5813580"/>
              <a:ext cx="5109091" cy="584775"/>
            </a:xfrm>
            <a:prstGeom prst="rect">
              <a:avLst/>
            </a:prstGeom>
            <a:noFill/>
          </p:spPr>
          <p:txBody>
            <a:bodyPr wrap="none" rtlCol="0">
              <a:spAutoFit/>
            </a:bodyPr>
            <a:lstStyle/>
            <a:p>
              <a:pPr algn="ctr"/>
              <a:r>
                <a:rPr lang="ja-JP" altLang="en-US" sz="3200" b="1">
                  <a:solidFill>
                    <a:schemeClr val="bg1"/>
                  </a:solidFill>
                  <a:latin typeface="Meiryo" panose="020B0604030504040204" pitchFamily="34" charset="-128"/>
                  <a:ea typeface="Meiryo" panose="020B0604030504040204" pitchFamily="34" charset="-128"/>
                </a:rPr>
                <a:t>企業の存在意義を貫くこと</a:t>
              </a:r>
            </a:p>
          </p:txBody>
        </p:sp>
        <p:sp>
          <p:nvSpPr>
            <p:cNvPr id="40" name="テキスト ボックス 39">
              <a:extLst>
                <a:ext uri="{FF2B5EF4-FFF2-40B4-BE49-F238E27FC236}">
                  <a16:creationId xmlns:a16="http://schemas.microsoft.com/office/drawing/2014/main" id="{10AE43E3-89C3-5B4A-ABBA-46600389CAD1}"/>
                </a:ext>
              </a:extLst>
            </p:cNvPr>
            <p:cNvSpPr txBox="1"/>
            <p:nvPr/>
          </p:nvSpPr>
          <p:spPr>
            <a:xfrm>
              <a:off x="1696854" y="6281609"/>
              <a:ext cx="5750292"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自分たちは何者なのか？いかなる価値を社会や顧客に提供するのか？</a:t>
              </a:r>
            </a:p>
          </p:txBody>
        </p:sp>
        <p:sp>
          <p:nvSpPr>
            <p:cNvPr id="44" name="テキスト ボックス 43">
              <a:extLst>
                <a:ext uri="{FF2B5EF4-FFF2-40B4-BE49-F238E27FC236}">
                  <a16:creationId xmlns:a16="http://schemas.microsoft.com/office/drawing/2014/main" id="{49F77AFD-57D8-EB4D-BE31-A01FF97B47C8}"/>
                </a:ext>
              </a:extLst>
            </p:cNvPr>
            <p:cNvSpPr txBox="1"/>
            <p:nvPr/>
          </p:nvSpPr>
          <p:spPr>
            <a:xfrm>
              <a:off x="262273" y="5813580"/>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目的</a:t>
              </a:r>
              <a:endParaRPr kumimoji="1" lang="ja-JP" altLang="en-US" b="1">
                <a:solidFill>
                  <a:schemeClr val="bg1"/>
                </a:solidFill>
                <a:latin typeface="Meiryo" panose="020B0604030504040204" pitchFamily="34" charset="-128"/>
                <a:ea typeface="Meiryo" panose="020B0604030504040204" pitchFamily="34" charset="-128"/>
              </a:endParaRPr>
            </a:p>
          </p:txBody>
        </p:sp>
      </p:grpSp>
      <p:sp>
        <p:nvSpPr>
          <p:cNvPr id="7" name="正方形/長方形 6">
            <a:extLst>
              <a:ext uri="{FF2B5EF4-FFF2-40B4-BE49-F238E27FC236}">
                <a16:creationId xmlns:a16="http://schemas.microsoft.com/office/drawing/2014/main" id="{3ED04261-6C24-964B-A4D4-1799E9A681F6}"/>
              </a:ext>
            </a:extLst>
          </p:cNvPr>
          <p:cNvSpPr/>
          <p:nvPr/>
        </p:nvSpPr>
        <p:spPr>
          <a:xfrm>
            <a:off x="427938" y="2831216"/>
            <a:ext cx="8288124" cy="26955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台形 24">
            <a:extLst>
              <a:ext uri="{FF2B5EF4-FFF2-40B4-BE49-F238E27FC236}">
                <a16:creationId xmlns:a16="http://schemas.microsoft.com/office/drawing/2014/main" id="{0D2B5CE5-5B3A-3B41-A4A4-5A864384044C}"/>
              </a:ext>
            </a:extLst>
          </p:cNvPr>
          <p:cNvSpPr/>
          <p:nvPr/>
        </p:nvSpPr>
        <p:spPr>
          <a:xfrm>
            <a:off x="427938" y="1772388"/>
            <a:ext cx="8288124" cy="1066559"/>
          </a:xfrm>
          <a:custGeom>
            <a:avLst/>
            <a:gdLst>
              <a:gd name="connsiteX0" fmla="*/ 0 w 8288124"/>
              <a:gd name="connsiteY0" fmla="*/ 937419 h 937419"/>
              <a:gd name="connsiteX1" fmla="*/ 3473147 w 8288124"/>
              <a:gd name="connsiteY1" fmla="*/ 0 h 937419"/>
              <a:gd name="connsiteX2" fmla="*/ 4814977 w 8288124"/>
              <a:gd name="connsiteY2" fmla="*/ 0 h 937419"/>
              <a:gd name="connsiteX3" fmla="*/ 8288124 w 8288124"/>
              <a:gd name="connsiteY3" fmla="*/ 937419 h 937419"/>
              <a:gd name="connsiteX4" fmla="*/ 0 w 8288124"/>
              <a:gd name="connsiteY4" fmla="*/ 937419 h 937419"/>
              <a:gd name="connsiteX0" fmla="*/ 0 w 8288124"/>
              <a:gd name="connsiteY0" fmla="*/ 937419 h 937419"/>
              <a:gd name="connsiteX1" fmla="*/ 3473147 w 8288124"/>
              <a:gd name="connsiteY1" fmla="*/ 0 h 937419"/>
              <a:gd name="connsiteX2" fmla="*/ 5247746 w 8288124"/>
              <a:gd name="connsiteY2" fmla="*/ 6980 h 937419"/>
              <a:gd name="connsiteX3" fmla="*/ 8288124 w 8288124"/>
              <a:gd name="connsiteY3" fmla="*/ 937419 h 937419"/>
              <a:gd name="connsiteX4" fmla="*/ 0 w 8288124"/>
              <a:gd name="connsiteY4" fmla="*/ 937419 h 937419"/>
              <a:gd name="connsiteX0" fmla="*/ 0 w 8288124"/>
              <a:gd name="connsiteY0" fmla="*/ 937420 h 937420"/>
              <a:gd name="connsiteX1" fmla="*/ 3473147 w 8288124"/>
              <a:gd name="connsiteY1" fmla="*/ 1 h 937420"/>
              <a:gd name="connsiteX2" fmla="*/ 5254726 w 8288124"/>
              <a:gd name="connsiteY2" fmla="*/ 0 h 937420"/>
              <a:gd name="connsiteX3" fmla="*/ 8288124 w 8288124"/>
              <a:gd name="connsiteY3" fmla="*/ 937420 h 937420"/>
              <a:gd name="connsiteX4" fmla="*/ 0 w 8288124"/>
              <a:gd name="connsiteY4" fmla="*/ 937420 h 937420"/>
              <a:gd name="connsiteX0" fmla="*/ 0 w 8288124"/>
              <a:gd name="connsiteY0" fmla="*/ 937420 h 937420"/>
              <a:gd name="connsiteX1" fmla="*/ 1329037 w 8288124"/>
              <a:gd name="connsiteY1" fmla="*/ 3944 h 937420"/>
              <a:gd name="connsiteX2" fmla="*/ 5254726 w 8288124"/>
              <a:gd name="connsiteY2" fmla="*/ 0 h 937420"/>
              <a:gd name="connsiteX3" fmla="*/ 8288124 w 8288124"/>
              <a:gd name="connsiteY3" fmla="*/ 937420 h 937420"/>
              <a:gd name="connsiteX4" fmla="*/ 0 w 8288124"/>
              <a:gd name="connsiteY4" fmla="*/ 937420 h 937420"/>
              <a:gd name="connsiteX0" fmla="*/ 0 w 8288124"/>
              <a:gd name="connsiteY0" fmla="*/ 933477 h 933477"/>
              <a:gd name="connsiteX1" fmla="*/ 1329037 w 8288124"/>
              <a:gd name="connsiteY1" fmla="*/ 1 h 933477"/>
              <a:gd name="connsiteX2" fmla="*/ 3106111 w 8288124"/>
              <a:gd name="connsiteY2" fmla="*/ 0 h 933477"/>
              <a:gd name="connsiteX3" fmla="*/ 8288124 w 8288124"/>
              <a:gd name="connsiteY3" fmla="*/ 933477 h 933477"/>
              <a:gd name="connsiteX4" fmla="*/ 0 w 8288124"/>
              <a:gd name="connsiteY4" fmla="*/ 933477 h 93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124" h="933477">
                <a:moveTo>
                  <a:pt x="0" y="933477"/>
                </a:moveTo>
                <a:lnTo>
                  <a:pt x="1329037" y="1"/>
                </a:lnTo>
                <a:lnTo>
                  <a:pt x="3106111" y="0"/>
                </a:lnTo>
                <a:lnTo>
                  <a:pt x="8288124" y="933477"/>
                </a:lnTo>
                <a:lnTo>
                  <a:pt x="0" y="933477"/>
                </a:lnTo>
                <a:close/>
              </a:path>
            </a:pathLst>
          </a:cu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054660A3-83C6-AB4F-931C-620E8DCA91AA}"/>
              </a:ext>
            </a:extLst>
          </p:cNvPr>
          <p:cNvSpPr txBox="1"/>
          <p:nvPr/>
        </p:nvSpPr>
        <p:spPr>
          <a:xfrm>
            <a:off x="544047" y="2950383"/>
            <a:ext cx="4732386" cy="2600712"/>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クラウドの利用制限を撤廃</a:t>
            </a:r>
            <a:endParaRPr kumimoji="1" lang="en-US" altLang="ja-JP" sz="1400" b="1"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rgbClr val="0070C0"/>
                </a:solidFill>
                <a:latin typeface="Meiryo" panose="020B0604030504040204" pitchFamily="34" charset="-128"/>
                <a:ea typeface="Meiryo" panose="020B0604030504040204" pitchFamily="34" charset="-128"/>
              </a:rPr>
              <a:t>コモディティ・アプリケーションの</a:t>
            </a:r>
            <a:r>
              <a:rPr lang="en-US" altLang="ja-JP" sz="1100" dirty="0">
                <a:solidFill>
                  <a:srgbClr val="0070C0"/>
                </a:solidFill>
                <a:latin typeface="Meiryo" panose="020B0604030504040204" pitchFamily="34" charset="-128"/>
                <a:ea typeface="Meiryo" panose="020B0604030504040204" pitchFamily="34" charset="-128"/>
              </a:rPr>
              <a:t>SaaS</a:t>
            </a:r>
            <a:r>
              <a:rPr lang="ja-JP" altLang="en-US" sz="1100">
                <a:solidFill>
                  <a:srgbClr val="0070C0"/>
                </a:solidFill>
                <a:latin typeface="Meiryo" panose="020B0604030504040204" pitchFamily="34" charset="-128"/>
                <a:ea typeface="Meiryo" panose="020B0604030504040204" pitchFamily="34" charset="-128"/>
              </a:rPr>
              <a:t>へのシフト</a:t>
            </a:r>
            <a:endParaRPr lang="en-US" altLang="ja-JP" sz="11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rgbClr val="0070C0"/>
                </a:solidFill>
                <a:latin typeface="Meiryo" panose="020B0604030504040204" pitchFamily="34" charset="-128"/>
                <a:ea typeface="Meiryo" panose="020B0604030504040204" pitchFamily="34" charset="-128"/>
              </a:rPr>
              <a:t>ゼロトラスト・ネットワークによる</a:t>
            </a:r>
            <a:r>
              <a:rPr lang="en-US" altLang="ja-JP" sz="1100" dirty="0">
                <a:solidFill>
                  <a:srgbClr val="0070C0"/>
                </a:solidFill>
                <a:latin typeface="Meiryo" panose="020B0604030504040204" pitchFamily="34" charset="-128"/>
                <a:ea typeface="Meiryo" panose="020B0604030504040204" pitchFamily="34" charset="-128"/>
              </a:rPr>
              <a:t>VPN</a:t>
            </a:r>
            <a:r>
              <a:rPr lang="ja-JP" altLang="en-US" sz="1100">
                <a:solidFill>
                  <a:srgbClr val="0070C0"/>
                </a:solidFill>
                <a:latin typeface="Meiryo" panose="020B0604030504040204" pitchFamily="34" charset="-128"/>
                <a:ea typeface="Meiryo" panose="020B0604030504040204" pitchFamily="34" charset="-128"/>
              </a:rPr>
              <a:t>やファイヤーウォールの撤廃</a:t>
            </a:r>
            <a:endParaRPr lang="en-US" altLang="ja-JP" sz="11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1100" dirty="0">
                <a:solidFill>
                  <a:srgbClr val="0070C0"/>
                </a:solidFill>
                <a:latin typeface="Meiryo" panose="020B0604030504040204" pitchFamily="34" charset="-128"/>
                <a:ea typeface="Meiryo" panose="020B0604030504040204" pitchFamily="34" charset="-128"/>
              </a:rPr>
              <a:t>VDI</a:t>
            </a:r>
            <a:r>
              <a:rPr lang="ja-JP" altLang="en-US" sz="1100">
                <a:solidFill>
                  <a:srgbClr val="0070C0"/>
                </a:solidFill>
                <a:latin typeface="Meiryo" panose="020B0604030504040204" pitchFamily="34" charset="-128"/>
                <a:ea typeface="Meiryo" panose="020B0604030504040204" pitchFamily="34" charset="-128"/>
              </a:rPr>
              <a:t>や</a:t>
            </a:r>
            <a:r>
              <a:rPr lang="en-US" altLang="ja-JP" sz="1100" dirty="0">
                <a:solidFill>
                  <a:srgbClr val="0070C0"/>
                </a:solidFill>
                <a:latin typeface="Meiryo" panose="020B0604030504040204" pitchFamily="34" charset="-128"/>
                <a:ea typeface="Meiryo" panose="020B0604030504040204" pitchFamily="34" charset="-128"/>
              </a:rPr>
              <a:t>PPAP</a:t>
            </a:r>
            <a:r>
              <a:rPr lang="ja-JP" altLang="en-US" sz="1100">
                <a:solidFill>
                  <a:srgbClr val="0070C0"/>
                </a:solidFill>
                <a:latin typeface="Meiryo" panose="020B0604030504040204" pitchFamily="34" charset="-128"/>
                <a:ea typeface="Meiryo" panose="020B0604030504040204" pitchFamily="34" charset="-128"/>
              </a:rPr>
              <a:t>等の時代遅れ、無意味、生産性を損なう</a:t>
            </a:r>
            <a:r>
              <a:rPr lang="en-US" altLang="ja-JP" sz="1100" dirty="0">
                <a:solidFill>
                  <a:srgbClr val="0070C0"/>
                </a:solidFill>
                <a:latin typeface="Meiryo" panose="020B0604030504040204" pitchFamily="34" charset="-128"/>
                <a:ea typeface="Meiryo" panose="020B0604030504040204" pitchFamily="34" charset="-128"/>
              </a:rPr>
              <a:t>IT</a:t>
            </a:r>
            <a:r>
              <a:rPr lang="ja-JP" altLang="en-US" sz="1100">
                <a:solidFill>
                  <a:srgbClr val="0070C0"/>
                </a:solidFill>
                <a:latin typeface="Meiryo" panose="020B0604030504040204" pitchFamily="34" charset="-128"/>
                <a:ea typeface="Meiryo" panose="020B0604030504040204" pitchFamily="34" charset="-128"/>
              </a:rPr>
              <a:t>活用の撤廃</a:t>
            </a:r>
            <a:endParaRPr lang="en-US" altLang="ja-JP" sz="11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1100" dirty="0">
                <a:solidFill>
                  <a:srgbClr val="0070C0"/>
                </a:solidFill>
                <a:latin typeface="Meiryo" panose="020B0604030504040204" pitchFamily="34" charset="-128"/>
                <a:ea typeface="Meiryo" panose="020B0604030504040204" pitchFamily="34" charset="-128"/>
              </a:rPr>
              <a:t>FIDO2</a:t>
            </a:r>
            <a:r>
              <a:rPr lang="ja-JP" altLang="en-US" sz="1100">
                <a:solidFill>
                  <a:srgbClr val="0070C0"/>
                </a:solidFill>
                <a:latin typeface="Meiryo" panose="020B0604030504040204" pitchFamily="34" charset="-128"/>
                <a:ea typeface="Meiryo" panose="020B0604030504040204" pitchFamily="34" charset="-128"/>
              </a:rPr>
              <a:t>を使った</a:t>
            </a:r>
            <a:r>
              <a:rPr lang="en-US" altLang="ja-JP" sz="1100" dirty="0">
                <a:solidFill>
                  <a:srgbClr val="0070C0"/>
                </a:solidFill>
                <a:latin typeface="Meiryo" panose="020B0604030504040204" pitchFamily="34" charset="-128"/>
                <a:ea typeface="Meiryo" panose="020B0604030504040204" pitchFamily="34" charset="-128"/>
              </a:rPr>
              <a:t>SSO</a:t>
            </a:r>
            <a:r>
              <a:rPr lang="ja-JP" altLang="en-US" sz="1100">
                <a:solidFill>
                  <a:srgbClr val="0070C0"/>
                </a:solidFill>
                <a:latin typeface="Meiryo" panose="020B0604030504040204" pitchFamily="34" charset="-128"/>
                <a:ea typeface="Meiryo" panose="020B0604030504040204" pitchFamily="34" charset="-128"/>
              </a:rPr>
              <a:t>環境の整備　など</a:t>
            </a:r>
            <a:endParaRPr lang="en-US" altLang="ja-JP" sz="11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endParaRPr kumimoji="1" lang="en-US" altLang="ja-JP" sz="800" dirty="0">
              <a:solidFill>
                <a:srgbClr val="0070C0"/>
              </a:solidFill>
              <a:latin typeface="Meiryo" panose="020B0604030504040204" pitchFamily="34" charset="-128"/>
              <a:ea typeface="Meiryo" panose="020B0604030504040204" pitchFamily="34" charset="-128"/>
            </a:endParaRPr>
          </a:p>
          <a:p>
            <a:r>
              <a:rPr lang="ja-JP" altLang="en-US" sz="1400" b="1">
                <a:solidFill>
                  <a:srgbClr val="0070C0"/>
                </a:solidFill>
                <a:latin typeface="Meiryo" panose="020B0604030504040204" pitchFamily="34" charset="-128"/>
                <a:ea typeface="Meiryo" panose="020B0604030504040204" pitchFamily="34" charset="-128"/>
              </a:rPr>
              <a:t>クラウド・ネイティブの利用拡大</a:t>
            </a:r>
            <a:endParaRPr lang="en-US" altLang="ja-JP" sz="1400" b="1"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rgbClr val="0070C0"/>
                </a:solidFill>
                <a:latin typeface="Meiryo" panose="020B0604030504040204" pitchFamily="34" charset="-128"/>
                <a:ea typeface="Meiryo" panose="020B0604030504040204" pitchFamily="34" charset="-128"/>
              </a:rPr>
              <a:t>戦略的アプリケーションのクラウド・ネイティブへのシフト</a:t>
            </a:r>
            <a:endParaRPr lang="en-US" altLang="ja-JP" sz="11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rgbClr val="0070C0"/>
                </a:solidFill>
                <a:latin typeface="Meiryo" panose="020B0604030504040204" pitchFamily="34" charset="-128"/>
                <a:ea typeface="Meiryo" panose="020B0604030504040204" pitchFamily="34" charset="-128"/>
              </a:rPr>
              <a:t>プラットフォーム・サービスの活用</a:t>
            </a:r>
            <a:endParaRPr lang="en-US" altLang="ja-JP" sz="11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rgbClr val="0070C0"/>
                </a:solidFill>
                <a:latin typeface="Meiryo" panose="020B0604030504040204" pitchFamily="34" charset="-128"/>
                <a:ea typeface="Meiryo" panose="020B0604030504040204" pitchFamily="34" charset="-128"/>
              </a:rPr>
              <a:t>アジャイル開発や</a:t>
            </a:r>
            <a:r>
              <a:rPr lang="en-US" altLang="ja-JP" sz="1100" dirty="0">
                <a:solidFill>
                  <a:srgbClr val="0070C0"/>
                </a:solidFill>
                <a:latin typeface="Meiryo" panose="020B0604030504040204" pitchFamily="34" charset="-128"/>
                <a:ea typeface="Meiryo" panose="020B0604030504040204" pitchFamily="34" charset="-128"/>
              </a:rPr>
              <a:t>DevOps</a:t>
            </a:r>
            <a:r>
              <a:rPr lang="ja-JP" altLang="en-US" sz="1100">
                <a:solidFill>
                  <a:srgbClr val="0070C0"/>
                </a:solidFill>
                <a:latin typeface="Meiryo" panose="020B0604030504040204" pitchFamily="34" charset="-128"/>
                <a:ea typeface="Meiryo" panose="020B0604030504040204" pitchFamily="34" charset="-128"/>
              </a:rPr>
              <a:t>の適用　など</a:t>
            </a:r>
            <a:endParaRPr lang="en-US" altLang="ja-JP" sz="11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endParaRPr lang="en-US" altLang="ja-JP" sz="800" dirty="0">
              <a:solidFill>
                <a:srgbClr val="0070C0"/>
              </a:solidFill>
              <a:latin typeface="Meiryo" panose="020B0604030504040204" pitchFamily="34" charset="-128"/>
              <a:ea typeface="Meiryo" panose="020B0604030504040204" pitchFamily="34" charset="-128"/>
            </a:endParaRPr>
          </a:p>
          <a:p>
            <a:r>
              <a:rPr lang="ja-JP" altLang="en-US" sz="1400" b="1">
                <a:solidFill>
                  <a:srgbClr val="0070C0"/>
                </a:solidFill>
                <a:latin typeface="Meiryo" panose="020B0604030504040204" pitchFamily="34" charset="-128"/>
                <a:ea typeface="Meiryo" panose="020B0604030504040204" pitchFamily="34" charset="-128"/>
              </a:rPr>
              <a:t>組織の意志が直ちに反映される</a:t>
            </a:r>
            <a:r>
              <a:rPr lang="en-US" altLang="ja-JP" sz="1400" b="1" dirty="0">
                <a:solidFill>
                  <a:srgbClr val="0070C0"/>
                </a:solidFill>
                <a:latin typeface="Meiryo" panose="020B0604030504040204" pitchFamily="34" charset="-128"/>
                <a:ea typeface="Meiryo" panose="020B0604030504040204" pitchFamily="34" charset="-128"/>
              </a:rPr>
              <a:t>IT</a:t>
            </a:r>
            <a:r>
              <a:rPr lang="ja-JP" altLang="en-US" sz="1400" b="1">
                <a:solidFill>
                  <a:srgbClr val="0070C0"/>
                </a:solidFill>
                <a:latin typeface="Meiryo" panose="020B0604030504040204" pitchFamily="34" charset="-128"/>
                <a:ea typeface="Meiryo" panose="020B0604030504040204" pitchFamily="34" charset="-128"/>
              </a:rPr>
              <a:t>の実現</a:t>
            </a:r>
            <a:endParaRPr lang="en-US" altLang="ja-JP" sz="1400" b="1"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100">
                <a:solidFill>
                  <a:srgbClr val="0070C0"/>
                </a:solidFill>
                <a:latin typeface="Meiryo" panose="020B0604030504040204" pitchFamily="34" charset="-128"/>
                <a:ea typeface="Meiryo" panose="020B0604030504040204" pitchFamily="34" charset="-128"/>
              </a:rPr>
              <a:t>戦略的アプリケーションを中心に内製化の適用範囲を拡大</a:t>
            </a:r>
            <a:endParaRPr lang="en-US" altLang="ja-JP" sz="11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1100" dirty="0">
                <a:solidFill>
                  <a:srgbClr val="0070C0"/>
                </a:solidFill>
                <a:latin typeface="Meiryo" panose="020B0604030504040204" pitchFamily="34" charset="-128"/>
                <a:ea typeface="Meiryo" panose="020B0604030504040204" pitchFamily="34" charset="-128"/>
              </a:rPr>
              <a:t>IT</a:t>
            </a:r>
            <a:r>
              <a:rPr lang="ja-JP" altLang="en-US" sz="1100">
                <a:solidFill>
                  <a:srgbClr val="0070C0"/>
                </a:solidFill>
                <a:latin typeface="Meiryo" panose="020B0604030504040204" pitchFamily="34" charset="-128"/>
                <a:ea typeface="Meiryo" panose="020B0604030504040204" pitchFamily="34" charset="-128"/>
              </a:rPr>
              <a:t>に精通した経営幹部の配置　など</a:t>
            </a:r>
            <a:endParaRPr lang="en-US" altLang="ja-JP" sz="1100" dirty="0">
              <a:solidFill>
                <a:srgbClr val="0070C0"/>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34EBE945-6F79-4B4A-9CF3-17A3360B60DF}"/>
              </a:ext>
            </a:extLst>
          </p:cNvPr>
          <p:cNvSpPr txBox="1"/>
          <p:nvPr/>
        </p:nvSpPr>
        <p:spPr>
          <a:xfrm>
            <a:off x="1691657" y="1487763"/>
            <a:ext cx="1992853" cy="307777"/>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デジタル</a:t>
            </a:r>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を駆使して</a:t>
            </a:r>
          </a:p>
        </p:txBody>
      </p:sp>
      <p:sp>
        <p:nvSpPr>
          <p:cNvPr id="54" name="テキスト ボックス 53">
            <a:extLst>
              <a:ext uri="{FF2B5EF4-FFF2-40B4-BE49-F238E27FC236}">
                <a16:creationId xmlns:a16="http://schemas.microsoft.com/office/drawing/2014/main" id="{4C6B908B-3C23-054D-8DDA-B32BFC5E887E}"/>
              </a:ext>
            </a:extLst>
          </p:cNvPr>
          <p:cNvSpPr txBox="1"/>
          <p:nvPr/>
        </p:nvSpPr>
        <p:spPr>
          <a:xfrm>
            <a:off x="5837127" y="1487762"/>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変革する</a:t>
            </a:r>
            <a:endParaRPr kumimoji="1" lang="ja-JP" altLang="en-US" sz="1400">
              <a:solidFill>
                <a:schemeClr val="bg1"/>
              </a:solidFill>
              <a:latin typeface="Meiryo" panose="020B0604030504040204" pitchFamily="34" charset="-128"/>
              <a:ea typeface="Meiryo" panose="020B0604030504040204" pitchFamily="34" charset="-128"/>
            </a:endParaRPr>
          </a:p>
        </p:txBody>
      </p:sp>
      <p:grpSp>
        <p:nvGrpSpPr>
          <p:cNvPr id="55" name="グループ化 54">
            <a:extLst>
              <a:ext uri="{FF2B5EF4-FFF2-40B4-BE49-F238E27FC236}">
                <a16:creationId xmlns:a16="http://schemas.microsoft.com/office/drawing/2014/main" id="{1A5D6257-6274-EB4C-899C-342C61B773F1}"/>
              </a:ext>
            </a:extLst>
          </p:cNvPr>
          <p:cNvGrpSpPr/>
          <p:nvPr/>
        </p:nvGrpSpPr>
        <p:grpSpPr>
          <a:xfrm>
            <a:off x="464987" y="1448930"/>
            <a:ext cx="1076011" cy="369332"/>
            <a:chOff x="464987" y="3919896"/>
            <a:chExt cx="1076011" cy="369332"/>
          </a:xfrm>
        </p:grpSpPr>
        <p:sp>
          <p:nvSpPr>
            <p:cNvPr id="56" name="正方形/長方形 55">
              <a:extLst>
                <a:ext uri="{FF2B5EF4-FFF2-40B4-BE49-F238E27FC236}">
                  <a16:creationId xmlns:a16="http://schemas.microsoft.com/office/drawing/2014/main" id="{B9141969-60F4-1340-BACD-F4C41024C15F}"/>
                </a:ext>
              </a:extLst>
            </p:cNvPr>
            <p:cNvSpPr/>
            <p:nvPr/>
          </p:nvSpPr>
          <p:spPr>
            <a:xfrm>
              <a:off x="464987" y="3919897"/>
              <a:ext cx="1076011"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Meiryo" panose="020B0604030504040204" pitchFamily="34" charset="-128"/>
                <a:ea typeface="Meiryo" panose="020B0604030504040204" pitchFamily="34" charset="-128"/>
                <a:cs typeface="ＭＳ Ｐゴシック"/>
              </a:endParaRPr>
            </a:p>
          </p:txBody>
        </p:sp>
        <p:sp>
          <p:nvSpPr>
            <p:cNvPr id="57" name="正方形/長方形 56">
              <a:extLst>
                <a:ext uri="{FF2B5EF4-FFF2-40B4-BE49-F238E27FC236}">
                  <a16:creationId xmlns:a16="http://schemas.microsoft.com/office/drawing/2014/main" id="{109D6F2F-5015-2140-9746-2440DF144458}"/>
                </a:ext>
              </a:extLst>
            </p:cNvPr>
            <p:cNvSpPr/>
            <p:nvPr/>
          </p:nvSpPr>
          <p:spPr>
            <a:xfrm>
              <a:off x="562857" y="3919896"/>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誰が？</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58" name="グループ化 57">
            <a:extLst>
              <a:ext uri="{FF2B5EF4-FFF2-40B4-BE49-F238E27FC236}">
                <a16:creationId xmlns:a16="http://schemas.microsoft.com/office/drawing/2014/main" id="{9FC4CB17-B56F-494B-8C99-1960930387E7}"/>
              </a:ext>
            </a:extLst>
          </p:cNvPr>
          <p:cNvGrpSpPr/>
          <p:nvPr/>
        </p:nvGrpSpPr>
        <p:grpSpPr>
          <a:xfrm>
            <a:off x="3898052" y="1460512"/>
            <a:ext cx="1775012" cy="372586"/>
            <a:chOff x="3898052" y="3931478"/>
            <a:chExt cx="1775012" cy="372586"/>
          </a:xfrm>
        </p:grpSpPr>
        <p:sp>
          <p:nvSpPr>
            <p:cNvPr id="59" name="正方形/長方形 58">
              <a:extLst>
                <a:ext uri="{FF2B5EF4-FFF2-40B4-BE49-F238E27FC236}">
                  <a16:creationId xmlns:a16="http://schemas.microsoft.com/office/drawing/2014/main" id="{00A86C00-8FA8-9F45-8FA2-0A1ABF0B8987}"/>
                </a:ext>
              </a:extLst>
            </p:cNvPr>
            <p:cNvSpPr/>
            <p:nvPr/>
          </p:nvSpPr>
          <p:spPr>
            <a:xfrm>
              <a:off x="3898052" y="3931478"/>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E23EA0EB-33BD-9840-BF25-56C2A1F420AF}"/>
                </a:ext>
              </a:extLst>
            </p:cNvPr>
            <p:cNvSpPr/>
            <p:nvPr/>
          </p:nvSpPr>
          <p:spPr>
            <a:xfrm>
              <a:off x="4322237" y="3934732"/>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何を？</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61" name="グループ化 60">
            <a:extLst>
              <a:ext uri="{FF2B5EF4-FFF2-40B4-BE49-F238E27FC236}">
                <a16:creationId xmlns:a16="http://schemas.microsoft.com/office/drawing/2014/main" id="{F7638F1F-3241-CC40-8985-49211C82D052}"/>
              </a:ext>
            </a:extLst>
          </p:cNvPr>
          <p:cNvGrpSpPr/>
          <p:nvPr/>
        </p:nvGrpSpPr>
        <p:grpSpPr>
          <a:xfrm>
            <a:off x="6904001" y="1448930"/>
            <a:ext cx="1775012" cy="370721"/>
            <a:chOff x="6904001" y="3919896"/>
            <a:chExt cx="1775012" cy="370721"/>
          </a:xfrm>
        </p:grpSpPr>
        <p:sp>
          <p:nvSpPr>
            <p:cNvPr id="62" name="正方形/長方形 61">
              <a:extLst>
                <a:ext uri="{FF2B5EF4-FFF2-40B4-BE49-F238E27FC236}">
                  <a16:creationId xmlns:a16="http://schemas.microsoft.com/office/drawing/2014/main" id="{E43E47F1-92B6-B444-805D-AD311E04FC00}"/>
                </a:ext>
              </a:extLst>
            </p:cNvPr>
            <p:cNvSpPr/>
            <p:nvPr/>
          </p:nvSpPr>
          <p:spPr>
            <a:xfrm>
              <a:off x="6904001" y="3919896"/>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EAB8CC22-A069-8645-B0AF-C2D6EDE1E14B}"/>
                </a:ext>
              </a:extLst>
            </p:cNvPr>
            <p:cNvSpPr/>
            <p:nvPr/>
          </p:nvSpPr>
          <p:spPr>
            <a:xfrm>
              <a:off x="7001577" y="3921285"/>
              <a:ext cx="1569660"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何のために？</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sp>
        <p:nvSpPr>
          <p:cNvPr id="64" name="テキスト ボックス 63">
            <a:extLst>
              <a:ext uri="{FF2B5EF4-FFF2-40B4-BE49-F238E27FC236}">
                <a16:creationId xmlns:a16="http://schemas.microsoft.com/office/drawing/2014/main" id="{3EEA38CE-8806-4E43-B953-65EB14A23215}"/>
              </a:ext>
            </a:extLst>
          </p:cNvPr>
          <p:cNvSpPr txBox="1"/>
          <p:nvPr/>
        </p:nvSpPr>
        <p:spPr>
          <a:xfrm>
            <a:off x="457200" y="1828092"/>
            <a:ext cx="902811"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自分たち</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事業主体</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B51925F5-3BC4-5F46-A793-6D3BE4971D62}"/>
              </a:ext>
            </a:extLst>
          </p:cNvPr>
          <p:cNvSpPr txBox="1"/>
          <p:nvPr/>
        </p:nvSpPr>
        <p:spPr>
          <a:xfrm>
            <a:off x="6830988" y="1828092"/>
            <a:ext cx="1620957"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事業の継続と成長</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企業の存続</a:t>
            </a:r>
            <a:endParaRPr kumimoji="1" lang="en-US" altLang="ja-JP" sz="1400" b="1" dirty="0">
              <a:solidFill>
                <a:schemeClr val="bg1"/>
              </a:solidFill>
              <a:latin typeface="Meiryo" panose="020B0604030504040204" pitchFamily="34" charset="-128"/>
              <a:ea typeface="Meiryo" panose="020B0604030504040204" pitchFamily="34" charset="-128"/>
            </a:endParaRPr>
          </a:p>
        </p:txBody>
      </p:sp>
      <p:grpSp>
        <p:nvGrpSpPr>
          <p:cNvPr id="10" name="グループ化 9">
            <a:extLst>
              <a:ext uri="{FF2B5EF4-FFF2-40B4-BE49-F238E27FC236}">
                <a16:creationId xmlns:a16="http://schemas.microsoft.com/office/drawing/2014/main" id="{02967A31-4531-7D43-8846-F9BD26E156C3}"/>
              </a:ext>
            </a:extLst>
          </p:cNvPr>
          <p:cNvGrpSpPr/>
          <p:nvPr/>
        </p:nvGrpSpPr>
        <p:grpSpPr>
          <a:xfrm>
            <a:off x="6071943" y="3517902"/>
            <a:ext cx="1927103" cy="1785737"/>
            <a:chOff x="2267744" y="1696563"/>
            <a:chExt cx="4740216" cy="4392488"/>
          </a:xfrm>
        </p:grpSpPr>
        <p:sp>
          <p:nvSpPr>
            <p:cNvPr id="84" name="円/楕円 83">
              <a:extLst>
                <a:ext uri="{FF2B5EF4-FFF2-40B4-BE49-F238E27FC236}">
                  <a16:creationId xmlns:a16="http://schemas.microsoft.com/office/drawing/2014/main" id="{42DE9DB0-BA2D-5346-AE81-A97E80565719}"/>
                </a:ext>
              </a:extLst>
            </p:cNvPr>
            <p:cNvSpPr/>
            <p:nvPr/>
          </p:nvSpPr>
          <p:spPr>
            <a:xfrm>
              <a:off x="2750924" y="1696563"/>
              <a:ext cx="3642151" cy="3643485"/>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D5A3F95C-01D7-E745-A8BE-6DBFC517F46B}"/>
                </a:ext>
              </a:extLst>
            </p:cNvPr>
            <p:cNvSpPr/>
            <p:nvPr/>
          </p:nvSpPr>
          <p:spPr>
            <a:xfrm>
              <a:off x="2267744" y="1840579"/>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6" name="円/楕円 85">
              <a:extLst>
                <a:ext uri="{FF2B5EF4-FFF2-40B4-BE49-F238E27FC236}">
                  <a16:creationId xmlns:a16="http://schemas.microsoft.com/office/drawing/2014/main" id="{27CD3E1E-953E-3440-8A5F-636C4D377C4D}"/>
                </a:ext>
              </a:extLst>
            </p:cNvPr>
            <p:cNvSpPr/>
            <p:nvPr/>
          </p:nvSpPr>
          <p:spPr>
            <a:xfrm>
              <a:off x="5436096" y="1837923"/>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4098955B-B26C-3146-8B27-BA31692769E5}"/>
                </a:ext>
              </a:extLst>
            </p:cNvPr>
            <p:cNvSpPr/>
            <p:nvPr/>
          </p:nvSpPr>
          <p:spPr>
            <a:xfrm>
              <a:off x="3851804" y="4648891"/>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cxnSp>
          <p:nvCxnSpPr>
            <p:cNvPr id="88" name="直線コネクタ 87">
              <a:extLst>
                <a:ext uri="{FF2B5EF4-FFF2-40B4-BE49-F238E27FC236}">
                  <a16:creationId xmlns:a16="http://schemas.microsoft.com/office/drawing/2014/main" id="{EB171E36-CD6E-814F-A9B7-E955DF412572}"/>
                </a:ext>
              </a:extLst>
            </p:cNvPr>
            <p:cNvCxnSpPr>
              <a:cxnSpLocks/>
              <a:stCxn id="85" idx="6"/>
              <a:endCxn id="86" idx="2"/>
            </p:cNvCxnSpPr>
            <p:nvPr/>
          </p:nvCxnSpPr>
          <p:spPr>
            <a:xfrm flipV="1">
              <a:off x="3707904" y="2558003"/>
              <a:ext cx="1728192" cy="2656"/>
            </a:xfrm>
            <a:prstGeom prst="line">
              <a:avLst/>
            </a:prstGeom>
            <a:ln w="762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89" name="直線コネクタ 88">
              <a:extLst>
                <a:ext uri="{FF2B5EF4-FFF2-40B4-BE49-F238E27FC236}">
                  <a16:creationId xmlns:a16="http://schemas.microsoft.com/office/drawing/2014/main" id="{137623D0-C155-2941-8758-2B64EB2BFD7C}"/>
                </a:ext>
              </a:extLst>
            </p:cNvPr>
            <p:cNvCxnSpPr>
              <a:cxnSpLocks/>
              <a:stCxn id="86" idx="4"/>
              <a:endCxn id="87" idx="7"/>
            </p:cNvCxnSpPr>
            <p:nvPr/>
          </p:nvCxnSpPr>
          <p:spPr>
            <a:xfrm flipH="1">
              <a:off x="5081057" y="3278083"/>
              <a:ext cx="1075119" cy="1581715"/>
            </a:xfrm>
            <a:prstGeom prst="line">
              <a:avLst/>
            </a:prstGeom>
            <a:ln w="762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90" name="直線コネクタ 89">
              <a:extLst>
                <a:ext uri="{FF2B5EF4-FFF2-40B4-BE49-F238E27FC236}">
                  <a16:creationId xmlns:a16="http://schemas.microsoft.com/office/drawing/2014/main" id="{D4050932-5A33-4545-9860-395CA8F122BE}"/>
                </a:ext>
              </a:extLst>
            </p:cNvPr>
            <p:cNvCxnSpPr>
              <a:cxnSpLocks/>
              <a:stCxn id="85" idx="4"/>
              <a:endCxn id="87" idx="1"/>
            </p:cNvCxnSpPr>
            <p:nvPr/>
          </p:nvCxnSpPr>
          <p:spPr>
            <a:xfrm>
              <a:off x="2987824" y="3280739"/>
              <a:ext cx="1074887" cy="1579059"/>
            </a:xfrm>
            <a:prstGeom prst="line">
              <a:avLst/>
            </a:prstGeom>
            <a:ln w="762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91" name="テキスト ボックス 90">
              <a:extLst>
                <a:ext uri="{FF2B5EF4-FFF2-40B4-BE49-F238E27FC236}">
                  <a16:creationId xmlns:a16="http://schemas.microsoft.com/office/drawing/2014/main" id="{EEA13015-8C01-A041-80C7-6F6FD374B5A6}"/>
                </a:ext>
              </a:extLst>
            </p:cNvPr>
            <p:cNvSpPr txBox="1"/>
            <p:nvPr/>
          </p:nvSpPr>
          <p:spPr>
            <a:xfrm>
              <a:off x="2575089" y="2274263"/>
              <a:ext cx="793332" cy="605645"/>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AI</a:t>
              </a:r>
              <a:endParaRPr kumimoji="1" lang="ja-JP" altLang="en-US" sz="1000" dirty="0">
                <a:solidFill>
                  <a:schemeClr val="bg1"/>
                </a:solidFill>
                <a:latin typeface="Meiryo" panose="020B0604030504040204" pitchFamily="34" charset="-128"/>
                <a:ea typeface="Meiryo" panose="020B0604030504040204" pitchFamily="34" charset="-128"/>
              </a:endParaRPr>
            </a:p>
          </p:txBody>
        </p:sp>
        <p:sp>
          <p:nvSpPr>
            <p:cNvPr id="92" name="テキスト ボックス 91">
              <a:extLst>
                <a:ext uri="{FF2B5EF4-FFF2-40B4-BE49-F238E27FC236}">
                  <a16:creationId xmlns:a16="http://schemas.microsoft.com/office/drawing/2014/main" id="{4D91B47F-0E2E-0E43-809A-53EECDF33743}"/>
                </a:ext>
              </a:extLst>
            </p:cNvPr>
            <p:cNvSpPr txBox="1"/>
            <p:nvPr/>
          </p:nvSpPr>
          <p:spPr>
            <a:xfrm>
              <a:off x="5291963" y="2309366"/>
              <a:ext cx="1715997" cy="605645"/>
            </a:xfrm>
            <a:prstGeom prst="rect">
              <a:avLst/>
            </a:prstGeom>
            <a:noFill/>
          </p:spPr>
          <p:txBody>
            <a:bodyPr wrap="none" rtlCol="0">
              <a:spAutoFit/>
            </a:bodyPr>
            <a:lstStyle/>
            <a:p>
              <a:pPr algn="ctr"/>
              <a:r>
                <a:rPr kumimoji="1" lang="ja-JP" altLang="en-US" sz="1000" dirty="0">
                  <a:solidFill>
                    <a:schemeClr val="bg1"/>
                  </a:solidFill>
                  <a:latin typeface="Meiryo" panose="020B0604030504040204" pitchFamily="34" charset="-128"/>
                  <a:ea typeface="Meiryo" panose="020B0604030504040204" pitchFamily="34" charset="-128"/>
                </a:rPr>
                <a:t>クラウド</a:t>
              </a:r>
            </a:p>
          </p:txBody>
        </p:sp>
        <p:sp>
          <p:nvSpPr>
            <p:cNvPr id="93" name="テキスト ボックス 92">
              <a:extLst>
                <a:ext uri="{FF2B5EF4-FFF2-40B4-BE49-F238E27FC236}">
                  <a16:creationId xmlns:a16="http://schemas.microsoft.com/office/drawing/2014/main" id="{C828F2E6-810B-4741-88D2-DCC23635AB7A}"/>
                </a:ext>
              </a:extLst>
            </p:cNvPr>
            <p:cNvSpPr txBox="1"/>
            <p:nvPr/>
          </p:nvSpPr>
          <p:spPr>
            <a:xfrm>
              <a:off x="4086500" y="5151417"/>
              <a:ext cx="970770" cy="605645"/>
            </a:xfrm>
            <a:prstGeom prst="rect">
              <a:avLst/>
            </a:prstGeom>
            <a:noFill/>
          </p:spPr>
          <p:txBody>
            <a:bodyPr wrap="non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IoT</a:t>
              </a:r>
              <a:endParaRPr kumimoji="1" lang="ja-JP" altLang="en-US" sz="1000" dirty="0">
                <a:solidFill>
                  <a:schemeClr val="bg1"/>
                </a:solidFill>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id="{0B208BBF-13F9-F345-80A2-DECC28DD8AB4}"/>
                </a:ext>
              </a:extLst>
            </p:cNvPr>
            <p:cNvSpPr txBox="1"/>
            <p:nvPr/>
          </p:nvSpPr>
          <p:spPr>
            <a:xfrm>
              <a:off x="4091520" y="1817458"/>
              <a:ext cx="966827" cy="681352"/>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5G</a:t>
              </a:r>
              <a:endParaRPr kumimoji="1" lang="ja-JP" altLang="en-US" sz="1200" dirty="0">
                <a:solidFill>
                  <a:schemeClr val="bg1"/>
                </a:solidFill>
                <a:latin typeface="Meiryo" panose="020B0604030504040204" pitchFamily="34" charset="-128"/>
                <a:ea typeface="Meiryo" panose="020B0604030504040204" pitchFamily="34" charset="-128"/>
              </a:endParaRPr>
            </a:p>
          </p:txBody>
        </p:sp>
        <p:cxnSp>
          <p:nvCxnSpPr>
            <p:cNvPr id="95" name="直線コネクタ 94">
              <a:extLst>
                <a:ext uri="{FF2B5EF4-FFF2-40B4-BE49-F238E27FC236}">
                  <a16:creationId xmlns:a16="http://schemas.microsoft.com/office/drawing/2014/main" id="{F6C30D73-5B51-D144-ABBB-9D1721D05E1C}"/>
                </a:ext>
              </a:extLst>
            </p:cNvPr>
            <p:cNvCxnSpPr>
              <a:cxnSpLocks/>
              <a:stCxn id="85" idx="5"/>
            </p:cNvCxnSpPr>
            <p:nvPr/>
          </p:nvCxnSpPr>
          <p:spPr>
            <a:xfrm>
              <a:off x="3496997" y="3069832"/>
              <a:ext cx="1121870" cy="521817"/>
            </a:xfrm>
            <a:prstGeom prst="line">
              <a:avLst/>
            </a:prstGeom>
            <a:ln w="762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6" name="直線コネクタ 95">
              <a:extLst>
                <a:ext uri="{FF2B5EF4-FFF2-40B4-BE49-F238E27FC236}">
                  <a16:creationId xmlns:a16="http://schemas.microsoft.com/office/drawing/2014/main" id="{FECB405D-45D9-F443-B723-7558E0A14B08}"/>
                </a:ext>
              </a:extLst>
            </p:cNvPr>
            <p:cNvCxnSpPr>
              <a:cxnSpLocks/>
              <a:endCxn id="86" idx="3"/>
            </p:cNvCxnSpPr>
            <p:nvPr/>
          </p:nvCxnSpPr>
          <p:spPr>
            <a:xfrm flipV="1">
              <a:off x="4546122" y="3067176"/>
              <a:ext cx="1100881" cy="521818"/>
            </a:xfrm>
            <a:prstGeom prst="line">
              <a:avLst/>
            </a:prstGeom>
            <a:ln w="762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2FA02EE6-2944-BB4E-A5ED-902EA3D22ED1}"/>
                </a:ext>
              </a:extLst>
            </p:cNvPr>
            <p:cNvCxnSpPr>
              <a:cxnSpLocks/>
              <a:stCxn id="87" idx="0"/>
            </p:cNvCxnSpPr>
            <p:nvPr/>
          </p:nvCxnSpPr>
          <p:spPr>
            <a:xfrm flipV="1">
              <a:off x="4571884" y="3541579"/>
              <a:ext cx="20874" cy="1107312"/>
            </a:xfrm>
            <a:prstGeom prst="line">
              <a:avLst/>
            </a:prstGeom>
            <a:ln w="762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98" name="円/楕円 97">
              <a:extLst>
                <a:ext uri="{FF2B5EF4-FFF2-40B4-BE49-F238E27FC236}">
                  <a16:creationId xmlns:a16="http://schemas.microsoft.com/office/drawing/2014/main" id="{1DD83A6B-DDF9-BD4F-B479-F34D5FE135CC}"/>
                </a:ext>
              </a:extLst>
            </p:cNvPr>
            <p:cNvSpPr/>
            <p:nvPr/>
          </p:nvSpPr>
          <p:spPr>
            <a:xfrm>
              <a:off x="3851920" y="2798226"/>
              <a:ext cx="1440160" cy="144016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9" name="テキスト ボックス 98">
              <a:extLst>
                <a:ext uri="{FF2B5EF4-FFF2-40B4-BE49-F238E27FC236}">
                  <a16:creationId xmlns:a16="http://schemas.microsoft.com/office/drawing/2014/main" id="{AA4EF4DC-C502-024A-8732-6C0818CE1BA7}"/>
                </a:ext>
              </a:extLst>
            </p:cNvPr>
            <p:cNvSpPr txBox="1"/>
            <p:nvPr/>
          </p:nvSpPr>
          <p:spPr>
            <a:xfrm>
              <a:off x="3776976" y="3256551"/>
              <a:ext cx="1589821" cy="681352"/>
            </a:xfrm>
            <a:prstGeom prst="rect">
              <a:avLst/>
            </a:prstGeom>
            <a:noFill/>
          </p:spPr>
          <p:txBody>
            <a:bodyPr wrap="none" rtlCol="0">
              <a:spAutoFit/>
            </a:bodyPr>
            <a:lstStyle/>
            <a:p>
              <a:pPr algn="ctr"/>
              <a:r>
                <a:rPr kumimoji="1" lang="ja-JP" altLang="en-US" sz="1200" b="1" dirty="0">
                  <a:solidFill>
                    <a:schemeClr val="bg1"/>
                  </a:solidFill>
                  <a:latin typeface="Meiryo" panose="020B0604030504040204" pitchFamily="34" charset="-128"/>
                  <a:ea typeface="Meiryo" panose="020B0604030504040204" pitchFamily="34" charset="-128"/>
                </a:rPr>
                <a:t>データ</a:t>
              </a:r>
            </a:p>
          </p:txBody>
        </p:sp>
      </p:grpSp>
      <p:sp>
        <p:nvSpPr>
          <p:cNvPr id="11" name="正方形/長方形 10">
            <a:extLst>
              <a:ext uri="{FF2B5EF4-FFF2-40B4-BE49-F238E27FC236}">
                <a16:creationId xmlns:a16="http://schemas.microsoft.com/office/drawing/2014/main" id="{1072D64E-41B7-9A40-BF5D-E8F96C074FF8}"/>
              </a:ext>
            </a:extLst>
          </p:cNvPr>
          <p:cNvSpPr/>
          <p:nvPr/>
        </p:nvSpPr>
        <p:spPr>
          <a:xfrm>
            <a:off x="5293417" y="2952208"/>
            <a:ext cx="3416320" cy="307777"/>
          </a:xfrm>
          <a:prstGeom prst="rect">
            <a:avLst/>
          </a:prstGeom>
        </p:spPr>
        <p:txBody>
          <a:bodyPr wrap="none">
            <a:spAutoFit/>
          </a:bodyPr>
          <a:lstStyle/>
          <a:p>
            <a:r>
              <a:rPr lang="ja-JP" altLang="en-US" sz="1400" b="1">
                <a:solidFill>
                  <a:srgbClr val="0070C0"/>
                </a:solidFill>
                <a:latin typeface="Meiryo" panose="020B0604030504040204" pitchFamily="34" charset="-128"/>
                <a:ea typeface="Meiryo" panose="020B0604030504040204" pitchFamily="34" charset="-128"/>
              </a:rPr>
              <a:t>トレンドを見据えたテクノロジーの適用</a:t>
            </a:r>
            <a:endParaRPr lang="en-US" altLang="ja-JP" sz="1400" b="1" dirty="0">
              <a:solidFill>
                <a:srgbClr val="0070C0"/>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875F04B8-51F1-D54A-89A5-24A150ACA114}"/>
              </a:ext>
            </a:extLst>
          </p:cNvPr>
          <p:cNvSpPr txBox="1"/>
          <p:nvPr/>
        </p:nvSpPr>
        <p:spPr>
          <a:xfrm>
            <a:off x="3872571" y="1818332"/>
            <a:ext cx="1800493"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ビジネス・プロセス</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ビジネス・モデル</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6B361238-0211-AE4F-9AAD-D31C5E610F79}"/>
              </a:ext>
            </a:extLst>
          </p:cNvPr>
          <p:cNvSpPr txBox="1"/>
          <p:nvPr/>
        </p:nvSpPr>
        <p:spPr>
          <a:xfrm>
            <a:off x="3872571" y="2263218"/>
            <a:ext cx="1620957"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企業の文化や風土</a:t>
            </a:r>
            <a:endParaRPr kumimoji="1" lang="en-US" altLang="ja-JP" sz="11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96317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50F88B0-F1EA-A64C-AE87-20A2140880B7}"/>
              </a:ext>
            </a:extLst>
          </p:cNvPr>
          <p:cNvSpPr/>
          <p:nvPr/>
        </p:nvSpPr>
        <p:spPr>
          <a:xfrm>
            <a:off x="174812" y="774403"/>
            <a:ext cx="8801100" cy="48870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2732770-0DD9-2846-9AD3-5DC2D5F92A45}"/>
              </a:ext>
            </a:extLst>
          </p:cNvPr>
          <p:cNvSpPr>
            <a:spLocks noGrp="1"/>
          </p:cNvSpPr>
          <p:nvPr>
            <p:ph type="title"/>
          </p:nvPr>
        </p:nvSpPr>
        <p:spPr/>
        <p:txBody>
          <a:bodyPr/>
          <a:lstStyle/>
          <a:p>
            <a:r>
              <a:rPr kumimoji="1" lang="ja-JP" altLang="en-US"/>
              <a:t>「共創」とは、何をすることか</a:t>
            </a:r>
          </a:p>
        </p:txBody>
      </p:sp>
      <p:sp>
        <p:nvSpPr>
          <p:cNvPr id="3" name="スライド番号プレースホルダー 2">
            <a:extLst>
              <a:ext uri="{FF2B5EF4-FFF2-40B4-BE49-F238E27FC236}">
                <a16:creationId xmlns:a16="http://schemas.microsoft.com/office/drawing/2014/main" id="{97F98B0E-2D18-6248-ABB9-20BD5221F2A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29</a:t>
            </a:fld>
            <a:endParaRPr kumimoji="1" lang="ja-JP" altLang="en-US"/>
          </a:p>
        </p:txBody>
      </p:sp>
      <p:sp>
        <p:nvSpPr>
          <p:cNvPr id="5" name="テキスト ボックス 4">
            <a:extLst>
              <a:ext uri="{FF2B5EF4-FFF2-40B4-BE49-F238E27FC236}">
                <a16:creationId xmlns:a16="http://schemas.microsoft.com/office/drawing/2014/main" id="{336937E3-E132-8945-9BC4-86D65B44AB12}"/>
              </a:ext>
            </a:extLst>
          </p:cNvPr>
          <p:cNvSpPr txBox="1"/>
          <p:nvPr/>
        </p:nvSpPr>
        <p:spPr>
          <a:xfrm>
            <a:off x="1775014" y="898175"/>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デジタル</a:t>
            </a:r>
          </a:p>
        </p:txBody>
      </p:sp>
      <p:sp>
        <p:nvSpPr>
          <p:cNvPr id="6" name="テキスト ボックス 5">
            <a:extLst>
              <a:ext uri="{FF2B5EF4-FFF2-40B4-BE49-F238E27FC236}">
                <a16:creationId xmlns:a16="http://schemas.microsoft.com/office/drawing/2014/main" id="{AEE1B23A-17C3-694E-B18B-666AC25F626B}"/>
              </a:ext>
            </a:extLst>
          </p:cNvPr>
          <p:cNvSpPr txBox="1"/>
          <p:nvPr/>
        </p:nvSpPr>
        <p:spPr>
          <a:xfrm>
            <a:off x="3733988" y="890444"/>
            <a:ext cx="510909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トランスフォーメーション</a:t>
            </a:r>
          </a:p>
        </p:txBody>
      </p:sp>
      <p:sp>
        <p:nvSpPr>
          <p:cNvPr id="42" name="テキスト ボックス 41">
            <a:extLst>
              <a:ext uri="{FF2B5EF4-FFF2-40B4-BE49-F238E27FC236}">
                <a16:creationId xmlns:a16="http://schemas.microsoft.com/office/drawing/2014/main" id="{A43AAB30-261D-2D41-B272-80D87A61766B}"/>
              </a:ext>
            </a:extLst>
          </p:cNvPr>
          <p:cNvSpPr txBox="1"/>
          <p:nvPr/>
        </p:nvSpPr>
        <p:spPr>
          <a:xfrm>
            <a:off x="262274" y="838031"/>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手段</a:t>
            </a:r>
            <a:endParaRPr kumimoji="1" lang="ja-JP" altLang="en-US" b="1">
              <a:solidFill>
                <a:schemeClr val="bg1"/>
              </a:solidFill>
              <a:latin typeface="Meiryo" panose="020B0604030504040204" pitchFamily="34" charset="-128"/>
              <a:ea typeface="Meiryo" panose="020B0604030504040204" pitchFamily="34" charset="-128"/>
            </a:endParaRPr>
          </a:p>
        </p:txBody>
      </p:sp>
      <p:grpSp>
        <p:nvGrpSpPr>
          <p:cNvPr id="52" name="グループ化 51">
            <a:extLst>
              <a:ext uri="{FF2B5EF4-FFF2-40B4-BE49-F238E27FC236}">
                <a16:creationId xmlns:a16="http://schemas.microsoft.com/office/drawing/2014/main" id="{95B38EE7-3155-5447-A1C6-2FF51BA8A982}"/>
              </a:ext>
            </a:extLst>
          </p:cNvPr>
          <p:cNvGrpSpPr/>
          <p:nvPr/>
        </p:nvGrpSpPr>
        <p:grpSpPr>
          <a:xfrm>
            <a:off x="171450" y="5710105"/>
            <a:ext cx="8801100" cy="858053"/>
            <a:chOff x="171450" y="5738025"/>
            <a:chExt cx="8801100" cy="858053"/>
          </a:xfrm>
        </p:grpSpPr>
        <p:sp>
          <p:nvSpPr>
            <p:cNvPr id="37" name="正方形/長方形 36">
              <a:extLst>
                <a:ext uri="{FF2B5EF4-FFF2-40B4-BE49-F238E27FC236}">
                  <a16:creationId xmlns:a16="http://schemas.microsoft.com/office/drawing/2014/main" id="{D99D96DA-1509-F74E-B7D5-5C656EE4E9F0}"/>
                </a:ext>
              </a:extLst>
            </p:cNvPr>
            <p:cNvSpPr/>
            <p:nvPr/>
          </p:nvSpPr>
          <p:spPr>
            <a:xfrm>
              <a:off x="171450" y="5738025"/>
              <a:ext cx="8801100" cy="85805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142ACDF2-07C8-A344-8B2E-461EB3E8455C}"/>
                </a:ext>
              </a:extLst>
            </p:cNvPr>
            <p:cNvSpPr txBox="1"/>
            <p:nvPr/>
          </p:nvSpPr>
          <p:spPr>
            <a:xfrm>
              <a:off x="2017455" y="5813580"/>
              <a:ext cx="5109091" cy="584775"/>
            </a:xfrm>
            <a:prstGeom prst="rect">
              <a:avLst/>
            </a:prstGeom>
            <a:noFill/>
          </p:spPr>
          <p:txBody>
            <a:bodyPr wrap="none" rtlCol="0">
              <a:spAutoFit/>
            </a:bodyPr>
            <a:lstStyle/>
            <a:p>
              <a:pPr algn="ctr"/>
              <a:r>
                <a:rPr lang="ja-JP" altLang="en-US" sz="3200" b="1">
                  <a:solidFill>
                    <a:schemeClr val="bg1"/>
                  </a:solidFill>
                  <a:latin typeface="Meiryo" panose="020B0604030504040204" pitchFamily="34" charset="-128"/>
                  <a:ea typeface="Meiryo" panose="020B0604030504040204" pitchFamily="34" charset="-128"/>
                </a:rPr>
                <a:t>企業の存在意義を貫くこと</a:t>
              </a:r>
            </a:p>
          </p:txBody>
        </p:sp>
        <p:sp>
          <p:nvSpPr>
            <p:cNvPr id="40" name="テキスト ボックス 39">
              <a:extLst>
                <a:ext uri="{FF2B5EF4-FFF2-40B4-BE49-F238E27FC236}">
                  <a16:creationId xmlns:a16="http://schemas.microsoft.com/office/drawing/2014/main" id="{10AE43E3-89C3-5B4A-ABBA-46600389CAD1}"/>
                </a:ext>
              </a:extLst>
            </p:cNvPr>
            <p:cNvSpPr txBox="1"/>
            <p:nvPr/>
          </p:nvSpPr>
          <p:spPr>
            <a:xfrm>
              <a:off x="1696854" y="6281609"/>
              <a:ext cx="5750292"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自分たちは何者なのか？いかなる価値を社会や顧客に提供するのか？</a:t>
              </a:r>
            </a:p>
          </p:txBody>
        </p:sp>
        <p:sp>
          <p:nvSpPr>
            <p:cNvPr id="44" name="テキスト ボックス 43">
              <a:extLst>
                <a:ext uri="{FF2B5EF4-FFF2-40B4-BE49-F238E27FC236}">
                  <a16:creationId xmlns:a16="http://schemas.microsoft.com/office/drawing/2014/main" id="{49F77AFD-57D8-EB4D-BE31-A01FF97B47C8}"/>
                </a:ext>
              </a:extLst>
            </p:cNvPr>
            <p:cNvSpPr txBox="1"/>
            <p:nvPr/>
          </p:nvSpPr>
          <p:spPr>
            <a:xfrm>
              <a:off x="262273" y="5813580"/>
              <a:ext cx="646331"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目的</a:t>
              </a:r>
              <a:endParaRPr kumimoji="1" lang="ja-JP" altLang="en-US" b="1">
                <a:solidFill>
                  <a:schemeClr val="bg1"/>
                </a:solidFill>
                <a:latin typeface="Meiryo" panose="020B0604030504040204" pitchFamily="34" charset="-128"/>
                <a:ea typeface="Meiryo" panose="020B0604030504040204" pitchFamily="34" charset="-128"/>
              </a:endParaRPr>
            </a:p>
          </p:txBody>
        </p:sp>
      </p:grpSp>
      <p:sp>
        <p:nvSpPr>
          <p:cNvPr id="7" name="正方形/長方形 6">
            <a:extLst>
              <a:ext uri="{FF2B5EF4-FFF2-40B4-BE49-F238E27FC236}">
                <a16:creationId xmlns:a16="http://schemas.microsoft.com/office/drawing/2014/main" id="{3ED04261-6C24-964B-A4D4-1799E9A681F6}"/>
              </a:ext>
            </a:extLst>
          </p:cNvPr>
          <p:cNvSpPr/>
          <p:nvPr/>
        </p:nvSpPr>
        <p:spPr>
          <a:xfrm>
            <a:off x="427938" y="2831216"/>
            <a:ext cx="8288124" cy="269553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台形 24">
            <a:extLst>
              <a:ext uri="{FF2B5EF4-FFF2-40B4-BE49-F238E27FC236}">
                <a16:creationId xmlns:a16="http://schemas.microsoft.com/office/drawing/2014/main" id="{0D2B5CE5-5B3A-3B41-A4A4-5A864384044C}"/>
              </a:ext>
            </a:extLst>
          </p:cNvPr>
          <p:cNvSpPr/>
          <p:nvPr/>
        </p:nvSpPr>
        <p:spPr>
          <a:xfrm>
            <a:off x="427938" y="1748637"/>
            <a:ext cx="8288124" cy="1090310"/>
          </a:xfrm>
          <a:custGeom>
            <a:avLst/>
            <a:gdLst>
              <a:gd name="connsiteX0" fmla="*/ 0 w 8288124"/>
              <a:gd name="connsiteY0" fmla="*/ 937419 h 937419"/>
              <a:gd name="connsiteX1" fmla="*/ 3473147 w 8288124"/>
              <a:gd name="connsiteY1" fmla="*/ 0 h 937419"/>
              <a:gd name="connsiteX2" fmla="*/ 4814977 w 8288124"/>
              <a:gd name="connsiteY2" fmla="*/ 0 h 937419"/>
              <a:gd name="connsiteX3" fmla="*/ 8288124 w 8288124"/>
              <a:gd name="connsiteY3" fmla="*/ 937419 h 937419"/>
              <a:gd name="connsiteX4" fmla="*/ 0 w 8288124"/>
              <a:gd name="connsiteY4" fmla="*/ 937419 h 937419"/>
              <a:gd name="connsiteX0" fmla="*/ 0 w 8288124"/>
              <a:gd name="connsiteY0" fmla="*/ 937419 h 937419"/>
              <a:gd name="connsiteX1" fmla="*/ 3473147 w 8288124"/>
              <a:gd name="connsiteY1" fmla="*/ 0 h 937419"/>
              <a:gd name="connsiteX2" fmla="*/ 5247746 w 8288124"/>
              <a:gd name="connsiteY2" fmla="*/ 6980 h 937419"/>
              <a:gd name="connsiteX3" fmla="*/ 8288124 w 8288124"/>
              <a:gd name="connsiteY3" fmla="*/ 937419 h 937419"/>
              <a:gd name="connsiteX4" fmla="*/ 0 w 8288124"/>
              <a:gd name="connsiteY4" fmla="*/ 937419 h 937419"/>
              <a:gd name="connsiteX0" fmla="*/ 0 w 8288124"/>
              <a:gd name="connsiteY0" fmla="*/ 937420 h 937420"/>
              <a:gd name="connsiteX1" fmla="*/ 3473147 w 8288124"/>
              <a:gd name="connsiteY1" fmla="*/ 1 h 937420"/>
              <a:gd name="connsiteX2" fmla="*/ 5254726 w 8288124"/>
              <a:gd name="connsiteY2" fmla="*/ 0 h 937420"/>
              <a:gd name="connsiteX3" fmla="*/ 8288124 w 8288124"/>
              <a:gd name="connsiteY3" fmla="*/ 937420 h 937420"/>
              <a:gd name="connsiteX4" fmla="*/ 0 w 8288124"/>
              <a:gd name="connsiteY4" fmla="*/ 937420 h 937420"/>
              <a:gd name="connsiteX0" fmla="*/ 0 w 8288124"/>
              <a:gd name="connsiteY0" fmla="*/ 937420 h 937420"/>
              <a:gd name="connsiteX1" fmla="*/ 1329037 w 8288124"/>
              <a:gd name="connsiteY1" fmla="*/ 3944 h 937420"/>
              <a:gd name="connsiteX2" fmla="*/ 5254726 w 8288124"/>
              <a:gd name="connsiteY2" fmla="*/ 0 h 937420"/>
              <a:gd name="connsiteX3" fmla="*/ 8288124 w 8288124"/>
              <a:gd name="connsiteY3" fmla="*/ 937420 h 937420"/>
              <a:gd name="connsiteX4" fmla="*/ 0 w 8288124"/>
              <a:gd name="connsiteY4" fmla="*/ 937420 h 937420"/>
              <a:gd name="connsiteX0" fmla="*/ 0 w 8288124"/>
              <a:gd name="connsiteY0" fmla="*/ 933477 h 933477"/>
              <a:gd name="connsiteX1" fmla="*/ 1329037 w 8288124"/>
              <a:gd name="connsiteY1" fmla="*/ 1 h 933477"/>
              <a:gd name="connsiteX2" fmla="*/ 3106111 w 8288124"/>
              <a:gd name="connsiteY2" fmla="*/ 0 h 933477"/>
              <a:gd name="connsiteX3" fmla="*/ 8288124 w 8288124"/>
              <a:gd name="connsiteY3" fmla="*/ 933477 h 933477"/>
              <a:gd name="connsiteX4" fmla="*/ 0 w 8288124"/>
              <a:gd name="connsiteY4" fmla="*/ 933477 h 933477"/>
              <a:gd name="connsiteX0" fmla="*/ 0 w 8288124"/>
              <a:gd name="connsiteY0" fmla="*/ 954264 h 954264"/>
              <a:gd name="connsiteX1" fmla="*/ 10876 w 8288124"/>
              <a:gd name="connsiteY1" fmla="*/ 0 h 954264"/>
              <a:gd name="connsiteX2" fmla="*/ 3106111 w 8288124"/>
              <a:gd name="connsiteY2" fmla="*/ 20787 h 954264"/>
              <a:gd name="connsiteX3" fmla="*/ 8288124 w 8288124"/>
              <a:gd name="connsiteY3" fmla="*/ 954264 h 954264"/>
              <a:gd name="connsiteX4" fmla="*/ 0 w 8288124"/>
              <a:gd name="connsiteY4" fmla="*/ 954264 h 954264"/>
              <a:gd name="connsiteX0" fmla="*/ 0 w 8288124"/>
              <a:gd name="connsiteY0" fmla="*/ 954264 h 954264"/>
              <a:gd name="connsiteX1" fmla="*/ 10876 w 8288124"/>
              <a:gd name="connsiteY1" fmla="*/ 0 h 954264"/>
              <a:gd name="connsiteX2" fmla="*/ 1099181 w 8288124"/>
              <a:gd name="connsiteY2" fmla="*/ 1 h 954264"/>
              <a:gd name="connsiteX3" fmla="*/ 8288124 w 8288124"/>
              <a:gd name="connsiteY3" fmla="*/ 954264 h 954264"/>
              <a:gd name="connsiteX4" fmla="*/ 0 w 8288124"/>
              <a:gd name="connsiteY4" fmla="*/ 954264 h 95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124" h="954264">
                <a:moveTo>
                  <a:pt x="0" y="954264"/>
                </a:moveTo>
                <a:lnTo>
                  <a:pt x="10876" y="0"/>
                </a:lnTo>
                <a:lnTo>
                  <a:pt x="1099181" y="1"/>
                </a:lnTo>
                <a:lnTo>
                  <a:pt x="8288124" y="954264"/>
                </a:lnTo>
                <a:lnTo>
                  <a:pt x="0" y="954264"/>
                </a:lnTo>
                <a:close/>
              </a:path>
            </a:pathLst>
          </a:cu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34EBE945-6F79-4B4A-9CF3-17A3360B60DF}"/>
              </a:ext>
            </a:extLst>
          </p:cNvPr>
          <p:cNvSpPr txBox="1"/>
          <p:nvPr/>
        </p:nvSpPr>
        <p:spPr>
          <a:xfrm>
            <a:off x="1691657" y="1487763"/>
            <a:ext cx="1992853" cy="307777"/>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デジタル</a:t>
            </a:r>
            <a:r>
              <a:rPr kumimoji="1"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を駆使して</a:t>
            </a:r>
          </a:p>
        </p:txBody>
      </p:sp>
      <p:sp>
        <p:nvSpPr>
          <p:cNvPr id="54" name="テキスト ボックス 53">
            <a:extLst>
              <a:ext uri="{FF2B5EF4-FFF2-40B4-BE49-F238E27FC236}">
                <a16:creationId xmlns:a16="http://schemas.microsoft.com/office/drawing/2014/main" id="{4C6B908B-3C23-054D-8DDA-B32BFC5E887E}"/>
              </a:ext>
            </a:extLst>
          </p:cNvPr>
          <p:cNvSpPr txBox="1"/>
          <p:nvPr/>
        </p:nvSpPr>
        <p:spPr>
          <a:xfrm>
            <a:off x="5837127" y="1487762"/>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変革する</a:t>
            </a:r>
            <a:endParaRPr kumimoji="1" lang="ja-JP" altLang="en-US" sz="1400">
              <a:solidFill>
                <a:schemeClr val="bg1"/>
              </a:solidFill>
              <a:latin typeface="Meiryo" panose="020B0604030504040204" pitchFamily="34" charset="-128"/>
              <a:ea typeface="Meiryo" panose="020B0604030504040204" pitchFamily="34" charset="-128"/>
            </a:endParaRPr>
          </a:p>
        </p:txBody>
      </p:sp>
      <p:grpSp>
        <p:nvGrpSpPr>
          <p:cNvPr id="55" name="グループ化 54">
            <a:extLst>
              <a:ext uri="{FF2B5EF4-FFF2-40B4-BE49-F238E27FC236}">
                <a16:creationId xmlns:a16="http://schemas.microsoft.com/office/drawing/2014/main" id="{1A5D6257-6274-EB4C-899C-342C61B773F1}"/>
              </a:ext>
            </a:extLst>
          </p:cNvPr>
          <p:cNvGrpSpPr/>
          <p:nvPr/>
        </p:nvGrpSpPr>
        <p:grpSpPr>
          <a:xfrm>
            <a:off x="464987" y="1448930"/>
            <a:ext cx="1076011" cy="369332"/>
            <a:chOff x="464987" y="3919896"/>
            <a:chExt cx="1076011" cy="369332"/>
          </a:xfrm>
        </p:grpSpPr>
        <p:sp>
          <p:nvSpPr>
            <p:cNvPr id="56" name="正方形/長方形 55">
              <a:extLst>
                <a:ext uri="{FF2B5EF4-FFF2-40B4-BE49-F238E27FC236}">
                  <a16:creationId xmlns:a16="http://schemas.microsoft.com/office/drawing/2014/main" id="{B9141969-60F4-1340-BACD-F4C41024C15F}"/>
                </a:ext>
              </a:extLst>
            </p:cNvPr>
            <p:cNvSpPr/>
            <p:nvPr/>
          </p:nvSpPr>
          <p:spPr>
            <a:xfrm>
              <a:off x="464987" y="3919897"/>
              <a:ext cx="1076011"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Meiryo" panose="020B0604030504040204" pitchFamily="34" charset="-128"/>
                <a:ea typeface="Meiryo" panose="020B0604030504040204" pitchFamily="34" charset="-128"/>
                <a:cs typeface="ＭＳ Ｐゴシック"/>
              </a:endParaRPr>
            </a:p>
          </p:txBody>
        </p:sp>
        <p:sp>
          <p:nvSpPr>
            <p:cNvPr id="57" name="正方形/長方形 56">
              <a:extLst>
                <a:ext uri="{FF2B5EF4-FFF2-40B4-BE49-F238E27FC236}">
                  <a16:creationId xmlns:a16="http://schemas.microsoft.com/office/drawing/2014/main" id="{109D6F2F-5015-2140-9746-2440DF144458}"/>
                </a:ext>
              </a:extLst>
            </p:cNvPr>
            <p:cNvSpPr/>
            <p:nvPr/>
          </p:nvSpPr>
          <p:spPr>
            <a:xfrm>
              <a:off x="562857" y="3919896"/>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誰が？</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58" name="グループ化 57">
            <a:extLst>
              <a:ext uri="{FF2B5EF4-FFF2-40B4-BE49-F238E27FC236}">
                <a16:creationId xmlns:a16="http://schemas.microsoft.com/office/drawing/2014/main" id="{9FC4CB17-B56F-494B-8C99-1960930387E7}"/>
              </a:ext>
            </a:extLst>
          </p:cNvPr>
          <p:cNvGrpSpPr/>
          <p:nvPr/>
        </p:nvGrpSpPr>
        <p:grpSpPr>
          <a:xfrm>
            <a:off x="3898052" y="1460512"/>
            <a:ext cx="1775012" cy="372586"/>
            <a:chOff x="3898052" y="3931478"/>
            <a:chExt cx="1775012" cy="372586"/>
          </a:xfrm>
        </p:grpSpPr>
        <p:sp>
          <p:nvSpPr>
            <p:cNvPr id="59" name="正方形/長方形 58">
              <a:extLst>
                <a:ext uri="{FF2B5EF4-FFF2-40B4-BE49-F238E27FC236}">
                  <a16:creationId xmlns:a16="http://schemas.microsoft.com/office/drawing/2014/main" id="{00A86C00-8FA8-9F45-8FA2-0A1ABF0B8987}"/>
                </a:ext>
              </a:extLst>
            </p:cNvPr>
            <p:cNvSpPr/>
            <p:nvPr/>
          </p:nvSpPr>
          <p:spPr>
            <a:xfrm>
              <a:off x="3898052" y="3931478"/>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E23EA0EB-33BD-9840-BF25-56C2A1F420AF}"/>
                </a:ext>
              </a:extLst>
            </p:cNvPr>
            <p:cNvSpPr/>
            <p:nvPr/>
          </p:nvSpPr>
          <p:spPr>
            <a:xfrm>
              <a:off x="4322237" y="3934732"/>
              <a:ext cx="877163"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何を？</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grpSp>
        <p:nvGrpSpPr>
          <p:cNvPr id="61" name="グループ化 60">
            <a:extLst>
              <a:ext uri="{FF2B5EF4-FFF2-40B4-BE49-F238E27FC236}">
                <a16:creationId xmlns:a16="http://schemas.microsoft.com/office/drawing/2014/main" id="{F7638F1F-3241-CC40-8985-49211C82D052}"/>
              </a:ext>
            </a:extLst>
          </p:cNvPr>
          <p:cNvGrpSpPr/>
          <p:nvPr/>
        </p:nvGrpSpPr>
        <p:grpSpPr>
          <a:xfrm>
            <a:off x="6904001" y="1448930"/>
            <a:ext cx="1775012" cy="370721"/>
            <a:chOff x="6904001" y="3919896"/>
            <a:chExt cx="1775012" cy="370721"/>
          </a:xfrm>
        </p:grpSpPr>
        <p:sp>
          <p:nvSpPr>
            <p:cNvPr id="62" name="正方形/長方形 61">
              <a:extLst>
                <a:ext uri="{FF2B5EF4-FFF2-40B4-BE49-F238E27FC236}">
                  <a16:creationId xmlns:a16="http://schemas.microsoft.com/office/drawing/2014/main" id="{E43E47F1-92B6-B444-805D-AD311E04FC00}"/>
                </a:ext>
              </a:extLst>
            </p:cNvPr>
            <p:cNvSpPr/>
            <p:nvPr/>
          </p:nvSpPr>
          <p:spPr>
            <a:xfrm>
              <a:off x="6904001" y="3919896"/>
              <a:ext cx="1775012" cy="30255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EAB8CC22-A069-8645-B0AF-C2D6EDE1E14B}"/>
                </a:ext>
              </a:extLst>
            </p:cNvPr>
            <p:cNvSpPr/>
            <p:nvPr/>
          </p:nvSpPr>
          <p:spPr>
            <a:xfrm>
              <a:off x="7001577" y="3921285"/>
              <a:ext cx="1569660"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cs typeface="ＭＳ Ｐゴシック"/>
                </a:rPr>
                <a:t>何のために？</a:t>
              </a:r>
              <a:endParaRPr lang="ja-JP" altLang="en-US" dirty="0">
                <a:solidFill>
                  <a:srgbClr val="0070C0"/>
                </a:solidFill>
                <a:latin typeface="Meiryo" panose="020B0604030504040204" pitchFamily="34" charset="-128"/>
                <a:ea typeface="Meiryo" panose="020B0604030504040204" pitchFamily="34" charset="-128"/>
                <a:cs typeface="ＭＳ Ｐゴシック"/>
              </a:endParaRPr>
            </a:p>
          </p:txBody>
        </p:sp>
      </p:grpSp>
      <p:sp>
        <p:nvSpPr>
          <p:cNvPr id="64" name="テキスト ボックス 63">
            <a:extLst>
              <a:ext uri="{FF2B5EF4-FFF2-40B4-BE49-F238E27FC236}">
                <a16:creationId xmlns:a16="http://schemas.microsoft.com/office/drawing/2014/main" id="{3EEA38CE-8806-4E43-B953-65EB14A23215}"/>
              </a:ext>
            </a:extLst>
          </p:cNvPr>
          <p:cNvSpPr txBox="1"/>
          <p:nvPr/>
        </p:nvSpPr>
        <p:spPr>
          <a:xfrm>
            <a:off x="457200" y="1828092"/>
            <a:ext cx="902811"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自分たち</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事業主体</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B51925F5-3BC4-5F46-A793-6D3BE4971D62}"/>
              </a:ext>
            </a:extLst>
          </p:cNvPr>
          <p:cNvSpPr txBox="1"/>
          <p:nvPr/>
        </p:nvSpPr>
        <p:spPr>
          <a:xfrm>
            <a:off x="6830988" y="1828092"/>
            <a:ext cx="1620957"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事業の継続と成長</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企業の存続</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875F04B8-51F1-D54A-89A5-24A150ACA114}"/>
              </a:ext>
            </a:extLst>
          </p:cNvPr>
          <p:cNvSpPr txBox="1"/>
          <p:nvPr/>
        </p:nvSpPr>
        <p:spPr>
          <a:xfrm>
            <a:off x="3872571" y="1818332"/>
            <a:ext cx="1800493" cy="523220"/>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ビジネス・プロセス</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ビジネス・モデル</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6B361238-0211-AE4F-9AAD-D31C5E610F79}"/>
              </a:ext>
            </a:extLst>
          </p:cNvPr>
          <p:cNvSpPr txBox="1"/>
          <p:nvPr/>
        </p:nvSpPr>
        <p:spPr>
          <a:xfrm>
            <a:off x="3872571" y="2263218"/>
            <a:ext cx="1620957"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企業の文化や風土</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69" name="円/楕円 68">
            <a:extLst>
              <a:ext uri="{FF2B5EF4-FFF2-40B4-BE49-F238E27FC236}">
                <a16:creationId xmlns:a16="http://schemas.microsoft.com/office/drawing/2014/main" id="{B554B62B-81A8-3C4F-AD7D-CAA6E3B61AA0}"/>
              </a:ext>
            </a:extLst>
          </p:cNvPr>
          <p:cNvSpPr/>
          <p:nvPr/>
        </p:nvSpPr>
        <p:spPr>
          <a:xfrm>
            <a:off x="2252025" y="2993355"/>
            <a:ext cx="2382004" cy="237899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a:extLst>
              <a:ext uri="{FF2B5EF4-FFF2-40B4-BE49-F238E27FC236}">
                <a16:creationId xmlns:a16="http://schemas.microsoft.com/office/drawing/2014/main" id="{9A5A0AEC-1551-6142-95F1-31831B785FC9}"/>
              </a:ext>
            </a:extLst>
          </p:cNvPr>
          <p:cNvSpPr txBox="1"/>
          <p:nvPr/>
        </p:nvSpPr>
        <p:spPr>
          <a:xfrm>
            <a:off x="2688083" y="3793059"/>
            <a:ext cx="1569660" cy="923330"/>
          </a:xfrm>
          <a:prstGeom prst="rect">
            <a:avLst/>
          </a:prstGeom>
          <a:noFill/>
        </p:spPr>
        <p:txBody>
          <a:bodyPr wrap="none" rtlCol="0">
            <a:spAutoFit/>
          </a:bodyPr>
          <a:lstStyle/>
          <a:p>
            <a:pPr algn="ctr"/>
            <a:r>
              <a:rPr kumimoji="1" lang="ja-JP" altLang="en-US" sz="5400" b="1">
                <a:solidFill>
                  <a:schemeClr val="bg1"/>
                </a:solidFill>
                <a:latin typeface="Meiryo" panose="020B0604030504040204" pitchFamily="34" charset="-128"/>
                <a:ea typeface="Meiryo" panose="020B0604030504040204" pitchFamily="34" charset="-128"/>
              </a:rPr>
              <a:t>共創</a:t>
            </a:r>
          </a:p>
        </p:txBody>
      </p:sp>
      <p:sp>
        <p:nvSpPr>
          <p:cNvPr id="71" name="正方形/長方形 70">
            <a:extLst>
              <a:ext uri="{FF2B5EF4-FFF2-40B4-BE49-F238E27FC236}">
                <a16:creationId xmlns:a16="http://schemas.microsoft.com/office/drawing/2014/main" id="{3C7CC0EA-7721-4047-8A6A-7F7F15A59EFB}"/>
              </a:ext>
            </a:extLst>
          </p:cNvPr>
          <p:cNvSpPr/>
          <p:nvPr/>
        </p:nvSpPr>
        <p:spPr>
          <a:xfrm>
            <a:off x="617322" y="4736754"/>
            <a:ext cx="1992853" cy="389595"/>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正方形/長方形 71">
            <a:extLst>
              <a:ext uri="{FF2B5EF4-FFF2-40B4-BE49-F238E27FC236}">
                <a16:creationId xmlns:a16="http://schemas.microsoft.com/office/drawing/2014/main" id="{4BDEEC02-7125-204E-9C02-313D9CF33BDF}"/>
              </a:ext>
            </a:extLst>
          </p:cNvPr>
          <p:cNvSpPr/>
          <p:nvPr/>
        </p:nvSpPr>
        <p:spPr>
          <a:xfrm>
            <a:off x="617322" y="3187860"/>
            <a:ext cx="1992853" cy="389595"/>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5E7EEA46-3829-6C4C-BDAE-0C5534532A6A}"/>
              </a:ext>
            </a:extLst>
          </p:cNvPr>
          <p:cNvSpPr/>
          <p:nvPr/>
        </p:nvSpPr>
        <p:spPr>
          <a:xfrm>
            <a:off x="621120" y="3941999"/>
            <a:ext cx="1992853" cy="389595"/>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テキスト ボックス 73">
            <a:extLst>
              <a:ext uri="{FF2B5EF4-FFF2-40B4-BE49-F238E27FC236}">
                <a16:creationId xmlns:a16="http://schemas.microsoft.com/office/drawing/2014/main" id="{19B0098A-218B-4245-8E08-F6F26AAA5BB7}"/>
              </a:ext>
            </a:extLst>
          </p:cNvPr>
          <p:cNvSpPr txBox="1"/>
          <p:nvPr/>
        </p:nvSpPr>
        <p:spPr>
          <a:xfrm>
            <a:off x="617322" y="3247255"/>
            <a:ext cx="1966867"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圧倒的な技術力</a:t>
            </a:r>
          </a:p>
        </p:txBody>
      </p:sp>
      <p:sp>
        <p:nvSpPr>
          <p:cNvPr id="75" name="テキスト ボックス 74">
            <a:extLst>
              <a:ext uri="{FF2B5EF4-FFF2-40B4-BE49-F238E27FC236}">
                <a16:creationId xmlns:a16="http://schemas.microsoft.com/office/drawing/2014/main" id="{AD73301A-7F60-5549-9C51-ABD44E57A1D8}"/>
              </a:ext>
            </a:extLst>
          </p:cNvPr>
          <p:cNvSpPr txBox="1"/>
          <p:nvPr/>
        </p:nvSpPr>
        <p:spPr>
          <a:xfrm>
            <a:off x="636366" y="4012872"/>
            <a:ext cx="1973809"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信頼される人格</a:t>
            </a:r>
          </a:p>
        </p:txBody>
      </p:sp>
      <p:sp>
        <p:nvSpPr>
          <p:cNvPr id="76" name="テキスト ボックス 75">
            <a:extLst>
              <a:ext uri="{FF2B5EF4-FFF2-40B4-BE49-F238E27FC236}">
                <a16:creationId xmlns:a16="http://schemas.microsoft.com/office/drawing/2014/main" id="{BAAAEDA2-6FD2-B642-B26D-2D35E385CDD2}"/>
              </a:ext>
            </a:extLst>
          </p:cNvPr>
          <p:cNvSpPr txBox="1"/>
          <p:nvPr/>
        </p:nvSpPr>
        <p:spPr>
          <a:xfrm>
            <a:off x="636366" y="4812968"/>
            <a:ext cx="1992853" cy="307777"/>
          </a:xfrm>
          <a:prstGeom prst="rect">
            <a:avLst/>
          </a:prstGeom>
          <a:noFill/>
        </p:spPr>
        <p:txBody>
          <a:bodyPr wrap="square" rtlCol="0">
            <a:spAutoFit/>
          </a:bodyPr>
          <a:lstStyle/>
          <a:p>
            <a:pPr algn="ctr"/>
            <a:r>
              <a:rPr lang="ja-JP" altLang="en-US" sz="1400" b="1">
                <a:solidFill>
                  <a:schemeClr val="bg1"/>
                </a:solidFill>
                <a:latin typeface="Meiryo" panose="020B0604030504040204" pitchFamily="34" charset="-128"/>
                <a:ea typeface="Meiryo" panose="020B0604030504040204" pitchFamily="34" charset="-128"/>
              </a:rPr>
              <a:t>お客様についての理解</a:t>
            </a:r>
            <a:endParaRPr lang="en-US" altLang="ja-JP" sz="1400" b="1" dirty="0">
              <a:solidFill>
                <a:schemeClr val="bg1"/>
              </a:solidFill>
              <a:latin typeface="Meiryo" panose="020B0604030504040204" pitchFamily="34" charset="-128"/>
              <a:ea typeface="Meiryo" panose="020B0604030504040204" pitchFamily="34" charset="-128"/>
            </a:endParaRPr>
          </a:p>
        </p:txBody>
      </p:sp>
      <p:grpSp>
        <p:nvGrpSpPr>
          <p:cNvPr id="77" name="グループ化 76">
            <a:extLst>
              <a:ext uri="{FF2B5EF4-FFF2-40B4-BE49-F238E27FC236}">
                <a16:creationId xmlns:a16="http://schemas.microsoft.com/office/drawing/2014/main" id="{817BB007-3EB2-5C4D-94FA-9EAC16B3017B}"/>
              </a:ext>
            </a:extLst>
          </p:cNvPr>
          <p:cNvGrpSpPr/>
          <p:nvPr/>
        </p:nvGrpSpPr>
        <p:grpSpPr>
          <a:xfrm>
            <a:off x="4512898" y="3662707"/>
            <a:ext cx="4203164" cy="1052287"/>
            <a:chOff x="4737068" y="2214669"/>
            <a:chExt cx="4203164" cy="1052287"/>
          </a:xfrm>
        </p:grpSpPr>
        <p:sp>
          <p:nvSpPr>
            <p:cNvPr id="78" name="テキスト ボックス 77">
              <a:extLst>
                <a:ext uri="{FF2B5EF4-FFF2-40B4-BE49-F238E27FC236}">
                  <a16:creationId xmlns:a16="http://schemas.microsoft.com/office/drawing/2014/main" id="{DBAA913D-BF95-9B44-B760-BE7DBFBCBDBA}"/>
                </a:ext>
              </a:extLst>
            </p:cNvPr>
            <p:cNvSpPr txBox="1"/>
            <p:nvPr/>
          </p:nvSpPr>
          <p:spPr>
            <a:xfrm>
              <a:off x="5337535" y="2435959"/>
              <a:ext cx="3602697" cy="830997"/>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「一緒に取り組みたい</a:t>
              </a:r>
              <a:r>
                <a:rPr lang="ja-JP" altLang="en-US" sz="2400" b="1">
                  <a:solidFill>
                    <a:srgbClr val="0070C0"/>
                  </a:solidFill>
                  <a:latin typeface="Meiryo" panose="020B0604030504040204" pitchFamily="34" charset="-128"/>
                  <a:ea typeface="Meiryo" panose="020B0604030504040204" pitchFamily="34" charset="-128"/>
                </a:rPr>
                <a:t>」</a:t>
              </a:r>
              <a:endParaRPr kumimoji="1" lang="en-US" altLang="ja-JP" sz="2400" b="1" dirty="0">
                <a:solidFill>
                  <a:srgbClr val="0070C0"/>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相手に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惚れさせる</a:t>
              </a:r>
              <a:r>
                <a:rPr kumimoji="1" lang="ja-JP" altLang="en-US" sz="2400" b="1">
                  <a:solidFill>
                    <a:srgbClr val="0070C0"/>
                  </a:solidFill>
                  <a:latin typeface="Meiryo" panose="020B0604030504040204" pitchFamily="34" charset="-128"/>
                  <a:ea typeface="Meiryo" panose="020B0604030504040204" pitchFamily="34" charset="-128"/>
                </a:rPr>
                <a:t>こと</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
          <p:nvSpPr>
            <p:cNvPr id="79" name="右矢印 78">
              <a:extLst>
                <a:ext uri="{FF2B5EF4-FFF2-40B4-BE49-F238E27FC236}">
                  <a16:creationId xmlns:a16="http://schemas.microsoft.com/office/drawing/2014/main" id="{62F7D5DD-0BAE-EE47-A7DF-A80F35E2AFAC}"/>
                </a:ext>
              </a:extLst>
            </p:cNvPr>
            <p:cNvSpPr/>
            <p:nvPr/>
          </p:nvSpPr>
          <p:spPr>
            <a:xfrm>
              <a:off x="4737068" y="2214669"/>
              <a:ext cx="649496" cy="1027729"/>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grpSp>
      <p:sp>
        <p:nvSpPr>
          <p:cNvPr id="8" name="正方形/長方形 7">
            <a:extLst>
              <a:ext uri="{FF2B5EF4-FFF2-40B4-BE49-F238E27FC236}">
                <a16:creationId xmlns:a16="http://schemas.microsoft.com/office/drawing/2014/main" id="{30A67207-F0D1-5D4C-BA94-79F8FAC771ED}"/>
              </a:ext>
            </a:extLst>
          </p:cNvPr>
          <p:cNvSpPr/>
          <p:nvPr/>
        </p:nvSpPr>
        <p:spPr>
          <a:xfrm>
            <a:off x="7291449" y="4771548"/>
            <a:ext cx="1227792" cy="5892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2ED61023-754D-FB44-AE22-2818A6CE9B00}"/>
              </a:ext>
            </a:extLst>
          </p:cNvPr>
          <p:cNvSpPr/>
          <p:nvPr/>
        </p:nvSpPr>
        <p:spPr>
          <a:xfrm>
            <a:off x="5199400" y="4763676"/>
            <a:ext cx="1927145" cy="5892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テキスト ボックス 80">
            <a:extLst>
              <a:ext uri="{FF2B5EF4-FFF2-40B4-BE49-F238E27FC236}">
                <a16:creationId xmlns:a16="http://schemas.microsoft.com/office/drawing/2014/main" id="{435FC230-D7E8-3B48-8A4B-DBC82030388F}"/>
              </a:ext>
            </a:extLst>
          </p:cNvPr>
          <p:cNvSpPr txBox="1"/>
          <p:nvPr/>
        </p:nvSpPr>
        <p:spPr>
          <a:xfrm>
            <a:off x="5199399" y="4860800"/>
            <a:ext cx="1927145" cy="461665"/>
          </a:xfrm>
          <a:prstGeom prst="rect">
            <a:avLst/>
          </a:prstGeom>
          <a:noFill/>
        </p:spPr>
        <p:txBody>
          <a:bodyPr wrap="squar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内製化支援</a:t>
            </a:r>
            <a:endParaRPr lang="en-US" altLang="ja-JP" sz="2400" b="1" dirty="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0EAABC7-6F5C-2944-8397-150F6DC950A9}"/>
              </a:ext>
            </a:extLst>
          </p:cNvPr>
          <p:cNvSpPr txBox="1"/>
          <p:nvPr/>
        </p:nvSpPr>
        <p:spPr>
          <a:xfrm>
            <a:off x="7291449" y="4812414"/>
            <a:ext cx="1160496" cy="584775"/>
          </a:xfrm>
          <a:prstGeom prst="rect">
            <a:avLst/>
          </a:prstGeom>
          <a:noFill/>
        </p:spPr>
        <p:txBody>
          <a:bodyPr wrap="square" rtlCol="0">
            <a:spAutoFit/>
          </a:bodyPr>
          <a:lstStyle/>
          <a:p>
            <a:pPr algn="r"/>
            <a:r>
              <a:rPr lang="ja-JP" altLang="en-US" sz="1600" b="1">
                <a:solidFill>
                  <a:schemeClr val="bg1"/>
                </a:solidFill>
                <a:latin typeface="Meiryo" panose="020B0604030504040204" pitchFamily="34" charset="-128"/>
                <a:ea typeface="Meiryo" panose="020B0604030504040204" pitchFamily="34" charset="-128"/>
              </a:rPr>
              <a:t>新規事業</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の創出</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D69D2722-0035-9A40-B79C-48D851C2048E}"/>
              </a:ext>
            </a:extLst>
          </p:cNvPr>
          <p:cNvSpPr/>
          <p:nvPr/>
        </p:nvSpPr>
        <p:spPr>
          <a:xfrm>
            <a:off x="4572000" y="2965622"/>
            <a:ext cx="4107013" cy="923330"/>
          </a:xfrm>
          <a:prstGeom prst="rect">
            <a:avLst/>
          </a:prstGeom>
        </p:spPr>
        <p:txBody>
          <a:bodyPr wrap="square">
            <a:spAutoFit/>
          </a:bodyPr>
          <a:lstStyle/>
          <a:p>
            <a:r>
              <a:rPr lang="ja-JP" altLang="en-US">
                <a:solidFill>
                  <a:srgbClr val="0070C0"/>
                </a:solidFill>
                <a:latin typeface="Meiryo" panose="020B0604030504040204" pitchFamily="34" charset="-128"/>
                <a:ea typeface="Meiryo" panose="020B0604030504040204" pitchFamily="34" charset="-128"/>
              </a:rPr>
              <a:t>自分たちが</a:t>
            </a:r>
            <a:r>
              <a:rPr lang="en-US" altLang="ja-JP" dirty="0">
                <a:solidFill>
                  <a:srgbClr val="0070C0"/>
                </a:solidFill>
                <a:latin typeface="Meiryo" panose="020B0604030504040204" pitchFamily="34" charset="-128"/>
                <a:ea typeface="Meiryo" panose="020B0604030504040204" pitchFamily="34" charset="-128"/>
              </a:rPr>
              <a:t>DX</a:t>
            </a:r>
            <a:r>
              <a:rPr lang="ja-JP" altLang="en-US">
                <a:solidFill>
                  <a:srgbClr val="0070C0"/>
                </a:solidFill>
                <a:latin typeface="Meiryo" panose="020B0604030504040204" pitchFamily="34" charset="-128"/>
                <a:ea typeface="Meiryo" panose="020B0604030504040204" pitchFamily="34" charset="-128"/>
              </a:rPr>
              <a:t>を実践し、</a:t>
            </a:r>
            <a:endParaRPr lang="en-US" altLang="ja-JP" dirty="0">
              <a:solidFill>
                <a:srgbClr val="0070C0"/>
              </a:solidFill>
              <a:latin typeface="Meiryo" panose="020B0604030504040204" pitchFamily="34" charset="-128"/>
              <a:ea typeface="Meiryo" panose="020B0604030504040204" pitchFamily="34" charset="-128"/>
            </a:endParaRPr>
          </a:p>
          <a:p>
            <a:r>
              <a:rPr lang="ja-JP" altLang="en-US">
                <a:solidFill>
                  <a:srgbClr val="0070C0"/>
                </a:solidFill>
                <a:latin typeface="Meiryo" panose="020B0604030504040204" pitchFamily="34" charset="-128"/>
                <a:ea typeface="Meiryo" panose="020B0604030504040204" pitchFamily="34" charset="-128"/>
              </a:rPr>
              <a:t>その体験から得たノウハウやスキルを</a:t>
            </a:r>
            <a:endParaRPr lang="en-US" altLang="ja-JP" dirty="0">
              <a:solidFill>
                <a:srgbClr val="0070C0"/>
              </a:solidFill>
              <a:latin typeface="Meiryo" panose="020B0604030504040204" pitchFamily="34" charset="-128"/>
              <a:ea typeface="Meiryo" panose="020B0604030504040204" pitchFamily="34" charset="-128"/>
            </a:endParaRPr>
          </a:p>
          <a:p>
            <a:pPr algn="r"/>
            <a:r>
              <a:rPr lang="ja-JP" altLang="en-US">
                <a:solidFill>
                  <a:srgbClr val="0070C0"/>
                </a:solidFill>
                <a:latin typeface="Meiryo" panose="020B0604030504040204" pitchFamily="34" charset="-128"/>
                <a:ea typeface="Meiryo" panose="020B0604030504040204" pitchFamily="34" charset="-128"/>
              </a:rPr>
              <a:t>模範を通じて提供すること</a:t>
            </a:r>
            <a:endParaRPr lang="ja-JP" altLang="en-US">
              <a:solidFill>
                <a:srgbClr val="0070C0"/>
              </a:solidFill>
            </a:endParaRPr>
          </a:p>
        </p:txBody>
      </p:sp>
      <p:sp>
        <p:nvSpPr>
          <p:cNvPr id="83" name="右矢印 82">
            <a:extLst>
              <a:ext uri="{FF2B5EF4-FFF2-40B4-BE49-F238E27FC236}">
                <a16:creationId xmlns:a16="http://schemas.microsoft.com/office/drawing/2014/main" id="{C96A98D1-3C2A-BE4F-B028-35CC053C8B21}"/>
              </a:ext>
            </a:extLst>
          </p:cNvPr>
          <p:cNvSpPr/>
          <p:nvPr/>
        </p:nvSpPr>
        <p:spPr>
          <a:xfrm>
            <a:off x="7021789" y="4798793"/>
            <a:ext cx="404727" cy="524988"/>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3879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94451-B8FB-9A4C-88D3-FFF3DA52064A}"/>
              </a:ext>
            </a:extLst>
          </p:cNvPr>
          <p:cNvSpPr>
            <a:spLocks noGrp="1"/>
          </p:cNvSpPr>
          <p:nvPr>
            <p:ph type="title"/>
          </p:nvPr>
        </p:nvSpPr>
        <p:spPr/>
        <p:txBody>
          <a:bodyPr/>
          <a:lstStyle/>
          <a:p>
            <a:r>
              <a:rPr kumimoji="1" lang="ja-JP" altLang="en-US"/>
              <a:t>どうやってお金を稼ぎますか？</a:t>
            </a:r>
          </a:p>
        </p:txBody>
      </p:sp>
      <p:grpSp>
        <p:nvGrpSpPr>
          <p:cNvPr id="8" name="グループ化 7">
            <a:extLst>
              <a:ext uri="{FF2B5EF4-FFF2-40B4-BE49-F238E27FC236}">
                <a16:creationId xmlns:a16="http://schemas.microsoft.com/office/drawing/2014/main" id="{68AE2F4B-EAC6-0744-B554-4AA754753E86}"/>
              </a:ext>
            </a:extLst>
          </p:cNvPr>
          <p:cNvGrpSpPr/>
          <p:nvPr/>
        </p:nvGrpSpPr>
        <p:grpSpPr>
          <a:xfrm>
            <a:off x="230400" y="1174346"/>
            <a:ext cx="8686800" cy="1225412"/>
            <a:chOff x="230400" y="1174346"/>
            <a:chExt cx="8686800" cy="1225412"/>
          </a:xfrm>
        </p:grpSpPr>
        <p:sp>
          <p:nvSpPr>
            <p:cNvPr id="16" name="正方形/長方形 15">
              <a:extLst>
                <a:ext uri="{FF2B5EF4-FFF2-40B4-BE49-F238E27FC236}">
                  <a16:creationId xmlns:a16="http://schemas.microsoft.com/office/drawing/2014/main" id="{2988A90A-B112-6443-925D-72EB37CD2C96}"/>
                </a:ext>
              </a:extLst>
            </p:cNvPr>
            <p:cNvSpPr/>
            <p:nvPr/>
          </p:nvSpPr>
          <p:spPr>
            <a:xfrm>
              <a:off x="230400" y="1174346"/>
              <a:ext cx="8686800" cy="122541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BBC9693E-14E1-B848-894C-3435CC819E99}"/>
                </a:ext>
              </a:extLst>
            </p:cNvPr>
            <p:cNvSpPr/>
            <p:nvPr/>
          </p:nvSpPr>
          <p:spPr>
            <a:xfrm>
              <a:off x="1474484" y="1403818"/>
              <a:ext cx="3924833" cy="861774"/>
            </a:xfrm>
            <a:prstGeom prst="rect">
              <a:avLst/>
            </a:prstGeom>
          </p:spPr>
          <p:txBody>
            <a:bodyPr wrap="square">
              <a:spAutoFit/>
            </a:bodyPr>
            <a:lstStyle/>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自動車保有台数　</a:t>
              </a:r>
              <a:r>
                <a:rPr lang="en-US" altLang="ja-JP" dirty="0">
                  <a:solidFill>
                    <a:srgbClr val="24282A"/>
                  </a:solidFill>
                  <a:latin typeface="Meiryo" panose="020B0604030504040204" pitchFamily="34" charset="-128"/>
                  <a:ea typeface="Meiryo" panose="020B0604030504040204" pitchFamily="34" charset="-128"/>
                </a:rPr>
                <a:t>8,150</a:t>
              </a:r>
              <a:r>
                <a:rPr lang="ja-JP" altLang="en-US">
                  <a:solidFill>
                    <a:srgbClr val="24282A"/>
                  </a:solidFill>
                  <a:latin typeface="Meiryo" panose="020B0604030504040204" pitchFamily="34" charset="-128"/>
                  <a:ea typeface="Meiryo" panose="020B0604030504040204" pitchFamily="34" charset="-128"/>
                </a:rPr>
                <a:t>万台</a:t>
              </a:r>
              <a:endParaRPr lang="en-US" altLang="ja-JP" dirty="0">
                <a:solidFill>
                  <a:srgbClr val="24282A"/>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自家用車の平均稼働率　</a:t>
              </a:r>
              <a:r>
                <a:rPr lang="en-US" altLang="ja-JP" dirty="0">
                  <a:solidFill>
                    <a:srgbClr val="24282A"/>
                  </a:solidFill>
                  <a:latin typeface="Meiryo" panose="020B0604030504040204" pitchFamily="34" charset="-128"/>
                  <a:ea typeface="Meiryo" panose="020B0604030504040204" pitchFamily="34" charset="-128"/>
                </a:rPr>
                <a:t>4.2%</a:t>
              </a:r>
            </a:p>
            <a:p>
              <a:pPr marL="315913" lvl="1"/>
              <a:r>
                <a:rPr lang="ja-JP" altLang="en-US" sz="1400">
                  <a:solidFill>
                    <a:srgbClr val="24282A"/>
                  </a:solidFill>
                  <a:latin typeface="Meiryo" panose="020B0604030504040204" pitchFamily="34" charset="-128"/>
                  <a:ea typeface="Meiryo" panose="020B0604030504040204" pitchFamily="34" charset="-128"/>
                </a:rPr>
                <a:t>年間</a:t>
              </a:r>
              <a:r>
                <a:rPr lang="en-US" altLang="ja-JP" sz="1400" dirty="0">
                  <a:solidFill>
                    <a:srgbClr val="24282A"/>
                  </a:solidFill>
                  <a:latin typeface="Meiryo" panose="020B0604030504040204" pitchFamily="34" charset="-128"/>
                  <a:ea typeface="Meiryo" panose="020B0604030504040204" pitchFamily="34" charset="-128"/>
                </a:rPr>
                <a:t>20</a:t>
              </a:r>
              <a:r>
                <a:rPr lang="ja-JP" altLang="en-US" sz="1400">
                  <a:solidFill>
                    <a:srgbClr val="24282A"/>
                  </a:solidFill>
                  <a:latin typeface="Meiryo" panose="020B0604030504040204" pitchFamily="34" charset="-128"/>
                  <a:ea typeface="Meiryo" panose="020B0604030504040204" pitchFamily="34" charset="-128"/>
                </a:rPr>
                <a:t>日しか利用されていない</a:t>
              </a:r>
              <a:endParaRPr lang="en-US" altLang="ja-JP" sz="1400" dirty="0">
                <a:solidFill>
                  <a:srgbClr val="24282A"/>
                </a:solidFill>
                <a:latin typeface="Meiryo" panose="020B0604030504040204" pitchFamily="34" charset="-128"/>
                <a:ea typeface="Meiryo" panose="020B0604030504040204" pitchFamily="34" charset="-128"/>
              </a:endParaRPr>
            </a:p>
          </p:txBody>
        </p:sp>
        <p:pic>
          <p:nvPicPr>
            <p:cNvPr id="9" name="図 8">
              <a:extLst>
                <a:ext uri="{FF2B5EF4-FFF2-40B4-BE49-F238E27FC236}">
                  <a16:creationId xmlns:a16="http://schemas.microsoft.com/office/drawing/2014/main" id="{C2F39E42-011E-E640-B3EC-C08788F7618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620" y="1331569"/>
              <a:ext cx="934023" cy="934023"/>
            </a:xfrm>
            <a:prstGeom prst="rect">
              <a:avLst/>
            </a:prstGeom>
          </p:spPr>
        </p:pic>
        <p:pic>
          <p:nvPicPr>
            <p:cNvPr id="11" name="図 10">
              <a:extLst>
                <a:ext uri="{FF2B5EF4-FFF2-40B4-BE49-F238E27FC236}">
                  <a16:creationId xmlns:a16="http://schemas.microsoft.com/office/drawing/2014/main" id="{9A071DA5-B1A8-F64B-A523-D856D8A04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90250" y="1403818"/>
              <a:ext cx="1293618" cy="934639"/>
            </a:xfrm>
            <a:prstGeom prst="rect">
              <a:avLst/>
            </a:prstGeom>
          </p:spPr>
        </p:pic>
        <p:pic>
          <p:nvPicPr>
            <p:cNvPr id="12" name="図 11">
              <a:extLst>
                <a:ext uri="{FF2B5EF4-FFF2-40B4-BE49-F238E27FC236}">
                  <a16:creationId xmlns:a16="http://schemas.microsoft.com/office/drawing/2014/main" id="{D740649E-291D-854A-A4D7-D6CFC56622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23337" y="1404493"/>
              <a:ext cx="848387" cy="859126"/>
            </a:xfrm>
            <a:prstGeom prst="rect">
              <a:avLst/>
            </a:prstGeom>
          </p:spPr>
        </p:pic>
      </p:grpSp>
      <p:grpSp>
        <p:nvGrpSpPr>
          <p:cNvPr id="21" name="グループ化 20">
            <a:extLst>
              <a:ext uri="{FF2B5EF4-FFF2-40B4-BE49-F238E27FC236}">
                <a16:creationId xmlns:a16="http://schemas.microsoft.com/office/drawing/2014/main" id="{BEE7A5E6-2C74-0940-B5FE-74A408B7EE7A}"/>
              </a:ext>
            </a:extLst>
          </p:cNvPr>
          <p:cNvGrpSpPr/>
          <p:nvPr/>
        </p:nvGrpSpPr>
        <p:grpSpPr>
          <a:xfrm>
            <a:off x="230400" y="2306158"/>
            <a:ext cx="8686800" cy="1726211"/>
            <a:chOff x="230400" y="1964044"/>
            <a:chExt cx="8686800" cy="1726211"/>
          </a:xfrm>
        </p:grpSpPr>
        <p:sp>
          <p:nvSpPr>
            <p:cNvPr id="15" name="正方形/長方形 14">
              <a:extLst>
                <a:ext uri="{FF2B5EF4-FFF2-40B4-BE49-F238E27FC236}">
                  <a16:creationId xmlns:a16="http://schemas.microsoft.com/office/drawing/2014/main" id="{76C42998-26DD-484C-8311-D5D25B2D45AB}"/>
                </a:ext>
              </a:extLst>
            </p:cNvPr>
            <p:cNvSpPr/>
            <p:nvPr/>
          </p:nvSpPr>
          <p:spPr>
            <a:xfrm>
              <a:off x="230400" y="2351312"/>
              <a:ext cx="8686800" cy="1338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117AD74-48DB-4749-80CF-25F953BD97E1}"/>
                </a:ext>
              </a:extLst>
            </p:cNvPr>
            <p:cNvSpPr/>
            <p:nvPr/>
          </p:nvSpPr>
          <p:spPr>
            <a:xfrm>
              <a:off x="1474484" y="2685863"/>
              <a:ext cx="3277911" cy="646331"/>
            </a:xfrm>
            <a:prstGeom prst="rect">
              <a:avLst/>
            </a:prstGeom>
          </p:spPr>
          <p:txBody>
            <a:bodyPr wrap="square">
              <a:spAutoFit/>
            </a:bodyPr>
            <a:lstStyle/>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自動運転・ライドシェア</a:t>
              </a:r>
              <a:r>
                <a:rPr lang="en-US" altLang="ja-JP" dirty="0">
                  <a:solidFill>
                    <a:srgbClr val="0070C0"/>
                  </a:solidFill>
                  <a:latin typeface="Meiryo" panose="020B0604030504040204" pitchFamily="34" charset="-128"/>
                  <a:ea typeface="Meiryo" panose="020B0604030504040204" pitchFamily="34" charset="-128"/>
                </a:rPr>
                <a:t> </a:t>
              </a:r>
            </a:p>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電気自動車（</a:t>
              </a:r>
              <a:r>
                <a:rPr lang="en-US" altLang="ja-JP" dirty="0">
                  <a:solidFill>
                    <a:srgbClr val="0070C0"/>
                  </a:solidFill>
                  <a:latin typeface="Meiryo" panose="020B0604030504040204" pitchFamily="34" charset="-128"/>
                  <a:ea typeface="Meiryo" panose="020B0604030504040204" pitchFamily="34" charset="-128"/>
                </a:rPr>
                <a:t>EV</a:t>
              </a:r>
              <a:r>
                <a:rPr lang="ja-JP" altLang="en-US">
                  <a:solidFill>
                    <a:srgbClr val="0070C0"/>
                  </a:solidFill>
                  <a:latin typeface="Meiryo" panose="020B0604030504040204" pitchFamily="34" charset="-128"/>
                  <a:ea typeface="Meiryo" panose="020B0604030504040204" pitchFamily="34" charset="-128"/>
                </a:rPr>
                <a:t>）化</a:t>
              </a:r>
              <a:endParaRPr lang="en-US" altLang="ja-JP" dirty="0">
                <a:solidFill>
                  <a:srgbClr val="0070C0"/>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EA831DD6-1F48-F44F-B09A-99005A5A3B07}"/>
                </a:ext>
              </a:extLst>
            </p:cNvPr>
            <p:cNvSpPr/>
            <p:nvPr/>
          </p:nvSpPr>
          <p:spPr>
            <a:xfrm>
              <a:off x="4739944" y="2685327"/>
              <a:ext cx="2954655" cy="369332"/>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所有する必然性がなくなる</a:t>
              </a:r>
              <a:endParaRPr lang="ja-JP" altLang="en-US">
                <a:solidFill>
                  <a:schemeClr val="accent6">
                    <a:lumMod val="75000"/>
                  </a:schemeClr>
                </a:solidFill>
              </a:endParaRPr>
            </a:p>
          </p:txBody>
        </p:sp>
        <p:pic>
          <p:nvPicPr>
            <p:cNvPr id="6" name="図 5">
              <a:extLst>
                <a:ext uri="{FF2B5EF4-FFF2-40B4-BE49-F238E27FC236}">
                  <a16:creationId xmlns:a16="http://schemas.microsoft.com/office/drawing/2014/main" id="{8563E713-1FCA-934E-9499-212E3DC04C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37701" y="2537206"/>
              <a:ext cx="934023" cy="934023"/>
            </a:xfrm>
            <a:prstGeom prst="rect">
              <a:avLst/>
            </a:prstGeom>
          </p:spPr>
        </p:pic>
        <p:sp>
          <p:nvSpPr>
            <p:cNvPr id="7" name="正方形/長方形 6">
              <a:extLst>
                <a:ext uri="{FF2B5EF4-FFF2-40B4-BE49-F238E27FC236}">
                  <a16:creationId xmlns:a16="http://schemas.microsoft.com/office/drawing/2014/main" id="{57579252-94A8-A34C-AF9D-A9B1DE37212B}"/>
                </a:ext>
              </a:extLst>
            </p:cNvPr>
            <p:cNvSpPr/>
            <p:nvPr/>
          </p:nvSpPr>
          <p:spPr>
            <a:xfrm>
              <a:off x="4739944" y="2963398"/>
              <a:ext cx="2954655" cy="507831"/>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自動車が作りやすくなる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sz="900">
                  <a:solidFill>
                    <a:schemeClr val="accent6">
                      <a:lumMod val="75000"/>
                    </a:schemeClr>
                  </a:solidFill>
                  <a:latin typeface="Meiryo" panose="020B0604030504040204" pitchFamily="34" charset="-128"/>
                  <a:ea typeface="Meiryo" panose="020B0604030504040204" pitchFamily="34" charset="-128"/>
                </a:rPr>
                <a:t>既存の自動車会社以外からの参入が容易／競争の激化</a:t>
              </a:r>
            </a:p>
          </p:txBody>
        </p:sp>
        <p:pic>
          <p:nvPicPr>
            <p:cNvPr id="10" name="図 9">
              <a:extLst>
                <a:ext uri="{FF2B5EF4-FFF2-40B4-BE49-F238E27FC236}">
                  <a16:creationId xmlns:a16="http://schemas.microsoft.com/office/drawing/2014/main" id="{E4B80AAB-D42F-CE43-92C9-87949154509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9282" y="2537205"/>
              <a:ext cx="934023" cy="934023"/>
            </a:xfrm>
            <a:prstGeom prst="rect">
              <a:avLst/>
            </a:prstGeom>
          </p:spPr>
        </p:pic>
        <p:sp>
          <p:nvSpPr>
            <p:cNvPr id="13" name="右矢印 12">
              <a:extLst>
                <a:ext uri="{FF2B5EF4-FFF2-40B4-BE49-F238E27FC236}">
                  <a16:creationId xmlns:a16="http://schemas.microsoft.com/office/drawing/2014/main" id="{E12DFC4A-3EFC-304B-849E-E48DCE0E15B9}"/>
                </a:ext>
              </a:extLst>
            </p:cNvPr>
            <p:cNvSpPr/>
            <p:nvPr/>
          </p:nvSpPr>
          <p:spPr>
            <a:xfrm>
              <a:off x="4484914" y="2739147"/>
              <a:ext cx="255030" cy="4485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a:extLst>
                <a:ext uri="{FF2B5EF4-FFF2-40B4-BE49-F238E27FC236}">
                  <a16:creationId xmlns:a16="http://schemas.microsoft.com/office/drawing/2014/main" id="{51EED0A3-54F4-4D43-B5D0-5CF2E2CD77C6}"/>
                </a:ext>
              </a:extLst>
            </p:cNvPr>
            <p:cNvSpPr/>
            <p:nvPr/>
          </p:nvSpPr>
          <p:spPr>
            <a:xfrm>
              <a:off x="3649916" y="1964044"/>
              <a:ext cx="1844168" cy="48720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テキスト ボックス 18">
            <a:extLst>
              <a:ext uri="{FF2B5EF4-FFF2-40B4-BE49-F238E27FC236}">
                <a16:creationId xmlns:a16="http://schemas.microsoft.com/office/drawing/2014/main" id="{DA0B6102-E5E3-664D-BCCC-733B5C637DF7}"/>
              </a:ext>
            </a:extLst>
          </p:cNvPr>
          <p:cNvSpPr txBox="1"/>
          <p:nvPr/>
        </p:nvSpPr>
        <p:spPr>
          <a:xfrm>
            <a:off x="760701" y="4266449"/>
            <a:ext cx="7622600" cy="400110"/>
          </a:xfrm>
          <a:prstGeom prst="rect">
            <a:avLst/>
          </a:prstGeom>
          <a:noFill/>
        </p:spPr>
        <p:txBody>
          <a:bodyPr wrap="none" rtlCol="0">
            <a:spAutoFit/>
          </a:bodyPr>
          <a:lstStyle/>
          <a:p>
            <a:pPr algn="ctr"/>
            <a:r>
              <a:rPr kumimoji="1" lang="ja-JP" altLang="en-US" sz="2000">
                <a:solidFill>
                  <a:srgbClr val="C00000"/>
                </a:solidFill>
                <a:latin typeface="Meiryo" panose="020B0604030504040204" pitchFamily="34" charset="-128"/>
                <a:ea typeface="Meiryo" panose="020B0604030504040204" pitchFamily="34" charset="-128"/>
              </a:rPr>
              <a:t>自動車が売れない時代に、どうやって収益を上げればいいのか？</a:t>
            </a:r>
            <a:endParaRPr kumimoji="1" lang="en-US" altLang="ja-JP" sz="20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0A8879E-5B8A-EA4A-AC7F-3130C13D4EF6}"/>
              </a:ext>
            </a:extLst>
          </p:cNvPr>
          <p:cNvSpPr txBox="1"/>
          <p:nvPr/>
        </p:nvSpPr>
        <p:spPr>
          <a:xfrm>
            <a:off x="3838467" y="5107424"/>
            <a:ext cx="4544834" cy="707886"/>
          </a:xfrm>
          <a:prstGeom prst="rect">
            <a:avLst/>
          </a:prstGeom>
          <a:noFill/>
        </p:spPr>
        <p:txBody>
          <a:bodyPr wrap="none" rtlCol="0">
            <a:spAutoFit/>
          </a:bodyPr>
          <a:lstStyle/>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あなたが、事業責任者であるとすれば</a:t>
            </a:r>
            <a:endParaRPr lang="en-US" altLang="ja-JP" sz="2000" b="1"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2000" b="1">
                <a:solidFill>
                  <a:schemeClr val="accent6">
                    <a:lumMod val="75000"/>
                  </a:schemeClr>
                </a:solidFill>
                <a:latin typeface="Meiryo" panose="020B0604030504040204" pitchFamily="34" charset="-128"/>
                <a:ea typeface="Meiryo" panose="020B0604030504040204" pitchFamily="34" charset="-128"/>
              </a:rPr>
              <a:t>どのようにして、稼ぎますか？</a:t>
            </a:r>
          </a:p>
        </p:txBody>
      </p:sp>
      <p:pic>
        <p:nvPicPr>
          <p:cNvPr id="23" name="図 22" descr="道路, 車, テーブル, 座る が含まれている画像&#10;&#10;自動的に生成された説明">
            <a:extLst>
              <a:ext uri="{FF2B5EF4-FFF2-40B4-BE49-F238E27FC236}">
                <a16:creationId xmlns:a16="http://schemas.microsoft.com/office/drawing/2014/main" id="{519F22BB-3755-CD4F-A3CC-4698D21997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9458" y="4722996"/>
            <a:ext cx="2487442" cy="1476743"/>
          </a:xfrm>
          <a:prstGeom prst="rect">
            <a:avLst/>
          </a:prstGeom>
        </p:spPr>
      </p:pic>
      <p:sp>
        <p:nvSpPr>
          <p:cNvPr id="24" name="正方形/長方形 23">
            <a:extLst>
              <a:ext uri="{FF2B5EF4-FFF2-40B4-BE49-F238E27FC236}">
                <a16:creationId xmlns:a16="http://schemas.microsoft.com/office/drawing/2014/main" id="{5B06FFDF-FA07-FE48-A903-CB9E4FAF6650}"/>
              </a:ext>
            </a:extLst>
          </p:cNvPr>
          <p:cNvSpPr/>
          <p:nvPr/>
        </p:nvSpPr>
        <p:spPr>
          <a:xfrm>
            <a:off x="2333713" y="5891962"/>
            <a:ext cx="1103187" cy="307777"/>
          </a:xfrm>
          <a:prstGeom prst="rect">
            <a:avLst/>
          </a:prstGeom>
        </p:spPr>
        <p:txBody>
          <a:bodyPr wrap="none">
            <a:spAutoFit/>
          </a:bodyPr>
          <a:lstStyle/>
          <a:p>
            <a:pPr algn="r"/>
            <a:r>
              <a:rPr lang="en-US" altLang="ja-JP" sz="1400" b="1" dirty="0">
                <a:solidFill>
                  <a:schemeClr val="bg1"/>
                </a:solidFill>
                <a:latin typeface="Meiryo" panose="020B0604030504040204" pitchFamily="34" charset="-128"/>
                <a:ea typeface="Meiryo" panose="020B0604030504040204" pitchFamily="34" charset="-128"/>
              </a:rPr>
              <a:t>Easy Ride</a:t>
            </a:r>
            <a:endParaRPr lang="ja-JP" altLang="en-US" sz="1400">
              <a:solidFill>
                <a:schemeClr val="bg1"/>
              </a:solidFill>
            </a:endParaRPr>
          </a:p>
        </p:txBody>
      </p:sp>
    </p:spTree>
    <p:extLst>
      <p:ext uri="{BB962C8B-B14F-4D97-AF65-F5344CB8AC3E}">
        <p14:creationId xmlns:p14="http://schemas.microsoft.com/office/powerpoint/2010/main" val="42274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CCE95B-D22A-454D-A9DD-D7C71F890B22}"/>
              </a:ext>
            </a:extLst>
          </p:cNvPr>
          <p:cNvSpPr>
            <a:spLocks noGrp="1"/>
          </p:cNvSpPr>
          <p:nvPr>
            <p:ph type="title"/>
          </p:nvPr>
        </p:nvSpPr>
        <p:spPr/>
        <p:txBody>
          <a:bodyPr/>
          <a:lstStyle/>
          <a:p>
            <a:r>
              <a:rPr kumimoji="1" lang="ja-JP" altLang="en-US" dirty="0"/>
              <a:t>内製化の事例：クレディセゾンのサービス「お月玉」</a:t>
            </a:r>
          </a:p>
        </p:txBody>
      </p:sp>
      <p:pic>
        <p:nvPicPr>
          <p:cNvPr id="3" name="図 2">
            <a:extLst>
              <a:ext uri="{FF2B5EF4-FFF2-40B4-BE49-F238E27FC236}">
                <a16:creationId xmlns:a16="http://schemas.microsoft.com/office/drawing/2014/main" id="{418AB4A5-DA3A-BC4A-A4B7-A67F1D0D8F63}"/>
              </a:ext>
            </a:extLst>
          </p:cNvPr>
          <p:cNvPicPr>
            <a:picLocks noChangeAspect="1"/>
          </p:cNvPicPr>
          <p:nvPr/>
        </p:nvPicPr>
        <p:blipFill>
          <a:blip r:embed="rId2"/>
          <a:stretch>
            <a:fillRect/>
          </a:stretch>
        </p:blipFill>
        <p:spPr>
          <a:xfrm>
            <a:off x="5364088" y="1412875"/>
            <a:ext cx="3430981" cy="2637566"/>
          </a:xfrm>
          <a:prstGeom prst="rect">
            <a:avLst/>
          </a:prstGeom>
          <a:effectLst>
            <a:outerShdw blurRad="50800" dist="38100" dir="2700000" algn="tl" rotWithShape="0">
              <a:prstClr val="black">
                <a:alpha val="40000"/>
              </a:prstClr>
            </a:outerShdw>
          </a:effectLst>
        </p:spPr>
      </p:pic>
      <p:pic>
        <p:nvPicPr>
          <p:cNvPr id="5" name="図 4">
            <a:hlinkClick r:id="rId3"/>
            <a:extLst>
              <a:ext uri="{FF2B5EF4-FFF2-40B4-BE49-F238E27FC236}">
                <a16:creationId xmlns:a16="http://schemas.microsoft.com/office/drawing/2014/main" id="{EC35F377-3D79-AA4A-8087-C9A81492B2A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5976" y="1412875"/>
            <a:ext cx="4716016" cy="2637566"/>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65D82FBC-8D30-2C43-8402-7A4C759CC9DE}"/>
              </a:ext>
            </a:extLst>
          </p:cNvPr>
          <p:cNvSpPr txBox="1"/>
          <p:nvPr/>
        </p:nvSpPr>
        <p:spPr>
          <a:xfrm>
            <a:off x="393968" y="4365104"/>
            <a:ext cx="5570756" cy="1015663"/>
          </a:xfrm>
          <a:prstGeom prst="rect">
            <a:avLst/>
          </a:prstGeom>
          <a:noFill/>
        </p:spPr>
        <p:txBody>
          <a:bodyPr wrap="none" rtlCol="0">
            <a:spAutoFit/>
          </a:bodyPr>
          <a:lstStyle/>
          <a:p>
            <a:r>
              <a:rPr kumimoji="1" lang="ja-JP" altLang="en-US" sz="2000" dirty="0">
                <a:solidFill>
                  <a:schemeClr val="accent6">
                    <a:lumMod val="75000"/>
                  </a:schemeClr>
                </a:solidFill>
                <a:latin typeface="Meiryo" panose="020B0604030504040204" pitchFamily="34" charset="-128"/>
                <a:ea typeface="Meiryo" panose="020B0604030504040204" pitchFamily="34" charset="-128"/>
              </a:rPr>
              <a:t>開発費用：</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6</a:t>
            </a:r>
            <a:r>
              <a:rPr kumimoji="1" lang="ja-JP" altLang="en-US" sz="2000" dirty="0">
                <a:solidFill>
                  <a:schemeClr val="accent6">
                    <a:lumMod val="75000"/>
                  </a:schemeClr>
                </a:solidFill>
                <a:latin typeface="Meiryo" panose="020B0604030504040204" pitchFamily="34" charset="-128"/>
                <a:ea typeface="Meiryo" panose="020B0604030504040204" pitchFamily="34" charset="-128"/>
              </a:rPr>
              <a:t>人</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×3</a:t>
            </a:r>
            <a:r>
              <a:rPr kumimoji="1" lang="ja-JP" altLang="en-US" sz="2000" dirty="0">
                <a:solidFill>
                  <a:schemeClr val="accent6">
                    <a:lumMod val="75000"/>
                  </a:schemeClr>
                </a:solidFill>
                <a:latin typeface="Meiryo" panose="020B0604030504040204" pitchFamily="34" charset="-128"/>
                <a:ea typeface="Meiryo" panose="020B0604030504040204" pitchFamily="34" charset="-128"/>
              </a:rPr>
              <a:t>ヶ月＝人件費</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 </a:t>
            </a:r>
            <a:r>
              <a:rPr kumimoji="1" lang="ja-JP" altLang="en-US" sz="2000" dirty="0">
                <a:solidFill>
                  <a:schemeClr val="accent6">
                    <a:lumMod val="75000"/>
                  </a:schemeClr>
                </a:solidFill>
                <a:latin typeface="Meiryo" panose="020B0604030504040204" pitchFamily="34" charset="-128"/>
                <a:ea typeface="Meiryo" panose="020B0604030504040204" pitchFamily="34" charset="-128"/>
              </a:rPr>
              <a:t>約</a:t>
            </a:r>
            <a:r>
              <a:rPr lang="en-US" altLang="ja-JP" sz="2000" dirty="0">
                <a:solidFill>
                  <a:schemeClr val="accent6">
                    <a:lumMod val="75000"/>
                  </a:schemeClr>
                </a:solidFill>
                <a:latin typeface="Meiryo" panose="020B0604030504040204" pitchFamily="34" charset="-128"/>
                <a:ea typeface="Meiryo" panose="020B0604030504040204" pitchFamily="34" charset="-128"/>
              </a:rPr>
              <a:t>10</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00</a:t>
            </a:r>
            <a:r>
              <a:rPr kumimoji="1" lang="ja-JP" altLang="en-US" sz="2000" dirty="0">
                <a:solidFill>
                  <a:schemeClr val="accent6">
                    <a:lumMod val="75000"/>
                  </a:schemeClr>
                </a:solidFill>
                <a:latin typeface="Meiryo" panose="020B0604030504040204" pitchFamily="34" charset="-128"/>
                <a:ea typeface="Meiryo" panose="020B0604030504040204" pitchFamily="34" charset="-128"/>
              </a:rPr>
              <a:t>万円</a:t>
            </a:r>
            <a:endParaRPr kumimoji="1" lang="en-US" altLang="ja-JP" sz="2000" dirty="0">
              <a:solidFill>
                <a:schemeClr val="accent6">
                  <a:lumMod val="75000"/>
                </a:schemeClr>
              </a:solidFill>
              <a:latin typeface="Meiryo" panose="020B0604030504040204" pitchFamily="34" charset="-128"/>
              <a:ea typeface="Meiryo" panose="020B0604030504040204" pitchFamily="34" charset="-128"/>
            </a:endParaRPr>
          </a:p>
          <a:p>
            <a:r>
              <a:rPr lang="ja-JP" altLang="en-US" sz="2000" dirty="0">
                <a:solidFill>
                  <a:schemeClr val="accent6">
                    <a:lumMod val="75000"/>
                  </a:schemeClr>
                </a:solidFill>
                <a:latin typeface="Meiryo" panose="020B0604030504040204" pitchFamily="34" charset="-128"/>
                <a:ea typeface="Meiryo" panose="020B0604030504040204" pitchFamily="34" charset="-128"/>
              </a:rPr>
              <a:t>スピード：アップデート　</a:t>
            </a:r>
            <a:r>
              <a:rPr lang="en-US" altLang="ja-JP" sz="2000" dirty="0">
                <a:solidFill>
                  <a:schemeClr val="accent6">
                    <a:lumMod val="75000"/>
                  </a:schemeClr>
                </a:solidFill>
                <a:latin typeface="Meiryo" panose="020B0604030504040204" pitchFamily="34" charset="-128"/>
                <a:ea typeface="Meiryo" panose="020B0604030504040204" pitchFamily="34" charset="-128"/>
              </a:rPr>
              <a:t>10</a:t>
            </a:r>
            <a:r>
              <a:rPr lang="ja-JP" altLang="en-US" sz="2000" dirty="0">
                <a:solidFill>
                  <a:schemeClr val="accent6">
                    <a:lumMod val="75000"/>
                  </a:schemeClr>
                </a:solidFill>
                <a:latin typeface="Meiryo" panose="020B0604030504040204" pitchFamily="34" charset="-128"/>
                <a:ea typeface="Meiryo" panose="020B0604030504040204" pitchFamily="34" charset="-128"/>
              </a:rPr>
              <a:t>分</a:t>
            </a:r>
            <a:r>
              <a:rPr lang="en-US" altLang="ja-JP" sz="2000" dirty="0">
                <a:solidFill>
                  <a:schemeClr val="accent6">
                    <a:lumMod val="75000"/>
                  </a:schemeClr>
                </a:solidFill>
                <a:latin typeface="Meiryo" panose="020B0604030504040204" pitchFamily="34" charset="-128"/>
                <a:ea typeface="Meiryo" panose="020B0604030504040204" pitchFamily="34" charset="-128"/>
              </a:rPr>
              <a:t>〜</a:t>
            </a:r>
          </a:p>
          <a:p>
            <a:r>
              <a:rPr kumimoji="1" lang="ja-JP" altLang="en-US" sz="2000" dirty="0">
                <a:solidFill>
                  <a:schemeClr val="accent6">
                    <a:lumMod val="75000"/>
                  </a:schemeClr>
                </a:solidFill>
                <a:latin typeface="Meiryo" panose="020B0604030504040204" pitchFamily="34" charset="-128"/>
                <a:ea typeface="Meiryo" panose="020B0604030504040204" pitchFamily="34" charset="-128"/>
              </a:rPr>
              <a:t>事業成果：利用者数・利用金額ともに劇的増加</a:t>
            </a:r>
            <a:endParaRPr kumimoji="1" lang="en-US" altLang="ja-JP" sz="2000" dirty="0">
              <a:solidFill>
                <a:schemeClr val="accent6">
                  <a:lumMod val="75000"/>
                </a:schemeClr>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7BABCEDD-F487-154C-A875-8C16B494F331}"/>
              </a:ext>
            </a:extLst>
          </p:cNvPr>
          <p:cNvSpPr txBox="1"/>
          <p:nvPr/>
        </p:nvSpPr>
        <p:spPr>
          <a:xfrm>
            <a:off x="6372200" y="4368727"/>
            <a:ext cx="2069797" cy="1015663"/>
          </a:xfrm>
          <a:prstGeom prst="rect">
            <a:avLst/>
          </a:prstGeom>
          <a:noFill/>
        </p:spPr>
        <p:txBody>
          <a:bodyPr wrap="none" rtlCol="0">
            <a:spAutoFit/>
          </a:bodyPr>
          <a:lstStyle/>
          <a:p>
            <a:pPr marL="342900" indent="-342900">
              <a:buFont typeface="Wingdings" pitchFamily="2" charset="2"/>
              <a:buChar char="Ø"/>
            </a:pPr>
            <a:r>
              <a:rPr lang="en-US" altLang="ja-JP" sz="2000" dirty="0">
                <a:solidFill>
                  <a:schemeClr val="accent5">
                    <a:lumMod val="75000"/>
                  </a:schemeClr>
                </a:solidFill>
                <a:latin typeface="Meiryo" panose="020B0604030504040204" pitchFamily="34" charset="-128"/>
                <a:ea typeface="Meiryo" panose="020B0604030504040204" pitchFamily="34" charset="-128"/>
              </a:rPr>
              <a:t>1</a:t>
            </a:r>
            <a:r>
              <a:rPr kumimoji="1" lang="ja-JP" altLang="en-US" sz="2000" dirty="0">
                <a:solidFill>
                  <a:schemeClr val="accent5">
                    <a:lumMod val="75000"/>
                  </a:schemeClr>
                </a:solidFill>
                <a:latin typeface="Meiryo" panose="020B0604030504040204" pitchFamily="34" charset="-128"/>
                <a:ea typeface="Meiryo" panose="020B0604030504040204" pitchFamily="34" charset="-128"/>
              </a:rPr>
              <a:t>億円以上？</a:t>
            </a:r>
            <a:endParaRPr kumimoji="1" lang="en-US" altLang="ja-JP" sz="2000" dirty="0">
              <a:solidFill>
                <a:schemeClr val="accent5">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dirty="0">
                <a:solidFill>
                  <a:schemeClr val="accent5">
                    <a:lumMod val="75000"/>
                  </a:schemeClr>
                </a:solidFill>
                <a:latin typeface="Meiryo" panose="020B0604030504040204" pitchFamily="34" charset="-128"/>
                <a:ea typeface="Meiryo" panose="020B0604030504040204" pitchFamily="34" charset="-128"/>
              </a:rPr>
              <a:t>最低でも数日</a:t>
            </a:r>
            <a:endParaRPr lang="en-US" altLang="ja-JP" sz="2000" dirty="0">
              <a:solidFill>
                <a:schemeClr val="accent5">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dirty="0">
                <a:solidFill>
                  <a:schemeClr val="accent5">
                    <a:lumMod val="75000"/>
                  </a:schemeClr>
                </a:solidFill>
                <a:latin typeface="Meiryo" panose="020B0604030504040204" pitchFamily="34" charset="-128"/>
                <a:ea typeface="Meiryo" panose="020B0604030504040204" pitchFamily="34" charset="-128"/>
              </a:rPr>
              <a:t>コミットなし</a:t>
            </a:r>
            <a:endParaRPr kumimoji="1" lang="ja-JP" altLang="en-US" sz="2000" dirty="0">
              <a:solidFill>
                <a:schemeClr val="accent5">
                  <a:lumMod val="75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F4BD697-B601-B649-9DD2-E03049E6AFC2}"/>
              </a:ext>
            </a:extLst>
          </p:cNvPr>
          <p:cNvSpPr txBox="1"/>
          <p:nvPr/>
        </p:nvSpPr>
        <p:spPr>
          <a:xfrm>
            <a:off x="2764454" y="5589240"/>
            <a:ext cx="3615092" cy="707886"/>
          </a:xfrm>
          <a:prstGeom prst="rect">
            <a:avLst/>
          </a:prstGeom>
          <a:noFill/>
        </p:spPr>
        <p:txBody>
          <a:bodyPr wrap="none" rtlCol="0">
            <a:spAutoFit/>
          </a:bodyPr>
          <a:lstStyle/>
          <a:p>
            <a:pPr algn="ctr"/>
            <a:r>
              <a:rPr kumimoji="1" lang="ja-JP" altLang="en-US" sz="4000" b="1" dirty="0">
                <a:solidFill>
                  <a:srgbClr val="C00000"/>
                </a:solidFill>
                <a:latin typeface="Meiryo" panose="020B0604030504040204" pitchFamily="34" charset="-128"/>
                <a:ea typeface="Meiryo" panose="020B0604030504040204" pitchFamily="34" charset="-128"/>
              </a:rPr>
              <a:t>競合</a:t>
            </a:r>
            <a:r>
              <a:rPr kumimoji="1" lang="en-US" altLang="ja-JP" sz="4000" dirty="0">
                <a:solidFill>
                  <a:srgbClr val="C00000"/>
                </a:solidFill>
                <a:latin typeface="Meiryo" panose="020B0604030504040204" pitchFamily="34" charset="-128"/>
                <a:ea typeface="Meiryo" panose="020B0604030504040204" pitchFamily="34" charset="-128"/>
              </a:rPr>
              <a:t> or</a:t>
            </a:r>
            <a:r>
              <a:rPr lang="en-US" altLang="ja-JP" sz="4000" dirty="0">
                <a:solidFill>
                  <a:srgbClr val="C00000"/>
                </a:solidFill>
                <a:latin typeface="Meiryo" panose="020B0604030504040204" pitchFamily="34" charset="-128"/>
                <a:ea typeface="Meiryo" panose="020B0604030504040204" pitchFamily="34" charset="-128"/>
              </a:rPr>
              <a:t> </a:t>
            </a:r>
            <a:r>
              <a:rPr kumimoji="1" lang="ja-JP" altLang="en-US" sz="4000" b="1" dirty="0">
                <a:solidFill>
                  <a:srgbClr val="C00000"/>
                </a:solidFill>
                <a:latin typeface="Meiryo" panose="020B0604030504040204" pitchFamily="34" charset="-128"/>
                <a:ea typeface="Meiryo" panose="020B0604030504040204" pitchFamily="34" charset="-128"/>
              </a:rPr>
              <a:t>共創</a:t>
            </a:r>
            <a:r>
              <a:rPr kumimoji="1" lang="ja-JP" altLang="en-US" sz="4000" dirty="0">
                <a:solidFill>
                  <a:srgbClr val="C00000"/>
                </a:solidFill>
                <a:latin typeface="Meiryo" panose="020B0604030504040204" pitchFamily="34" charset="-128"/>
                <a:ea typeface="Meiryo" panose="020B0604030504040204" pitchFamily="34" charset="-128"/>
              </a:rPr>
              <a:t>？</a:t>
            </a:r>
            <a:endParaRPr kumimoji="1" lang="en-US" altLang="ja-JP" sz="4000" dirty="0">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79963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7705A5-7711-4B42-970A-C7E3C16E2CE9}"/>
              </a:ext>
            </a:extLst>
          </p:cNvPr>
          <p:cNvSpPr>
            <a:spLocks noGrp="1"/>
          </p:cNvSpPr>
          <p:nvPr>
            <p:ph type="title"/>
          </p:nvPr>
        </p:nvSpPr>
        <p:spPr/>
        <p:txBody>
          <a:bodyPr/>
          <a:lstStyle/>
          <a:p>
            <a:r>
              <a:rPr kumimoji="1" lang="ja-JP" altLang="en-US" dirty="0"/>
              <a:t>内製化の事例：株式会社フジテレビジョン</a:t>
            </a:r>
          </a:p>
        </p:txBody>
      </p:sp>
      <p:pic>
        <p:nvPicPr>
          <p:cNvPr id="3" name="図 2">
            <a:extLst>
              <a:ext uri="{FF2B5EF4-FFF2-40B4-BE49-F238E27FC236}">
                <a16:creationId xmlns:a16="http://schemas.microsoft.com/office/drawing/2014/main" id="{775FAE6B-D8B0-F647-A08F-BE1DCB87120A}"/>
              </a:ext>
            </a:extLst>
          </p:cNvPr>
          <p:cNvPicPr>
            <a:picLocks noChangeAspect="1"/>
          </p:cNvPicPr>
          <p:nvPr/>
        </p:nvPicPr>
        <p:blipFill>
          <a:blip r:embed="rId2"/>
          <a:stretch>
            <a:fillRect/>
          </a:stretch>
        </p:blipFill>
        <p:spPr>
          <a:xfrm>
            <a:off x="0" y="1054864"/>
            <a:ext cx="9144000" cy="3760839"/>
          </a:xfrm>
          <a:prstGeom prst="rect">
            <a:avLst/>
          </a:prstGeom>
        </p:spPr>
      </p:pic>
      <p:sp>
        <p:nvSpPr>
          <p:cNvPr id="4" name="正方形/長方形 3">
            <a:extLst>
              <a:ext uri="{FF2B5EF4-FFF2-40B4-BE49-F238E27FC236}">
                <a16:creationId xmlns:a16="http://schemas.microsoft.com/office/drawing/2014/main" id="{1D720392-A8D6-D84F-BB63-59266D189334}"/>
              </a:ext>
            </a:extLst>
          </p:cNvPr>
          <p:cNvSpPr/>
          <p:nvPr/>
        </p:nvSpPr>
        <p:spPr>
          <a:xfrm>
            <a:off x="527192" y="764704"/>
            <a:ext cx="8089616" cy="461665"/>
          </a:xfrm>
          <a:prstGeom prst="rect">
            <a:avLst/>
          </a:prstGeom>
        </p:spPr>
        <p:txBody>
          <a:bodyPr wrap="square">
            <a:spAutoFit/>
          </a:bodyPr>
          <a:lstStyle/>
          <a:p>
            <a:pPr algn="ctr"/>
            <a:r>
              <a:rPr lang="ja-JP" altLang="en-US" sz="2400" dirty="0">
                <a:solidFill>
                  <a:schemeClr val="accent6">
                    <a:lumMod val="75000"/>
                  </a:schemeClr>
                </a:solidFill>
                <a:latin typeface="Meiryo" panose="020B0604030504040204" pitchFamily="34" charset="-128"/>
                <a:ea typeface="Meiryo" panose="020B0604030504040204" pitchFamily="34" charset="-128"/>
              </a:rPr>
              <a:t>数万人が同時に視聴できる配信環境を </a:t>
            </a:r>
            <a:r>
              <a:rPr lang="en-US" altLang="ja-JP" sz="2400" dirty="0">
                <a:solidFill>
                  <a:schemeClr val="accent6">
                    <a:lumMod val="75000"/>
                  </a:schemeClr>
                </a:solidFill>
                <a:latin typeface="Meiryo" panose="020B0604030504040204" pitchFamily="34" charset="-128"/>
                <a:ea typeface="Meiryo" panose="020B0604030504040204" pitchFamily="34" charset="-128"/>
              </a:rPr>
              <a:t>3 </a:t>
            </a:r>
            <a:r>
              <a:rPr lang="ja-JP" altLang="en-US" sz="2400" dirty="0">
                <a:solidFill>
                  <a:schemeClr val="accent6">
                    <a:lumMod val="75000"/>
                  </a:schemeClr>
                </a:solidFill>
                <a:latin typeface="Meiryo" panose="020B0604030504040204" pitchFamily="34" charset="-128"/>
                <a:ea typeface="Meiryo" panose="020B0604030504040204" pitchFamily="34" charset="-128"/>
              </a:rPr>
              <a:t>週間ほどで構築</a:t>
            </a:r>
            <a:endParaRPr lang="ja-JP" altLang="en-US" sz="2400" b="0" i="0" dirty="0">
              <a:solidFill>
                <a:schemeClr val="accent6">
                  <a:lumMod val="75000"/>
                </a:schemeClr>
              </a:solidFill>
              <a:effectLst/>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525E4E3C-1D9D-9441-9EBD-B0CE4BF4F0C3}"/>
              </a:ext>
            </a:extLst>
          </p:cNvPr>
          <p:cNvSpPr/>
          <p:nvPr/>
        </p:nvSpPr>
        <p:spPr>
          <a:xfrm>
            <a:off x="311168" y="4815703"/>
            <a:ext cx="8521664" cy="738664"/>
          </a:xfrm>
          <a:prstGeom prst="rect">
            <a:avLst/>
          </a:prstGeom>
        </p:spPr>
        <p:txBody>
          <a:bodyPr wrap="square">
            <a:spAutoFit/>
          </a:bodyPr>
          <a:lstStyle/>
          <a:p>
            <a:r>
              <a:rPr lang="en-US" altLang="ja-JP" sz="1400" dirty="0">
                <a:solidFill>
                  <a:srgbClr val="333333"/>
                </a:solidFill>
                <a:latin typeface="Meiryo" panose="020B0604030504040204" pitchFamily="34" charset="-128"/>
                <a:ea typeface="Meiryo" panose="020B0604030504040204" pitchFamily="34" charset="-128"/>
              </a:rPr>
              <a:t>AWS Elemental </a:t>
            </a:r>
            <a:r>
              <a:rPr lang="en-US" altLang="ja-JP" sz="1400" dirty="0" err="1">
                <a:solidFill>
                  <a:srgbClr val="333333"/>
                </a:solidFill>
                <a:latin typeface="Meiryo" panose="020B0604030504040204" pitchFamily="34" charset="-128"/>
                <a:ea typeface="Meiryo" panose="020B0604030504040204" pitchFamily="34" charset="-128"/>
              </a:rPr>
              <a:t>MediaStore</a:t>
            </a:r>
            <a:r>
              <a:rPr lang="en-US" altLang="ja-JP" sz="1400" dirty="0">
                <a:solidFill>
                  <a:srgbClr val="333333"/>
                </a:solidFill>
                <a:latin typeface="Meiryo" panose="020B0604030504040204" pitchFamily="34" charset="-128"/>
                <a:ea typeface="Meiryo" panose="020B0604030504040204" pitchFamily="34" charset="-128"/>
              </a:rPr>
              <a:t> </a:t>
            </a:r>
            <a:r>
              <a:rPr lang="ja-JP" altLang="en-US" sz="1400" dirty="0">
                <a:solidFill>
                  <a:srgbClr val="333333"/>
                </a:solidFill>
                <a:latin typeface="Meiryo" panose="020B0604030504040204" pitchFamily="34" charset="-128"/>
                <a:ea typeface="Meiryo" panose="020B0604030504040204" pitchFamily="34" charset="-128"/>
              </a:rPr>
              <a:t>と </a:t>
            </a:r>
            <a:r>
              <a:rPr lang="en-US" altLang="ja-JP" sz="1400" dirty="0">
                <a:solidFill>
                  <a:srgbClr val="333333"/>
                </a:solidFill>
                <a:latin typeface="Meiryo" panose="020B0604030504040204" pitchFamily="34" charset="-128"/>
                <a:ea typeface="Meiryo" panose="020B0604030504040204" pitchFamily="34" charset="-128"/>
              </a:rPr>
              <a:t>Amazon CloudFront </a:t>
            </a:r>
            <a:r>
              <a:rPr lang="ja-JP" altLang="en-US" sz="1400" dirty="0">
                <a:solidFill>
                  <a:srgbClr val="333333"/>
                </a:solidFill>
                <a:latin typeface="Meiryo" panose="020B0604030504040204" pitchFamily="34" charset="-128"/>
                <a:ea typeface="Meiryo" panose="020B0604030504040204" pitchFamily="34" charset="-128"/>
              </a:rPr>
              <a:t>は、</a:t>
            </a:r>
            <a:r>
              <a:rPr lang="en-US" altLang="ja-JP" sz="1400" dirty="0">
                <a:solidFill>
                  <a:srgbClr val="333333"/>
                </a:solidFill>
                <a:latin typeface="Meiryo" panose="020B0604030504040204" pitchFamily="34" charset="-128"/>
                <a:ea typeface="Meiryo" panose="020B0604030504040204" pitchFamily="34" charset="-128"/>
              </a:rPr>
              <a:t>CMAF-ULL </a:t>
            </a:r>
            <a:r>
              <a:rPr lang="ja-JP" altLang="en-US" sz="1400" dirty="0">
                <a:solidFill>
                  <a:srgbClr val="333333"/>
                </a:solidFill>
                <a:latin typeface="Meiryo" panose="020B0604030504040204" pitchFamily="34" charset="-128"/>
                <a:ea typeface="Meiryo" panose="020B0604030504040204" pitchFamily="34" charset="-128"/>
              </a:rPr>
              <a:t>の超低遅延配信に必要な技術と大規模配信に対応し、それをマネージドサービスとしてすぐに利用できる環境や、配信規模に応じたスケーリング、障害発生時の切り替え対応などの煩雑な運用業務からの解放してくれた。</a:t>
            </a:r>
            <a:endParaRPr lang="ja-JP" altLang="en-US" sz="1400" dirty="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813CBF10-41B9-D647-938C-1C0F38E7054A}"/>
              </a:ext>
            </a:extLst>
          </p:cNvPr>
          <p:cNvSpPr/>
          <p:nvPr/>
        </p:nvSpPr>
        <p:spPr>
          <a:xfrm>
            <a:off x="971600" y="6318254"/>
            <a:ext cx="7717216" cy="215444"/>
          </a:xfrm>
          <a:prstGeom prst="rect">
            <a:avLst/>
          </a:prstGeom>
        </p:spPr>
        <p:txBody>
          <a:bodyPr wrap="square">
            <a:spAutoFit/>
          </a:bodyPr>
          <a:lstStyle/>
          <a:p>
            <a:pPr algn="r"/>
            <a:r>
              <a:rPr lang="en-US" altLang="ja-JP" sz="800" dirty="0">
                <a:latin typeface="メイリオ" panose="020B0604030504040204" pitchFamily="50" charset="-128"/>
                <a:ea typeface="メイリオ" panose="020B0604030504040204" pitchFamily="50" charset="-128"/>
                <a:hlinkClick r:id="rId3"/>
              </a:rPr>
              <a:t>https://aws.amazon.com/jp/solutions/case-studies/fuji-tv/?fbclid=IwAR3bdoRp-sdBrOe_1I6JcALo5vHFzzO-tBTQ1wL4us1FLhcOIpzXax7bY3o</a:t>
            </a:r>
            <a:endParaRPr lang="ja-JP" altLang="en-US" sz="800"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718DAD85-E7BC-7E42-B90C-D1963B6A45CF}"/>
              </a:ext>
            </a:extLst>
          </p:cNvPr>
          <p:cNvPicPr>
            <a:picLocks noChangeAspect="1"/>
          </p:cNvPicPr>
          <p:nvPr/>
        </p:nvPicPr>
        <p:blipFill>
          <a:blip r:embed="rId4"/>
          <a:stretch>
            <a:fillRect/>
          </a:stretch>
        </p:blipFill>
        <p:spPr>
          <a:xfrm>
            <a:off x="8075304" y="1628800"/>
            <a:ext cx="613512" cy="438223"/>
          </a:xfrm>
          <a:prstGeom prst="rect">
            <a:avLst/>
          </a:prstGeom>
        </p:spPr>
      </p:pic>
      <p:sp>
        <p:nvSpPr>
          <p:cNvPr id="8" name="テキスト ボックス 7">
            <a:extLst>
              <a:ext uri="{FF2B5EF4-FFF2-40B4-BE49-F238E27FC236}">
                <a16:creationId xmlns:a16="http://schemas.microsoft.com/office/drawing/2014/main" id="{B70E4A64-8977-A741-8CCD-8C894832F083}"/>
              </a:ext>
            </a:extLst>
          </p:cNvPr>
          <p:cNvSpPr txBox="1"/>
          <p:nvPr/>
        </p:nvSpPr>
        <p:spPr>
          <a:xfrm>
            <a:off x="2764454" y="5589240"/>
            <a:ext cx="3615092" cy="707886"/>
          </a:xfrm>
          <a:prstGeom prst="rect">
            <a:avLst/>
          </a:prstGeom>
          <a:noFill/>
        </p:spPr>
        <p:txBody>
          <a:bodyPr wrap="none" rtlCol="0">
            <a:spAutoFit/>
          </a:bodyPr>
          <a:lstStyle/>
          <a:p>
            <a:pPr algn="ctr"/>
            <a:r>
              <a:rPr kumimoji="1" lang="ja-JP" altLang="en-US" sz="4000" b="1" dirty="0">
                <a:solidFill>
                  <a:srgbClr val="C00000"/>
                </a:solidFill>
                <a:latin typeface="Meiryo" panose="020B0604030504040204" pitchFamily="34" charset="-128"/>
                <a:ea typeface="Meiryo" panose="020B0604030504040204" pitchFamily="34" charset="-128"/>
              </a:rPr>
              <a:t>競合</a:t>
            </a:r>
            <a:r>
              <a:rPr kumimoji="1" lang="en-US" altLang="ja-JP" sz="4000" dirty="0">
                <a:solidFill>
                  <a:srgbClr val="C00000"/>
                </a:solidFill>
                <a:latin typeface="Meiryo" panose="020B0604030504040204" pitchFamily="34" charset="-128"/>
                <a:ea typeface="Meiryo" panose="020B0604030504040204" pitchFamily="34" charset="-128"/>
              </a:rPr>
              <a:t> or</a:t>
            </a:r>
            <a:r>
              <a:rPr lang="en-US" altLang="ja-JP" sz="4000" dirty="0">
                <a:solidFill>
                  <a:srgbClr val="C00000"/>
                </a:solidFill>
                <a:latin typeface="Meiryo" panose="020B0604030504040204" pitchFamily="34" charset="-128"/>
                <a:ea typeface="Meiryo" panose="020B0604030504040204" pitchFamily="34" charset="-128"/>
              </a:rPr>
              <a:t> </a:t>
            </a:r>
            <a:r>
              <a:rPr kumimoji="1" lang="ja-JP" altLang="en-US" sz="4000" b="1" dirty="0">
                <a:solidFill>
                  <a:srgbClr val="C00000"/>
                </a:solidFill>
                <a:latin typeface="Meiryo" panose="020B0604030504040204" pitchFamily="34" charset="-128"/>
                <a:ea typeface="Meiryo" panose="020B0604030504040204" pitchFamily="34" charset="-128"/>
              </a:rPr>
              <a:t>共創</a:t>
            </a:r>
            <a:r>
              <a:rPr kumimoji="1" lang="ja-JP" altLang="en-US" sz="4000" dirty="0">
                <a:solidFill>
                  <a:srgbClr val="C00000"/>
                </a:solidFill>
                <a:latin typeface="Meiryo" panose="020B0604030504040204" pitchFamily="34" charset="-128"/>
                <a:ea typeface="Meiryo" panose="020B0604030504040204" pitchFamily="34" charset="-128"/>
              </a:rPr>
              <a:t>？</a:t>
            </a:r>
            <a:endParaRPr kumimoji="1" lang="en-US" altLang="ja-JP" sz="4000" dirty="0">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4354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1A9EC9-BDAA-2648-A567-63BE704E8AB0}"/>
              </a:ext>
            </a:extLst>
          </p:cNvPr>
          <p:cNvSpPr>
            <a:spLocks noGrp="1"/>
          </p:cNvSpPr>
          <p:nvPr>
            <p:ph type="title"/>
          </p:nvPr>
        </p:nvSpPr>
        <p:spPr/>
        <p:txBody>
          <a:bodyPr/>
          <a:lstStyle/>
          <a:p>
            <a:r>
              <a:rPr lang="ja-JP" altLang="en-US" dirty="0"/>
              <a:t>共創の事例：トラスコ中山　</a:t>
            </a:r>
            <a:r>
              <a:rPr lang="en-US" altLang="ja-JP" dirty="0"/>
              <a:t>MRO</a:t>
            </a:r>
            <a:r>
              <a:rPr lang="ja-JP" altLang="en-US" dirty="0"/>
              <a:t>ストッカー</a:t>
            </a:r>
            <a:endParaRPr kumimoji="1" lang="ja-JP" altLang="en-US" dirty="0"/>
          </a:p>
        </p:txBody>
      </p:sp>
      <p:pic>
        <p:nvPicPr>
          <p:cNvPr id="3" name="図 2">
            <a:hlinkClick r:id="rId2"/>
            <a:extLst>
              <a:ext uri="{FF2B5EF4-FFF2-40B4-BE49-F238E27FC236}">
                <a16:creationId xmlns:a16="http://schemas.microsoft.com/office/drawing/2014/main" id="{3F21A8ED-54EE-EE4D-AC2C-5C6A772E7DE2}"/>
              </a:ext>
            </a:extLst>
          </p:cNvPr>
          <p:cNvPicPr>
            <a:picLocks noChangeAspect="1"/>
          </p:cNvPicPr>
          <p:nvPr/>
        </p:nvPicPr>
        <p:blipFill>
          <a:blip r:embed="rId3"/>
          <a:stretch>
            <a:fillRect/>
          </a:stretch>
        </p:blipFill>
        <p:spPr>
          <a:xfrm>
            <a:off x="416688" y="764704"/>
            <a:ext cx="8310623" cy="2936122"/>
          </a:xfrm>
          <a:prstGeom prst="rect">
            <a:avLst/>
          </a:prstGeom>
        </p:spPr>
      </p:pic>
      <p:sp>
        <p:nvSpPr>
          <p:cNvPr id="4" name="正方形/長方形 3">
            <a:extLst>
              <a:ext uri="{FF2B5EF4-FFF2-40B4-BE49-F238E27FC236}">
                <a16:creationId xmlns:a16="http://schemas.microsoft.com/office/drawing/2014/main" id="{2F66B1FB-E96B-384E-A4F4-9D1D7921C792}"/>
              </a:ext>
            </a:extLst>
          </p:cNvPr>
          <p:cNvSpPr/>
          <p:nvPr/>
        </p:nvSpPr>
        <p:spPr>
          <a:xfrm>
            <a:off x="323528" y="3788251"/>
            <a:ext cx="8305640" cy="2677656"/>
          </a:xfrm>
          <a:prstGeom prst="rect">
            <a:avLst/>
          </a:prstGeom>
        </p:spPr>
        <p:txBody>
          <a:bodyPr wrap="square">
            <a:spAutoFit/>
          </a:bodyPr>
          <a:lstStyle/>
          <a:p>
            <a:pPr fontAlgn="base"/>
            <a:r>
              <a:rPr lang="ja-JP" altLang="en-US" sz="1400" dirty="0">
                <a:solidFill>
                  <a:srgbClr val="4B4B4B"/>
                </a:solidFill>
                <a:latin typeface="Meiryo" panose="020B0604030504040204" pitchFamily="34" charset="-128"/>
                <a:ea typeface="Meiryo" panose="020B0604030504040204" pitchFamily="34" charset="-128"/>
              </a:rPr>
              <a:t>工場内の生産現場や建設現場などで使用される工具やヘルメット、手袋などのプロツール（工場用副資材）の調達サービス。</a:t>
            </a:r>
            <a:endParaRPr lang="en-US" altLang="ja-JP" sz="1400" dirty="0">
              <a:solidFill>
                <a:srgbClr val="4B4B4B"/>
              </a:solidFill>
              <a:latin typeface="Meiryo" panose="020B0604030504040204" pitchFamily="34" charset="-128"/>
              <a:ea typeface="Meiryo" panose="020B0604030504040204" pitchFamily="34" charset="-128"/>
            </a:endParaRPr>
          </a:p>
          <a:p>
            <a:pPr fontAlgn="base"/>
            <a:r>
              <a:rPr lang="ja-JP" altLang="en-US" sz="1400" dirty="0">
                <a:solidFill>
                  <a:srgbClr val="4B4B4B"/>
                </a:solidFill>
                <a:latin typeface="Meiryo" panose="020B0604030504040204" pitchFamily="34" charset="-128"/>
                <a:ea typeface="Meiryo" panose="020B0604030504040204" pitchFamily="34" charset="-128"/>
              </a:rPr>
              <a:t>トラスコ中山の資産として、よく使用されるプロツールを予め現場に設置された棚に取りそろえておき、ユーザーが使用した分だけの料金を“富山の置き薬”のように請求する。在庫の補充、請求は販売店経由で行うため、ユーザーは在庫を保有せずに、必要なときに必要な分だけ商品を利用することができる。しかも、注文をしなくても欲しいときにすぐ手に入る利便性は、他社にはない圧倒的な魅力となっている。</a:t>
            </a:r>
            <a:endParaRPr lang="en-US" altLang="ja-JP" sz="1400" dirty="0">
              <a:solidFill>
                <a:srgbClr val="4B4B4B"/>
              </a:solidFill>
              <a:latin typeface="Meiryo" panose="020B0604030504040204" pitchFamily="34" charset="-128"/>
              <a:ea typeface="Meiryo" panose="020B0604030504040204" pitchFamily="34" charset="-128"/>
            </a:endParaRPr>
          </a:p>
          <a:p>
            <a:pPr fontAlgn="base"/>
            <a:endParaRPr lang="en-US" altLang="ja-JP" sz="1400" dirty="0">
              <a:solidFill>
                <a:srgbClr val="4B4B4B"/>
              </a:solidFill>
              <a:latin typeface="Meiryo" panose="020B0604030504040204" pitchFamily="34" charset="-128"/>
              <a:ea typeface="Meiryo" panose="020B0604030504040204" pitchFamily="34" charset="-128"/>
            </a:endParaRPr>
          </a:p>
          <a:p>
            <a:pPr fontAlgn="base"/>
            <a:r>
              <a:rPr lang="ja-JP" altLang="en-US" sz="1400" dirty="0">
                <a:solidFill>
                  <a:srgbClr val="4B4B4B"/>
                </a:solidFill>
                <a:latin typeface="Meiryo" panose="020B0604030504040204" pitchFamily="34" charset="-128"/>
                <a:ea typeface="Meiryo" panose="020B0604030504040204" pitchFamily="34" charset="-128"/>
              </a:rPr>
              <a:t>的確な需要予測とタイムリーな物量が不可欠であり、デジタル・テクノロジーを駆使しなければ実現できないため、トラスコ中山が、</a:t>
            </a:r>
            <a:r>
              <a:rPr lang="en-US" altLang="ja-JP" sz="1400" dirty="0">
                <a:solidFill>
                  <a:srgbClr val="4B4B4B"/>
                </a:solidFill>
                <a:latin typeface="Meiryo" panose="020B0604030504040204" pitchFamily="34" charset="-128"/>
                <a:ea typeface="Meiryo" panose="020B0604030504040204" pitchFamily="34" charset="-128"/>
              </a:rPr>
              <a:t>IT</a:t>
            </a:r>
            <a:r>
              <a:rPr lang="ja-JP" altLang="en-US" sz="1400" dirty="0">
                <a:solidFill>
                  <a:srgbClr val="4B4B4B"/>
                </a:solidFill>
                <a:latin typeface="Meiryo" panose="020B0604030504040204" pitchFamily="34" charset="-128"/>
                <a:ea typeface="Meiryo" panose="020B0604030504040204" pitchFamily="34" charset="-128"/>
              </a:rPr>
              <a:t>ベンダーである</a:t>
            </a:r>
            <a:r>
              <a:rPr lang="en-US" altLang="ja-JP" sz="1400" dirty="0">
                <a:solidFill>
                  <a:srgbClr val="006F87"/>
                </a:solidFill>
                <a:latin typeface="Meiryo" panose="020B0604030504040204" pitchFamily="34" charset="-128"/>
                <a:ea typeface="Meiryo" panose="020B0604030504040204" pitchFamily="34" charset="-128"/>
                <a:hlinkClick r:id="rId4"/>
              </a:rPr>
              <a:t>SAP</a:t>
            </a:r>
            <a:r>
              <a:rPr lang="ja-JP" altLang="en-US" sz="1400" dirty="0">
                <a:solidFill>
                  <a:srgbClr val="4B4B4B"/>
                </a:solidFill>
                <a:latin typeface="Meiryo" panose="020B0604030504040204" pitchFamily="34" charset="-128"/>
                <a:ea typeface="Meiryo" panose="020B0604030504040204" pitchFamily="34" charset="-128"/>
              </a:rPr>
              <a:t>と一緒になって創り出した新しいビジネス・モデル。</a:t>
            </a:r>
            <a:r>
              <a:rPr lang="en-US" altLang="ja-JP" sz="1400" dirty="0">
                <a:solidFill>
                  <a:srgbClr val="4B4B4B"/>
                </a:solidFill>
                <a:latin typeface="Meiryo" panose="020B0604030504040204" pitchFamily="34" charset="-128"/>
                <a:ea typeface="Meiryo" panose="020B0604030504040204" pitchFamily="34" charset="-128"/>
              </a:rPr>
              <a:t>SAP</a:t>
            </a:r>
            <a:r>
              <a:rPr lang="ja-JP" altLang="en-US" sz="1400" dirty="0">
                <a:solidFill>
                  <a:srgbClr val="4B4B4B"/>
                </a:solidFill>
                <a:latin typeface="Meiryo" panose="020B0604030504040204" pitchFamily="34" charset="-128"/>
                <a:ea typeface="Meiryo" panose="020B0604030504040204" pitchFamily="34" charset="-128"/>
              </a:rPr>
              <a:t>では、このような取り組みを「</a:t>
            </a:r>
            <a:r>
              <a:rPr lang="en-US" altLang="ja-JP" sz="1400" dirty="0">
                <a:solidFill>
                  <a:srgbClr val="4B4B4B"/>
                </a:solidFill>
                <a:latin typeface="Meiryo" panose="020B0604030504040204" pitchFamily="34" charset="-128"/>
                <a:ea typeface="Meiryo" panose="020B0604030504040204" pitchFamily="34" charset="-128"/>
              </a:rPr>
              <a:t>Co-Innovation</a:t>
            </a:r>
            <a:r>
              <a:rPr lang="ja-JP" altLang="en-US" sz="1400" dirty="0">
                <a:solidFill>
                  <a:srgbClr val="4B4B4B"/>
                </a:solidFill>
                <a:latin typeface="Meiryo" panose="020B0604030504040204" pitchFamily="34" charset="-128"/>
                <a:ea typeface="Meiryo" panose="020B0604030504040204" pitchFamily="34" charset="-128"/>
              </a:rPr>
              <a:t>」と呼び、世界中で様々な企業と同様の取り組みを行い、事業収益に大きく貢献している。</a:t>
            </a:r>
            <a:endParaRPr lang="ja-JP" altLang="en-US" sz="1400" b="0" i="0" dirty="0">
              <a:solidFill>
                <a:srgbClr val="4B4B4B"/>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04310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a:extLst>
              <a:ext uri="{FF2B5EF4-FFF2-40B4-BE49-F238E27FC236}">
                <a16:creationId xmlns:a16="http://schemas.microsoft.com/office/drawing/2014/main" id="{897CF06F-8BF9-0741-87C9-53FA7C2DCCBE}"/>
              </a:ext>
            </a:extLst>
          </p:cNvPr>
          <p:cNvSpPr/>
          <p:nvPr/>
        </p:nvSpPr>
        <p:spPr>
          <a:xfrm>
            <a:off x="281085" y="3758784"/>
            <a:ext cx="5044190" cy="1697636"/>
          </a:xfrm>
          <a:prstGeom prst="ellipse">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a:extLst>
              <a:ext uri="{FF2B5EF4-FFF2-40B4-BE49-F238E27FC236}">
                <a16:creationId xmlns:a16="http://schemas.microsoft.com/office/drawing/2014/main" id="{DABDFC06-4FDA-A247-AD5A-9A3EB5C2B7A2}"/>
              </a:ext>
            </a:extLst>
          </p:cNvPr>
          <p:cNvCxnSpPr>
            <a:stCxn id="4" idx="2"/>
            <a:endCxn id="3" idx="2"/>
          </p:cNvCxnSpPr>
          <p:nvPr/>
        </p:nvCxnSpPr>
        <p:spPr>
          <a:xfrm>
            <a:off x="281085" y="2580182"/>
            <a:ext cx="0" cy="2027420"/>
          </a:xfrm>
          <a:prstGeom prst="line">
            <a:avLst/>
          </a:prstGeom>
          <a:ln w="38100">
            <a:solidFill>
              <a:schemeClr val="bg1">
                <a:lumMod val="50000"/>
              </a:schemeClr>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936CD8FA-73B2-194E-BE24-26F88BE02933}"/>
              </a:ext>
            </a:extLst>
          </p:cNvPr>
          <p:cNvCxnSpPr>
            <a:cxnSpLocks/>
            <a:stCxn id="4" idx="6"/>
            <a:endCxn id="3" idx="6"/>
          </p:cNvCxnSpPr>
          <p:nvPr/>
        </p:nvCxnSpPr>
        <p:spPr>
          <a:xfrm>
            <a:off x="5325275" y="2580182"/>
            <a:ext cx="0" cy="2027420"/>
          </a:xfrm>
          <a:prstGeom prst="line">
            <a:avLst/>
          </a:prstGeom>
          <a:ln w="38100">
            <a:solidFill>
              <a:schemeClr val="bg1">
                <a:lumMod val="50000"/>
              </a:schemeClr>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71578B08-F990-5A4A-9535-4A14D39BD019}"/>
              </a:ext>
            </a:extLst>
          </p:cNvPr>
          <p:cNvSpPr>
            <a:spLocks noGrp="1"/>
          </p:cNvSpPr>
          <p:nvPr>
            <p:ph type="title"/>
          </p:nvPr>
        </p:nvSpPr>
        <p:spPr/>
        <p:txBody>
          <a:bodyPr/>
          <a:lstStyle/>
          <a:p>
            <a:r>
              <a:rPr kumimoji="1" lang="en-US" altLang="ja-JP" dirty="0"/>
              <a:t>DX</a:t>
            </a:r>
            <a:r>
              <a:rPr kumimoji="1" lang="ja-JP" altLang="en-US"/>
              <a:t>の</a:t>
            </a:r>
            <a:r>
              <a:rPr lang="ja-JP" altLang="en-US"/>
              <a:t>実装</a:t>
            </a:r>
            <a:endParaRPr kumimoji="1" lang="ja-JP" altLang="en-US"/>
          </a:p>
        </p:txBody>
      </p:sp>
      <p:sp>
        <p:nvSpPr>
          <p:cNvPr id="4" name="円/楕円 3">
            <a:extLst>
              <a:ext uri="{FF2B5EF4-FFF2-40B4-BE49-F238E27FC236}">
                <a16:creationId xmlns:a16="http://schemas.microsoft.com/office/drawing/2014/main" id="{5921F031-60AC-AD4E-A488-7A094500F709}"/>
              </a:ext>
            </a:extLst>
          </p:cNvPr>
          <p:cNvSpPr/>
          <p:nvPr/>
        </p:nvSpPr>
        <p:spPr>
          <a:xfrm>
            <a:off x="281085" y="1731364"/>
            <a:ext cx="5044190" cy="1697636"/>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5D81AD7D-7D59-C04D-ABF9-10CB78E01129}"/>
              </a:ext>
            </a:extLst>
          </p:cNvPr>
          <p:cNvSpPr/>
          <p:nvPr/>
        </p:nvSpPr>
        <p:spPr>
          <a:xfrm>
            <a:off x="488929" y="2118437"/>
            <a:ext cx="1855032" cy="9069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D10AF99C-76C5-4B4A-817F-6766EE49DB98}"/>
              </a:ext>
            </a:extLst>
          </p:cNvPr>
          <p:cNvSpPr txBox="1"/>
          <p:nvPr/>
        </p:nvSpPr>
        <p:spPr>
          <a:xfrm>
            <a:off x="631616" y="2333960"/>
            <a:ext cx="1569660" cy="492443"/>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最適解の導出</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機械学習・シミュレーション</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9" name="円/楕円 8">
            <a:extLst>
              <a:ext uri="{FF2B5EF4-FFF2-40B4-BE49-F238E27FC236}">
                <a16:creationId xmlns:a16="http://schemas.microsoft.com/office/drawing/2014/main" id="{F54FF354-11E7-704B-B852-087621B3F512}"/>
              </a:ext>
            </a:extLst>
          </p:cNvPr>
          <p:cNvSpPr/>
          <p:nvPr/>
        </p:nvSpPr>
        <p:spPr>
          <a:xfrm>
            <a:off x="2840801" y="1908894"/>
            <a:ext cx="1077272" cy="467365"/>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A380853C-424A-9B47-BF64-73D35D7E48FE}"/>
              </a:ext>
            </a:extLst>
          </p:cNvPr>
          <p:cNvSpPr/>
          <p:nvPr/>
        </p:nvSpPr>
        <p:spPr>
          <a:xfrm>
            <a:off x="3112643" y="2791658"/>
            <a:ext cx="1077272" cy="467365"/>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10544CD5-659F-E841-B5AC-C5BAB7926458}"/>
              </a:ext>
            </a:extLst>
          </p:cNvPr>
          <p:cNvSpPr/>
          <p:nvPr/>
        </p:nvSpPr>
        <p:spPr>
          <a:xfrm>
            <a:off x="3262400" y="2118437"/>
            <a:ext cx="1855032" cy="90690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2A89A926-DDEA-3041-A3AA-013655B32344}"/>
              </a:ext>
            </a:extLst>
          </p:cNvPr>
          <p:cNvSpPr txBox="1"/>
          <p:nvPr/>
        </p:nvSpPr>
        <p:spPr>
          <a:xfrm>
            <a:off x="3379437" y="2443676"/>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アプリケーション</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3" name="右矢印 12">
            <a:extLst>
              <a:ext uri="{FF2B5EF4-FFF2-40B4-BE49-F238E27FC236}">
                <a16:creationId xmlns:a16="http://schemas.microsoft.com/office/drawing/2014/main" id="{5D8FBA1D-FDB7-6E47-9302-D028413A7281}"/>
              </a:ext>
            </a:extLst>
          </p:cNvPr>
          <p:cNvSpPr/>
          <p:nvPr/>
        </p:nvSpPr>
        <p:spPr>
          <a:xfrm>
            <a:off x="2374951" y="2434167"/>
            <a:ext cx="856459" cy="32679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B47A0DC1-CC40-CB49-BEB1-CB4080A307CC}"/>
              </a:ext>
            </a:extLst>
          </p:cNvPr>
          <p:cNvSpPr/>
          <p:nvPr/>
        </p:nvSpPr>
        <p:spPr>
          <a:xfrm>
            <a:off x="488929" y="4131803"/>
            <a:ext cx="1855032" cy="90690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BABE0C54-8CB0-0549-8819-9A9174894375}"/>
              </a:ext>
            </a:extLst>
          </p:cNvPr>
          <p:cNvSpPr txBox="1"/>
          <p:nvPr/>
        </p:nvSpPr>
        <p:spPr>
          <a:xfrm>
            <a:off x="747031" y="4436528"/>
            <a:ext cx="133882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データ収集</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6" name="円/楕円 15">
            <a:extLst>
              <a:ext uri="{FF2B5EF4-FFF2-40B4-BE49-F238E27FC236}">
                <a16:creationId xmlns:a16="http://schemas.microsoft.com/office/drawing/2014/main" id="{C5569D27-8C9E-BD44-A282-B5D4090A8C7A}"/>
              </a:ext>
            </a:extLst>
          </p:cNvPr>
          <p:cNvSpPr/>
          <p:nvPr/>
        </p:nvSpPr>
        <p:spPr>
          <a:xfrm>
            <a:off x="2840801" y="3922260"/>
            <a:ext cx="1077272" cy="46736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a:extLst>
              <a:ext uri="{FF2B5EF4-FFF2-40B4-BE49-F238E27FC236}">
                <a16:creationId xmlns:a16="http://schemas.microsoft.com/office/drawing/2014/main" id="{A528EA38-F8A8-6848-9287-66B829998F78}"/>
              </a:ext>
            </a:extLst>
          </p:cNvPr>
          <p:cNvSpPr/>
          <p:nvPr/>
        </p:nvSpPr>
        <p:spPr>
          <a:xfrm>
            <a:off x="3112643" y="4805024"/>
            <a:ext cx="1077272" cy="46736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BA145BEE-22C3-1B43-8F21-09C8E6ED5B48}"/>
              </a:ext>
            </a:extLst>
          </p:cNvPr>
          <p:cNvSpPr/>
          <p:nvPr/>
        </p:nvSpPr>
        <p:spPr>
          <a:xfrm>
            <a:off x="3262400" y="4131803"/>
            <a:ext cx="1855032" cy="906904"/>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28A82EB-85C7-4B45-9093-AEDCEC648F9F}"/>
              </a:ext>
            </a:extLst>
          </p:cNvPr>
          <p:cNvSpPr txBox="1"/>
          <p:nvPr/>
        </p:nvSpPr>
        <p:spPr>
          <a:xfrm>
            <a:off x="3418278" y="4647717"/>
            <a:ext cx="1620957" cy="338554"/>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機器制御・</a:t>
            </a:r>
            <a:r>
              <a:rPr kumimoji="1" lang="ja-JP" altLang="en-US" sz="800">
                <a:solidFill>
                  <a:schemeClr val="bg1"/>
                </a:solidFill>
                <a:latin typeface="Meiryo" panose="020B0604030504040204" pitchFamily="34" charset="-128"/>
                <a:ea typeface="Meiryo" panose="020B0604030504040204" pitchFamily="34" charset="-128"/>
              </a:rPr>
              <a:t>指示命令</a:t>
            </a:r>
            <a:r>
              <a:rPr lang="ja-JP" altLang="en-US" sz="800">
                <a:solidFill>
                  <a:schemeClr val="bg1"/>
                </a:solidFill>
                <a:latin typeface="Meiryo" panose="020B0604030504040204" pitchFamily="34" charset="-128"/>
                <a:ea typeface="Meiryo" panose="020B0604030504040204" pitchFamily="34" charset="-128"/>
              </a:rPr>
              <a:t>・情報提供</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など</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20" name="右矢印 19">
            <a:extLst>
              <a:ext uri="{FF2B5EF4-FFF2-40B4-BE49-F238E27FC236}">
                <a16:creationId xmlns:a16="http://schemas.microsoft.com/office/drawing/2014/main" id="{3CF005E5-DAB6-B549-A6B6-6604AB138D6F}"/>
              </a:ext>
            </a:extLst>
          </p:cNvPr>
          <p:cNvSpPr/>
          <p:nvPr/>
        </p:nvSpPr>
        <p:spPr>
          <a:xfrm rot="10800000">
            <a:off x="2374951" y="4447533"/>
            <a:ext cx="856459" cy="32679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6B7F3EA2-46A9-BA4E-96FC-72EEE2270F16}"/>
              </a:ext>
            </a:extLst>
          </p:cNvPr>
          <p:cNvSpPr txBox="1"/>
          <p:nvPr/>
        </p:nvSpPr>
        <p:spPr>
          <a:xfrm>
            <a:off x="3597814" y="4392475"/>
            <a:ext cx="1261884"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サービス利用</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02B6984C-0423-6F44-A9A7-F23DA4863E50}"/>
              </a:ext>
            </a:extLst>
          </p:cNvPr>
          <p:cNvSpPr txBox="1"/>
          <p:nvPr/>
        </p:nvSpPr>
        <p:spPr>
          <a:xfrm>
            <a:off x="1039716" y="5514328"/>
            <a:ext cx="3526928" cy="400110"/>
          </a:xfrm>
          <a:prstGeom prst="rect">
            <a:avLst/>
          </a:prstGeom>
          <a:noFill/>
        </p:spPr>
        <p:txBody>
          <a:bodyPr wrap="none" rtlCol="0">
            <a:spAutoFit/>
          </a:bodyPr>
          <a:lstStyle/>
          <a:p>
            <a:pPr algn="ctr"/>
            <a:r>
              <a:rPr kumimoji="1" lang="ja-JP" altLang="en-US" sz="2000">
                <a:solidFill>
                  <a:schemeClr val="accent3">
                    <a:lumMod val="75000"/>
                  </a:schemeClr>
                </a:solidFill>
                <a:latin typeface="Meiryo" panose="020B0604030504040204" pitchFamily="34" charset="-128"/>
                <a:ea typeface="Meiryo" panose="020B0604030504040204" pitchFamily="34" charset="-128"/>
              </a:rPr>
              <a:t>現実世界（</a:t>
            </a:r>
            <a:r>
              <a:rPr kumimoji="1" lang="en-US" altLang="ja-JP" sz="2000" dirty="0">
                <a:solidFill>
                  <a:schemeClr val="accent3">
                    <a:lumMod val="75000"/>
                  </a:schemeClr>
                </a:solidFill>
                <a:latin typeface="Meiryo" panose="020B0604030504040204" pitchFamily="34" charset="-128"/>
                <a:ea typeface="Meiryo" panose="020B0604030504040204" pitchFamily="34" charset="-128"/>
              </a:rPr>
              <a:t>Physical World</a:t>
            </a:r>
            <a:r>
              <a:rPr kumimoji="1" lang="ja-JP" altLang="en-US" sz="2000">
                <a:solidFill>
                  <a:schemeClr val="accent3">
                    <a:lumMod val="75000"/>
                  </a:schemeClr>
                </a:solidFill>
                <a:latin typeface="Meiryo" panose="020B0604030504040204" pitchFamily="34" charset="-128"/>
                <a:ea typeface="Meiryo" panose="020B0604030504040204" pitchFamily="34" charset="-128"/>
              </a:rPr>
              <a:t>）</a:t>
            </a:r>
          </a:p>
        </p:txBody>
      </p:sp>
      <p:sp>
        <p:nvSpPr>
          <p:cNvPr id="30" name="テキスト ボックス 29">
            <a:extLst>
              <a:ext uri="{FF2B5EF4-FFF2-40B4-BE49-F238E27FC236}">
                <a16:creationId xmlns:a16="http://schemas.microsoft.com/office/drawing/2014/main" id="{A2F420F5-BCEC-D648-AECD-B2A60EB00CAA}"/>
              </a:ext>
            </a:extLst>
          </p:cNvPr>
          <p:cNvSpPr txBox="1"/>
          <p:nvPr/>
        </p:nvSpPr>
        <p:spPr>
          <a:xfrm>
            <a:off x="700427" y="1313651"/>
            <a:ext cx="420551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デジタル・ツイン（</a:t>
            </a:r>
            <a:r>
              <a:rPr kumimoji="1" lang="en-US" altLang="ja-JP" sz="2000" dirty="0">
                <a:solidFill>
                  <a:srgbClr val="0070C0"/>
                </a:solidFill>
                <a:latin typeface="Meiryo" panose="020B0604030504040204" pitchFamily="34" charset="-128"/>
                <a:ea typeface="Meiryo" panose="020B0604030504040204" pitchFamily="34" charset="-128"/>
              </a:rPr>
              <a:t>Digital Twin</a:t>
            </a:r>
            <a:r>
              <a:rPr kumimoji="1" lang="ja-JP" altLang="en-US" sz="2000">
                <a:solidFill>
                  <a:srgbClr val="0070C0"/>
                </a:solidFill>
                <a:latin typeface="Meiryo" panose="020B0604030504040204" pitchFamily="34" charset="-128"/>
                <a:ea typeface="Meiryo" panose="020B0604030504040204" pitchFamily="34" charset="-128"/>
              </a:rPr>
              <a:t>）</a:t>
            </a:r>
          </a:p>
        </p:txBody>
      </p:sp>
      <p:sp>
        <p:nvSpPr>
          <p:cNvPr id="31" name="下カーブ矢印 30">
            <a:extLst>
              <a:ext uri="{FF2B5EF4-FFF2-40B4-BE49-F238E27FC236}">
                <a16:creationId xmlns:a16="http://schemas.microsoft.com/office/drawing/2014/main" id="{8ADCE5CF-DA43-0B4A-97D2-31D26D0C5AF9}"/>
              </a:ext>
            </a:extLst>
          </p:cNvPr>
          <p:cNvSpPr/>
          <p:nvPr/>
        </p:nvSpPr>
        <p:spPr>
          <a:xfrm rot="16200000">
            <a:off x="31702" y="3175846"/>
            <a:ext cx="1743614" cy="836091"/>
          </a:xfrm>
          <a:prstGeom prst="curvedDown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カーブ矢印 31">
            <a:extLst>
              <a:ext uri="{FF2B5EF4-FFF2-40B4-BE49-F238E27FC236}">
                <a16:creationId xmlns:a16="http://schemas.microsoft.com/office/drawing/2014/main" id="{0B54741D-D37D-A944-9758-C72E5CD43B2F}"/>
              </a:ext>
            </a:extLst>
          </p:cNvPr>
          <p:cNvSpPr/>
          <p:nvPr/>
        </p:nvSpPr>
        <p:spPr>
          <a:xfrm rot="5400000">
            <a:off x="3827578" y="3146676"/>
            <a:ext cx="1743614" cy="836091"/>
          </a:xfrm>
          <a:prstGeom prst="curved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7A76B478-8082-2342-A177-72E3C55BD898}"/>
              </a:ext>
            </a:extLst>
          </p:cNvPr>
          <p:cNvGrpSpPr/>
          <p:nvPr/>
        </p:nvGrpSpPr>
        <p:grpSpPr>
          <a:xfrm>
            <a:off x="4699385" y="1717909"/>
            <a:ext cx="4291900" cy="1277770"/>
            <a:chOff x="4699385" y="1717909"/>
            <a:chExt cx="4291900" cy="1277770"/>
          </a:xfrm>
        </p:grpSpPr>
        <p:sp>
          <p:nvSpPr>
            <p:cNvPr id="33" name="テキスト ボックス 32">
              <a:extLst>
                <a:ext uri="{FF2B5EF4-FFF2-40B4-BE49-F238E27FC236}">
                  <a16:creationId xmlns:a16="http://schemas.microsoft.com/office/drawing/2014/main" id="{C6C4AC4E-F2B2-9B45-95F7-0D540EAD522B}"/>
                </a:ext>
              </a:extLst>
            </p:cNvPr>
            <p:cNvSpPr txBox="1"/>
            <p:nvPr/>
          </p:nvSpPr>
          <p:spPr>
            <a:xfrm>
              <a:off x="5267188" y="2164682"/>
              <a:ext cx="3724097" cy="830997"/>
            </a:xfrm>
            <a:prstGeom prst="rect">
              <a:avLst/>
            </a:prstGeom>
            <a:noFill/>
          </p:spPr>
          <p:txBody>
            <a:bodyPr wrap="none" rtlCol="0">
              <a:spAutoFit/>
            </a:bodyPr>
            <a:lstStyle/>
            <a:p>
              <a:pPr algn="r"/>
              <a:r>
                <a:rPr kumimoji="1" lang="ja-JP" altLang="en-US" sz="1200">
                  <a:solidFill>
                    <a:srgbClr val="0070C0"/>
                  </a:solidFill>
                  <a:latin typeface="Meiryo" panose="020B0604030504040204" pitchFamily="34" charset="-128"/>
                  <a:ea typeface="Meiryo" panose="020B0604030504040204" pitchFamily="34" charset="-128"/>
                </a:rPr>
                <a:t>デジタル・ツイン／現実世界のデジタル・コピーで</a:t>
              </a:r>
              <a:endParaRPr lang="en-US" altLang="ja-JP" sz="1200" dirty="0">
                <a:solidFill>
                  <a:srgbClr val="0070C0"/>
                </a:solidFill>
                <a:latin typeface="Meiryo" panose="020B0604030504040204" pitchFamily="34" charset="-128"/>
                <a:ea typeface="Meiryo" panose="020B0604030504040204" pitchFamily="34" charset="-128"/>
              </a:endParaRPr>
            </a:p>
            <a:p>
              <a:pPr algn="r"/>
              <a:r>
                <a:rPr kumimoji="1" lang="ja-JP" altLang="en-US" sz="1200">
                  <a:solidFill>
                    <a:srgbClr val="0070C0"/>
                  </a:solidFill>
                  <a:latin typeface="Meiryo" panose="020B0604030504040204" pitchFamily="34" charset="-128"/>
                  <a:ea typeface="Meiryo" panose="020B0604030504040204" pitchFamily="34" charset="-128"/>
                </a:rPr>
                <a:t>起こりうる未来を予測（機械学習）し</a:t>
              </a:r>
              <a:endParaRPr kumimoji="1" lang="en-US" altLang="ja-JP" sz="1200" dirty="0">
                <a:solidFill>
                  <a:srgbClr val="0070C0"/>
                </a:solidFill>
                <a:latin typeface="Meiryo" panose="020B0604030504040204" pitchFamily="34" charset="-128"/>
                <a:ea typeface="Meiryo" panose="020B0604030504040204" pitchFamily="34" charset="-128"/>
              </a:endParaRPr>
            </a:p>
            <a:p>
              <a:pPr algn="r"/>
              <a:r>
                <a:rPr kumimoji="1" lang="ja-JP" altLang="en-US" sz="1200">
                  <a:solidFill>
                    <a:srgbClr val="0070C0"/>
                  </a:solidFill>
                  <a:latin typeface="Meiryo" panose="020B0604030504040204" pitchFamily="34" charset="-128"/>
                  <a:ea typeface="Meiryo" panose="020B0604030504040204" pitchFamily="34" charset="-128"/>
                </a:rPr>
                <a:t>実験（シミュレーション）を繰り返し</a:t>
              </a:r>
              <a:endParaRPr kumimoji="1" lang="en-US" altLang="ja-JP" sz="1200" dirty="0">
                <a:solidFill>
                  <a:srgbClr val="0070C0"/>
                </a:solidFill>
                <a:latin typeface="Meiryo" panose="020B0604030504040204" pitchFamily="34" charset="-128"/>
                <a:ea typeface="Meiryo" panose="020B0604030504040204" pitchFamily="34" charset="-128"/>
              </a:endParaRPr>
            </a:p>
            <a:p>
              <a:pPr algn="r"/>
              <a:r>
                <a:rPr lang="ja-JP" altLang="en-US" sz="1200">
                  <a:solidFill>
                    <a:srgbClr val="0070C0"/>
                  </a:solidFill>
                  <a:latin typeface="Meiryo" panose="020B0604030504040204" pitchFamily="34" charset="-128"/>
                  <a:ea typeface="Meiryo" panose="020B0604030504040204" pitchFamily="34" charset="-128"/>
                </a:rPr>
                <a:t>最適解を導出し、アプリケーションを実行する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2B46C727-E7CA-704E-A570-2065DF87BAAC}"/>
                </a:ext>
              </a:extLst>
            </p:cNvPr>
            <p:cNvSpPr txBox="1"/>
            <p:nvPr/>
          </p:nvSpPr>
          <p:spPr>
            <a:xfrm>
              <a:off x="4699385" y="1717909"/>
              <a:ext cx="4288353" cy="338554"/>
            </a:xfrm>
            <a:prstGeom prst="rect">
              <a:avLst/>
            </a:prstGeom>
            <a:noFill/>
          </p:spPr>
          <p:txBody>
            <a:bodyPr wrap="none" rtlCol="0">
              <a:spAutoFit/>
            </a:bodyPr>
            <a:lstStyle/>
            <a:p>
              <a:pPr algn="r"/>
              <a:r>
                <a:rPr lang="ja-JP" altLang="en-US" sz="1600" b="1">
                  <a:solidFill>
                    <a:srgbClr val="0070C0"/>
                  </a:solidFill>
                  <a:latin typeface="Meiryo" panose="020B0604030504040204" pitchFamily="34" charset="-128"/>
                  <a:ea typeface="Meiryo" panose="020B0604030504040204" pitchFamily="34" charset="-128"/>
                </a:rPr>
                <a:t>デジタル・ツインを使ってビジネスを最適化</a:t>
              </a:r>
              <a:endParaRPr kumimoji="1" lang="en-US" altLang="ja-JP" sz="1600" b="1" dirty="0">
                <a:solidFill>
                  <a:srgbClr val="0070C0"/>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595563DE-4F43-2C48-B43C-51EFCA07C675}"/>
              </a:ext>
            </a:extLst>
          </p:cNvPr>
          <p:cNvGrpSpPr/>
          <p:nvPr/>
        </p:nvGrpSpPr>
        <p:grpSpPr>
          <a:xfrm>
            <a:off x="4494200" y="4358828"/>
            <a:ext cx="4493538" cy="1266869"/>
            <a:chOff x="4494200" y="4358828"/>
            <a:chExt cx="4493538" cy="1266869"/>
          </a:xfrm>
        </p:grpSpPr>
        <p:sp>
          <p:nvSpPr>
            <p:cNvPr id="34" name="テキスト ボックス 33">
              <a:extLst>
                <a:ext uri="{FF2B5EF4-FFF2-40B4-BE49-F238E27FC236}">
                  <a16:creationId xmlns:a16="http://schemas.microsoft.com/office/drawing/2014/main" id="{078A5504-D1C2-D845-B12F-60EDB322C243}"/>
                </a:ext>
              </a:extLst>
            </p:cNvPr>
            <p:cNvSpPr txBox="1"/>
            <p:nvPr/>
          </p:nvSpPr>
          <p:spPr>
            <a:xfrm>
              <a:off x="5417530" y="4358828"/>
              <a:ext cx="3570208" cy="830997"/>
            </a:xfrm>
            <a:prstGeom prst="rect">
              <a:avLst/>
            </a:prstGeom>
            <a:noFill/>
          </p:spPr>
          <p:txBody>
            <a:bodyPr wrap="none" rtlCol="0">
              <a:spAutoFit/>
            </a:bodyPr>
            <a:lstStyle/>
            <a:p>
              <a:pPr algn="r"/>
              <a:r>
                <a:rPr kumimoji="1" lang="ja-JP" altLang="en-US" sz="1200">
                  <a:solidFill>
                    <a:schemeClr val="accent3">
                      <a:lumMod val="75000"/>
                    </a:schemeClr>
                  </a:solidFill>
                  <a:latin typeface="Meiryo" panose="020B0604030504040204" pitchFamily="34" charset="-128"/>
                  <a:ea typeface="Meiryo" panose="020B0604030504040204" pitchFamily="34" charset="-128"/>
                </a:rPr>
                <a:t>最適解を使って実行したアプリケーションを</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200">
                  <a:solidFill>
                    <a:schemeClr val="accent3">
                      <a:lumMod val="75000"/>
                    </a:schemeClr>
                  </a:solidFill>
                  <a:latin typeface="Meiryo" panose="020B0604030504040204" pitchFamily="34" charset="-128"/>
                  <a:ea typeface="Meiryo" panose="020B0604030504040204" pitchFamily="34" charset="-128"/>
                </a:rPr>
                <a:t>現場で実行（機器制御・指示命令・情報提供）し</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3">
                      <a:lumMod val="75000"/>
                    </a:schemeClr>
                  </a:solidFill>
                  <a:latin typeface="Meiryo" panose="020B0604030504040204" pitchFamily="34" charset="-128"/>
                  <a:ea typeface="Meiryo" panose="020B0604030504040204" pitchFamily="34" charset="-128"/>
                </a:rPr>
                <a:t>その行動や状態・変化をデータとして収集し</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3">
                      <a:lumMod val="75000"/>
                    </a:schemeClr>
                  </a:solidFill>
                  <a:latin typeface="Meiryo" panose="020B0604030504040204" pitchFamily="34" charset="-128"/>
                  <a:ea typeface="Meiryo" panose="020B0604030504040204" pitchFamily="34" charset="-128"/>
                </a:rPr>
                <a:t>デジタル・ツインをアップデートする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4EA30CFF-63D1-E04D-8079-A333127AC18B}"/>
                </a:ext>
              </a:extLst>
            </p:cNvPr>
            <p:cNvSpPr txBox="1"/>
            <p:nvPr/>
          </p:nvSpPr>
          <p:spPr>
            <a:xfrm>
              <a:off x="4494200" y="5287143"/>
              <a:ext cx="4493538" cy="338554"/>
            </a:xfrm>
            <a:prstGeom prst="rect">
              <a:avLst/>
            </a:prstGeom>
            <a:noFill/>
          </p:spPr>
          <p:txBody>
            <a:bodyPr wrap="none" rtlCol="0">
              <a:spAutoFit/>
            </a:bodyPr>
            <a:lstStyle/>
            <a:p>
              <a:pPr algn="r"/>
              <a:r>
                <a:rPr lang="ja-JP" altLang="en-US" sz="1600" b="1">
                  <a:solidFill>
                    <a:schemeClr val="accent3">
                      <a:lumMod val="75000"/>
                    </a:schemeClr>
                  </a:solidFill>
                  <a:latin typeface="Meiryo" panose="020B0604030504040204" pitchFamily="34" charset="-128"/>
                  <a:ea typeface="Meiryo" panose="020B0604030504040204" pitchFamily="34" charset="-128"/>
                </a:rPr>
                <a:t>最適化されたビジネスを実行してデータを収集</a:t>
              </a:r>
              <a:endParaRPr kumimoji="1" lang="en-US" altLang="ja-JP" sz="1600" b="1" dirty="0">
                <a:solidFill>
                  <a:schemeClr val="accent3">
                    <a:lumMod val="75000"/>
                  </a:schemeClr>
                </a:solidFill>
                <a:latin typeface="Meiryo" panose="020B0604030504040204" pitchFamily="34" charset="-128"/>
                <a:ea typeface="Meiryo" panose="020B0604030504040204" pitchFamily="34" charset="-128"/>
              </a:endParaRPr>
            </a:p>
          </p:txBody>
        </p:sp>
      </p:grpSp>
      <p:sp>
        <p:nvSpPr>
          <p:cNvPr id="37" name="テキスト ボックス 36">
            <a:extLst>
              <a:ext uri="{FF2B5EF4-FFF2-40B4-BE49-F238E27FC236}">
                <a16:creationId xmlns:a16="http://schemas.microsoft.com/office/drawing/2014/main" id="{D9B82094-D3C2-DA47-8C01-CF00FDEBD86B}"/>
              </a:ext>
            </a:extLst>
          </p:cNvPr>
          <p:cNvSpPr txBox="1"/>
          <p:nvPr/>
        </p:nvSpPr>
        <p:spPr>
          <a:xfrm>
            <a:off x="5383362" y="3348746"/>
            <a:ext cx="3672800" cy="584775"/>
          </a:xfrm>
          <a:prstGeom prst="rect">
            <a:avLst/>
          </a:prstGeom>
          <a:noFill/>
        </p:spPr>
        <p:txBody>
          <a:bodyPr wrap="none" rtlCol="0">
            <a:spAutoFit/>
          </a:bodyPr>
          <a:lstStyle/>
          <a:p>
            <a:pPr algn="r"/>
            <a:r>
              <a:rPr lang="ja-JP" altLang="en-US" sz="1600" b="1">
                <a:solidFill>
                  <a:schemeClr val="accent6">
                    <a:lumMod val="75000"/>
                  </a:schemeClr>
                </a:solidFill>
                <a:latin typeface="Meiryo" panose="020B0604030504040204" pitchFamily="34" charset="-128"/>
                <a:ea typeface="Meiryo" panose="020B0604030504040204" pitchFamily="34" charset="-128"/>
              </a:rPr>
              <a:t>デジタルとフィジカルが一体となって</a:t>
            </a:r>
            <a:endParaRPr lang="en-US" altLang="ja-JP" sz="1600" b="1"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600" b="1">
                <a:solidFill>
                  <a:schemeClr val="accent6">
                    <a:lumMod val="75000"/>
                  </a:schemeClr>
                </a:solidFill>
                <a:latin typeface="Meiryo" panose="020B0604030504040204" pitchFamily="34" charset="-128"/>
                <a:ea typeface="Meiryo" panose="020B0604030504040204" pitchFamily="34" charset="-128"/>
              </a:rPr>
              <a:t>高速に改善活動を繰り返す状態を実現</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566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ppt_x</p:attrName>
                                        </p:attrNameLst>
                                      </p:cBhvr>
                                      <p:tavLst>
                                        <p:tav tm="0">
                                          <p:val>
                                            <p:strVal val="#ppt_x-#ppt_w*1.125000"/>
                                          </p:val>
                                        </p:tav>
                                        <p:tav tm="100000">
                                          <p:val>
                                            <p:strVal val="#ppt_x"/>
                                          </p:val>
                                        </p:tav>
                                      </p:tavLst>
                                    </p:anim>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1F6007-AE14-D440-9353-DDD0A897C3E6}"/>
              </a:ext>
            </a:extLst>
          </p:cNvPr>
          <p:cNvSpPr>
            <a:spLocks noGrp="1"/>
          </p:cNvSpPr>
          <p:nvPr>
            <p:ph type="title"/>
          </p:nvPr>
        </p:nvSpPr>
        <p:spPr/>
        <p:txBody>
          <a:bodyPr/>
          <a:lstStyle/>
          <a:p>
            <a:r>
              <a:rPr kumimoji="1" lang="en-US" altLang="ja-JP" dirty="0"/>
              <a:t>DX</a:t>
            </a:r>
            <a:r>
              <a:rPr kumimoji="1" lang="ja-JP" altLang="en-US"/>
              <a:t>実践のステージ</a:t>
            </a:r>
          </a:p>
        </p:txBody>
      </p:sp>
      <p:sp>
        <p:nvSpPr>
          <p:cNvPr id="3" name="スライド番号プレースホルダー 2">
            <a:extLst>
              <a:ext uri="{FF2B5EF4-FFF2-40B4-BE49-F238E27FC236}">
                <a16:creationId xmlns:a16="http://schemas.microsoft.com/office/drawing/2014/main" id="{F343F2EC-D05E-9143-9811-2F0F7ED58AB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34</a:t>
            </a:fld>
            <a:endParaRPr kumimoji="1" lang="ja-JP" altLang="en-US"/>
          </a:p>
        </p:txBody>
      </p:sp>
      <p:sp>
        <p:nvSpPr>
          <p:cNvPr id="4" name="正方形/長方形 3">
            <a:extLst>
              <a:ext uri="{FF2B5EF4-FFF2-40B4-BE49-F238E27FC236}">
                <a16:creationId xmlns:a16="http://schemas.microsoft.com/office/drawing/2014/main" id="{7EF5868C-BE00-344A-B362-6CCAD514C1A7}"/>
              </a:ext>
            </a:extLst>
          </p:cNvPr>
          <p:cNvSpPr/>
          <p:nvPr/>
        </p:nvSpPr>
        <p:spPr>
          <a:xfrm>
            <a:off x="1332094" y="1161039"/>
            <a:ext cx="1253058" cy="5080000"/>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AAC29A8-C33B-AD46-AAB4-FF1A82931260}"/>
              </a:ext>
            </a:extLst>
          </p:cNvPr>
          <p:cNvSpPr/>
          <p:nvPr/>
        </p:nvSpPr>
        <p:spPr>
          <a:xfrm>
            <a:off x="2585152" y="1161039"/>
            <a:ext cx="1253058" cy="5080000"/>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77CF09AF-5B5F-D644-902D-E6711F9DF243}"/>
              </a:ext>
            </a:extLst>
          </p:cNvPr>
          <p:cNvSpPr/>
          <p:nvPr/>
        </p:nvSpPr>
        <p:spPr>
          <a:xfrm>
            <a:off x="3843855" y="1161039"/>
            <a:ext cx="1253058" cy="5080000"/>
          </a:xfrm>
          <a:prstGeom prst="rect">
            <a:avLst/>
          </a:prstGeom>
          <a:solidFill>
            <a:schemeClr val="accent3">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B0D0B60E-CC34-C441-8E73-D6563CFD896F}"/>
              </a:ext>
            </a:extLst>
          </p:cNvPr>
          <p:cNvSpPr/>
          <p:nvPr/>
        </p:nvSpPr>
        <p:spPr>
          <a:xfrm>
            <a:off x="5091268" y="1161039"/>
            <a:ext cx="1253058" cy="5080000"/>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A7F72CB2-6C69-B643-8AB4-B858E4D778EE}"/>
              </a:ext>
            </a:extLst>
          </p:cNvPr>
          <p:cNvSpPr/>
          <p:nvPr/>
        </p:nvSpPr>
        <p:spPr>
          <a:xfrm>
            <a:off x="6344326" y="1161039"/>
            <a:ext cx="1253058" cy="5080000"/>
          </a:xfrm>
          <a:prstGeom prst="rect">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0DB1BE7-27C3-1645-998A-902BF0A82BE9}"/>
              </a:ext>
            </a:extLst>
          </p:cNvPr>
          <p:cNvSpPr/>
          <p:nvPr/>
        </p:nvSpPr>
        <p:spPr>
          <a:xfrm>
            <a:off x="7591739" y="1161039"/>
            <a:ext cx="1253058" cy="5080000"/>
          </a:xfrm>
          <a:prstGeom prst="rect">
            <a:avLst/>
          </a:prstGeom>
          <a:solidFill>
            <a:schemeClr val="accent4">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71D8CE2-F502-AB46-B2A1-292BA8EBB527}"/>
              </a:ext>
            </a:extLst>
          </p:cNvPr>
          <p:cNvSpPr/>
          <p:nvPr/>
        </p:nvSpPr>
        <p:spPr>
          <a:xfrm>
            <a:off x="1230489" y="1930587"/>
            <a:ext cx="5866597" cy="961239"/>
          </a:xfrm>
          <a:prstGeom prst="rect">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FDEE930-69E0-0944-818E-82390E8C1940}"/>
              </a:ext>
            </a:extLst>
          </p:cNvPr>
          <p:cNvSpPr/>
          <p:nvPr/>
        </p:nvSpPr>
        <p:spPr>
          <a:xfrm>
            <a:off x="1230489" y="3004657"/>
            <a:ext cx="3770489" cy="961239"/>
          </a:xfrm>
          <a:prstGeom prst="rect">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B2916ED-DF3C-2447-84D1-9134E395C512}"/>
              </a:ext>
            </a:extLst>
          </p:cNvPr>
          <p:cNvSpPr/>
          <p:nvPr/>
        </p:nvSpPr>
        <p:spPr>
          <a:xfrm>
            <a:off x="1230488" y="4083451"/>
            <a:ext cx="2527003" cy="961239"/>
          </a:xfrm>
          <a:prstGeom prst="rect">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D4BCE8BF-BB04-8A48-8D9E-7B461BCB2336}"/>
              </a:ext>
            </a:extLst>
          </p:cNvPr>
          <p:cNvSpPr/>
          <p:nvPr/>
        </p:nvSpPr>
        <p:spPr>
          <a:xfrm>
            <a:off x="1230489" y="5162245"/>
            <a:ext cx="1253058" cy="961239"/>
          </a:xfrm>
          <a:prstGeom prst="rect">
            <a:avLst/>
          </a:prstGeom>
          <a:solidFill>
            <a:schemeClr val="tx1">
              <a:lumMod val="65000"/>
              <a:lumOff val="3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3AF48F22-E97F-024F-9C22-326F13D6DBA7}"/>
              </a:ext>
            </a:extLst>
          </p:cNvPr>
          <p:cNvSpPr txBox="1"/>
          <p:nvPr/>
        </p:nvSpPr>
        <p:spPr>
          <a:xfrm>
            <a:off x="310494" y="1987546"/>
            <a:ext cx="902811" cy="861774"/>
          </a:xfrm>
          <a:prstGeom prst="rect">
            <a:avLst/>
          </a:prstGeom>
          <a:noFill/>
        </p:spPr>
        <p:txBody>
          <a:bodyPr wrap="none" rtlCol="0">
            <a:spAutoFit/>
          </a:bodyPr>
          <a:lstStyle/>
          <a:p>
            <a:pPr algn="ctr"/>
            <a:r>
              <a:rPr kumimoji="1" lang="en-US" altLang="ja-JP" sz="1200" b="1" dirty="0">
                <a:solidFill>
                  <a:srgbClr val="0070C0"/>
                </a:solidFill>
                <a:latin typeface="Meiryo" panose="020B0604030504040204" pitchFamily="34" charset="-128"/>
                <a:ea typeface="Meiryo" panose="020B0604030504040204" pitchFamily="34" charset="-128"/>
              </a:rPr>
              <a:t>Stage Ⅲ</a:t>
            </a:r>
          </a:p>
          <a:p>
            <a:pPr algn="ctr"/>
            <a:r>
              <a:rPr kumimoji="1" lang="ja-JP" altLang="en-US" sz="2800" b="1">
                <a:solidFill>
                  <a:srgbClr val="0070C0"/>
                </a:solidFill>
                <a:latin typeface="Meiryo" panose="020B0604030504040204" pitchFamily="34" charset="-128"/>
                <a:ea typeface="Meiryo" panose="020B0604030504040204" pitchFamily="34" charset="-128"/>
              </a:rPr>
              <a:t>自律</a:t>
            </a:r>
            <a:endParaRPr kumimoji="1" lang="en-US" altLang="ja-JP" sz="2800" b="1" dirty="0">
              <a:solidFill>
                <a:srgbClr val="0070C0"/>
              </a:solidFill>
              <a:latin typeface="Meiryo" panose="020B0604030504040204" pitchFamily="34" charset="-128"/>
              <a:ea typeface="Meiryo" panose="020B0604030504040204" pitchFamily="34" charset="-128"/>
            </a:endParaRPr>
          </a:p>
          <a:p>
            <a:pPr algn="ctr"/>
            <a:r>
              <a:rPr lang="en-US" altLang="ja-JP" sz="1000" dirty="0">
                <a:solidFill>
                  <a:srgbClr val="0070C0"/>
                </a:solidFill>
                <a:latin typeface="Meiryo" panose="020B0604030504040204" pitchFamily="34" charset="-128"/>
                <a:ea typeface="Meiryo" panose="020B0604030504040204" pitchFamily="34" charset="-128"/>
              </a:rPr>
              <a:t>Autonomy</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68FBD20B-89B3-1D41-99DD-73627CA013B7}"/>
              </a:ext>
            </a:extLst>
          </p:cNvPr>
          <p:cNvSpPr txBox="1"/>
          <p:nvPr/>
        </p:nvSpPr>
        <p:spPr>
          <a:xfrm>
            <a:off x="308089" y="3061616"/>
            <a:ext cx="907620" cy="861774"/>
          </a:xfrm>
          <a:prstGeom prst="rect">
            <a:avLst/>
          </a:prstGeom>
          <a:noFill/>
        </p:spPr>
        <p:txBody>
          <a:bodyPr wrap="none" rtlCol="0">
            <a:spAutoFit/>
          </a:bodyPr>
          <a:lstStyle/>
          <a:p>
            <a:pPr algn="ctr"/>
            <a:r>
              <a:rPr lang="en-US" altLang="ja-JP" sz="1200" b="1" dirty="0">
                <a:solidFill>
                  <a:srgbClr val="0070C0"/>
                </a:solidFill>
                <a:latin typeface="Meiryo" panose="020B0604030504040204" pitchFamily="34" charset="-128"/>
                <a:ea typeface="Meiryo" panose="020B0604030504040204" pitchFamily="34" charset="-128"/>
              </a:rPr>
              <a:t>Stage Ⅱ</a:t>
            </a:r>
            <a:endParaRPr kumimoji="1" lang="en-US" altLang="ja-JP" sz="1200" b="1" dirty="0">
              <a:solidFill>
                <a:srgbClr val="0070C0"/>
              </a:solidFill>
              <a:latin typeface="Meiryo" panose="020B0604030504040204" pitchFamily="34" charset="-128"/>
              <a:ea typeface="Meiryo" panose="020B0604030504040204" pitchFamily="34" charset="-128"/>
            </a:endParaRPr>
          </a:p>
          <a:p>
            <a:pPr algn="ctr"/>
            <a:r>
              <a:rPr kumimoji="1" lang="ja-JP" altLang="en-US" sz="2800" b="1">
                <a:solidFill>
                  <a:srgbClr val="0070C0"/>
                </a:solidFill>
                <a:latin typeface="Meiryo" panose="020B0604030504040204" pitchFamily="34" charset="-128"/>
                <a:ea typeface="Meiryo" panose="020B0604030504040204" pitchFamily="34" charset="-128"/>
              </a:rPr>
              <a:t>自動</a:t>
            </a:r>
            <a:endParaRPr kumimoji="1" lang="en-US" altLang="ja-JP" sz="2800" b="1" dirty="0">
              <a:solidFill>
                <a:srgbClr val="0070C0"/>
              </a:solidFill>
              <a:latin typeface="Meiryo" panose="020B0604030504040204" pitchFamily="34" charset="-128"/>
              <a:ea typeface="Meiryo" panose="020B0604030504040204" pitchFamily="34" charset="-128"/>
            </a:endParaRPr>
          </a:p>
          <a:p>
            <a:pPr algn="ctr"/>
            <a:r>
              <a:rPr lang="en-US" altLang="ja-JP" sz="1000" dirty="0">
                <a:solidFill>
                  <a:srgbClr val="0070C0"/>
                </a:solidFill>
                <a:latin typeface="Meiryo" panose="020B0604030504040204" pitchFamily="34" charset="-128"/>
                <a:ea typeface="Meiryo" panose="020B0604030504040204" pitchFamily="34" charset="-128"/>
              </a:rPr>
              <a:t>Automation</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9175F6D1-B075-D14F-92EA-18CB197DF5CB}"/>
              </a:ext>
            </a:extLst>
          </p:cNvPr>
          <p:cNvSpPr txBox="1"/>
          <p:nvPr/>
        </p:nvSpPr>
        <p:spPr>
          <a:xfrm>
            <a:off x="310493" y="4135686"/>
            <a:ext cx="902811" cy="861774"/>
          </a:xfrm>
          <a:prstGeom prst="rect">
            <a:avLst/>
          </a:prstGeom>
          <a:noFill/>
        </p:spPr>
        <p:txBody>
          <a:bodyPr wrap="none" rtlCol="0">
            <a:spAutoFit/>
          </a:bodyPr>
          <a:lstStyle/>
          <a:p>
            <a:pPr algn="ctr"/>
            <a:r>
              <a:rPr kumimoji="1" lang="en-US" altLang="ja-JP" sz="1200" b="1" dirty="0">
                <a:solidFill>
                  <a:srgbClr val="0070C0"/>
                </a:solidFill>
                <a:latin typeface="Meiryo" panose="020B0604030504040204" pitchFamily="34" charset="-128"/>
                <a:ea typeface="Meiryo" panose="020B0604030504040204" pitchFamily="34" charset="-128"/>
              </a:rPr>
              <a:t>Stage Ⅰ</a:t>
            </a:r>
          </a:p>
          <a:p>
            <a:pPr algn="ctr"/>
            <a:r>
              <a:rPr kumimoji="1" lang="ja-JP" altLang="en-US" sz="2800" b="1">
                <a:solidFill>
                  <a:srgbClr val="0070C0"/>
                </a:solidFill>
                <a:latin typeface="Meiryo" panose="020B0604030504040204" pitchFamily="34" charset="-128"/>
                <a:ea typeface="Meiryo" panose="020B0604030504040204" pitchFamily="34" charset="-128"/>
              </a:rPr>
              <a:t>操作</a:t>
            </a:r>
            <a:endParaRPr kumimoji="1" lang="en-US" altLang="ja-JP" sz="2800" b="1" dirty="0">
              <a:solidFill>
                <a:srgbClr val="0070C0"/>
              </a:solidFill>
              <a:latin typeface="Meiryo" panose="020B0604030504040204" pitchFamily="34" charset="-128"/>
              <a:ea typeface="Meiryo" panose="020B0604030504040204" pitchFamily="34" charset="-128"/>
            </a:endParaRPr>
          </a:p>
          <a:p>
            <a:pPr algn="ctr"/>
            <a:r>
              <a:rPr lang="en-US" altLang="ja-JP" sz="1000" dirty="0">
                <a:solidFill>
                  <a:srgbClr val="0070C0"/>
                </a:solidFill>
                <a:latin typeface="Meiryo" panose="020B0604030504040204" pitchFamily="34" charset="-128"/>
                <a:ea typeface="Meiryo" panose="020B0604030504040204" pitchFamily="34" charset="-128"/>
              </a:rPr>
              <a:t>Operation</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39B73D0E-4750-014A-BA8E-22BEAE07D3FA}"/>
              </a:ext>
            </a:extLst>
          </p:cNvPr>
          <p:cNvSpPr txBox="1"/>
          <p:nvPr/>
        </p:nvSpPr>
        <p:spPr>
          <a:xfrm>
            <a:off x="310494" y="5219204"/>
            <a:ext cx="902811" cy="861774"/>
          </a:xfrm>
          <a:prstGeom prst="rect">
            <a:avLst/>
          </a:prstGeom>
          <a:noFill/>
        </p:spPr>
        <p:txBody>
          <a:bodyPr wrap="none" rtlCol="0">
            <a:spAutoFit/>
          </a:bodyPr>
          <a:lstStyle/>
          <a:p>
            <a:pPr algn="ctr"/>
            <a:r>
              <a:rPr kumimoji="1" lang="en-US" altLang="ja-JP" sz="1200" b="1" dirty="0">
                <a:solidFill>
                  <a:schemeClr val="tx1">
                    <a:lumMod val="65000"/>
                    <a:lumOff val="35000"/>
                  </a:schemeClr>
                </a:solidFill>
                <a:latin typeface="Meiryo" panose="020B0604030504040204" pitchFamily="34" charset="-128"/>
                <a:ea typeface="Meiryo" panose="020B0604030504040204" pitchFamily="34" charset="-128"/>
              </a:rPr>
              <a:t>Stage 0</a:t>
            </a:r>
          </a:p>
          <a:p>
            <a:pPr algn="ctr"/>
            <a:r>
              <a:rPr kumimoji="1" lang="ja-JP" altLang="en-US" sz="2800" b="1">
                <a:solidFill>
                  <a:schemeClr val="tx1">
                    <a:lumMod val="65000"/>
                    <a:lumOff val="35000"/>
                  </a:schemeClr>
                </a:solidFill>
                <a:latin typeface="Meiryo" panose="020B0604030504040204" pitchFamily="34" charset="-128"/>
                <a:ea typeface="Meiryo" panose="020B0604030504040204" pitchFamily="34" charset="-128"/>
              </a:rPr>
              <a:t>監視</a:t>
            </a:r>
            <a:endParaRPr kumimoji="1" lang="en-US" altLang="ja-JP" sz="2800" b="1" dirty="0">
              <a:solidFill>
                <a:schemeClr val="tx1">
                  <a:lumMod val="65000"/>
                  <a:lumOff val="35000"/>
                </a:schemeClr>
              </a:solidFill>
              <a:latin typeface="Meiryo" panose="020B0604030504040204" pitchFamily="34" charset="-128"/>
              <a:ea typeface="Meiryo" panose="020B0604030504040204" pitchFamily="34" charset="-128"/>
            </a:endParaRPr>
          </a:p>
          <a:p>
            <a:pPr algn="ctr"/>
            <a:r>
              <a:rPr lang="en-US" altLang="ja-JP" sz="1000" dirty="0">
                <a:solidFill>
                  <a:schemeClr val="tx1">
                    <a:lumMod val="65000"/>
                    <a:lumOff val="35000"/>
                  </a:schemeClr>
                </a:solidFill>
                <a:latin typeface="Meiryo" panose="020B0604030504040204" pitchFamily="34" charset="-128"/>
                <a:ea typeface="Meiryo" panose="020B0604030504040204" pitchFamily="34" charset="-128"/>
              </a:rPr>
              <a:t>Monitor</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4F1A95B3-6E09-404F-B120-B8F4B1B9FF68}"/>
              </a:ext>
            </a:extLst>
          </p:cNvPr>
          <p:cNvSpPr txBox="1"/>
          <p:nvPr/>
        </p:nvSpPr>
        <p:spPr>
          <a:xfrm>
            <a:off x="1657023" y="1248056"/>
            <a:ext cx="646331" cy="646331"/>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事実</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把握</a:t>
            </a:r>
          </a:p>
        </p:txBody>
      </p:sp>
      <p:sp>
        <p:nvSpPr>
          <p:cNvPr id="19" name="テキスト ボックス 18">
            <a:extLst>
              <a:ext uri="{FF2B5EF4-FFF2-40B4-BE49-F238E27FC236}">
                <a16:creationId xmlns:a16="http://schemas.microsoft.com/office/drawing/2014/main" id="{FABDD808-54A5-6343-9800-496CE1D586D9}"/>
              </a:ext>
            </a:extLst>
          </p:cNvPr>
          <p:cNvSpPr txBox="1"/>
          <p:nvPr/>
        </p:nvSpPr>
        <p:spPr>
          <a:xfrm>
            <a:off x="2934069" y="1248056"/>
            <a:ext cx="646331" cy="646331"/>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実行</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適用</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9858148D-3AAB-034B-8C49-1125B8063DCB}"/>
              </a:ext>
            </a:extLst>
          </p:cNvPr>
          <p:cNvSpPr txBox="1"/>
          <p:nvPr/>
        </p:nvSpPr>
        <p:spPr>
          <a:xfrm>
            <a:off x="4149262" y="1383725"/>
            <a:ext cx="646331" cy="369332"/>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判断</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A5278544-6B35-2D47-963D-6075FE84C70C}"/>
              </a:ext>
            </a:extLst>
          </p:cNvPr>
          <p:cNvSpPr txBox="1"/>
          <p:nvPr/>
        </p:nvSpPr>
        <p:spPr>
          <a:xfrm>
            <a:off x="5305792" y="1248056"/>
            <a:ext cx="877163"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ルール</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設定</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DFAF7EC3-4151-444F-A02B-D0639C7D4EED}"/>
              </a:ext>
            </a:extLst>
          </p:cNvPr>
          <p:cNvSpPr txBox="1"/>
          <p:nvPr/>
        </p:nvSpPr>
        <p:spPr>
          <a:xfrm>
            <a:off x="6497232" y="1245226"/>
            <a:ext cx="877163"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修正</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最適化</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C3B49DA6-DA0D-354E-A7A2-B88E8A72E571}"/>
              </a:ext>
            </a:extLst>
          </p:cNvPr>
          <p:cNvSpPr txBox="1"/>
          <p:nvPr/>
        </p:nvSpPr>
        <p:spPr>
          <a:xfrm>
            <a:off x="7890553" y="1245226"/>
            <a:ext cx="646331"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目的</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b="1">
                <a:solidFill>
                  <a:schemeClr val="bg1"/>
                </a:solidFill>
                <a:latin typeface="Meiryo" panose="020B0604030504040204" pitchFamily="34" charset="-128"/>
                <a:ea typeface="Meiryo" panose="020B0604030504040204" pitchFamily="34" charset="-128"/>
              </a:rPr>
              <a:t>設定</a:t>
            </a:r>
            <a:endParaRPr kumimoji="1" lang="en-US" altLang="ja-JP" b="1"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B1A10997-4AAC-4442-9990-0DC5299B00B5}"/>
              </a:ext>
            </a:extLst>
          </p:cNvPr>
          <p:cNvSpPr/>
          <p:nvPr/>
        </p:nvSpPr>
        <p:spPr>
          <a:xfrm>
            <a:off x="2677324" y="5171498"/>
            <a:ext cx="6049987" cy="961239"/>
          </a:xfrm>
          <a:prstGeom prst="rect">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9907E944-D0D8-E945-9D4A-761933CF4610}"/>
              </a:ext>
            </a:extLst>
          </p:cNvPr>
          <p:cNvSpPr/>
          <p:nvPr/>
        </p:nvSpPr>
        <p:spPr>
          <a:xfrm>
            <a:off x="3927390" y="4106627"/>
            <a:ext cx="4799921" cy="961239"/>
          </a:xfrm>
          <a:prstGeom prst="rect">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C080D4D8-3370-5644-B326-F6AB33D86F4A}"/>
              </a:ext>
            </a:extLst>
          </p:cNvPr>
          <p:cNvSpPr/>
          <p:nvPr/>
        </p:nvSpPr>
        <p:spPr>
          <a:xfrm>
            <a:off x="5187204" y="3004657"/>
            <a:ext cx="3540108" cy="961239"/>
          </a:xfrm>
          <a:prstGeom prst="rect">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ECA4147D-278A-E646-84E6-5F66FA30F69C}"/>
              </a:ext>
            </a:extLst>
          </p:cNvPr>
          <p:cNvSpPr/>
          <p:nvPr/>
        </p:nvSpPr>
        <p:spPr>
          <a:xfrm>
            <a:off x="7198690" y="1927757"/>
            <a:ext cx="1528621" cy="961239"/>
          </a:xfrm>
          <a:prstGeom prst="rect">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図形グループ 63">
            <a:extLst>
              <a:ext uri="{FF2B5EF4-FFF2-40B4-BE49-F238E27FC236}">
                <a16:creationId xmlns:a16="http://schemas.microsoft.com/office/drawing/2014/main" id="{36E075EB-81DB-F843-842E-B77C1AA13B6D}"/>
              </a:ext>
            </a:extLst>
          </p:cNvPr>
          <p:cNvGrpSpPr/>
          <p:nvPr/>
        </p:nvGrpSpPr>
        <p:grpSpPr>
          <a:xfrm>
            <a:off x="7151718" y="4293958"/>
            <a:ext cx="847328" cy="1725287"/>
            <a:chOff x="1946324" y="4125162"/>
            <a:chExt cx="969964" cy="2007872"/>
          </a:xfrm>
          <a:solidFill>
            <a:schemeClr val="bg1"/>
          </a:solidFill>
        </p:grpSpPr>
        <p:sp>
          <p:nvSpPr>
            <p:cNvPr id="29" name="円/楕円 28">
              <a:extLst>
                <a:ext uri="{FF2B5EF4-FFF2-40B4-BE49-F238E27FC236}">
                  <a16:creationId xmlns:a16="http://schemas.microsoft.com/office/drawing/2014/main" id="{22E76FB7-A722-3149-9B64-B8939678473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a:extLst>
                <a:ext uri="{FF2B5EF4-FFF2-40B4-BE49-F238E27FC236}">
                  <a16:creationId xmlns:a16="http://schemas.microsoft.com/office/drawing/2014/main" id="{C9DEF107-5916-F647-B847-11902DFA4B93}"/>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1" name="図 30">
            <a:extLst>
              <a:ext uri="{FF2B5EF4-FFF2-40B4-BE49-F238E27FC236}">
                <a16:creationId xmlns:a16="http://schemas.microsoft.com/office/drawing/2014/main" id="{9D0BC481-8892-2247-8A7A-46297985BC78}"/>
              </a:ext>
            </a:extLst>
          </p:cNvPr>
          <p:cNvPicPr>
            <a:picLocks noChangeAspect="1"/>
          </p:cNvPicPr>
          <p:nvPr/>
        </p:nvPicPr>
        <p:blipFill>
          <a:blip r:embed="rId2" cstate="print">
            <a:biLevel thresh="25000"/>
            <a:extLst>
              <a:ext uri="{28A0092B-C50C-407E-A947-70E740481C1C}">
                <a14:useLocalDpi xmlns:a14="http://schemas.microsoft.com/office/drawing/2010/main"/>
              </a:ext>
            </a:extLst>
          </a:blip>
          <a:stretch>
            <a:fillRect/>
          </a:stretch>
        </p:blipFill>
        <p:spPr>
          <a:xfrm>
            <a:off x="1730788" y="2201037"/>
            <a:ext cx="1670038" cy="1670038"/>
          </a:xfrm>
          <a:prstGeom prst="rect">
            <a:avLst/>
          </a:prstGeom>
          <a:effectLst>
            <a:outerShdw blurRad="50800" dist="38100" dir="2700000" algn="tl" rotWithShape="0">
              <a:prstClr val="black">
                <a:alpha val="40000"/>
              </a:prstClr>
            </a:outerShdw>
          </a:effectLst>
        </p:spPr>
      </p:pic>
      <p:sp>
        <p:nvSpPr>
          <p:cNvPr id="32" name="正方形/長方形 31">
            <a:extLst>
              <a:ext uri="{FF2B5EF4-FFF2-40B4-BE49-F238E27FC236}">
                <a16:creationId xmlns:a16="http://schemas.microsoft.com/office/drawing/2014/main" id="{C5D6CCC4-0A92-2743-8E9B-B40E76596E8B}"/>
              </a:ext>
            </a:extLst>
          </p:cNvPr>
          <p:cNvSpPr/>
          <p:nvPr/>
        </p:nvSpPr>
        <p:spPr>
          <a:xfrm>
            <a:off x="7198690" y="1928470"/>
            <a:ext cx="1528621" cy="961239"/>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291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7C164CD-A976-9643-BEC9-98D17A02CABF}"/>
              </a:ext>
            </a:extLst>
          </p:cNvPr>
          <p:cNvSpPr/>
          <p:nvPr/>
        </p:nvSpPr>
        <p:spPr>
          <a:xfrm>
            <a:off x="460319" y="1419316"/>
            <a:ext cx="2880049" cy="83498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B07EBCB-545C-6747-8678-A6F804F54152}"/>
              </a:ext>
            </a:extLst>
          </p:cNvPr>
          <p:cNvSpPr>
            <a:spLocks noGrp="1"/>
          </p:cNvSpPr>
          <p:nvPr>
            <p:ph type="title"/>
          </p:nvPr>
        </p:nvSpPr>
        <p:spPr/>
        <p:txBody>
          <a:bodyPr/>
          <a:lstStyle/>
          <a:p>
            <a:r>
              <a:rPr kumimoji="1" lang="ja-JP" altLang="en-US"/>
              <a:t>ビジネス価値の比較</a:t>
            </a:r>
          </a:p>
        </p:txBody>
      </p:sp>
      <p:sp>
        <p:nvSpPr>
          <p:cNvPr id="3" name="正方形/長方形 2">
            <a:extLst>
              <a:ext uri="{FF2B5EF4-FFF2-40B4-BE49-F238E27FC236}">
                <a16:creationId xmlns:a16="http://schemas.microsoft.com/office/drawing/2014/main" id="{92738B18-F0BD-154D-81F7-EA6E8672AD77}"/>
              </a:ext>
            </a:extLst>
          </p:cNvPr>
          <p:cNvSpPr/>
          <p:nvPr/>
        </p:nvSpPr>
        <p:spPr>
          <a:xfrm>
            <a:off x="460319" y="2254298"/>
            <a:ext cx="2880049" cy="8349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B02B16D1-F49F-4843-A62E-EE9297F036AD}"/>
              </a:ext>
            </a:extLst>
          </p:cNvPr>
          <p:cNvSpPr/>
          <p:nvPr/>
        </p:nvSpPr>
        <p:spPr>
          <a:xfrm>
            <a:off x="460319" y="3089280"/>
            <a:ext cx="2880049" cy="34585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AFB3215-8B58-BB43-BF89-1C8E8F1E5DF4}"/>
              </a:ext>
            </a:extLst>
          </p:cNvPr>
          <p:cNvSpPr txBox="1"/>
          <p:nvPr/>
        </p:nvSpPr>
        <p:spPr>
          <a:xfrm>
            <a:off x="730793" y="4367078"/>
            <a:ext cx="2339102"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ハードウェア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車両本体</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13746798-E2CD-4E4B-8229-FBE1D22803D5}"/>
              </a:ext>
            </a:extLst>
          </p:cNvPr>
          <p:cNvSpPr txBox="1"/>
          <p:nvPr/>
        </p:nvSpPr>
        <p:spPr>
          <a:xfrm>
            <a:off x="730793" y="2334354"/>
            <a:ext cx="2339102"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ソフトウェア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制御系</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6D5010F-D305-5641-ADF0-E60F63DFCC78}"/>
              </a:ext>
            </a:extLst>
          </p:cNvPr>
          <p:cNvSpPr txBox="1"/>
          <p:nvPr/>
        </p:nvSpPr>
        <p:spPr>
          <a:xfrm>
            <a:off x="1089864" y="1507503"/>
            <a:ext cx="1620957"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サービス</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保守・点検・修理</a:t>
            </a:r>
          </a:p>
        </p:txBody>
      </p:sp>
      <p:pic>
        <p:nvPicPr>
          <p:cNvPr id="22" name="図 21">
            <a:extLst>
              <a:ext uri="{FF2B5EF4-FFF2-40B4-BE49-F238E27FC236}">
                <a16:creationId xmlns:a16="http://schemas.microsoft.com/office/drawing/2014/main" id="{BD77E236-5A74-114F-BCBD-524DB4587F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0319" y="844876"/>
            <a:ext cx="828670" cy="530348"/>
          </a:xfrm>
          <a:prstGeom prst="rect">
            <a:avLst/>
          </a:prstGeom>
        </p:spPr>
      </p:pic>
      <p:sp>
        <p:nvSpPr>
          <p:cNvPr id="24" name="テキスト ボックス 23">
            <a:extLst>
              <a:ext uri="{FF2B5EF4-FFF2-40B4-BE49-F238E27FC236}">
                <a16:creationId xmlns:a16="http://schemas.microsoft.com/office/drawing/2014/main" id="{451BEF19-BA5A-CD46-B234-0ED785E64F5A}"/>
              </a:ext>
            </a:extLst>
          </p:cNvPr>
          <p:cNvSpPr txBox="1"/>
          <p:nvPr/>
        </p:nvSpPr>
        <p:spPr>
          <a:xfrm>
            <a:off x="1288989" y="906108"/>
            <a:ext cx="1980029" cy="400110"/>
          </a:xfrm>
          <a:prstGeom prst="rect">
            <a:avLst/>
          </a:prstGeom>
          <a:noFill/>
        </p:spPr>
        <p:txBody>
          <a:bodyPr wrap="none" rtlCol="0">
            <a:spAutoFit/>
          </a:bodyPr>
          <a:lstStyle/>
          <a:p>
            <a:r>
              <a:rPr kumimoji="1" lang="ja-JP" altLang="en-US" sz="2000">
                <a:solidFill>
                  <a:srgbClr val="0070C0"/>
                </a:solidFill>
                <a:latin typeface="Meiryo" panose="020B0604030504040204" pitchFamily="34" charset="-128"/>
                <a:ea typeface="Meiryo" panose="020B0604030504040204" pitchFamily="34" charset="-128"/>
              </a:rPr>
              <a:t>自動車メーカー</a:t>
            </a:r>
          </a:p>
        </p:txBody>
      </p:sp>
      <p:grpSp>
        <p:nvGrpSpPr>
          <p:cNvPr id="15" name="グループ化 14">
            <a:extLst>
              <a:ext uri="{FF2B5EF4-FFF2-40B4-BE49-F238E27FC236}">
                <a16:creationId xmlns:a16="http://schemas.microsoft.com/office/drawing/2014/main" id="{00AA7810-08B8-804A-B9AA-C6D4633381E0}"/>
              </a:ext>
            </a:extLst>
          </p:cNvPr>
          <p:cNvGrpSpPr/>
          <p:nvPr/>
        </p:nvGrpSpPr>
        <p:grpSpPr>
          <a:xfrm>
            <a:off x="3327928" y="796319"/>
            <a:ext cx="5355754" cy="5757728"/>
            <a:chOff x="3327928" y="796319"/>
            <a:chExt cx="5355754" cy="5757728"/>
          </a:xfrm>
        </p:grpSpPr>
        <p:sp>
          <p:nvSpPr>
            <p:cNvPr id="10" name="正方形/長方形 9">
              <a:extLst>
                <a:ext uri="{FF2B5EF4-FFF2-40B4-BE49-F238E27FC236}">
                  <a16:creationId xmlns:a16="http://schemas.microsoft.com/office/drawing/2014/main" id="{8D85B5B7-7926-E047-866A-B52BB0F9ABF2}"/>
                </a:ext>
              </a:extLst>
            </p:cNvPr>
            <p:cNvSpPr/>
            <p:nvPr/>
          </p:nvSpPr>
          <p:spPr>
            <a:xfrm>
              <a:off x="5803631" y="1417761"/>
              <a:ext cx="2880049" cy="42156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75F0485-6986-C54D-BF85-94838D268782}"/>
                </a:ext>
              </a:extLst>
            </p:cNvPr>
            <p:cNvSpPr/>
            <p:nvPr/>
          </p:nvSpPr>
          <p:spPr>
            <a:xfrm>
              <a:off x="5934393" y="1514228"/>
              <a:ext cx="2655425" cy="218931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7D6924E0-54CA-6746-A5D9-AA83D1A9E092}"/>
                </a:ext>
              </a:extLst>
            </p:cNvPr>
            <p:cNvSpPr/>
            <p:nvPr/>
          </p:nvSpPr>
          <p:spPr>
            <a:xfrm>
              <a:off x="5803633" y="5633427"/>
              <a:ext cx="2880049" cy="9144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93EB8AAD-709F-4F42-9C09-404CDCA5324F}"/>
                </a:ext>
              </a:extLst>
            </p:cNvPr>
            <p:cNvSpPr txBox="1"/>
            <p:nvPr/>
          </p:nvSpPr>
          <p:spPr>
            <a:xfrm>
              <a:off x="6074108" y="5747608"/>
              <a:ext cx="2339102"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ハードウェア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車両本体</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B3406947-127F-3F4F-8FF2-F375F5EB5BC6}"/>
                </a:ext>
              </a:extLst>
            </p:cNvPr>
            <p:cNvSpPr txBox="1"/>
            <p:nvPr/>
          </p:nvSpPr>
          <p:spPr>
            <a:xfrm>
              <a:off x="6077232" y="4259357"/>
              <a:ext cx="2339102" cy="954107"/>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ソフトウェア</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サービスの実装</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制御系のスマート化</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7B310C2-2D7A-8F43-95DD-DC3B8A94EAD6}"/>
                </a:ext>
              </a:extLst>
            </p:cNvPr>
            <p:cNvSpPr txBox="1"/>
            <p:nvPr/>
          </p:nvSpPr>
          <p:spPr>
            <a:xfrm>
              <a:off x="5984336" y="1861688"/>
              <a:ext cx="2518638" cy="1600438"/>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サービス</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モビリティ・サービス</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生活サービス　など</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保守・点検・修理の価値向上</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ソフトウェアによって実装</a:t>
              </a:r>
            </a:p>
          </p:txBody>
        </p:sp>
        <p:sp>
          <p:nvSpPr>
            <p:cNvPr id="16" name="正方形/長方形 15">
              <a:extLst>
                <a:ext uri="{FF2B5EF4-FFF2-40B4-BE49-F238E27FC236}">
                  <a16:creationId xmlns:a16="http://schemas.microsoft.com/office/drawing/2014/main" id="{D422AA38-26DC-6E4C-928A-44AA0F97081D}"/>
                </a:ext>
              </a:extLst>
            </p:cNvPr>
            <p:cNvSpPr/>
            <p:nvPr/>
          </p:nvSpPr>
          <p:spPr>
            <a:xfrm>
              <a:off x="3327928" y="3095500"/>
              <a:ext cx="2484494" cy="3458547"/>
            </a:xfrm>
            <a:custGeom>
              <a:avLst/>
              <a:gdLst>
                <a:gd name="connsiteX0" fmla="*/ 0 w 2475702"/>
                <a:gd name="connsiteY0" fmla="*/ 0 h 3458547"/>
                <a:gd name="connsiteX1" fmla="*/ 2475702 w 2475702"/>
                <a:gd name="connsiteY1" fmla="*/ 0 h 3458547"/>
                <a:gd name="connsiteX2" fmla="*/ 2475702 w 2475702"/>
                <a:gd name="connsiteY2" fmla="*/ 3458547 h 3458547"/>
                <a:gd name="connsiteX3" fmla="*/ 0 w 2475702"/>
                <a:gd name="connsiteY3" fmla="*/ 3458547 h 3458547"/>
                <a:gd name="connsiteX4" fmla="*/ 0 w 2475702"/>
                <a:gd name="connsiteY4" fmla="*/ 0 h 3458547"/>
                <a:gd name="connsiteX0" fmla="*/ 0 w 2484494"/>
                <a:gd name="connsiteY0" fmla="*/ 0 h 3458547"/>
                <a:gd name="connsiteX1" fmla="*/ 2484494 w 2484494"/>
                <a:gd name="connsiteY1" fmla="*/ 2549770 h 3458547"/>
                <a:gd name="connsiteX2" fmla="*/ 2475702 w 2484494"/>
                <a:gd name="connsiteY2" fmla="*/ 3458547 h 3458547"/>
                <a:gd name="connsiteX3" fmla="*/ 0 w 2484494"/>
                <a:gd name="connsiteY3" fmla="*/ 3458547 h 3458547"/>
                <a:gd name="connsiteX4" fmla="*/ 0 w 2484494"/>
                <a:gd name="connsiteY4" fmla="*/ 0 h 3458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494" h="3458547">
                  <a:moveTo>
                    <a:pt x="0" y="0"/>
                  </a:moveTo>
                  <a:lnTo>
                    <a:pt x="2484494" y="2549770"/>
                  </a:lnTo>
                  <a:cubicBezTo>
                    <a:pt x="2481563" y="2852696"/>
                    <a:pt x="2478633" y="3155621"/>
                    <a:pt x="2475702" y="3458547"/>
                  </a:cubicBezTo>
                  <a:lnTo>
                    <a:pt x="0" y="3458547"/>
                  </a:lnTo>
                  <a:lnTo>
                    <a:pt x="0" y="0"/>
                  </a:lnTo>
                  <a:close/>
                </a:path>
              </a:pathLst>
            </a:custGeom>
            <a:solidFill>
              <a:srgbClr val="0070C0">
                <a:alpha val="5137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944B5BD2-5FDA-FF4D-9277-BA024E08D955}"/>
                </a:ext>
              </a:extLst>
            </p:cNvPr>
            <p:cNvSpPr/>
            <p:nvPr/>
          </p:nvSpPr>
          <p:spPr>
            <a:xfrm>
              <a:off x="3344322" y="2257272"/>
              <a:ext cx="2470636" cy="3383453"/>
            </a:xfrm>
            <a:custGeom>
              <a:avLst/>
              <a:gdLst>
                <a:gd name="connsiteX0" fmla="*/ 0 w 2466239"/>
                <a:gd name="connsiteY0" fmla="*/ 0 h 1928326"/>
                <a:gd name="connsiteX1" fmla="*/ 2466239 w 2466239"/>
                <a:gd name="connsiteY1" fmla="*/ 0 h 1928326"/>
                <a:gd name="connsiteX2" fmla="*/ 2466239 w 2466239"/>
                <a:gd name="connsiteY2" fmla="*/ 1928326 h 1928326"/>
                <a:gd name="connsiteX3" fmla="*/ 0 w 2466239"/>
                <a:gd name="connsiteY3" fmla="*/ 1928326 h 1928326"/>
                <a:gd name="connsiteX4" fmla="*/ 0 w 2466239"/>
                <a:gd name="connsiteY4" fmla="*/ 0 h 1928326"/>
                <a:gd name="connsiteX0" fmla="*/ 4397 w 2470636"/>
                <a:gd name="connsiteY0" fmla="*/ 0 h 1928326"/>
                <a:gd name="connsiteX1" fmla="*/ 2470636 w 2470636"/>
                <a:gd name="connsiteY1" fmla="*/ 0 h 1928326"/>
                <a:gd name="connsiteX2" fmla="*/ 2470636 w 2470636"/>
                <a:gd name="connsiteY2" fmla="*/ 1928326 h 1928326"/>
                <a:gd name="connsiteX3" fmla="*/ 0 w 2470636"/>
                <a:gd name="connsiteY3" fmla="*/ 846872 h 1928326"/>
                <a:gd name="connsiteX4" fmla="*/ 4397 w 2470636"/>
                <a:gd name="connsiteY4" fmla="*/ 0 h 1928326"/>
                <a:gd name="connsiteX0" fmla="*/ 4397 w 2470636"/>
                <a:gd name="connsiteY0" fmla="*/ 0 h 3383453"/>
                <a:gd name="connsiteX1" fmla="*/ 2470636 w 2470636"/>
                <a:gd name="connsiteY1" fmla="*/ 0 h 3383453"/>
                <a:gd name="connsiteX2" fmla="*/ 2466240 w 2470636"/>
                <a:gd name="connsiteY2" fmla="*/ 3383453 h 3383453"/>
                <a:gd name="connsiteX3" fmla="*/ 0 w 2470636"/>
                <a:gd name="connsiteY3" fmla="*/ 846872 h 3383453"/>
                <a:gd name="connsiteX4" fmla="*/ 4397 w 2470636"/>
                <a:gd name="connsiteY4" fmla="*/ 0 h 3383453"/>
                <a:gd name="connsiteX0" fmla="*/ 4397 w 2466662"/>
                <a:gd name="connsiteY0" fmla="*/ 0 h 3383453"/>
                <a:gd name="connsiteX1" fmla="*/ 2466240 w 2466662"/>
                <a:gd name="connsiteY1" fmla="*/ 1459523 h 3383453"/>
                <a:gd name="connsiteX2" fmla="*/ 2466240 w 2466662"/>
                <a:gd name="connsiteY2" fmla="*/ 3383453 h 3383453"/>
                <a:gd name="connsiteX3" fmla="*/ 0 w 2466662"/>
                <a:gd name="connsiteY3" fmla="*/ 846872 h 3383453"/>
                <a:gd name="connsiteX4" fmla="*/ 4397 w 2466662"/>
                <a:gd name="connsiteY4" fmla="*/ 0 h 3383453"/>
                <a:gd name="connsiteX0" fmla="*/ 4397 w 2470636"/>
                <a:gd name="connsiteY0" fmla="*/ 0 h 3383453"/>
                <a:gd name="connsiteX1" fmla="*/ 2470636 w 2470636"/>
                <a:gd name="connsiteY1" fmla="*/ 1450731 h 3383453"/>
                <a:gd name="connsiteX2" fmla="*/ 2466240 w 2470636"/>
                <a:gd name="connsiteY2" fmla="*/ 3383453 h 3383453"/>
                <a:gd name="connsiteX3" fmla="*/ 0 w 2470636"/>
                <a:gd name="connsiteY3" fmla="*/ 846872 h 3383453"/>
                <a:gd name="connsiteX4" fmla="*/ 4397 w 2470636"/>
                <a:gd name="connsiteY4" fmla="*/ 0 h 3383453"/>
                <a:gd name="connsiteX0" fmla="*/ 4397 w 2470636"/>
                <a:gd name="connsiteY0" fmla="*/ 0 h 3383453"/>
                <a:gd name="connsiteX1" fmla="*/ 2470636 w 2470636"/>
                <a:gd name="connsiteY1" fmla="*/ 1450731 h 3383453"/>
                <a:gd name="connsiteX2" fmla="*/ 2466240 w 2470636"/>
                <a:gd name="connsiteY2" fmla="*/ 3383453 h 3383453"/>
                <a:gd name="connsiteX3" fmla="*/ 0 w 2470636"/>
                <a:gd name="connsiteY3" fmla="*/ 846872 h 3383453"/>
                <a:gd name="connsiteX4" fmla="*/ 4397 w 2470636"/>
                <a:gd name="connsiteY4" fmla="*/ 0 h 3383453"/>
                <a:gd name="connsiteX0" fmla="*/ 4397 w 2470636"/>
                <a:gd name="connsiteY0" fmla="*/ 0 h 3383453"/>
                <a:gd name="connsiteX1" fmla="*/ 2470636 w 2470636"/>
                <a:gd name="connsiteY1" fmla="*/ 1450731 h 3383453"/>
                <a:gd name="connsiteX2" fmla="*/ 2466240 w 2470636"/>
                <a:gd name="connsiteY2" fmla="*/ 3383453 h 3383453"/>
                <a:gd name="connsiteX3" fmla="*/ 0 w 2470636"/>
                <a:gd name="connsiteY3" fmla="*/ 860061 h 3383453"/>
                <a:gd name="connsiteX4" fmla="*/ 4397 w 2470636"/>
                <a:gd name="connsiteY4" fmla="*/ 0 h 338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636" h="3383453">
                  <a:moveTo>
                    <a:pt x="4397" y="0"/>
                  </a:moveTo>
                  <a:lnTo>
                    <a:pt x="2470636" y="1450731"/>
                  </a:lnTo>
                  <a:cubicBezTo>
                    <a:pt x="2469171" y="2578549"/>
                    <a:pt x="2467705" y="2255635"/>
                    <a:pt x="2466240" y="3383453"/>
                  </a:cubicBezTo>
                  <a:lnTo>
                    <a:pt x="0" y="860061"/>
                  </a:lnTo>
                  <a:cubicBezTo>
                    <a:pt x="1466" y="577770"/>
                    <a:pt x="2931" y="282291"/>
                    <a:pt x="4397" y="0"/>
                  </a:cubicBezTo>
                  <a:close/>
                </a:path>
              </a:pathLst>
            </a:custGeom>
            <a:solidFill>
              <a:srgbClr val="77933C">
                <a:alpha val="5058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3E0C666D-1F8C-4B4C-9523-1B62C1EB2922}"/>
                </a:ext>
              </a:extLst>
            </p:cNvPr>
            <p:cNvSpPr/>
            <p:nvPr/>
          </p:nvSpPr>
          <p:spPr>
            <a:xfrm>
              <a:off x="3331576" y="1417761"/>
              <a:ext cx="2480846" cy="2285785"/>
            </a:xfrm>
            <a:custGeom>
              <a:avLst/>
              <a:gdLst>
                <a:gd name="connsiteX0" fmla="*/ 0 w 2466663"/>
                <a:gd name="connsiteY0" fmla="*/ 0 h 2285785"/>
                <a:gd name="connsiteX1" fmla="*/ 2466663 w 2466663"/>
                <a:gd name="connsiteY1" fmla="*/ 0 h 2285785"/>
                <a:gd name="connsiteX2" fmla="*/ 2466663 w 2466663"/>
                <a:gd name="connsiteY2" fmla="*/ 2285785 h 2285785"/>
                <a:gd name="connsiteX3" fmla="*/ 0 w 2466663"/>
                <a:gd name="connsiteY3" fmla="*/ 2285785 h 2285785"/>
                <a:gd name="connsiteX4" fmla="*/ 0 w 2466663"/>
                <a:gd name="connsiteY4" fmla="*/ 0 h 2285785"/>
                <a:gd name="connsiteX0" fmla="*/ 4397 w 2471060"/>
                <a:gd name="connsiteY0" fmla="*/ 0 h 2285785"/>
                <a:gd name="connsiteX1" fmla="*/ 2471060 w 2471060"/>
                <a:gd name="connsiteY1" fmla="*/ 0 h 2285785"/>
                <a:gd name="connsiteX2" fmla="*/ 2471060 w 2471060"/>
                <a:gd name="connsiteY2" fmla="*/ 2285785 h 2285785"/>
                <a:gd name="connsiteX3" fmla="*/ 0 w 2471060"/>
                <a:gd name="connsiteY3" fmla="*/ 839450 h 2285785"/>
                <a:gd name="connsiteX4" fmla="*/ 4397 w 2471060"/>
                <a:gd name="connsiteY4" fmla="*/ 0 h 2285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060" h="2285785">
                  <a:moveTo>
                    <a:pt x="4397" y="0"/>
                  </a:moveTo>
                  <a:lnTo>
                    <a:pt x="2471060" y="0"/>
                  </a:lnTo>
                  <a:lnTo>
                    <a:pt x="2471060" y="2285785"/>
                  </a:lnTo>
                  <a:lnTo>
                    <a:pt x="0" y="839450"/>
                  </a:lnTo>
                  <a:cubicBezTo>
                    <a:pt x="1466" y="559633"/>
                    <a:pt x="2931" y="279817"/>
                    <a:pt x="4397" y="0"/>
                  </a:cubicBezTo>
                  <a:close/>
                </a:path>
              </a:pathLst>
            </a:custGeom>
            <a:solidFill>
              <a:srgbClr val="E46C0A">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CDB9B3FC-2FAB-8247-8ED6-9DBB9806CA10}"/>
                </a:ext>
              </a:extLst>
            </p:cNvPr>
            <p:cNvSpPr txBox="1"/>
            <p:nvPr/>
          </p:nvSpPr>
          <p:spPr>
            <a:xfrm>
              <a:off x="3865914" y="5640725"/>
              <a:ext cx="1415772"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汎用部品化</a:t>
              </a:r>
              <a:endParaRPr kumimoji="1"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モジュラー化</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A5178103-EFDC-554F-8DB5-01A4C947F87C}"/>
                </a:ext>
              </a:extLst>
            </p:cNvPr>
            <p:cNvSpPr txBox="1"/>
            <p:nvPr/>
          </p:nvSpPr>
          <p:spPr>
            <a:xfrm>
              <a:off x="4192460" y="3553953"/>
              <a:ext cx="1620957"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機能・操作の</a:t>
              </a:r>
              <a:endParaRPr kumimoji="1"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ソフトウェア化</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47283C8-BDF3-FF49-9FAF-769D3B84E5E4}"/>
                </a:ext>
              </a:extLst>
            </p:cNvPr>
            <p:cNvSpPr txBox="1"/>
            <p:nvPr/>
          </p:nvSpPr>
          <p:spPr>
            <a:xfrm>
              <a:off x="3521071" y="1850768"/>
              <a:ext cx="2236573" cy="584775"/>
            </a:xfrm>
            <a:prstGeom prst="rect">
              <a:avLst/>
            </a:prstGeom>
            <a:noFill/>
          </p:spPr>
          <p:txBody>
            <a:bodyPr wrap="none" rtlCol="0">
              <a:spAutoFit/>
            </a:bodyPr>
            <a:lstStyle/>
            <a:p>
              <a:pPr algn="r"/>
              <a:r>
                <a:rPr lang="ja-JP" altLang="en-US" sz="1600" b="1">
                  <a:solidFill>
                    <a:schemeClr val="bg1"/>
                  </a:solidFill>
                  <a:latin typeface="Meiryo" panose="020B0604030504040204" pitchFamily="34" charset="-128"/>
                  <a:ea typeface="Meiryo" panose="020B0604030504040204" pitchFamily="34" charset="-128"/>
                </a:rPr>
                <a:t>サービス価値を高めて</a:t>
              </a:r>
              <a:endParaRPr lang="en-US" altLang="ja-JP" sz="1600" b="1" dirty="0">
                <a:solidFill>
                  <a:schemeClr val="bg1"/>
                </a:solidFill>
                <a:latin typeface="Meiryo" panose="020B0604030504040204" pitchFamily="34" charset="-128"/>
                <a:ea typeface="Meiryo" panose="020B0604030504040204" pitchFamily="34" charset="-128"/>
              </a:endParaRPr>
            </a:p>
            <a:p>
              <a:pPr algn="r"/>
              <a:r>
                <a:rPr lang="ja-JP" altLang="en-US" sz="1600" b="1">
                  <a:solidFill>
                    <a:schemeClr val="bg1"/>
                  </a:solidFill>
                  <a:latin typeface="Meiryo" panose="020B0604030504040204" pitchFamily="34" charset="-128"/>
                  <a:ea typeface="Meiryo" panose="020B0604030504040204" pitchFamily="34" charset="-128"/>
                </a:rPr>
                <a:t>ビジネスを差別化</a:t>
              </a:r>
              <a:endParaRPr lang="en-US" altLang="ja-JP" sz="1600" b="1" dirty="0">
                <a:solidFill>
                  <a:schemeClr val="bg1"/>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013DA1A2-D400-2E46-B02B-F5DF82D495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42499" y="814294"/>
              <a:ext cx="941181" cy="536907"/>
            </a:xfrm>
            <a:prstGeom prst="rect">
              <a:avLst/>
            </a:prstGeom>
          </p:spPr>
        </p:pic>
        <p:sp>
          <p:nvSpPr>
            <p:cNvPr id="25" name="テキスト ボックス 24">
              <a:extLst>
                <a:ext uri="{FF2B5EF4-FFF2-40B4-BE49-F238E27FC236}">
                  <a16:creationId xmlns:a16="http://schemas.microsoft.com/office/drawing/2014/main" id="{5F308D0C-7350-9846-97EA-1E3CE258B855}"/>
                </a:ext>
              </a:extLst>
            </p:cNvPr>
            <p:cNvSpPr txBox="1"/>
            <p:nvPr/>
          </p:nvSpPr>
          <p:spPr>
            <a:xfrm>
              <a:off x="5984336" y="796319"/>
              <a:ext cx="1638590" cy="584775"/>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モビリティ</a:t>
              </a:r>
              <a:r>
                <a:rPr kumimoji="1" lang="en-US" altLang="ja-JP" sz="1600" dirty="0">
                  <a:solidFill>
                    <a:schemeClr val="accent6">
                      <a:lumMod val="75000"/>
                    </a:schemeClr>
                  </a:solidFill>
                  <a:latin typeface="Meiryo" panose="020B0604030504040204" pitchFamily="34" charset="-128"/>
                  <a:ea typeface="Meiryo" panose="020B0604030504040204" pitchFamily="34" charset="-128"/>
                </a:rPr>
                <a:t> &amp; X</a:t>
              </a:r>
            </a:p>
            <a:p>
              <a:r>
                <a:rPr kumimoji="1" lang="ja-JP" altLang="en-US" sz="1600">
                  <a:solidFill>
                    <a:schemeClr val="accent6">
                      <a:lumMod val="75000"/>
                    </a:schemeClr>
                  </a:solidFill>
                  <a:latin typeface="Meiryo" panose="020B0604030504040204" pitchFamily="34" charset="-128"/>
                  <a:ea typeface="Meiryo" panose="020B0604030504040204" pitchFamily="34" charset="-128"/>
                </a:rPr>
                <a:t>サービス</a:t>
              </a:r>
              <a:r>
                <a:rPr lang="ja-JP" altLang="en-US" sz="1600">
                  <a:solidFill>
                    <a:schemeClr val="accent6">
                      <a:lumMod val="75000"/>
                    </a:schemeClr>
                  </a:solidFill>
                  <a:latin typeface="Meiryo" panose="020B0604030504040204" pitchFamily="34" charset="-128"/>
                  <a:ea typeface="Meiryo" panose="020B0604030504040204" pitchFamily="34" charset="-128"/>
                </a:rPr>
                <a:t>事業者</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1EF4CA28-0412-1341-8EF1-45267D51C4D4}"/>
                </a:ext>
              </a:extLst>
            </p:cNvPr>
            <p:cNvSpPr txBox="1"/>
            <p:nvPr/>
          </p:nvSpPr>
          <p:spPr>
            <a:xfrm>
              <a:off x="3524997" y="2639199"/>
              <a:ext cx="2236510"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ビジネス・プロセスの</a:t>
              </a:r>
              <a:endParaRPr kumimoji="1" lang="en-US" altLang="ja-JP" sz="1600" b="1" dirty="0">
                <a:solidFill>
                  <a:schemeClr val="bg1"/>
                </a:solidFill>
                <a:latin typeface="Meiryo" panose="020B0604030504040204" pitchFamily="34" charset="-128"/>
                <a:ea typeface="Meiryo" panose="020B0604030504040204" pitchFamily="34" charset="-128"/>
              </a:endParaRPr>
            </a:p>
            <a:p>
              <a:r>
                <a:rPr lang="ja-JP" altLang="en-US" sz="1600" b="1">
                  <a:solidFill>
                    <a:schemeClr val="bg1"/>
                  </a:solidFill>
                  <a:latin typeface="Meiryo" panose="020B0604030504040204" pitchFamily="34" charset="-128"/>
                  <a:ea typeface="Meiryo" panose="020B0604030504040204" pitchFamily="34" charset="-128"/>
                </a:rPr>
                <a:t>ソフトウェア化</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9695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三角形 87"/>
          <p:cNvSpPr/>
          <p:nvPr/>
        </p:nvSpPr>
        <p:spPr>
          <a:xfrm rot="10800000">
            <a:off x="4854724" y="1206044"/>
            <a:ext cx="253305" cy="20639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p:cNvCxnSpPr/>
          <p:nvPr/>
        </p:nvCxnSpPr>
        <p:spPr>
          <a:xfrm>
            <a:off x="4980601" y="1412436"/>
            <a:ext cx="2267" cy="4104796"/>
          </a:xfrm>
          <a:prstGeom prst="line">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ja-JP" altLang="en-US"/>
              <a:t>顧客との価値の共創</a:t>
            </a:r>
            <a:endParaRPr kumimoji="1" lang="ja-JP" altLang="en-US" dirty="0"/>
          </a:p>
        </p:txBody>
      </p:sp>
      <p:sp>
        <p:nvSpPr>
          <p:cNvPr id="4" name="ホームベース 3"/>
          <p:cNvSpPr/>
          <p:nvPr/>
        </p:nvSpPr>
        <p:spPr>
          <a:xfrm>
            <a:off x="1615463" y="1755986"/>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solidFill>
                  <a:srgbClr val="FFFFFF"/>
                </a:solidFill>
                <a:latin typeface="Hiragino Kaku Gothic Pro W6" charset="-128"/>
                <a:ea typeface="Hiragino Kaku Gothic Pro W6" charset="-128"/>
                <a:cs typeface="Hiragino Kaku Gothic Pro W6" charset="-128"/>
              </a:rPr>
              <a:t>　　　価値を生産</a:t>
            </a:r>
          </a:p>
        </p:txBody>
      </p:sp>
      <p:sp>
        <p:nvSpPr>
          <p:cNvPr id="5" name="ホームベース 4"/>
          <p:cNvSpPr/>
          <p:nvPr/>
        </p:nvSpPr>
        <p:spPr>
          <a:xfrm>
            <a:off x="5076056" y="1728767"/>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solidFill>
                  <a:srgbClr val="FFFFFF"/>
                </a:solidFill>
                <a:latin typeface="Hiragino Kaku Gothic Pro W6" charset="-128"/>
                <a:ea typeface="Hiragino Kaku Gothic Pro W6" charset="-128"/>
                <a:cs typeface="Hiragino Kaku Gothic Pro W6" charset="-128"/>
              </a:rPr>
              <a:t>　　　　価値を消費</a:t>
            </a:r>
          </a:p>
        </p:txBody>
      </p:sp>
      <p:sp>
        <p:nvSpPr>
          <p:cNvPr id="6" name="左カーブ矢印 5"/>
          <p:cNvSpPr/>
          <p:nvPr/>
        </p:nvSpPr>
        <p:spPr>
          <a:xfrm rot="16200000">
            <a:off x="4795700" y="125470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748397" y="182297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888145" y="1824391"/>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1907704" y="1824391"/>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504055" y="1932642"/>
            <a:ext cx="1005404" cy="338554"/>
          </a:xfrm>
          <a:prstGeom prst="rect">
            <a:avLst/>
          </a:prstGeom>
          <a:noFill/>
        </p:spPr>
        <p:txBody>
          <a:bodyPr wrap="none" rtlCol="0">
            <a:spAutoFit/>
          </a:bodyPr>
          <a:lstStyle/>
          <a:p>
            <a:pPr algn="ctr"/>
            <a:r>
              <a:rPr kumimoji="1" lang="ja-JP" altLang="en-US" sz="1600" b="1">
                <a:solidFill>
                  <a:srgbClr val="002060"/>
                </a:solidFill>
                <a:latin typeface="Hiragino Kaku Gothic Pro W6" charset="-128"/>
                <a:ea typeface="Hiragino Kaku Gothic Pro W6" charset="-128"/>
                <a:cs typeface="Hiragino Kaku Gothic Pro W6" charset="-128"/>
              </a:rPr>
              <a:t>交換価値</a:t>
            </a:r>
          </a:p>
        </p:txBody>
      </p:sp>
      <p:sp>
        <p:nvSpPr>
          <p:cNvPr id="92" name="テキスト ボックス 91"/>
          <p:cNvSpPr txBox="1"/>
          <p:nvPr/>
        </p:nvSpPr>
        <p:spPr>
          <a:xfrm>
            <a:off x="4683590" y="836712"/>
            <a:ext cx="646331"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購買</a:t>
            </a:r>
            <a:endParaRPr kumimoji="1" lang="ja-JP" altLang="en-US" dirty="0">
              <a:latin typeface="Meiryo" charset="-128"/>
              <a:ea typeface="Meiryo" charset="-128"/>
              <a:cs typeface="Meiryo" charset="-128"/>
            </a:endParaRPr>
          </a:p>
        </p:txBody>
      </p:sp>
      <p:sp>
        <p:nvSpPr>
          <p:cNvPr id="95" name="テキスト ボックス 94"/>
          <p:cNvSpPr txBox="1"/>
          <p:nvPr/>
        </p:nvSpPr>
        <p:spPr>
          <a:xfrm>
            <a:off x="463816" y="1661443"/>
            <a:ext cx="1082348" cy="769441"/>
          </a:xfrm>
          <a:prstGeom prst="rect">
            <a:avLst/>
          </a:prstGeom>
          <a:noFill/>
        </p:spPr>
        <p:txBody>
          <a:bodyPr wrap="none" rtlCol="0">
            <a:spAutoFit/>
          </a:bodyPr>
          <a:lstStyle/>
          <a:p>
            <a:r>
              <a:rPr lang="ja-JP" altLang="en-US" sz="1600" b="1" dirty="0">
                <a:solidFill>
                  <a:schemeClr val="tx1">
                    <a:lumMod val="50000"/>
                    <a:lumOff val="50000"/>
                  </a:schemeClr>
                </a:solidFill>
                <a:latin typeface="Meiryo" charset="-128"/>
                <a:ea typeface="Meiryo" charset="-128"/>
                <a:cs typeface="Meiryo" charset="-128"/>
              </a:rPr>
              <a:t>グッズ</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a:solidFill>
                  <a:schemeClr val="tx1">
                    <a:lumMod val="50000"/>
                    <a:lumOff val="50000"/>
                  </a:schemeClr>
                </a:solidFill>
                <a:latin typeface="Meiryo" charset="-128"/>
                <a:ea typeface="Meiryo" charset="-128"/>
                <a:cs typeface="Meiryo" charset="-128"/>
              </a:rPr>
              <a:t>ドミナント</a:t>
            </a:r>
            <a:endParaRPr kumimoji="1" lang="en-US" altLang="ja-JP" sz="1400" dirty="0">
              <a:solidFill>
                <a:schemeClr val="tx1">
                  <a:lumMod val="50000"/>
                  <a:lumOff val="50000"/>
                </a:schemeClr>
              </a:solidFill>
              <a:latin typeface="Meiryo" charset="-128"/>
              <a:ea typeface="Meiryo" charset="-128"/>
              <a:cs typeface="Meiryo" charset="-128"/>
            </a:endParaRPr>
          </a:p>
          <a:p>
            <a:r>
              <a:rPr lang="ja-JP" altLang="en-US" sz="1400" dirty="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7" name="テキスト ボックス 96"/>
          <p:cNvSpPr txBox="1"/>
          <p:nvPr/>
        </p:nvSpPr>
        <p:spPr>
          <a:xfrm>
            <a:off x="1621287" y="5698941"/>
            <a:ext cx="6998161" cy="338554"/>
          </a:xfrm>
          <a:prstGeom prst="rect">
            <a:avLst/>
          </a:prstGeom>
          <a:noFill/>
        </p:spPr>
        <p:txBody>
          <a:bodyPr wrap="square" rtlCol="0">
            <a:spAutoFit/>
          </a:bodyPr>
          <a:lstStyle/>
          <a:p>
            <a:r>
              <a:rPr lang="ja-JP" altLang="en-US" sz="1600">
                <a:solidFill>
                  <a:schemeClr val="accent6">
                    <a:lumMod val="75000"/>
                  </a:schemeClr>
                </a:solidFill>
                <a:latin typeface="Meiryo" charset="-128"/>
                <a:ea typeface="Meiryo" charset="-128"/>
                <a:cs typeface="Meiryo" charset="-128"/>
              </a:rPr>
              <a:t>企業と顧客／パートナーが共創によって、価値</a:t>
            </a:r>
            <a:r>
              <a:rPr lang="ja-JP" altLang="en-US" sz="1600" dirty="0">
                <a:solidFill>
                  <a:schemeClr val="accent6">
                    <a:lumMod val="75000"/>
                  </a:schemeClr>
                </a:solidFill>
                <a:latin typeface="Meiryo" charset="-128"/>
                <a:ea typeface="Meiryo" charset="-128"/>
                <a:cs typeface="Meiryo" charset="-128"/>
              </a:rPr>
              <a:t>を創り出す関係</a:t>
            </a:r>
            <a:r>
              <a:rPr lang="ja-JP" altLang="en-US" sz="1600">
                <a:solidFill>
                  <a:schemeClr val="accent6">
                    <a:lumMod val="75000"/>
                  </a:schemeClr>
                </a:solidFill>
                <a:latin typeface="Meiryo" charset="-128"/>
                <a:ea typeface="Meiryo" charset="-128"/>
                <a:cs typeface="Meiryo" charset="-128"/>
              </a:rPr>
              <a:t>が築かれる</a:t>
            </a:r>
            <a:endParaRPr kumimoji="1" lang="en-US" altLang="ja-JP" sz="1600" dirty="0">
              <a:solidFill>
                <a:schemeClr val="accent6">
                  <a:lumMod val="75000"/>
                </a:schemeClr>
              </a:solidFill>
              <a:latin typeface="Meiryo" charset="-128"/>
              <a:ea typeface="Meiryo" charset="-128"/>
              <a:cs typeface="Meiryo" charset="-128"/>
            </a:endParaRPr>
          </a:p>
        </p:txBody>
      </p:sp>
      <p:sp>
        <p:nvSpPr>
          <p:cNvPr id="29" name="ホームベース 28"/>
          <p:cNvSpPr/>
          <p:nvPr/>
        </p:nvSpPr>
        <p:spPr>
          <a:xfrm>
            <a:off x="1619672" y="3096918"/>
            <a:ext cx="6907962" cy="865933"/>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a:solidFill>
                  <a:srgbClr val="FFFFFF"/>
                </a:solidFill>
                <a:latin typeface="Hiragino Kaku Gothic Pro W6" charset="-128"/>
                <a:ea typeface="Hiragino Kaku Gothic Pro W6" charset="-128"/>
                <a:cs typeface="Hiragino Kaku Gothic Pro W6" charset="-128"/>
              </a:rPr>
              <a:t>　　　　</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30" name="ホームベース 29"/>
          <p:cNvSpPr/>
          <p:nvPr/>
        </p:nvSpPr>
        <p:spPr>
          <a:xfrm>
            <a:off x="1614866" y="4393063"/>
            <a:ext cx="6907962" cy="86593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a:solidFill>
                  <a:srgbClr val="FFFFFF"/>
                </a:solidFill>
                <a:latin typeface="Hiragino Kaku Gothic Pro W6" charset="-128"/>
                <a:ea typeface="Hiragino Kaku Gothic Pro W6" charset="-128"/>
                <a:cs typeface="Hiragino Kaku Gothic Pro W6" charset="-128"/>
              </a:rPr>
              <a:t>　　　　</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grpSp>
        <p:nvGrpSpPr>
          <p:cNvPr id="33" name="図形グループ 32"/>
          <p:cNvGrpSpPr/>
          <p:nvPr/>
        </p:nvGrpSpPr>
        <p:grpSpPr>
          <a:xfrm>
            <a:off x="1979712" y="4710923"/>
            <a:ext cx="230909" cy="419498"/>
            <a:chOff x="1946325" y="4125162"/>
            <a:chExt cx="969967" cy="2007871"/>
          </a:xfrm>
        </p:grpSpPr>
        <p:sp>
          <p:nvSpPr>
            <p:cNvPr id="34" name="円/楕円 33"/>
            <p:cNvSpPr/>
            <p:nvPr/>
          </p:nvSpPr>
          <p:spPr>
            <a:xfrm>
              <a:off x="1946325" y="4125162"/>
              <a:ext cx="969967" cy="920748"/>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7" y="5104489"/>
              <a:ext cx="1087123" cy="969966"/>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1907704" y="3297541"/>
            <a:ext cx="418860" cy="465432"/>
            <a:chOff x="4732300" y="5435324"/>
            <a:chExt cx="669536" cy="1021093"/>
          </a:xfrm>
        </p:grpSpPr>
        <p:sp>
          <p:nvSpPr>
            <p:cNvPr id="37" name="正方形/長方形 36"/>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2" name="正方形/長方形 41"/>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0" name="正方形/長方形 49"/>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p:nvPr/>
          </p:nvCxnSpPr>
          <p:spPr>
            <a:xfrm>
              <a:off x="4761451" y="5951836"/>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0" name="左カーブ矢印 69"/>
          <p:cNvSpPr/>
          <p:nvPr/>
        </p:nvSpPr>
        <p:spPr>
          <a:xfrm rot="16200000">
            <a:off x="2580341" y="370450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左カーブ矢印 70"/>
          <p:cNvSpPr/>
          <p:nvPr/>
        </p:nvSpPr>
        <p:spPr>
          <a:xfrm rot="5400000">
            <a:off x="2540546" y="403947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カーブ矢印 71"/>
          <p:cNvSpPr/>
          <p:nvPr/>
        </p:nvSpPr>
        <p:spPr>
          <a:xfrm rot="16200000">
            <a:off x="3228346" y="370648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カーブ矢印 72"/>
          <p:cNvSpPr/>
          <p:nvPr/>
        </p:nvSpPr>
        <p:spPr>
          <a:xfrm rot="5400000">
            <a:off x="3188551" y="404145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左カーブ矢印 73"/>
          <p:cNvSpPr/>
          <p:nvPr/>
        </p:nvSpPr>
        <p:spPr>
          <a:xfrm rot="16200000">
            <a:off x="3886539" y="370768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左カーブ矢印 74"/>
          <p:cNvSpPr/>
          <p:nvPr/>
        </p:nvSpPr>
        <p:spPr>
          <a:xfrm rot="5400000">
            <a:off x="3846744" y="404265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左カーブ矢印 75"/>
          <p:cNvSpPr/>
          <p:nvPr/>
        </p:nvSpPr>
        <p:spPr>
          <a:xfrm rot="16200000">
            <a:off x="4534544" y="370966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左カーブ矢印 76"/>
          <p:cNvSpPr/>
          <p:nvPr/>
        </p:nvSpPr>
        <p:spPr>
          <a:xfrm rot="5400000">
            <a:off x="4494749" y="404463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左カーブ矢印 77"/>
          <p:cNvSpPr/>
          <p:nvPr/>
        </p:nvSpPr>
        <p:spPr>
          <a:xfrm rot="16200000">
            <a:off x="5190797" y="370701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左カーブ矢印 78"/>
          <p:cNvSpPr/>
          <p:nvPr/>
        </p:nvSpPr>
        <p:spPr>
          <a:xfrm rot="5400000">
            <a:off x="5151002" y="404198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左カーブ矢印 79"/>
          <p:cNvSpPr/>
          <p:nvPr/>
        </p:nvSpPr>
        <p:spPr>
          <a:xfrm rot="16200000">
            <a:off x="5838802" y="370899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カーブ矢印 80"/>
          <p:cNvSpPr/>
          <p:nvPr/>
        </p:nvSpPr>
        <p:spPr>
          <a:xfrm rot="5400000">
            <a:off x="5799007" y="404396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左カーブ矢印 81"/>
          <p:cNvSpPr/>
          <p:nvPr/>
        </p:nvSpPr>
        <p:spPr>
          <a:xfrm rot="16200000">
            <a:off x="6496995" y="371018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カーブ矢印 82"/>
          <p:cNvSpPr/>
          <p:nvPr/>
        </p:nvSpPr>
        <p:spPr>
          <a:xfrm rot="5400000">
            <a:off x="6457200" y="404515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カーブ矢印 83"/>
          <p:cNvSpPr/>
          <p:nvPr/>
        </p:nvSpPr>
        <p:spPr>
          <a:xfrm rot="16200000">
            <a:off x="7145000" y="371217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カーブ矢印 84"/>
          <p:cNvSpPr/>
          <p:nvPr/>
        </p:nvSpPr>
        <p:spPr>
          <a:xfrm rot="5400000">
            <a:off x="7105205" y="404714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カーブ矢印 60"/>
          <p:cNvSpPr/>
          <p:nvPr/>
        </p:nvSpPr>
        <p:spPr>
          <a:xfrm rot="16200000">
            <a:off x="4782686" y="335274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カーブ矢印 61"/>
          <p:cNvSpPr/>
          <p:nvPr/>
        </p:nvSpPr>
        <p:spPr>
          <a:xfrm rot="5400000">
            <a:off x="4735383" y="392101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4504721" y="4054509"/>
            <a:ext cx="1005404" cy="338554"/>
          </a:xfrm>
          <a:prstGeom prst="rect">
            <a:avLst/>
          </a:prstGeom>
          <a:noFill/>
        </p:spPr>
        <p:txBody>
          <a:bodyPr wrap="none" rtlCol="0">
            <a:spAutoFit/>
          </a:bodyPr>
          <a:lstStyle/>
          <a:p>
            <a:pPr algn="ctr"/>
            <a:r>
              <a:rPr kumimoji="1" lang="ja-JP" altLang="en-US" sz="1600" b="1" dirty="0">
                <a:solidFill>
                  <a:srgbClr val="002060"/>
                </a:solidFill>
                <a:latin typeface="Hiragino Kaku Gothic Pro W6" charset="-128"/>
                <a:ea typeface="Hiragino Kaku Gothic Pro W6" charset="-128"/>
                <a:cs typeface="Hiragino Kaku Gothic Pro W6" charset="-128"/>
              </a:rPr>
              <a:t>交換価値</a:t>
            </a:r>
          </a:p>
        </p:txBody>
      </p:sp>
      <p:sp>
        <p:nvSpPr>
          <p:cNvPr id="86" name="左カーブ矢印 85"/>
          <p:cNvSpPr/>
          <p:nvPr/>
        </p:nvSpPr>
        <p:spPr>
          <a:xfrm rot="16200000">
            <a:off x="7803193" y="371632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カーブ矢印 86"/>
          <p:cNvSpPr/>
          <p:nvPr/>
        </p:nvSpPr>
        <p:spPr>
          <a:xfrm rot="5400000">
            <a:off x="7763398" y="405129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左右矢印 92"/>
          <p:cNvSpPr/>
          <p:nvPr/>
        </p:nvSpPr>
        <p:spPr>
          <a:xfrm>
            <a:off x="1623174" y="3720851"/>
            <a:ext cx="6994388" cy="508648"/>
          </a:xfrm>
          <a:prstGeom prst="leftRightArrow">
            <a:avLst/>
          </a:prstGeom>
          <a:solidFill>
            <a:srgbClr val="7030A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ＭＳ Ｐゴシック"/>
                <a:ea typeface="ＭＳ Ｐゴシック"/>
                <a:cs typeface="ＭＳ Ｐゴシック"/>
              </a:rPr>
              <a:t>　　　　　　　　　　　　　　文脈価値</a:t>
            </a:r>
            <a:endParaRPr kumimoji="1" lang="ja-JP" altLang="en-US" sz="1200" dirty="0">
              <a:solidFill>
                <a:srgbClr val="FFFFFF"/>
              </a:solidFill>
              <a:latin typeface="ＭＳ Ｐゴシック"/>
              <a:ea typeface="ＭＳ Ｐゴシック"/>
              <a:cs typeface="ＭＳ Ｐゴシック"/>
            </a:endParaRPr>
          </a:p>
        </p:txBody>
      </p:sp>
      <p:sp>
        <p:nvSpPr>
          <p:cNvPr id="94" name="左右矢印 93"/>
          <p:cNvSpPr/>
          <p:nvPr/>
        </p:nvSpPr>
        <p:spPr>
          <a:xfrm>
            <a:off x="5004816" y="4172037"/>
            <a:ext cx="3612746" cy="508648"/>
          </a:xfrm>
          <a:prstGeom prst="leftRightArrow">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ＭＳ Ｐゴシック"/>
                <a:ea typeface="ＭＳ Ｐゴシック"/>
                <a:cs typeface="ＭＳ Ｐゴシック"/>
              </a:rPr>
              <a:t>　　　　　　　　　　　　</a:t>
            </a:r>
            <a:r>
              <a:rPr kumimoji="1" lang="ja-JP" altLang="en-US" sz="1200">
                <a:solidFill>
                  <a:srgbClr val="FFFFFF"/>
                </a:solidFill>
                <a:latin typeface="ＭＳ Ｐゴシック"/>
                <a:ea typeface="ＭＳ Ｐゴシック"/>
                <a:cs typeface="ＭＳ Ｐゴシック"/>
              </a:rPr>
              <a:t>　使用価値</a:t>
            </a:r>
            <a:endParaRPr kumimoji="1" lang="ja-JP" altLang="en-US" sz="1200" dirty="0">
              <a:solidFill>
                <a:srgbClr val="FFFFFF"/>
              </a:solidFill>
              <a:latin typeface="ＭＳ Ｐゴシック"/>
              <a:ea typeface="ＭＳ Ｐゴシック"/>
              <a:cs typeface="ＭＳ Ｐゴシック"/>
            </a:endParaRPr>
          </a:p>
        </p:txBody>
      </p:sp>
      <p:sp>
        <p:nvSpPr>
          <p:cNvPr id="96" name="テキスト ボックス 95"/>
          <p:cNvSpPr txBox="1"/>
          <p:nvPr/>
        </p:nvSpPr>
        <p:spPr>
          <a:xfrm>
            <a:off x="457742" y="3782985"/>
            <a:ext cx="1082348" cy="769441"/>
          </a:xfrm>
          <a:prstGeom prst="rect">
            <a:avLst/>
          </a:prstGeom>
          <a:noFill/>
        </p:spPr>
        <p:txBody>
          <a:bodyPr wrap="none" rtlCol="0">
            <a:spAutoFit/>
          </a:bodyPr>
          <a:lstStyle/>
          <a:p>
            <a:r>
              <a:rPr lang="ja-JP" altLang="en-US" sz="1600" b="1" dirty="0">
                <a:solidFill>
                  <a:schemeClr val="tx1">
                    <a:lumMod val="50000"/>
                    <a:lumOff val="50000"/>
                  </a:schemeClr>
                </a:solidFill>
                <a:latin typeface="Meiryo" charset="-128"/>
                <a:ea typeface="Meiryo" charset="-128"/>
                <a:cs typeface="Meiryo" charset="-128"/>
              </a:rPr>
              <a:t>サービス</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a:solidFill>
                  <a:schemeClr val="tx1">
                    <a:lumMod val="50000"/>
                    <a:lumOff val="50000"/>
                  </a:schemeClr>
                </a:solidFill>
                <a:latin typeface="Meiryo" charset="-128"/>
                <a:ea typeface="Meiryo" charset="-128"/>
                <a:cs typeface="Meiryo" charset="-128"/>
              </a:rPr>
              <a:t>ドミナント</a:t>
            </a:r>
            <a:endParaRPr kumimoji="1" lang="en-US" altLang="ja-JP" sz="1400" dirty="0">
              <a:solidFill>
                <a:schemeClr val="tx1">
                  <a:lumMod val="50000"/>
                  <a:lumOff val="50000"/>
                </a:schemeClr>
              </a:solidFill>
              <a:latin typeface="Meiryo" charset="-128"/>
              <a:ea typeface="Meiryo" charset="-128"/>
              <a:cs typeface="Meiryo" charset="-128"/>
            </a:endParaRPr>
          </a:p>
          <a:p>
            <a:r>
              <a:rPr lang="ja-JP" altLang="en-US" sz="1400" dirty="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102" name="テキスト ボックス 101"/>
          <p:cNvSpPr txBox="1"/>
          <p:nvPr/>
        </p:nvSpPr>
        <p:spPr>
          <a:xfrm>
            <a:off x="6144395" y="3324648"/>
            <a:ext cx="1569660" cy="461665"/>
          </a:xfrm>
          <a:prstGeom prst="rect">
            <a:avLst/>
          </a:prstGeom>
          <a:noFill/>
        </p:spPr>
        <p:txBody>
          <a:bodyPr wrap="none" rtlCol="0">
            <a:spAutoFit/>
          </a:bodyPr>
          <a:lstStyle/>
          <a:p>
            <a:pPr algn="ctr"/>
            <a:r>
              <a:rPr kumimoji="1" lang="ja-JP" altLang="en-US" sz="1200" dirty="0">
                <a:solidFill>
                  <a:srgbClr val="C00000"/>
                </a:solidFill>
                <a:latin typeface="Meiryo" charset="-128"/>
                <a:ea typeface="Meiryo" charset="-128"/>
                <a:cs typeface="Meiryo" charset="-128"/>
              </a:rPr>
              <a:t>顧客による</a:t>
            </a:r>
            <a:r>
              <a:rPr kumimoji="1" lang="ja-JP" altLang="en-US" sz="1200">
                <a:solidFill>
                  <a:srgbClr val="C00000"/>
                </a:solidFill>
                <a:latin typeface="Meiryo" charset="-128"/>
                <a:ea typeface="Meiryo" charset="-128"/>
                <a:cs typeface="Meiryo" charset="-128"/>
              </a:rPr>
              <a:t>使用情報</a:t>
            </a:r>
            <a:endParaRPr kumimoji="1" lang="en-US" altLang="ja-JP" sz="1200" dirty="0">
              <a:solidFill>
                <a:srgbClr val="C00000"/>
              </a:solidFill>
              <a:latin typeface="Meiryo" charset="-128"/>
              <a:ea typeface="Meiryo" charset="-128"/>
              <a:cs typeface="Meiryo" charset="-128"/>
            </a:endParaRPr>
          </a:p>
          <a:p>
            <a:pPr algn="ctr"/>
            <a:r>
              <a:rPr kumimoji="1" lang="ja-JP" altLang="en-US" sz="1200">
                <a:solidFill>
                  <a:srgbClr val="C00000"/>
                </a:solidFill>
                <a:latin typeface="Meiryo" charset="-128"/>
                <a:ea typeface="Meiryo" charset="-128"/>
                <a:cs typeface="Meiryo" charset="-128"/>
              </a:rPr>
              <a:t>データの継続的入手</a:t>
            </a:r>
            <a:endParaRPr kumimoji="1" lang="ja-JP" altLang="en-US" sz="1200" dirty="0">
              <a:solidFill>
                <a:srgbClr val="C00000"/>
              </a:solidFill>
              <a:latin typeface="Meiryo" charset="-128"/>
              <a:ea typeface="Meiryo" charset="-128"/>
              <a:cs typeface="Meiryo" charset="-128"/>
            </a:endParaRPr>
          </a:p>
        </p:txBody>
      </p:sp>
      <p:sp>
        <p:nvSpPr>
          <p:cNvPr id="103" name="テキスト ボックス 102"/>
          <p:cNvSpPr txBox="1"/>
          <p:nvPr/>
        </p:nvSpPr>
        <p:spPr>
          <a:xfrm>
            <a:off x="5631148" y="4634539"/>
            <a:ext cx="2596154" cy="646331"/>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ソフトウェア</a:t>
            </a:r>
            <a:r>
              <a:rPr kumimoji="1" lang="ja-JP" altLang="en-US" sz="1200">
                <a:solidFill>
                  <a:schemeClr val="bg1"/>
                </a:solidFill>
                <a:latin typeface="Meiryo" charset="-128"/>
                <a:ea typeface="Meiryo" charset="-128"/>
                <a:cs typeface="Meiryo" charset="-128"/>
              </a:rPr>
              <a:t>の更新</a:t>
            </a:r>
            <a:endParaRPr kumimoji="1" lang="en-US" altLang="ja-JP" sz="1200" dirty="0">
              <a:solidFill>
                <a:schemeClr val="bg1"/>
              </a:solidFill>
              <a:latin typeface="Meiryo" charset="-128"/>
              <a:ea typeface="Meiryo" charset="-128"/>
              <a:cs typeface="Meiryo" charset="-128"/>
            </a:endParaRPr>
          </a:p>
          <a:p>
            <a:pPr algn="ctr"/>
            <a:r>
              <a:rPr lang="ja-JP" altLang="en-US" sz="1200">
                <a:solidFill>
                  <a:schemeClr val="bg1"/>
                </a:solidFill>
                <a:latin typeface="Meiryo" charset="-128"/>
                <a:ea typeface="Meiryo" charset="-128"/>
                <a:cs typeface="Meiryo" charset="-128"/>
              </a:rPr>
              <a:t>サービスの改善による</a:t>
            </a:r>
            <a:endParaRPr lang="en-US" altLang="ja-JP" sz="1200" dirty="0">
              <a:solidFill>
                <a:schemeClr val="bg1"/>
              </a:solidFill>
              <a:latin typeface="Meiryo" charset="-128"/>
              <a:ea typeface="Meiryo" charset="-128"/>
              <a:cs typeface="Meiryo" charset="-128"/>
            </a:endParaRPr>
          </a:p>
          <a:p>
            <a:pPr algn="ctr"/>
            <a:r>
              <a:rPr lang="ja-JP" altLang="en-US" sz="1200">
                <a:solidFill>
                  <a:schemeClr val="bg1"/>
                </a:solidFill>
                <a:latin typeface="Meiryo" charset="-128"/>
                <a:ea typeface="Meiryo" charset="-128"/>
                <a:cs typeface="Meiryo" charset="-128"/>
              </a:rPr>
              <a:t>価値</a:t>
            </a:r>
            <a:r>
              <a:rPr lang="ja-JP" altLang="en-US" sz="1200" dirty="0">
                <a:solidFill>
                  <a:schemeClr val="bg1"/>
                </a:solidFill>
                <a:latin typeface="Meiryo" charset="-128"/>
                <a:ea typeface="Meiryo" charset="-128"/>
                <a:cs typeface="Meiryo" charset="-128"/>
              </a:rPr>
              <a:t>の拡大</a:t>
            </a:r>
            <a:endParaRPr kumimoji="1" lang="ja-JP" altLang="en-US" sz="1200" dirty="0">
              <a:solidFill>
                <a:schemeClr val="bg1"/>
              </a:solidFill>
              <a:latin typeface="Meiryo" charset="-128"/>
              <a:ea typeface="Meiryo" charset="-128"/>
              <a:cs typeface="Meiryo" charset="-128"/>
            </a:endParaRPr>
          </a:p>
        </p:txBody>
      </p:sp>
      <p:sp>
        <p:nvSpPr>
          <p:cNvPr id="98" name="テキスト ボックス 97">
            <a:extLst>
              <a:ext uri="{FF2B5EF4-FFF2-40B4-BE49-F238E27FC236}">
                <a16:creationId xmlns:a16="http://schemas.microsoft.com/office/drawing/2014/main" id="{F7659779-4C8C-E147-A777-905C04FFBB2E}"/>
              </a:ext>
            </a:extLst>
          </p:cNvPr>
          <p:cNvSpPr txBox="1"/>
          <p:nvPr/>
        </p:nvSpPr>
        <p:spPr>
          <a:xfrm>
            <a:off x="2479267" y="3324647"/>
            <a:ext cx="1743426" cy="461665"/>
          </a:xfrm>
          <a:prstGeom prst="rect">
            <a:avLst/>
          </a:prstGeom>
          <a:noFill/>
        </p:spPr>
        <p:txBody>
          <a:bodyPr wrap="none" rtlCol="0">
            <a:spAutoFit/>
          </a:bodyPr>
          <a:lstStyle/>
          <a:p>
            <a:pPr algn="ctr"/>
            <a:r>
              <a:rPr kumimoji="1" lang="ja-JP" altLang="en-US" sz="1200">
                <a:solidFill>
                  <a:srgbClr val="C00000"/>
                </a:solidFill>
                <a:latin typeface="Meiryo" charset="-128"/>
                <a:ea typeface="Meiryo" charset="-128"/>
                <a:cs typeface="Meiryo" charset="-128"/>
              </a:rPr>
              <a:t>ソーシャルや</a:t>
            </a:r>
            <a:r>
              <a:rPr kumimoji="1" lang="en-US" altLang="ja-JP" sz="1200" dirty="0">
                <a:solidFill>
                  <a:srgbClr val="C00000"/>
                </a:solidFill>
                <a:latin typeface="Meiryo" charset="-128"/>
                <a:ea typeface="Meiryo" charset="-128"/>
                <a:cs typeface="Meiryo" charset="-128"/>
              </a:rPr>
              <a:t>Web</a:t>
            </a:r>
            <a:r>
              <a:rPr kumimoji="1" lang="ja-JP" altLang="en-US" sz="1200">
                <a:solidFill>
                  <a:srgbClr val="C00000"/>
                </a:solidFill>
                <a:latin typeface="Meiryo" charset="-128"/>
                <a:ea typeface="Meiryo" charset="-128"/>
                <a:cs typeface="Meiryo" charset="-128"/>
              </a:rPr>
              <a:t>など</a:t>
            </a:r>
            <a:endParaRPr kumimoji="1" lang="en-US" altLang="ja-JP" sz="1200" dirty="0">
              <a:solidFill>
                <a:srgbClr val="C00000"/>
              </a:solidFill>
              <a:latin typeface="Meiryo" charset="-128"/>
              <a:ea typeface="Meiryo" charset="-128"/>
              <a:cs typeface="Meiryo" charset="-128"/>
            </a:endParaRPr>
          </a:p>
          <a:p>
            <a:pPr algn="ctr"/>
            <a:r>
              <a:rPr lang="ja-JP" altLang="en-US" sz="1200">
                <a:solidFill>
                  <a:srgbClr val="C00000"/>
                </a:solidFill>
                <a:latin typeface="Meiryo" charset="-128"/>
                <a:ea typeface="Meiryo" charset="-128"/>
                <a:cs typeface="Meiryo" charset="-128"/>
              </a:rPr>
              <a:t>からのデータ入手</a:t>
            </a:r>
            <a:endParaRPr kumimoji="1" lang="ja-JP" altLang="en-US" sz="1200" dirty="0">
              <a:solidFill>
                <a:srgbClr val="C00000"/>
              </a:solidFill>
              <a:latin typeface="Meiryo" charset="-128"/>
              <a:ea typeface="Meiryo" charset="-128"/>
              <a:cs typeface="Meiryo" charset="-128"/>
            </a:endParaRPr>
          </a:p>
        </p:txBody>
      </p:sp>
      <p:sp>
        <p:nvSpPr>
          <p:cNvPr id="99" name="テキスト ボックス 98">
            <a:extLst>
              <a:ext uri="{FF2B5EF4-FFF2-40B4-BE49-F238E27FC236}">
                <a16:creationId xmlns:a16="http://schemas.microsoft.com/office/drawing/2014/main" id="{989BA48B-32AD-0F44-8BDB-3592C9C014A6}"/>
              </a:ext>
            </a:extLst>
          </p:cNvPr>
          <p:cNvSpPr txBox="1"/>
          <p:nvPr/>
        </p:nvSpPr>
        <p:spPr>
          <a:xfrm>
            <a:off x="2471942" y="4634539"/>
            <a:ext cx="1743426" cy="646331"/>
          </a:xfrm>
          <a:prstGeom prst="rect">
            <a:avLst/>
          </a:prstGeom>
          <a:noFill/>
        </p:spPr>
        <p:txBody>
          <a:bodyPr wrap="none" rtlCol="0">
            <a:spAutoFit/>
          </a:bodyPr>
          <a:lstStyle/>
          <a:p>
            <a:pPr algn="ctr"/>
            <a:r>
              <a:rPr kumimoji="1" lang="ja-JP" altLang="en-US" sz="1200">
                <a:solidFill>
                  <a:schemeClr val="bg1"/>
                </a:solidFill>
                <a:latin typeface="Meiryo" charset="-128"/>
                <a:ea typeface="Meiryo" charset="-128"/>
                <a:cs typeface="Meiryo" charset="-128"/>
              </a:rPr>
              <a:t>ソーシャルや</a:t>
            </a:r>
            <a:r>
              <a:rPr kumimoji="1" lang="en-US" altLang="ja-JP" sz="1200" dirty="0">
                <a:solidFill>
                  <a:schemeClr val="bg1"/>
                </a:solidFill>
                <a:latin typeface="Meiryo" charset="-128"/>
                <a:ea typeface="Meiryo" charset="-128"/>
                <a:cs typeface="Meiryo" charset="-128"/>
              </a:rPr>
              <a:t>Web</a:t>
            </a:r>
            <a:r>
              <a:rPr kumimoji="1" lang="ja-JP" altLang="en-US" sz="1200">
                <a:solidFill>
                  <a:schemeClr val="bg1"/>
                </a:solidFill>
                <a:latin typeface="Meiryo" charset="-128"/>
                <a:ea typeface="Meiryo" charset="-128"/>
                <a:cs typeface="Meiryo" charset="-128"/>
              </a:rPr>
              <a:t>など</a:t>
            </a:r>
            <a:endParaRPr lang="en-US" altLang="ja-JP" sz="1200" dirty="0">
              <a:solidFill>
                <a:schemeClr val="bg1"/>
              </a:solidFill>
              <a:latin typeface="Meiryo" charset="-128"/>
              <a:ea typeface="Meiryo" charset="-128"/>
              <a:cs typeface="Meiryo" charset="-128"/>
            </a:endParaRPr>
          </a:p>
          <a:p>
            <a:pPr algn="ctr"/>
            <a:r>
              <a:rPr lang="ja-JP" altLang="en-US" sz="1200">
                <a:solidFill>
                  <a:schemeClr val="bg1"/>
                </a:solidFill>
                <a:latin typeface="Meiryo" charset="-128"/>
                <a:ea typeface="Meiryo" charset="-128"/>
                <a:cs typeface="Meiryo" charset="-128"/>
              </a:rPr>
              <a:t>の利活用に伴うと</a:t>
            </a:r>
            <a:endParaRPr lang="en-US" altLang="ja-JP" sz="1200" dirty="0">
              <a:solidFill>
                <a:schemeClr val="bg1"/>
              </a:solidFill>
              <a:latin typeface="Meiryo" charset="-128"/>
              <a:ea typeface="Meiryo" charset="-128"/>
              <a:cs typeface="Meiryo" charset="-128"/>
            </a:endParaRPr>
          </a:p>
          <a:p>
            <a:pPr algn="ctr"/>
            <a:r>
              <a:rPr lang="ja-JP" altLang="en-US" sz="1200">
                <a:solidFill>
                  <a:schemeClr val="bg1"/>
                </a:solidFill>
                <a:latin typeface="Meiryo" charset="-128"/>
                <a:ea typeface="Meiryo" charset="-128"/>
                <a:cs typeface="Meiryo" charset="-128"/>
              </a:rPr>
              <a:t>データ生成</a:t>
            </a:r>
            <a:endParaRPr kumimoji="1" lang="ja-JP" altLang="en-US" sz="1200" dirty="0">
              <a:solidFill>
                <a:schemeClr val="bg1"/>
              </a:solidFill>
              <a:latin typeface="Meiryo" charset="-128"/>
              <a:ea typeface="Meiryo" charset="-128"/>
              <a:cs typeface="Meiryo" charset="-128"/>
            </a:endParaRPr>
          </a:p>
        </p:txBody>
      </p:sp>
      <p:sp>
        <p:nvSpPr>
          <p:cNvPr id="104" name="テキスト ボックス 103"/>
          <p:cNvSpPr txBox="1"/>
          <p:nvPr/>
        </p:nvSpPr>
        <p:spPr>
          <a:xfrm>
            <a:off x="5231142" y="6396478"/>
            <a:ext cx="3834704" cy="215444"/>
          </a:xfrm>
          <a:prstGeom prst="rect">
            <a:avLst/>
          </a:prstGeom>
          <a:noFill/>
        </p:spPr>
        <p:txBody>
          <a:bodyPr wrap="none" rtlCol="0">
            <a:spAutoFit/>
          </a:bodyPr>
          <a:lstStyle/>
          <a:p>
            <a:pPr algn="r"/>
            <a:r>
              <a:rPr kumimoji="1" lang="en-US" altLang="ja-JP" sz="800" dirty="0">
                <a:solidFill>
                  <a:schemeClr val="tx1">
                    <a:lumMod val="50000"/>
                    <a:lumOff val="50000"/>
                  </a:schemeClr>
                </a:solidFill>
                <a:latin typeface="Meiryo" charset="-128"/>
                <a:ea typeface="Meiryo" charset="-128"/>
                <a:cs typeface="Meiryo" charset="-128"/>
              </a:rPr>
              <a:t>January 2016 DAIAMOND</a:t>
            </a:r>
            <a:r>
              <a:rPr kumimoji="1" lang="ja-JP" altLang="en-US" sz="800" dirty="0">
                <a:solidFill>
                  <a:schemeClr val="tx1">
                    <a:lumMod val="50000"/>
                    <a:lumOff val="50000"/>
                  </a:schemeClr>
                </a:solidFill>
                <a:latin typeface="Meiryo" charset="-128"/>
                <a:ea typeface="Meiryo" charset="-128"/>
                <a:cs typeface="Meiryo" charset="-128"/>
              </a:rPr>
              <a:t>ハーバード・ビジネス・レビュー別冊を参考に作成</a:t>
            </a:r>
          </a:p>
        </p:txBody>
      </p:sp>
      <p:sp>
        <p:nvSpPr>
          <p:cNvPr id="32" name="正方形/長方形 31">
            <a:extLst>
              <a:ext uri="{FF2B5EF4-FFF2-40B4-BE49-F238E27FC236}">
                <a16:creationId xmlns:a16="http://schemas.microsoft.com/office/drawing/2014/main" id="{E94E8BF8-87AD-7D45-8F6E-7F9130BEC648}"/>
              </a:ext>
            </a:extLst>
          </p:cNvPr>
          <p:cNvSpPr/>
          <p:nvPr/>
        </p:nvSpPr>
        <p:spPr>
          <a:xfrm>
            <a:off x="4118826" y="3126331"/>
            <a:ext cx="1723549" cy="461665"/>
          </a:xfrm>
          <a:prstGeom prst="rect">
            <a:avLst/>
          </a:prstGeom>
        </p:spPr>
        <p:txBody>
          <a:bodyPr wrap="none">
            <a:spAutoFit/>
          </a:bodyPr>
          <a:lstStyle/>
          <a:p>
            <a:pPr algn="ctr"/>
            <a:r>
              <a:rPr lang="ja-JP" altLang="en-US" sz="2400">
                <a:solidFill>
                  <a:srgbClr val="FFFFFF"/>
                </a:solidFill>
                <a:latin typeface="Hiragino Kaku Gothic Pro W6" charset="-128"/>
                <a:ea typeface="Hiragino Kaku Gothic Pro W6" charset="-128"/>
                <a:cs typeface="Hiragino Kaku Gothic Pro W6" charset="-128"/>
              </a:rPr>
              <a:t>価値を共創</a:t>
            </a:r>
            <a:endParaRPr lang="ja-JP" altLang="en-US" sz="2400"/>
          </a:p>
        </p:txBody>
      </p:sp>
      <p:sp>
        <p:nvSpPr>
          <p:cNvPr id="91" name="正方形/長方形 90">
            <a:extLst>
              <a:ext uri="{FF2B5EF4-FFF2-40B4-BE49-F238E27FC236}">
                <a16:creationId xmlns:a16="http://schemas.microsoft.com/office/drawing/2014/main" id="{9B815935-9ED8-C94B-8AD1-92A64631D0B2}"/>
              </a:ext>
            </a:extLst>
          </p:cNvPr>
          <p:cNvSpPr/>
          <p:nvPr/>
        </p:nvSpPr>
        <p:spPr>
          <a:xfrm>
            <a:off x="4134733" y="4805646"/>
            <a:ext cx="1723549" cy="461665"/>
          </a:xfrm>
          <a:prstGeom prst="rect">
            <a:avLst/>
          </a:prstGeom>
        </p:spPr>
        <p:txBody>
          <a:bodyPr wrap="none">
            <a:spAutoFit/>
          </a:bodyPr>
          <a:lstStyle/>
          <a:p>
            <a:pPr algn="ctr"/>
            <a:r>
              <a:rPr lang="ja-JP" altLang="en-US" sz="2400">
                <a:solidFill>
                  <a:srgbClr val="FFFFFF"/>
                </a:solidFill>
                <a:latin typeface="Hiragino Kaku Gothic Pro W6" charset="-128"/>
                <a:ea typeface="Hiragino Kaku Gothic Pro W6" charset="-128"/>
                <a:cs typeface="Hiragino Kaku Gothic Pro W6" charset="-128"/>
              </a:rPr>
              <a:t>価値を共創</a:t>
            </a:r>
            <a:endParaRPr lang="ja-JP" altLang="en-US" sz="2400"/>
          </a:p>
        </p:txBody>
      </p:sp>
    </p:spTree>
    <p:extLst>
      <p:ext uri="{BB962C8B-B14F-4D97-AF65-F5344CB8AC3E}">
        <p14:creationId xmlns:p14="http://schemas.microsoft.com/office/powerpoint/2010/main" val="129330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p:tgtEl>
                                          <p:spTgt spid="97"/>
                                        </p:tgtEl>
                                        <p:attrNameLst>
                                          <p:attrName>ppt_y</p:attrName>
                                        </p:attrNameLst>
                                      </p:cBhvr>
                                      <p:tavLst>
                                        <p:tav tm="0">
                                          <p:val>
                                            <p:strVal val="#ppt_y-#ppt_h*1.125000"/>
                                          </p:val>
                                        </p:tav>
                                        <p:tav tm="100000">
                                          <p:val>
                                            <p:strVal val="#ppt_y"/>
                                          </p:val>
                                        </p:tav>
                                      </p:tavLst>
                                    </p:anim>
                                    <p:animEffect transition="in" filter="wipe(down)">
                                      <p:cBhvr>
                                        <p:cTn id="8"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4EDE1-BC86-EB4A-8C52-9E42714C641A}"/>
              </a:ext>
            </a:extLst>
          </p:cNvPr>
          <p:cNvSpPr>
            <a:spLocks noGrp="1"/>
          </p:cNvSpPr>
          <p:nvPr>
            <p:ph type="title"/>
          </p:nvPr>
        </p:nvSpPr>
        <p:spPr/>
        <p:txBody>
          <a:bodyPr/>
          <a:lstStyle/>
          <a:p>
            <a:r>
              <a:rPr kumimoji="1" lang="ja-JP" altLang="en-US"/>
              <a:t>ビジネスス</a:t>
            </a:r>
            <a:r>
              <a:rPr lang="ja-JP" altLang="en-US"/>
              <a:t>・</a:t>
            </a:r>
            <a:r>
              <a:rPr kumimoji="1" lang="ja-JP" altLang="en-US"/>
              <a:t>モデルの変革</a:t>
            </a:r>
          </a:p>
        </p:txBody>
      </p:sp>
      <p:pic>
        <p:nvPicPr>
          <p:cNvPr id="3" name="図 2">
            <a:extLst>
              <a:ext uri="{FF2B5EF4-FFF2-40B4-BE49-F238E27FC236}">
                <a16:creationId xmlns:a16="http://schemas.microsoft.com/office/drawing/2014/main" id="{B8B83DC8-E235-D04A-93EC-BA1EC49081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5" y="2006277"/>
            <a:ext cx="2528853" cy="1685902"/>
          </a:xfrm>
          <a:prstGeom prst="rect">
            <a:avLst/>
          </a:prstGeom>
        </p:spPr>
      </p:pic>
      <p:pic>
        <p:nvPicPr>
          <p:cNvPr id="4" name="図 3">
            <a:extLst>
              <a:ext uri="{FF2B5EF4-FFF2-40B4-BE49-F238E27FC236}">
                <a16:creationId xmlns:a16="http://schemas.microsoft.com/office/drawing/2014/main" id="{F97CA4E1-8B96-044D-AA27-E6B01DB2FD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5" y="4022501"/>
            <a:ext cx="2528853" cy="1685902"/>
          </a:xfrm>
          <a:prstGeom prst="rect">
            <a:avLst/>
          </a:prstGeom>
        </p:spPr>
      </p:pic>
      <p:pic>
        <p:nvPicPr>
          <p:cNvPr id="6" name="図 5">
            <a:extLst>
              <a:ext uri="{FF2B5EF4-FFF2-40B4-BE49-F238E27FC236}">
                <a16:creationId xmlns:a16="http://schemas.microsoft.com/office/drawing/2014/main" id="{F89D409E-289B-5847-8638-9A1BC11B7E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808" y="1467339"/>
            <a:ext cx="719574" cy="394922"/>
          </a:xfrm>
          <a:prstGeom prst="rect">
            <a:avLst/>
          </a:prstGeom>
        </p:spPr>
      </p:pic>
      <p:sp>
        <p:nvSpPr>
          <p:cNvPr id="7" name="テキスト ボックス 6">
            <a:extLst>
              <a:ext uri="{FF2B5EF4-FFF2-40B4-BE49-F238E27FC236}">
                <a16:creationId xmlns:a16="http://schemas.microsoft.com/office/drawing/2014/main" id="{F7A195CE-50E8-8443-B8D9-918412EA581C}"/>
              </a:ext>
            </a:extLst>
          </p:cNvPr>
          <p:cNvSpPr txBox="1"/>
          <p:nvPr/>
        </p:nvSpPr>
        <p:spPr>
          <a:xfrm>
            <a:off x="1115109" y="1501366"/>
            <a:ext cx="1802095" cy="338554"/>
          </a:xfrm>
          <a:prstGeom prst="rect">
            <a:avLst/>
          </a:prstGeom>
          <a:noFill/>
        </p:spPr>
        <p:txBody>
          <a:bodyPr wrap="none" rtlCol="0">
            <a:spAutoFit/>
          </a:bodyPr>
          <a:lstStyle/>
          <a:p>
            <a:pPr algn="r"/>
            <a:r>
              <a:rPr kumimoji="1" lang="en-US" altLang="ja-JP" sz="1600" dirty="0"/>
              <a:t>VISION-S Prototype</a:t>
            </a:r>
            <a:endParaRPr kumimoji="1" lang="ja-JP" altLang="en-US" sz="1600"/>
          </a:p>
        </p:txBody>
      </p:sp>
      <p:pic>
        <p:nvPicPr>
          <p:cNvPr id="9" name="図 8">
            <a:extLst>
              <a:ext uri="{FF2B5EF4-FFF2-40B4-BE49-F238E27FC236}">
                <a16:creationId xmlns:a16="http://schemas.microsoft.com/office/drawing/2014/main" id="{A17AA647-9C56-D84E-8135-9432300A32E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81899" y="3428055"/>
            <a:ext cx="2354527" cy="2561299"/>
          </a:xfrm>
          <a:prstGeom prst="rect">
            <a:avLst/>
          </a:prstGeom>
        </p:spPr>
      </p:pic>
      <p:pic>
        <p:nvPicPr>
          <p:cNvPr id="8" name="図 7">
            <a:extLst>
              <a:ext uri="{FF2B5EF4-FFF2-40B4-BE49-F238E27FC236}">
                <a16:creationId xmlns:a16="http://schemas.microsoft.com/office/drawing/2014/main" id="{37D5DA15-4BC3-D744-AE85-A88F7AC860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07573" y="2047248"/>
            <a:ext cx="2528853" cy="1421778"/>
          </a:xfrm>
          <a:prstGeom prst="rect">
            <a:avLst/>
          </a:prstGeom>
        </p:spPr>
      </p:pic>
      <p:pic>
        <p:nvPicPr>
          <p:cNvPr id="10" name="図 9">
            <a:extLst>
              <a:ext uri="{FF2B5EF4-FFF2-40B4-BE49-F238E27FC236}">
                <a16:creationId xmlns:a16="http://schemas.microsoft.com/office/drawing/2014/main" id="{A8246974-14D9-224E-B748-E3B27F59C4C3}"/>
              </a:ext>
            </a:extLst>
          </p:cNvPr>
          <p:cNvPicPr>
            <a:picLocks noChangeAspect="1"/>
          </p:cNvPicPr>
          <p:nvPr/>
        </p:nvPicPr>
        <p:blipFill>
          <a:blip r:embed="rId8"/>
          <a:stretch>
            <a:fillRect/>
          </a:stretch>
        </p:blipFill>
        <p:spPr>
          <a:xfrm>
            <a:off x="6010752" y="2006277"/>
            <a:ext cx="2528853" cy="1685902"/>
          </a:xfrm>
          <a:prstGeom prst="rect">
            <a:avLst/>
          </a:prstGeom>
        </p:spPr>
      </p:pic>
      <p:pic>
        <p:nvPicPr>
          <p:cNvPr id="11" name="図 10">
            <a:extLst>
              <a:ext uri="{FF2B5EF4-FFF2-40B4-BE49-F238E27FC236}">
                <a16:creationId xmlns:a16="http://schemas.microsoft.com/office/drawing/2014/main" id="{3E1853FA-D7F7-5241-A188-817178C80EA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10752" y="4285923"/>
            <a:ext cx="2528853" cy="1422480"/>
          </a:xfrm>
          <a:prstGeom prst="rect">
            <a:avLst/>
          </a:prstGeom>
        </p:spPr>
      </p:pic>
      <p:pic>
        <p:nvPicPr>
          <p:cNvPr id="14" name="図 13">
            <a:extLst>
              <a:ext uri="{FF2B5EF4-FFF2-40B4-BE49-F238E27FC236}">
                <a16:creationId xmlns:a16="http://schemas.microsoft.com/office/drawing/2014/main" id="{408F06E2-56CA-0A43-9875-94703A112C2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20272" y="3468181"/>
            <a:ext cx="720080" cy="904065"/>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B9AF15A2-4A3B-AD4A-8608-9C3371CC27C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635896" y="1594567"/>
            <a:ext cx="901335" cy="152152"/>
          </a:xfrm>
          <a:prstGeom prst="rect">
            <a:avLst/>
          </a:prstGeom>
        </p:spPr>
      </p:pic>
      <p:sp>
        <p:nvSpPr>
          <p:cNvPr id="16" name="テキスト ボックス 15">
            <a:extLst>
              <a:ext uri="{FF2B5EF4-FFF2-40B4-BE49-F238E27FC236}">
                <a16:creationId xmlns:a16="http://schemas.microsoft.com/office/drawing/2014/main" id="{C35CD3AD-45F6-AC44-BA6A-E2D1837B4B4A}"/>
              </a:ext>
            </a:extLst>
          </p:cNvPr>
          <p:cNvSpPr txBox="1"/>
          <p:nvPr/>
        </p:nvSpPr>
        <p:spPr>
          <a:xfrm>
            <a:off x="7174502" y="1501366"/>
            <a:ext cx="1213922" cy="338554"/>
          </a:xfrm>
          <a:prstGeom prst="rect">
            <a:avLst/>
          </a:prstGeom>
          <a:noFill/>
        </p:spPr>
        <p:txBody>
          <a:bodyPr wrap="none" rtlCol="0">
            <a:spAutoFit/>
          </a:bodyPr>
          <a:lstStyle/>
          <a:p>
            <a:pPr algn="r"/>
            <a:r>
              <a:rPr kumimoji="1" lang="en-US" altLang="ja-JP" sz="1600" dirty="0"/>
              <a:t>WOVEN City</a:t>
            </a:r>
            <a:endParaRPr kumimoji="1" lang="ja-JP" altLang="en-US" sz="1600"/>
          </a:p>
        </p:txBody>
      </p:sp>
      <p:sp>
        <p:nvSpPr>
          <p:cNvPr id="17" name="テキスト ボックス 16">
            <a:extLst>
              <a:ext uri="{FF2B5EF4-FFF2-40B4-BE49-F238E27FC236}">
                <a16:creationId xmlns:a16="http://schemas.microsoft.com/office/drawing/2014/main" id="{03F72FB9-9AEF-4B44-BC9C-25FF1B266497}"/>
              </a:ext>
            </a:extLst>
          </p:cNvPr>
          <p:cNvSpPr txBox="1"/>
          <p:nvPr/>
        </p:nvSpPr>
        <p:spPr>
          <a:xfrm>
            <a:off x="4574835" y="1489308"/>
            <a:ext cx="933269" cy="338554"/>
          </a:xfrm>
          <a:prstGeom prst="rect">
            <a:avLst/>
          </a:prstGeom>
          <a:noFill/>
        </p:spPr>
        <p:txBody>
          <a:bodyPr wrap="none" rtlCol="0">
            <a:spAutoFit/>
          </a:bodyPr>
          <a:lstStyle/>
          <a:p>
            <a:pPr algn="r"/>
            <a:r>
              <a:rPr kumimoji="1" lang="en-US" altLang="ja-JP" sz="1600" dirty="0"/>
              <a:t>e-palette</a:t>
            </a:r>
            <a:endParaRPr kumimoji="1" lang="ja-JP" altLang="en-US" sz="1600"/>
          </a:p>
        </p:txBody>
      </p:sp>
      <p:pic>
        <p:nvPicPr>
          <p:cNvPr id="18" name="図 17">
            <a:extLst>
              <a:ext uri="{FF2B5EF4-FFF2-40B4-BE49-F238E27FC236}">
                <a16:creationId xmlns:a16="http://schemas.microsoft.com/office/drawing/2014/main" id="{1265FF50-B6DB-E747-84DB-57A5547BF44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28184" y="1594567"/>
            <a:ext cx="901335" cy="152152"/>
          </a:xfrm>
          <a:prstGeom prst="rect">
            <a:avLst/>
          </a:prstGeom>
        </p:spPr>
      </p:pic>
      <p:sp>
        <p:nvSpPr>
          <p:cNvPr id="19" name="テキスト ボックス 18">
            <a:extLst>
              <a:ext uri="{FF2B5EF4-FFF2-40B4-BE49-F238E27FC236}">
                <a16:creationId xmlns:a16="http://schemas.microsoft.com/office/drawing/2014/main" id="{D95C226F-8E5B-6D42-9EA5-9F6A8F1F59B3}"/>
              </a:ext>
            </a:extLst>
          </p:cNvPr>
          <p:cNvSpPr txBox="1"/>
          <p:nvPr/>
        </p:nvSpPr>
        <p:spPr>
          <a:xfrm>
            <a:off x="230400" y="917128"/>
            <a:ext cx="2698175"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エンターテイメント・デバイス</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エンターテイメント空間として</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8A45047-70F9-EE45-B70D-E5A1B712B891}"/>
              </a:ext>
            </a:extLst>
          </p:cNvPr>
          <p:cNvSpPr txBox="1"/>
          <p:nvPr/>
        </p:nvSpPr>
        <p:spPr>
          <a:xfrm>
            <a:off x="3222911" y="917128"/>
            <a:ext cx="3057247"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サービスを提供するためのデバイス</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サービス・プラットフォームとして</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694892-FEA9-014B-993B-EC3CE424FBEE}"/>
              </a:ext>
            </a:extLst>
          </p:cNvPr>
          <p:cNvSpPr txBox="1"/>
          <p:nvPr/>
        </p:nvSpPr>
        <p:spPr>
          <a:xfrm>
            <a:off x="6760821" y="908720"/>
            <a:ext cx="1980029" cy="523220"/>
          </a:xfrm>
          <a:prstGeom prst="rect">
            <a:avLst/>
          </a:prstGeom>
          <a:noFill/>
        </p:spPr>
        <p:txBody>
          <a:bodyPr wrap="none" rtlCol="0">
            <a:spAutoFit/>
          </a:bodyPr>
          <a:lstStyle/>
          <a:p>
            <a:r>
              <a:rPr lang="ja-JP" altLang="en-US" sz="1400">
                <a:solidFill>
                  <a:srgbClr val="0070C0"/>
                </a:solidFill>
                <a:latin typeface="Meiryo" panose="020B0604030504040204" pitchFamily="34" charset="-128"/>
                <a:ea typeface="Meiryo" panose="020B0604030504040204" pitchFamily="34" charset="-128"/>
              </a:rPr>
              <a:t>コネクテッドな</a:t>
            </a:r>
            <a:r>
              <a:rPr kumimoji="1" lang="ja-JP" altLang="en-US" sz="1400">
                <a:solidFill>
                  <a:srgbClr val="0070C0"/>
                </a:solidFill>
                <a:latin typeface="Meiryo" panose="020B0604030504040204" pitchFamily="34" charset="-128"/>
                <a:ea typeface="Meiryo" panose="020B0604030504040204" pitchFamily="34" charset="-128"/>
              </a:rPr>
              <a:t>時代の</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社会・生活空間として</a:t>
            </a:r>
          </a:p>
        </p:txBody>
      </p:sp>
      <p:sp>
        <p:nvSpPr>
          <p:cNvPr id="22" name="テキスト ボックス 21">
            <a:extLst>
              <a:ext uri="{FF2B5EF4-FFF2-40B4-BE49-F238E27FC236}">
                <a16:creationId xmlns:a16="http://schemas.microsoft.com/office/drawing/2014/main" id="{82AD1CF7-EA6C-B943-9C1B-E95ABFC170DC}"/>
              </a:ext>
            </a:extLst>
          </p:cNvPr>
          <p:cNvSpPr txBox="1"/>
          <p:nvPr/>
        </p:nvSpPr>
        <p:spPr>
          <a:xfrm>
            <a:off x="504219" y="6057267"/>
            <a:ext cx="813556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コネクテッドな時代のビジネスの可能性・新たな生き残り戦略の模索</a:t>
            </a:r>
          </a:p>
        </p:txBody>
      </p:sp>
      <p:pic>
        <p:nvPicPr>
          <p:cNvPr id="23" name="図 22">
            <a:extLst>
              <a:ext uri="{FF2B5EF4-FFF2-40B4-BE49-F238E27FC236}">
                <a16:creationId xmlns:a16="http://schemas.microsoft.com/office/drawing/2014/main" id="{348F3D1D-BA8C-AB46-B0CF-FB9832DFFBF5}"/>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04153" y="3800038"/>
            <a:ext cx="603589" cy="173230"/>
          </a:xfrm>
          <a:prstGeom prst="rect">
            <a:avLst/>
          </a:prstGeom>
        </p:spPr>
      </p:pic>
      <p:pic>
        <p:nvPicPr>
          <p:cNvPr id="24" name="図 23">
            <a:extLst>
              <a:ext uri="{FF2B5EF4-FFF2-40B4-BE49-F238E27FC236}">
                <a16:creationId xmlns:a16="http://schemas.microsoft.com/office/drawing/2014/main" id="{C6520AF5-F3FB-374A-A2C1-F22AB6E19857}"/>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5330" y="3826771"/>
            <a:ext cx="511988" cy="99581"/>
          </a:xfrm>
          <a:prstGeom prst="rect">
            <a:avLst/>
          </a:prstGeom>
        </p:spPr>
      </p:pic>
      <p:pic>
        <p:nvPicPr>
          <p:cNvPr id="25" name="図 24">
            <a:extLst>
              <a:ext uri="{FF2B5EF4-FFF2-40B4-BE49-F238E27FC236}">
                <a16:creationId xmlns:a16="http://schemas.microsoft.com/office/drawing/2014/main" id="{44BC40D0-16B9-FE4D-8741-B40A5F707B3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39752" y="3789040"/>
            <a:ext cx="585293" cy="163055"/>
          </a:xfrm>
          <a:prstGeom prst="rect">
            <a:avLst/>
          </a:prstGeom>
        </p:spPr>
      </p:pic>
      <p:pic>
        <p:nvPicPr>
          <p:cNvPr id="26" name="図 25">
            <a:extLst>
              <a:ext uri="{FF2B5EF4-FFF2-40B4-BE49-F238E27FC236}">
                <a16:creationId xmlns:a16="http://schemas.microsoft.com/office/drawing/2014/main" id="{0AA152A2-8B0A-FA41-BBB5-C6FAA5FB4B2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95536" y="3805768"/>
            <a:ext cx="702959" cy="129601"/>
          </a:xfrm>
          <a:prstGeom prst="rect">
            <a:avLst/>
          </a:prstGeom>
        </p:spPr>
      </p:pic>
    </p:spTree>
    <p:extLst>
      <p:ext uri="{BB962C8B-B14F-4D97-AF65-F5344CB8AC3E}">
        <p14:creationId xmlns:p14="http://schemas.microsoft.com/office/powerpoint/2010/main" val="396108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E7F6DE-051F-7C44-81A6-C9B48FCDB85B}"/>
              </a:ext>
            </a:extLst>
          </p:cNvPr>
          <p:cNvSpPr>
            <a:spLocks noGrp="1"/>
          </p:cNvSpPr>
          <p:nvPr>
            <p:ph type="title"/>
          </p:nvPr>
        </p:nvSpPr>
        <p:spPr/>
        <p:txBody>
          <a:bodyPr/>
          <a:lstStyle/>
          <a:p>
            <a:r>
              <a:rPr kumimoji="1" lang="en-US" altLang="ja-JP" dirty="0"/>
              <a:t>MONET Technologies</a:t>
            </a:r>
            <a:endParaRPr kumimoji="1" lang="ja-JP" altLang="en-US"/>
          </a:p>
        </p:txBody>
      </p:sp>
      <p:sp>
        <p:nvSpPr>
          <p:cNvPr id="3" name="スライド番号プレースホルダー 2">
            <a:extLst>
              <a:ext uri="{FF2B5EF4-FFF2-40B4-BE49-F238E27FC236}">
                <a16:creationId xmlns:a16="http://schemas.microsoft.com/office/drawing/2014/main" id="{94359068-CEA0-4C43-AEB8-4DD5B35EA5E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38</a:t>
            </a:fld>
            <a:endParaRPr kumimoji="1" lang="ja-JP" altLang="en-US"/>
          </a:p>
        </p:txBody>
      </p:sp>
      <p:pic>
        <p:nvPicPr>
          <p:cNvPr id="4" name="図 3">
            <a:hlinkClick r:id="rId2"/>
            <a:extLst>
              <a:ext uri="{FF2B5EF4-FFF2-40B4-BE49-F238E27FC236}">
                <a16:creationId xmlns:a16="http://schemas.microsoft.com/office/drawing/2014/main" id="{30CEB791-A42F-244D-93D5-420162D1C553}"/>
              </a:ext>
            </a:extLst>
          </p:cNvPr>
          <p:cNvPicPr>
            <a:picLocks noChangeAspect="1"/>
          </p:cNvPicPr>
          <p:nvPr/>
        </p:nvPicPr>
        <p:blipFill>
          <a:blip r:embed="rId3"/>
          <a:stretch>
            <a:fillRect/>
          </a:stretch>
        </p:blipFill>
        <p:spPr>
          <a:xfrm>
            <a:off x="421200" y="894230"/>
            <a:ext cx="8301600" cy="4358340"/>
          </a:xfrm>
          <a:prstGeom prst="rect">
            <a:avLst/>
          </a:prstGeom>
          <a:ln>
            <a:noFill/>
          </a:ln>
          <a:effectLst>
            <a:outerShdw blurRad="292100" dist="139700" dir="2700000" algn="tl" rotWithShape="0">
              <a:srgbClr val="333333">
                <a:alpha val="65000"/>
              </a:srgbClr>
            </a:outerShdw>
          </a:effectLst>
        </p:spPr>
      </p:pic>
      <p:sp>
        <p:nvSpPr>
          <p:cNvPr id="5" name="正方形/長方形 4">
            <a:extLst>
              <a:ext uri="{FF2B5EF4-FFF2-40B4-BE49-F238E27FC236}">
                <a16:creationId xmlns:a16="http://schemas.microsoft.com/office/drawing/2014/main" id="{FD6B756A-8D96-5A47-B9BE-3CF7454EE126}"/>
              </a:ext>
            </a:extLst>
          </p:cNvPr>
          <p:cNvSpPr/>
          <p:nvPr/>
        </p:nvSpPr>
        <p:spPr>
          <a:xfrm>
            <a:off x="457200" y="5455941"/>
            <a:ext cx="8301600" cy="1169551"/>
          </a:xfrm>
          <a:prstGeom prst="rect">
            <a:avLst/>
          </a:prstGeom>
        </p:spPr>
        <p:txBody>
          <a:bodyPr wrap="square">
            <a:spAutoFit/>
          </a:bodyPr>
          <a:lstStyle/>
          <a:p>
            <a:pPr marL="285750" indent="-285750">
              <a:buFont typeface="Wingdings" pitchFamily="2" charset="2"/>
              <a:buChar char="l"/>
            </a:pPr>
            <a:r>
              <a:rPr lang="ja-JP" altLang="en-US" sz="1400">
                <a:solidFill>
                  <a:srgbClr val="222222"/>
                </a:solidFill>
                <a:latin typeface="Meiryo" panose="020B0604030504040204" pitchFamily="34" charset="-128"/>
                <a:ea typeface="Meiryo" panose="020B0604030504040204" pitchFamily="34" charset="-128"/>
              </a:rPr>
              <a:t>ソフトバンクとトヨタ自動車が設立した</a:t>
            </a:r>
            <a:r>
              <a:rPr lang="en-US" altLang="ja-JP" sz="1400" dirty="0">
                <a:solidFill>
                  <a:srgbClr val="222222"/>
                </a:solidFill>
                <a:latin typeface="Meiryo" panose="020B0604030504040204" pitchFamily="34" charset="-128"/>
                <a:ea typeface="Meiryo" panose="020B0604030504040204" pitchFamily="34" charset="-128"/>
              </a:rPr>
              <a:t>MONET Technologies</a:t>
            </a:r>
            <a:r>
              <a:rPr lang="ja-JP" altLang="en-US" sz="1400">
                <a:solidFill>
                  <a:srgbClr val="222222"/>
                </a:solidFill>
                <a:latin typeface="Meiryo" panose="020B0604030504040204" pitchFamily="34" charset="-128"/>
                <a:ea typeface="Meiryo" panose="020B0604030504040204" pitchFamily="34" charset="-128"/>
              </a:rPr>
              <a:t>が展開する、モビリティ領域の革新を目指す企業間連携組織「</a:t>
            </a:r>
            <a:r>
              <a:rPr lang="en-US" altLang="ja-JP" sz="1400" dirty="0">
                <a:solidFill>
                  <a:srgbClr val="222222"/>
                </a:solidFill>
                <a:latin typeface="Meiryo" panose="020B0604030504040204" pitchFamily="34" charset="-128"/>
                <a:ea typeface="Meiryo" panose="020B0604030504040204" pitchFamily="34" charset="-128"/>
              </a:rPr>
              <a:t>MONET</a:t>
            </a:r>
            <a:r>
              <a:rPr lang="ja-JP" altLang="en-US" sz="1400">
                <a:solidFill>
                  <a:srgbClr val="222222"/>
                </a:solidFill>
                <a:latin typeface="Meiryo" panose="020B0604030504040204" pitchFamily="34" charset="-128"/>
                <a:ea typeface="Meiryo" panose="020B0604030504040204" pitchFamily="34" charset="-128"/>
              </a:rPr>
              <a:t>コンソーシアム」への異業種からの参加が相次ぎ、</a:t>
            </a:r>
            <a:r>
              <a:rPr lang="en-US" altLang="ja-JP" sz="1400" dirty="0">
                <a:solidFill>
                  <a:srgbClr val="222222"/>
                </a:solidFill>
                <a:latin typeface="Meiryo" panose="020B0604030504040204" pitchFamily="34" charset="-128"/>
                <a:ea typeface="Meiryo" panose="020B0604030504040204" pitchFamily="34" charset="-128"/>
              </a:rPr>
              <a:t>2019</a:t>
            </a:r>
            <a:r>
              <a:rPr lang="ja-JP" altLang="en-US" sz="1400">
                <a:solidFill>
                  <a:srgbClr val="222222"/>
                </a:solidFill>
                <a:latin typeface="Meiryo" panose="020B0604030504040204" pitchFamily="34" charset="-128"/>
                <a:ea typeface="Meiryo" panose="020B0604030504040204" pitchFamily="34" charset="-128"/>
              </a:rPr>
              <a:t>年</a:t>
            </a:r>
            <a:r>
              <a:rPr lang="en-US" altLang="ja-JP" sz="1400" dirty="0">
                <a:solidFill>
                  <a:srgbClr val="222222"/>
                </a:solidFill>
                <a:latin typeface="Meiryo" panose="020B0604030504040204" pitchFamily="34" charset="-128"/>
                <a:ea typeface="Meiryo" panose="020B0604030504040204" pitchFamily="34" charset="-128"/>
              </a:rPr>
              <a:t>3</a:t>
            </a:r>
            <a:r>
              <a:rPr lang="ja-JP" altLang="en-US" sz="1400">
                <a:solidFill>
                  <a:srgbClr val="222222"/>
                </a:solidFill>
                <a:latin typeface="Meiryo" panose="020B0604030504040204" pitchFamily="34" charset="-128"/>
                <a:ea typeface="Meiryo" panose="020B0604030504040204" pitchFamily="34" charset="-128"/>
              </a:rPr>
              <a:t>月末の設立時は</a:t>
            </a:r>
            <a:r>
              <a:rPr lang="en-US" altLang="ja-JP" sz="1400" dirty="0">
                <a:solidFill>
                  <a:srgbClr val="222222"/>
                </a:solidFill>
                <a:latin typeface="Meiryo" panose="020B0604030504040204" pitchFamily="34" charset="-128"/>
                <a:ea typeface="Meiryo" panose="020B0604030504040204" pitchFamily="34" charset="-128"/>
              </a:rPr>
              <a:t>88</a:t>
            </a:r>
            <a:r>
              <a:rPr lang="ja-JP" altLang="en-US" sz="1400">
                <a:solidFill>
                  <a:srgbClr val="222222"/>
                </a:solidFill>
                <a:latin typeface="Meiryo" panose="020B0604030504040204" pitchFamily="34" charset="-128"/>
                <a:ea typeface="Meiryo" panose="020B0604030504040204" pitchFamily="34" charset="-128"/>
              </a:rPr>
              <a:t>社だったが、</a:t>
            </a:r>
            <a:r>
              <a:rPr lang="en-US" altLang="ja-JP" sz="1400" dirty="0">
                <a:solidFill>
                  <a:srgbClr val="222222"/>
                </a:solidFill>
                <a:latin typeface="Meiryo" panose="020B0604030504040204" pitchFamily="34" charset="-128"/>
                <a:ea typeface="Meiryo" panose="020B0604030504040204" pitchFamily="34" charset="-128"/>
              </a:rPr>
              <a:t>2020</a:t>
            </a:r>
            <a:r>
              <a:rPr lang="ja-JP" altLang="en-US" sz="1400">
                <a:solidFill>
                  <a:srgbClr val="222222"/>
                </a:solidFill>
                <a:latin typeface="Meiryo" panose="020B0604030504040204" pitchFamily="34" charset="-128"/>
                <a:ea typeface="Meiryo" panose="020B0604030504040204" pitchFamily="34" charset="-128"/>
              </a:rPr>
              <a:t>年</a:t>
            </a:r>
            <a:r>
              <a:rPr lang="en-US" altLang="ja-JP" sz="1400" dirty="0">
                <a:solidFill>
                  <a:srgbClr val="222222"/>
                </a:solidFill>
                <a:latin typeface="Meiryo" panose="020B0604030504040204" pitchFamily="34" charset="-128"/>
                <a:ea typeface="Meiryo" panose="020B0604030504040204" pitchFamily="34" charset="-128"/>
              </a:rPr>
              <a:t>4</a:t>
            </a:r>
            <a:r>
              <a:rPr lang="ja-JP" altLang="en-US" sz="1400">
                <a:solidFill>
                  <a:srgbClr val="222222"/>
                </a:solidFill>
                <a:latin typeface="Meiryo" panose="020B0604030504040204" pitchFamily="34" charset="-128"/>
                <a:ea typeface="Meiryo" panose="020B0604030504040204" pitchFamily="34" charset="-128"/>
              </a:rPr>
              <a:t>月時点では加盟企業が</a:t>
            </a:r>
            <a:r>
              <a:rPr lang="en-US" altLang="ja-JP" sz="1400" dirty="0">
                <a:solidFill>
                  <a:srgbClr val="222222"/>
                </a:solidFill>
                <a:latin typeface="Meiryo" panose="020B0604030504040204" pitchFamily="34" charset="-128"/>
                <a:ea typeface="Meiryo" panose="020B0604030504040204" pitchFamily="34" charset="-128"/>
              </a:rPr>
              <a:t>557</a:t>
            </a:r>
            <a:r>
              <a:rPr lang="ja-JP" altLang="en-US" sz="1400">
                <a:solidFill>
                  <a:srgbClr val="222222"/>
                </a:solidFill>
                <a:latin typeface="Meiryo" panose="020B0604030504040204" pitchFamily="34" charset="-128"/>
                <a:ea typeface="Meiryo" panose="020B0604030504040204" pitchFamily="34" charset="-128"/>
              </a:rPr>
              <a:t>社まで増えている。</a:t>
            </a:r>
          </a:p>
          <a:p>
            <a:pPr marL="285750" indent="-285750">
              <a:buFont typeface="Wingdings" pitchFamily="2" charset="2"/>
              <a:buChar char="l"/>
            </a:pPr>
            <a:r>
              <a:rPr lang="en-US" altLang="ja-JP" sz="1400" dirty="0" err="1">
                <a:solidFill>
                  <a:srgbClr val="222222"/>
                </a:solidFill>
                <a:latin typeface="Meiryo" panose="020B0604030504040204" pitchFamily="34" charset="-128"/>
                <a:ea typeface="Meiryo" panose="020B0604030504040204" pitchFamily="34" charset="-128"/>
              </a:rPr>
              <a:t>MaaS</a:t>
            </a:r>
            <a:r>
              <a:rPr lang="ja-JP" altLang="en-US" sz="1400">
                <a:solidFill>
                  <a:srgbClr val="222222"/>
                </a:solidFill>
                <a:latin typeface="Meiryo" panose="020B0604030504040204" pitchFamily="34" charset="-128"/>
                <a:ea typeface="Meiryo" panose="020B0604030504040204" pitchFamily="34" charset="-128"/>
              </a:rPr>
              <a:t>（</a:t>
            </a:r>
            <a:r>
              <a:rPr lang="en-US" altLang="ja-JP" sz="1400" dirty="0">
                <a:solidFill>
                  <a:srgbClr val="222222"/>
                </a:solidFill>
                <a:latin typeface="Meiryo" panose="020B0604030504040204" pitchFamily="34" charset="-128"/>
                <a:ea typeface="Meiryo" panose="020B0604030504040204" pitchFamily="34" charset="-128"/>
              </a:rPr>
              <a:t>Mobility as a Service</a:t>
            </a:r>
            <a:r>
              <a:rPr lang="ja-JP" altLang="en-US" sz="1400">
                <a:solidFill>
                  <a:srgbClr val="222222"/>
                </a:solidFill>
                <a:latin typeface="Meiryo" panose="020B0604030504040204" pitchFamily="34" charset="-128"/>
                <a:ea typeface="Meiryo" panose="020B0604030504040204" pitchFamily="34" charset="-128"/>
              </a:rPr>
              <a:t>）をはじめとした次世代モビリティや移動における新たな価値創造は、自動車関連企業や</a:t>
            </a:r>
            <a:r>
              <a:rPr lang="en-US" altLang="ja-JP" sz="1400" dirty="0">
                <a:solidFill>
                  <a:srgbClr val="222222"/>
                </a:solidFill>
                <a:latin typeface="Meiryo" panose="020B0604030504040204" pitchFamily="34" charset="-128"/>
                <a:ea typeface="Meiryo" panose="020B0604030504040204" pitchFamily="34" charset="-128"/>
              </a:rPr>
              <a:t>IT</a:t>
            </a:r>
            <a:r>
              <a:rPr lang="ja-JP" altLang="en-US" sz="1400">
                <a:solidFill>
                  <a:srgbClr val="222222"/>
                </a:solidFill>
                <a:latin typeface="Meiryo" panose="020B0604030504040204" pitchFamily="34" charset="-128"/>
                <a:ea typeface="Meiryo" panose="020B0604030504040204" pitchFamily="34" charset="-128"/>
              </a:rPr>
              <a:t>系企業の枠にとらわれず、さまざまな業種に波及している。</a:t>
            </a:r>
            <a:endParaRPr lang="ja-JP" altLang="en-US" sz="1400" b="0" i="0">
              <a:solidFill>
                <a:srgbClr val="222222"/>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83092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E7F6DE-051F-7C44-81A6-C9B48FCDB85B}"/>
              </a:ext>
            </a:extLst>
          </p:cNvPr>
          <p:cNvSpPr>
            <a:spLocks noGrp="1"/>
          </p:cNvSpPr>
          <p:nvPr>
            <p:ph type="title"/>
          </p:nvPr>
        </p:nvSpPr>
        <p:spPr>
          <a:xfrm>
            <a:off x="230400" y="266400"/>
            <a:ext cx="8913600" cy="416221"/>
          </a:xfrm>
        </p:spPr>
        <p:txBody>
          <a:bodyPr/>
          <a:lstStyle/>
          <a:p>
            <a:r>
              <a:rPr kumimoji="1" lang="en-US" altLang="ja-JP" dirty="0"/>
              <a:t>TOYOTA </a:t>
            </a:r>
            <a:r>
              <a:rPr lang="en-US" altLang="ja-JP" dirty="0"/>
              <a:t>WOVEN CITY</a:t>
            </a:r>
            <a:endParaRPr kumimoji="1" lang="ja-JP" altLang="en-US"/>
          </a:p>
        </p:txBody>
      </p:sp>
      <p:sp>
        <p:nvSpPr>
          <p:cNvPr id="3" name="スライド番号プレースホルダー 2">
            <a:extLst>
              <a:ext uri="{FF2B5EF4-FFF2-40B4-BE49-F238E27FC236}">
                <a16:creationId xmlns:a16="http://schemas.microsoft.com/office/drawing/2014/main" id="{94359068-CEA0-4C43-AEB8-4DD5B35EA5E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39</a:t>
            </a:fld>
            <a:endParaRPr kumimoji="1" lang="ja-JP" altLang="en-US"/>
          </a:p>
        </p:txBody>
      </p:sp>
      <p:pic>
        <p:nvPicPr>
          <p:cNvPr id="6" name="図 5">
            <a:hlinkClick r:id="rId2"/>
            <a:extLst>
              <a:ext uri="{FF2B5EF4-FFF2-40B4-BE49-F238E27FC236}">
                <a16:creationId xmlns:a16="http://schemas.microsoft.com/office/drawing/2014/main" id="{D8EF5AEF-6B12-1747-8429-8351B82B38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8000" y="884289"/>
            <a:ext cx="7848000" cy="4182702"/>
          </a:xfrm>
          <a:prstGeom prst="rect">
            <a:avLst/>
          </a:prstGeom>
          <a:ln>
            <a:noFill/>
          </a:ln>
          <a:effectLst>
            <a:outerShdw blurRad="292100" dist="139700" dir="2700000" algn="tl" rotWithShape="0">
              <a:srgbClr val="333333">
                <a:alpha val="65000"/>
              </a:srgbClr>
            </a:outerShdw>
          </a:effectLst>
        </p:spPr>
      </p:pic>
      <p:sp>
        <p:nvSpPr>
          <p:cNvPr id="7" name="正方形/長方形 6">
            <a:extLst>
              <a:ext uri="{FF2B5EF4-FFF2-40B4-BE49-F238E27FC236}">
                <a16:creationId xmlns:a16="http://schemas.microsoft.com/office/drawing/2014/main" id="{43E238BB-B84F-6042-B669-6010298ACCE8}"/>
              </a:ext>
            </a:extLst>
          </p:cNvPr>
          <p:cNvSpPr/>
          <p:nvPr/>
        </p:nvSpPr>
        <p:spPr>
          <a:xfrm>
            <a:off x="648000" y="5382293"/>
            <a:ext cx="7848000" cy="954107"/>
          </a:xfrm>
          <a:prstGeom prst="rect">
            <a:avLst/>
          </a:prstGeom>
        </p:spPr>
        <p:txBody>
          <a:bodyPr wrap="square">
            <a:spAutoFit/>
          </a:bodyPr>
          <a:lstStyle/>
          <a:p>
            <a:pPr marL="285750" indent="-285750">
              <a:buFont typeface="Wingdings" pitchFamily="2" charset="2"/>
              <a:buChar char="l"/>
            </a:pPr>
            <a:r>
              <a:rPr lang="ja-JP" altLang="en-US" sz="1400">
                <a:solidFill>
                  <a:srgbClr val="212121"/>
                </a:solidFill>
                <a:latin typeface="Meiryo" panose="020B0604030504040204" pitchFamily="34" charset="-128"/>
                <a:ea typeface="Meiryo" panose="020B0604030504040204" pitchFamily="34" charset="-128"/>
              </a:rPr>
              <a:t>あらゆるモノやサービスがつながる実証都市「コネクティッド・シティ」を東富士（静岡県裾野市）に設置。「</a:t>
            </a:r>
            <a:r>
              <a:rPr lang="en-US" altLang="ja-JP" sz="1400" dirty="0">
                <a:solidFill>
                  <a:srgbClr val="212121"/>
                </a:solidFill>
                <a:latin typeface="Meiryo" panose="020B0604030504040204" pitchFamily="34" charset="-128"/>
                <a:ea typeface="Meiryo" panose="020B0604030504040204" pitchFamily="34" charset="-128"/>
              </a:rPr>
              <a:t>Woven City</a:t>
            </a:r>
            <a:r>
              <a:rPr lang="ja-JP" altLang="en-US" sz="1400">
                <a:solidFill>
                  <a:srgbClr val="212121"/>
                </a:solidFill>
                <a:latin typeface="Meiryo" panose="020B0604030504040204" pitchFamily="34" charset="-128"/>
                <a:ea typeface="Meiryo" panose="020B0604030504040204" pitchFamily="34" charset="-128"/>
              </a:rPr>
              <a:t>」と命名し、</a:t>
            </a:r>
            <a:r>
              <a:rPr lang="en-US" altLang="ja-JP" sz="1400" dirty="0">
                <a:solidFill>
                  <a:srgbClr val="212121"/>
                </a:solidFill>
                <a:latin typeface="Meiryo" panose="020B0604030504040204" pitchFamily="34" charset="-128"/>
                <a:ea typeface="Meiryo" panose="020B0604030504040204" pitchFamily="34" charset="-128"/>
              </a:rPr>
              <a:t>2021</a:t>
            </a:r>
            <a:r>
              <a:rPr lang="ja-JP" altLang="en-US" sz="1400">
                <a:solidFill>
                  <a:srgbClr val="212121"/>
                </a:solidFill>
                <a:latin typeface="Meiryo" panose="020B0604030504040204" pitchFamily="34" charset="-128"/>
                <a:ea typeface="Meiryo" panose="020B0604030504040204" pitchFamily="34" charset="-128"/>
              </a:rPr>
              <a:t>年初頭より着工</a:t>
            </a:r>
          </a:p>
          <a:p>
            <a:pPr marL="285750" indent="-285750">
              <a:buFont typeface="Wingdings" pitchFamily="2" charset="2"/>
              <a:buChar char="l"/>
            </a:pPr>
            <a:r>
              <a:rPr lang="ja-JP" altLang="en-US" sz="1400">
                <a:solidFill>
                  <a:srgbClr val="212121"/>
                </a:solidFill>
                <a:latin typeface="Meiryo" panose="020B0604030504040204" pitchFamily="34" charset="-128"/>
                <a:ea typeface="Meiryo" panose="020B0604030504040204" pitchFamily="34" charset="-128"/>
              </a:rPr>
              <a:t>企業や研究者が幅広く参画、</a:t>
            </a:r>
            <a:r>
              <a:rPr lang="en-US" altLang="ja-JP" sz="1400" dirty="0">
                <a:solidFill>
                  <a:srgbClr val="212121"/>
                </a:solidFill>
                <a:latin typeface="Meiryo" panose="020B0604030504040204" pitchFamily="34" charset="-128"/>
                <a:ea typeface="Meiryo" panose="020B0604030504040204" pitchFamily="34" charset="-128"/>
              </a:rPr>
              <a:t>CASE</a:t>
            </a:r>
            <a:r>
              <a:rPr lang="ja-JP" altLang="en-US" sz="1400">
                <a:solidFill>
                  <a:srgbClr val="212121"/>
                </a:solidFill>
                <a:latin typeface="Meiryo" panose="020B0604030504040204" pitchFamily="34" charset="-128"/>
                <a:ea typeface="Meiryo" panose="020B0604030504040204" pitchFamily="34" charset="-128"/>
              </a:rPr>
              <a:t>、</a:t>
            </a:r>
            <a:r>
              <a:rPr lang="en-US" altLang="ja-JP" sz="1400" dirty="0">
                <a:solidFill>
                  <a:srgbClr val="212121"/>
                </a:solidFill>
                <a:latin typeface="Meiryo" panose="020B0604030504040204" pitchFamily="34" charset="-128"/>
                <a:ea typeface="Meiryo" panose="020B0604030504040204" pitchFamily="34" charset="-128"/>
              </a:rPr>
              <a:t>AI</a:t>
            </a:r>
            <a:r>
              <a:rPr lang="ja-JP" altLang="en-US" sz="1400">
                <a:solidFill>
                  <a:srgbClr val="212121"/>
                </a:solidFill>
                <a:latin typeface="Meiryo" panose="020B0604030504040204" pitchFamily="34" charset="-128"/>
                <a:ea typeface="Meiryo" panose="020B0604030504040204" pitchFamily="34" charset="-128"/>
              </a:rPr>
              <a:t>、パーソナルモビリティ、ロボット等の実証を実施</a:t>
            </a:r>
          </a:p>
          <a:p>
            <a:pPr marL="285750" indent="-285750">
              <a:buFont typeface="Wingdings" pitchFamily="2" charset="2"/>
              <a:buChar char="l"/>
            </a:pPr>
            <a:r>
              <a:rPr lang="ja-JP" altLang="en-US" sz="1400">
                <a:solidFill>
                  <a:srgbClr val="212121"/>
                </a:solidFill>
                <a:latin typeface="Meiryo" panose="020B0604030504040204" pitchFamily="34" charset="-128"/>
                <a:ea typeface="Meiryo" panose="020B0604030504040204" pitchFamily="34" charset="-128"/>
              </a:rPr>
              <a:t>デンマークの著名な建築家であるビャルケ・インゲルス氏が街の設計を担当</a:t>
            </a:r>
            <a:endParaRPr lang="ja-JP" altLang="en-US" sz="1400" b="0" i="0">
              <a:solidFill>
                <a:srgbClr val="21212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1351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ホームベース 17">
            <a:extLst>
              <a:ext uri="{FF2B5EF4-FFF2-40B4-BE49-F238E27FC236}">
                <a16:creationId xmlns:a16="http://schemas.microsoft.com/office/drawing/2014/main" id="{A924CDCC-A9E6-8E4D-A963-CF9A1690BFD4}"/>
              </a:ext>
            </a:extLst>
          </p:cNvPr>
          <p:cNvSpPr/>
          <p:nvPr/>
        </p:nvSpPr>
        <p:spPr>
          <a:xfrm flipH="1">
            <a:off x="2846821" y="5621568"/>
            <a:ext cx="6070379" cy="855633"/>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D214C954-E29F-5C49-9B2F-70303B78EA3D}"/>
              </a:ext>
            </a:extLst>
          </p:cNvPr>
          <p:cNvSpPr/>
          <p:nvPr/>
        </p:nvSpPr>
        <p:spPr>
          <a:xfrm>
            <a:off x="208921" y="875363"/>
            <a:ext cx="6070379" cy="855633"/>
          </a:xfrm>
          <a:prstGeom prst="homePlat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66AA99-29FA-B54B-8DD7-3FB53039E795}"/>
              </a:ext>
            </a:extLst>
          </p:cNvPr>
          <p:cNvSpPr>
            <a:spLocks noGrp="1"/>
          </p:cNvSpPr>
          <p:nvPr>
            <p:ph type="title"/>
          </p:nvPr>
        </p:nvSpPr>
        <p:spPr/>
        <p:txBody>
          <a:bodyPr/>
          <a:lstStyle/>
          <a:p>
            <a:r>
              <a:rPr kumimoji="1" lang="ja-JP" altLang="en-US"/>
              <a:t>デジタル化によって生みだされる２つのビジネス領域</a:t>
            </a:r>
          </a:p>
        </p:txBody>
      </p:sp>
      <p:pic>
        <p:nvPicPr>
          <p:cNvPr id="3" name="図 2">
            <a:extLst>
              <a:ext uri="{FF2B5EF4-FFF2-40B4-BE49-F238E27FC236}">
                <a16:creationId xmlns:a16="http://schemas.microsoft.com/office/drawing/2014/main" id="{0EA4D9EE-1C96-484C-BADE-E98EA5E3F6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4910" y="1515777"/>
            <a:ext cx="4829881" cy="4511677"/>
          </a:xfrm>
          <a:prstGeom prst="rect">
            <a:avLst/>
          </a:prstGeom>
        </p:spPr>
      </p:pic>
      <p:pic>
        <p:nvPicPr>
          <p:cNvPr id="9" name="図 8">
            <a:extLst>
              <a:ext uri="{FF2B5EF4-FFF2-40B4-BE49-F238E27FC236}">
                <a16:creationId xmlns:a16="http://schemas.microsoft.com/office/drawing/2014/main" id="{3BA91E48-67F6-1245-8769-3DCE6554F847}"/>
              </a:ext>
            </a:extLst>
          </p:cNvPr>
          <p:cNvPicPr>
            <a:picLocks noChangeAspect="1"/>
          </p:cNvPicPr>
          <p:nvPr/>
        </p:nvPicPr>
        <p:blipFill>
          <a:blip r:embed="rId3"/>
          <a:stretch>
            <a:fillRect/>
          </a:stretch>
        </p:blipFill>
        <p:spPr>
          <a:xfrm rot="7965219" flipH="1">
            <a:off x="1722031" y="2299832"/>
            <a:ext cx="2184598" cy="1902715"/>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89D9DE81-330A-784C-9B57-63B19589EB3D}"/>
              </a:ext>
            </a:extLst>
          </p:cNvPr>
          <p:cNvPicPr>
            <a:picLocks noChangeAspect="1"/>
          </p:cNvPicPr>
          <p:nvPr/>
        </p:nvPicPr>
        <p:blipFill>
          <a:blip r:embed="rId3"/>
          <a:stretch>
            <a:fillRect/>
          </a:stretch>
        </p:blipFill>
        <p:spPr>
          <a:xfrm rot="14422237" flipH="1">
            <a:off x="4361675" y="1298999"/>
            <a:ext cx="2184598" cy="1902715"/>
          </a:xfrm>
          <a:prstGeom prst="rect">
            <a:avLst/>
          </a:prstGeom>
          <a:ln>
            <a:noFill/>
          </a:ln>
          <a:effectLst>
            <a:outerShdw blurRad="292100" dist="139700" dir="2700000" algn="tl" rotWithShape="0">
              <a:srgbClr val="333333">
                <a:alpha val="65000"/>
              </a:srgbClr>
            </a:outerShdw>
          </a:effectLst>
        </p:spPr>
      </p:pic>
      <p:pic>
        <p:nvPicPr>
          <p:cNvPr id="11" name="図 10">
            <a:extLst>
              <a:ext uri="{FF2B5EF4-FFF2-40B4-BE49-F238E27FC236}">
                <a16:creationId xmlns:a16="http://schemas.microsoft.com/office/drawing/2014/main" id="{E6DACBA0-125A-BA49-8B2C-11C4B81C9EDA}"/>
              </a:ext>
            </a:extLst>
          </p:cNvPr>
          <p:cNvPicPr>
            <a:picLocks noChangeAspect="1"/>
          </p:cNvPicPr>
          <p:nvPr/>
        </p:nvPicPr>
        <p:blipFill>
          <a:blip r:embed="rId3"/>
          <a:stretch>
            <a:fillRect/>
          </a:stretch>
        </p:blipFill>
        <p:spPr>
          <a:xfrm rot="869079" flipH="1">
            <a:off x="3865066" y="4448936"/>
            <a:ext cx="2184598" cy="1902715"/>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79494EA3-2E0E-E643-936C-359765FD08B1}"/>
              </a:ext>
            </a:extLst>
          </p:cNvPr>
          <p:cNvSpPr txBox="1"/>
          <p:nvPr/>
        </p:nvSpPr>
        <p:spPr>
          <a:xfrm>
            <a:off x="419806" y="923838"/>
            <a:ext cx="3570208" cy="830997"/>
          </a:xfrm>
          <a:prstGeom prst="rect">
            <a:avLst/>
          </a:prstGeom>
          <a:noFill/>
        </p:spPr>
        <p:txBody>
          <a:bodyPr wrap="none" rtlCol="0">
            <a:spAutoFit/>
          </a:bodyPr>
          <a:lstStyle/>
          <a:p>
            <a:r>
              <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デジタル化できること</a:t>
            </a:r>
            <a:r>
              <a:rPr kumimoji="1"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は</a:t>
            </a:r>
            <a:endParaRPr kumimoji="1"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全てデジル化</a:t>
            </a:r>
            <a:r>
              <a:rPr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される</a:t>
            </a:r>
            <a:endParaRPr kumimoji="1"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C8A24CE-3661-7947-9D1D-65F19CAEC52E}"/>
              </a:ext>
            </a:extLst>
          </p:cNvPr>
          <p:cNvSpPr txBox="1"/>
          <p:nvPr/>
        </p:nvSpPr>
        <p:spPr>
          <a:xfrm>
            <a:off x="3563264" y="3603738"/>
            <a:ext cx="2031325" cy="738664"/>
          </a:xfrm>
          <a:prstGeom prst="rect">
            <a:avLst/>
          </a:prstGeom>
          <a:noFill/>
        </p:spPr>
        <p:txBody>
          <a:bodyPr wrap="none" rtlCol="0">
            <a:spAutoFit/>
          </a:bodyPr>
          <a:lstStyle/>
          <a:p>
            <a:pPr algn="ctr"/>
            <a:r>
              <a:rPr lang="ja-JP" altLang="en-US" sz="2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デジタルの渦</a:t>
            </a:r>
            <a:endParaRPr lang="en-US" altLang="ja-JP" sz="2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Vortex</a:t>
            </a:r>
          </a:p>
        </p:txBody>
      </p:sp>
      <p:sp>
        <p:nvSpPr>
          <p:cNvPr id="14" name="テキスト ボックス 13">
            <a:extLst>
              <a:ext uri="{FF2B5EF4-FFF2-40B4-BE49-F238E27FC236}">
                <a16:creationId xmlns:a16="http://schemas.microsoft.com/office/drawing/2014/main" id="{DAA91826-E21B-7240-A390-ADB904B410D0}"/>
              </a:ext>
            </a:extLst>
          </p:cNvPr>
          <p:cNvSpPr txBox="1"/>
          <p:nvPr/>
        </p:nvSpPr>
        <p:spPr>
          <a:xfrm>
            <a:off x="5022316" y="5676138"/>
            <a:ext cx="3877985" cy="830997"/>
          </a:xfrm>
          <a:prstGeom prst="rect">
            <a:avLst/>
          </a:prstGeom>
          <a:noFill/>
        </p:spPr>
        <p:txBody>
          <a:bodyPr wrap="none" rtlCol="0">
            <a:spAutoFit/>
          </a:bodyPr>
          <a:lstStyle/>
          <a:p>
            <a:pPr algn="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デジタル化できないこと</a:t>
            </a:r>
            <a:r>
              <a:rPr kumimoji="1" lang="ja-JP" altLang="en-US" sz="2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a:t>
            </a:r>
            <a:endParaRPr kumimoji="1" lang="en-US" altLang="ja-JP" sz="2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価値が高まる</a:t>
            </a:r>
            <a:endPar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1FA6C8C-D69B-814B-8FC6-5C69A92D4258}"/>
              </a:ext>
            </a:extLst>
          </p:cNvPr>
          <p:cNvSpPr txBox="1"/>
          <p:nvPr/>
        </p:nvSpPr>
        <p:spPr>
          <a:xfrm>
            <a:off x="6288201" y="923837"/>
            <a:ext cx="2646878" cy="830997"/>
          </a:xfrm>
          <a:prstGeom prst="rect">
            <a:avLst/>
          </a:prstGeom>
          <a:noFill/>
        </p:spPr>
        <p:txBody>
          <a:bodyPr wrap="none" rtlCol="0">
            <a:spAutoFit/>
          </a:bodyPr>
          <a:lstStyle/>
          <a:p>
            <a:pPr algn="r"/>
            <a:r>
              <a:rPr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デジタル化領域を</a:t>
            </a:r>
            <a:endParaRPr lang="en-US" altLang="ja-JP"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拡大するビジネス</a:t>
            </a:r>
            <a:endPar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D44C58F-77FC-414E-BC4F-0F0DC1D80801}"/>
              </a:ext>
            </a:extLst>
          </p:cNvPr>
          <p:cNvSpPr txBox="1"/>
          <p:nvPr/>
        </p:nvSpPr>
        <p:spPr>
          <a:xfrm>
            <a:off x="243699" y="5656221"/>
            <a:ext cx="2646878" cy="830997"/>
          </a:xfrm>
          <a:prstGeom prst="rect">
            <a:avLst/>
          </a:prstGeom>
          <a:noFill/>
        </p:spPr>
        <p:txBody>
          <a:bodyPr wrap="none" rtlCol="0">
            <a:spAutoFit/>
          </a:bodyPr>
          <a:lstStyle/>
          <a:p>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体験／感性価値を</a:t>
            </a:r>
            <a:endParaRPr kumimoji="1" lang="en-US" altLang="ja-JP" sz="24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提供するビジネス</a:t>
            </a:r>
            <a:endPar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9731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20F8F3-F2AA-5E46-80A1-B4BFF19B2BFA}"/>
              </a:ext>
            </a:extLst>
          </p:cNvPr>
          <p:cNvSpPr>
            <a:spLocks noGrp="1"/>
          </p:cNvSpPr>
          <p:nvPr>
            <p:ph type="title"/>
          </p:nvPr>
        </p:nvSpPr>
        <p:spPr>
          <a:xfrm>
            <a:off x="230400" y="266400"/>
            <a:ext cx="8913600" cy="416221"/>
          </a:xfrm>
        </p:spPr>
        <p:txBody>
          <a:bodyPr/>
          <a:lstStyle/>
          <a:p>
            <a:r>
              <a:rPr lang="en-US" altLang="ja-JP" sz="2400" dirty="0"/>
              <a:t>NTT</a:t>
            </a:r>
            <a:r>
              <a:rPr lang="ja-JP" altLang="en-US" sz="2400"/>
              <a:t>とトヨタ「スマートシティプラットフォーム」を共同構築</a:t>
            </a:r>
            <a:endParaRPr kumimoji="1" lang="ja-JP" altLang="en-US" sz="2400"/>
          </a:p>
        </p:txBody>
      </p:sp>
      <p:sp>
        <p:nvSpPr>
          <p:cNvPr id="3" name="スライド番号プレースホルダー 2">
            <a:extLst>
              <a:ext uri="{FF2B5EF4-FFF2-40B4-BE49-F238E27FC236}">
                <a16:creationId xmlns:a16="http://schemas.microsoft.com/office/drawing/2014/main" id="{B130FF55-3B82-AE47-9CC2-3430EA6D183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40</a:t>
            </a:fld>
            <a:endParaRPr kumimoji="1" lang="ja-JP" altLang="en-US"/>
          </a:p>
        </p:txBody>
      </p:sp>
      <p:pic>
        <p:nvPicPr>
          <p:cNvPr id="6" name="図 5">
            <a:extLst>
              <a:ext uri="{FF2B5EF4-FFF2-40B4-BE49-F238E27FC236}">
                <a16:creationId xmlns:a16="http://schemas.microsoft.com/office/drawing/2014/main" id="{58AECD85-0A28-B74A-B07E-8BF84FAAC288}"/>
              </a:ext>
            </a:extLst>
          </p:cNvPr>
          <p:cNvPicPr>
            <a:picLocks noChangeAspect="1"/>
          </p:cNvPicPr>
          <p:nvPr/>
        </p:nvPicPr>
        <p:blipFill>
          <a:blip r:embed="rId2"/>
          <a:stretch>
            <a:fillRect/>
          </a:stretch>
        </p:blipFill>
        <p:spPr>
          <a:xfrm>
            <a:off x="525026" y="1120279"/>
            <a:ext cx="8093948" cy="4655601"/>
          </a:xfrm>
          <a:prstGeom prst="rect">
            <a:avLst/>
          </a:prstGeom>
        </p:spPr>
      </p:pic>
      <p:sp>
        <p:nvSpPr>
          <p:cNvPr id="7" name="正方形/長方形 6">
            <a:extLst>
              <a:ext uri="{FF2B5EF4-FFF2-40B4-BE49-F238E27FC236}">
                <a16:creationId xmlns:a16="http://schemas.microsoft.com/office/drawing/2014/main" id="{7075ED92-5D05-2842-8AFC-925D4CDAD41B}"/>
              </a:ext>
            </a:extLst>
          </p:cNvPr>
          <p:cNvSpPr/>
          <p:nvPr/>
        </p:nvSpPr>
        <p:spPr>
          <a:xfrm>
            <a:off x="4035287" y="5851231"/>
            <a:ext cx="4572000" cy="369332"/>
          </a:xfrm>
          <a:prstGeom prst="rect">
            <a:avLst/>
          </a:prstGeom>
        </p:spPr>
        <p:txBody>
          <a:bodyPr>
            <a:spAutoFit/>
          </a:bodyPr>
          <a:lstStyle/>
          <a:p>
            <a:pPr algn="r"/>
            <a:r>
              <a:rPr lang="en-US" altLang="ja-JP" dirty="0">
                <a:solidFill>
                  <a:srgbClr val="000000"/>
                </a:solidFill>
                <a:latin typeface="YuGothicRedifined"/>
              </a:rPr>
              <a:t>2020</a:t>
            </a:r>
            <a:r>
              <a:rPr lang="ja-JP" altLang="en-US">
                <a:solidFill>
                  <a:srgbClr val="000000"/>
                </a:solidFill>
                <a:latin typeface="YuGothicRedifined"/>
              </a:rPr>
              <a:t>年</a:t>
            </a:r>
            <a:r>
              <a:rPr lang="en-US" altLang="ja-JP" dirty="0">
                <a:solidFill>
                  <a:srgbClr val="000000"/>
                </a:solidFill>
                <a:latin typeface="YuGothicRedifined"/>
              </a:rPr>
              <a:t>3</a:t>
            </a:r>
            <a:r>
              <a:rPr lang="ja-JP" altLang="en-US">
                <a:solidFill>
                  <a:srgbClr val="000000"/>
                </a:solidFill>
                <a:latin typeface="YuGothicRedifined"/>
              </a:rPr>
              <a:t>月</a:t>
            </a:r>
            <a:r>
              <a:rPr lang="en-US" altLang="ja-JP" dirty="0">
                <a:solidFill>
                  <a:srgbClr val="000000"/>
                </a:solidFill>
                <a:latin typeface="YuGothicRedifined"/>
              </a:rPr>
              <a:t>24</a:t>
            </a:r>
            <a:r>
              <a:rPr lang="ja-JP" altLang="en-US">
                <a:solidFill>
                  <a:srgbClr val="000000"/>
                </a:solidFill>
                <a:latin typeface="YuGothicRedifined"/>
              </a:rPr>
              <a:t>日</a:t>
            </a:r>
            <a:endParaRPr lang="ja-JP" altLang="en-US" b="0" i="0">
              <a:solidFill>
                <a:srgbClr val="000000"/>
              </a:solidFill>
              <a:effectLst/>
              <a:latin typeface="YuGothicRedifined"/>
            </a:endParaRPr>
          </a:p>
        </p:txBody>
      </p:sp>
      <p:sp>
        <p:nvSpPr>
          <p:cNvPr id="9" name="正方形/長方形 8">
            <a:extLst>
              <a:ext uri="{FF2B5EF4-FFF2-40B4-BE49-F238E27FC236}">
                <a16:creationId xmlns:a16="http://schemas.microsoft.com/office/drawing/2014/main" id="{8837C24A-9FD6-8E42-B113-3A374975819C}"/>
              </a:ext>
            </a:extLst>
          </p:cNvPr>
          <p:cNvSpPr/>
          <p:nvPr/>
        </p:nvSpPr>
        <p:spPr>
          <a:xfrm>
            <a:off x="4572000" y="6205300"/>
            <a:ext cx="4035287" cy="276999"/>
          </a:xfrm>
          <a:prstGeom prst="rect">
            <a:avLst/>
          </a:prstGeom>
        </p:spPr>
        <p:txBody>
          <a:bodyPr wrap="square">
            <a:spAutoFit/>
          </a:bodyPr>
          <a:lstStyle/>
          <a:p>
            <a:pPr algn="r"/>
            <a:r>
              <a:rPr lang="en-US" altLang="ja-JP" sz="1200" dirty="0">
                <a:hlinkClick r:id="rId3"/>
              </a:rPr>
              <a:t>https://www.ntt.co.jp/news2020/2003/200324b.html</a:t>
            </a:r>
            <a:endParaRPr lang="ja-JP" altLang="en-US" sz="1200"/>
          </a:p>
        </p:txBody>
      </p:sp>
    </p:spTree>
    <p:extLst>
      <p:ext uri="{BB962C8B-B14F-4D97-AF65-F5344CB8AC3E}">
        <p14:creationId xmlns:p14="http://schemas.microsoft.com/office/powerpoint/2010/main" val="1721521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04FFEE74-D014-9042-A893-6E9AF26EB0B1}"/>
              </a:ext>
            </a:extLst>
          </p:cNvPr>
          <p:cNvSpPr/>
          <p:nvPr/>
        </p:nvSpPr>
        <p:spPr>
          <a:xfrm>
            <a:off x="2772203" y="1148617"/>
            <a:ext cx="3642151" cy="2712159"/>
          </a:xfrm>
          <a:prstGeom prst="rect">
            <a:avLst/>
          </a:prstGeom>
          <a:solidFill>
            <a:schemeClr val="accent3">
              <a:lumMod val="75000"/>
              <a:alpha val="4627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34" name="円/楕円 33">
            <a:extLst>
              <a:ext uri="{FF2B5EF4-FFF2-40B4-BE49-F238E27FC236}">
                <a16:creationId xmlns:a16="http://schemas.microsoft.com/office/drawing/2014/main" id="{F6BE8E60-EDCB-BE4B-9E31-BBAE58498BD2}"/>
              </a:ext>
            </a:extLst>
          </p:cNvPr>
          <p:cNvSpPr/>
          <p:nvPr/>
        </p:nvSpPr>
        <p:spPr>
          <a:xfrm>
            <a:off x="2750924" y="1967018"/>
            <a:ext cx="3642151" cy="3643485"/>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028ADD19-5024-FC48-AFDE-6D504CD0948E}"/>
              </a:ext>
            </a:extLst>
          </p:cNvPr>
          <p:cNvSpPr/>
          <p:nvPr/>
        </p:nvSpPr>
        <p:spPr>
          <a:xfrm>
            <a:off x="4587981" y="4906943"/>
            <a:ext cx="2441156" cy="1440161"/>
          </a:xfrm>
          <a:prstGeom prst="rect">
            <a:avLst/>
          </a:prstGeom>
          <a:solidFill>
            <a:srgbClr val="0070C0">
              <a:alpha val="5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A9413E67-4298-F74D-8CF9-C25D6516324A}"/>
              </a:ext>
            </a:extLst>
          </p:cNvPr>
          <p:cNvSpPr/>
          <p:nvPr/>
        </p:nvSpPr>
        <p:spPr>
          <a:xfrm>
            <a:off x="539552" y="2108377"/>
            <a:ext cx="2441156" cy="1440161"/>
          </a:xfrm>
          <a:prstGeom prst="rect">
            <a:avLst/>
          </a:prstGeom>
          <a:solidFill>
            <a:srgbClr val="0070C0">
              <a:alpha val="5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7AD809FC-3CEB-8542-A6AC-5D8CE7E64166}"/>
              </a:ext>
            </a:extLst>
          </p:cNvPr>
          <p:cNvSpPr/>
          <p:nvPr/>
        </p:nvSpPr>
        <p:spPr>
          <a:xfrm>
            <a:off x="6184434" y="2118772"/>
            <a:ext cx="2441156" cy="1440161"/>
          </a:xfrm>
          <a:prstGeom prst="rect">
            <a:avLst/>
          </a:prstGeom>
          <a:solidFill>
            <a:srgbClr val="0070C0">
              <a:alpha val="5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046F9B6-3169-454E-8C71-8503F370C2A4}"/>
              </a:ext>
            </a:extLst>
          </p:cNvPr>
          <p:cNvSpPr>
            <a:spLocks noGrp="1"/>
          </p:cNvSpPr>
          <p:nvPr>
            <p:ph type="title"/>
          </p:nvPr>
        </p:nvSpPr>
        <p:spPr/>
        <p:txBody>
          <a:bodyPr/>
          <a:lstStyle/>
          <a:p>
            <a:r>
              <a:rPr kumimoji="1" lang="en-US" altLang="ja-JP" dirty="0">
                <a:latin typeface="Meiryo" panose="020B0604030504040204" pitchFamily="34" charset="-128"/>
                <a:ea typeface="Meiryo" panose="020B0604030504040204" pitchFamily="34" charset="-128"/>
              </a:rPr>
              <a:t>DX</a:t>
            </a:r>
            <a:r>
              <a:rPr kumimoji="1" lang="ja-JP" altLang="en-US">
                <a:latin typeface="Meiryo" panose="020B0604030504040204" pitchFamily="34" charset="-128"/>
                <a:ea typeface="Meiryo" panose="020B0604030504040204" pitchFamily="34" charset="-128"/>
              </a:rPr>
              <a:t>を支えるテクノロジー・トライアングル</a:t>
            </a:r>
          </a:p>
        </p:txBody>
      </p:sp>
      <p:sp>
        <p:nvSpPr>
          <p:cNvPr id="4" name="円/楕円 3">
            <a:extLst>
              <a:ext uri="{FF2B5EF4-FFF2-40B4-BE49-F238E27FC236}">
                <a16:creationId xmlns:a16="http://schemas.microsoft.com/office/drawing/2014/main" id="{E18FDFB5-9862-714B-8A1C-3A35D32DA8FE}"/>
              </a:ext>
            </a:extLst>
          </p:cNvPr>
          <p:cNvSpPr/>
          <p:nvPr/>
        </p:nvSpPr>
        <p:spPr>
          <a:xfrm>
            <a:off x="2267744" y="2111034"/>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795ED600-CF65-3448-9F07-038FFA26076E}"/>
              </a:ext>
            </a:extLst>
          </p:cNvPr>
          <p:cNvSpPr/>
          <p:nvPr/>
        </p:nvSpPr>
        <p:spPr>
          <a:xfrm>
            <a:off x="5436096" y="2108378"/>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E129A0EB-C093-374D-8181-851FD3BCB63B}"/>
              </a:ext>
            </a:extLst>
          </p:cNvPr>
          <p:cNvSpPr/>
          <p:nvPr/>
        </p:nvSpPr>
        <p:spPr>
          <a:xfrm>
            <a:off x="3851804" y="4919346"/>
            <a:ext cx="1440160" cy="144016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a:extLst>
              <a:ext uri="{FF2B5EF4-FFF2-40B4-BE49-F238E27FC236}">
                <a16:creationId xmlns:a16="http://schemas.microsoft.com/office/drawing/2014/main" id="{9E4E2F35-850C-094B-99FA-DBC58FF34107}"/>
              </a:ext>
            </a:extLst>
          </p:cNvPr>
          <p:cNvCxnSpPr>
            <a:cxnSpLocks/>
            <a:stCxn id="4" idx="6"/>
            <a:endCxn id="5" idx="2"/>
          </p:cNvCxnSpPr>
          <p:nvPr/>
        </p:nvCxnSpPr>
        <p:spPr>
          <a:xfrm flipV="1">
            <a:off x="3707904" y="2828458"/>
            <a:ext cx="1728192" cy="2656"/>
          </a:xfrm>
          <a:prstGeom prst="line">
            <a:avLst/>
          </a:prstGeom>
          <a:ln w="762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4D5991BC-BB86-944D-817E-B4A606F7AECA}"/>
              </a:ext>
            </a:extLst>
          </p:cNvPr>
          <p:cNvCxnSpPr>
            <a:cxnSpLocks/>
            <a:stCxn id="5" idx="4"/>
            <a:endCxn id="6" idx="7"/>
          </p:cNvCxnSpPr>
          <p:nvPr/>
        </p:nvCxnSpPr>
        <p:spPr>
          <a:xfrm flipH="1">
            <a:off x="5081057" y="3548538"/>
            <a:ext cx="1075119" cy="1581715"/>
          </a:xfrm>
          <a:prstGeom prst="line">
            <a:avLst/>
          </a:prstGeom>
          <a:ln w="762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84D4EC85-090D-EE4A-A77E-6E97A3912015}"/>
              </a:ext>
            </a:extLst>
          </p:cNvPr>
          <p:cNvCxnSpPr>
            <a:cxnSpLocks/>
            <a:stCxn id="4" idx="4"/>
            <a:endCxn id="6" idx="1"/>
          </p:cNvCxnSpPr>
          <p:nvPr/>
        </p:nvCxnSpPr>
        <p:spPr>
          <a:xfrm>
            <a:off x="2987824" y="3551194"/>
            <a:ext cx="1074887" cy="1579059"/>
          </a:xfrm>
          <a:prstGeom prst="line">
            <a:avLst/>
          </a:prstGeom>
          <a:ln w="76200">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41" name="テキスト ボックス 40">
            <a:extLst>
              <a:ext uri="{FF2B5EF4-FFF2-40B4-BE49-F238E27FC236}">
                <a16:creationId xmlns:a16="http://schemas.microsoft.com/office/drawing/2014/main" id="{B8B9F952-6534-C64F-AE70-938540C20020}"/>
              </a:ext>
            </a:extLst>
          </p:cNvPr>
          <p:cNvSpPr txBox="1"/>
          <p:nvPr/>
        </p:nvSpPr>
        <p:spPr>
          <a:xfrm>
            <a:off x="2645399" y="2593953"/>
            <a:ext cx="683200" cy="646331"/>
          </a:xfrm>
          <a:prstGeom prst="rect">
            <a:avLst/>
          </a:prstGeom>
          <a:noFill/>
        </p:spPr>
        <p:txBody>
          <a:bodyPr wrap="none" rtlCol="0">
            <a:spAutoFit/>
          </a:bodyPr>
          <a:lstStyle/>
          <a:p>
            <a:pPr algn="ctr"/>
            <a:r>
              <a:rPr kumimoji="1" lang="en-US" altLang="ja-JP" sz="3600" dirty="0">
                <a:solidFill>
                  <a:schemeClr val="bg1"/>
                </a:solidFill>
                <a:latin typeface="Meiryo" panose="020B0604030504040204" pitchFamily="34" charset="-128"/>
                <a:ea typeface="Meiryo" panose="020B0604030504040204" pitchFamily="34" charset="-128"/>
              </a:rPr>
              <a:t>AI</a:t>
            </a:r>
            <a:endParaRPr kumimoji="1" lang="ja-JP" altLang="en-US" sz="3600" dirty="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E0D43E1-B315-2843-998B-52257BBADE54}"/>
              </a:ext>
            </a:extLst>
          </p:cNvPr>
          <p:cNvSpPr txBox="1"/>
          <p:nvPr/>
        </p:nvSpPr>
        <p:spPr>
          <a:xfrm>
            <a:off x="5457317" y="2629056"/>
            <a:ext cx="1415772"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クラウド</a:t>
            </a:r>
          </a:p>
        </p:txBody>
      </p:sp>
      <p:sp>
        <p:nvSpPr>
          <p:cNvPr id="43" name="テキスト ボックス 42">
            <a:extLst>
              <a:ext uri="{FF2B5EF4-FFF2-40B4-BE49-F238E27FC236}">
                <a16:creationId xmlns:a16="http://schemas.microsoft.com/office/drawing/2014/main" id="{41D4E21C-FCF6-DC42-BAB4-18EAE7F4BE54}"/>
              </a:ext>
            </a:extLst>
          </p:cNvPr>
          <p:cNvSpPr txBox="1"/>
          <p:nvPr/>
        </p:nvSpPr>
        <p:spPr>
          <a:xfrm>
            <a:off x="4148434" y="5421871"/>
            <a:ext cx="846900" cy="584775"/>
          </a:xfrm>
          <a:prstGeom prst="rect">
            <a:avLst/>
          </a:prstGeom>
          <a:noFill/>
        </p:spPr>
        <p:txBody>
          <a:bodyPr wrap="none" rtlCol="0">
            <a:spAutoFit/>
          </a:bodyPr>
          <a:lstStyle/>
          <a:p>
            <a:pPr algn="ctr"/>
            <a:r>
              <a:rPr kumimoji="1" lang="en-US" altLang="ja-JP" sz="3200" dirty="0">
                <a:solidFill>
                  <a:schemeClr val="bg1"/>
                </a:solidFill>
                <a:latin typeface="Meiryo" panose="020B0604030504040204" pitchFamily="34" charset="-128"/>
                <a:ea typeface="Meiryo" panose="020B0604030504040204" pitchFamily="34" charset="-128"/>
              </a:rPr>
              <a:t>IoT</a:t>
            </a:r>
            <a:endParaRPr kumimoji="1" lang="ja-JP" altLang="en-US" sz="3200" dirty="0">
              <a:solidFill>
                <a:schemeClr val="bg1"/>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725ACF71-1609-8741-BC15-8CA201DAA2A4}"/>
              </a:ext>
            </a:extLst>
          </p:cNvPr>
          <p:cNvSpPr txBox="1"/>
          <p:nvPr/>
        </p:nvSpPr>
        <p:spPr>
          <a:xfrm>
            <a:off x="4170816" y="2087912"/>
            <a:ext cx="808235" cy="646331"/>
          </a:xfrm>
          <a:prstGeom prst="rect">
            <a:avLst/>
          </a:prstGeom>
          <a:noFill/>
        </p:spPr>
        <p:txBody>
          <a:bodyPr wrap="none" rtlCol="0">
            <a:spAutoFit/>
          </a:bodyPr>
          <a:lstStyle/>
          <a:p>
            <a:pPr algn="ctr"/>
            <a:r>
              <a:rPr kumimoji="1" lang="en-US" altLang="ja-JP" sz="3600" dirty="0">
                <a:solidFill>
                  <a:schemeClr val="bg1"/>
                </a:solidFill>
                <a:latin typeface="Meiryo" panose="020B0604030504040204" pitchFamily="34" charset="-128"/>
                <a:ea typeface="Meiryo" panose="020B0604030504040204" pitchFamily="34" charset="-128"/>
              </a:rPr>
              <a:t>5G</a:t>
            </a:r>
            <a:endParaRPr kumimoji="1" lang="ja-JP" altLang="en-US" sz="3600" dirty="0">
              <a:solidFill>
                <a:schemeClr val="bg1"/>
              </a:solidFill>
              <a:latin typeface="Meiryo" panose="020B0604030504040204" pitchFamily="34" charset="-128"/>
              <a:ea typeface="Meiryo" panose="020B0604030504040204" pitchFamily="34" charset="-128"/>
            </a:endParaRPr>
          </a:p>
        </p:txBody>
      </p:sp>
      <p:cxnSp>
        <p:nvCxnSpPr>
          <p:cNvPr id="65" name="直線コネクタ 64">
            <a:extLst>
              <a:ext uri="{FF2B5EF4-FFF2-40B4-BE49-F238E27FC236}">
                <a16:creationId xmlns:a16="http://schemas.microsoft.com/office/drawing/2014/main" id="{81CF245D-88CE-EB4F-8323-1C42FBA195BE}"/>
              </a:ext>
            </a:extLst>
          </p:cNvPr>
          <p:cNvCxnSpPr>
            <a:cxnSpLocks/>
            <a:stCxn id="4" idx="5"/>
          </p:cNvCxnSpPr>
          <p:nvPr/>
        </p:nvCxnSpPr>
        <p:spPr>
          <a:xfrm>
            <a:off x="3496997" y="3340287"/>
            <a:ext cx="1121870" cy="521817"/>
          </a:xfrm>
          <a:prstGeom prst="line">
            <a:avLst/>
          </a:prstGeom>
          <a:ln w="762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9" name="直線コネクタ 68">
            <a:extLst>
              <a:ext uri="{FF2B5EF4-FFF2-40B4-BE49-F238E27FC236}">
                <a16:creationId xmlns:a16="http://schemas.microsoft.com/office/drawing/2014/main" id="{EAC21FD8-99EA-8E4B-B0D6-DDCB24DF3B9A}"/>
              </a:ext>
            </a:extLst>
          </p:cNvPr>
          <p:cNvCxnSpPr>
            <a:cxnSpLocks/>
            <a:endCxn id="5" idx="3"/>
          </p:cNvCxnSpPr>
          <p:nvPr/>
        </p:nvCxnSpPr>
        <p:spPr>
          <a:xfrm flipV="1">
            <a:off x="4546122" y="3337631"/>
            <a:ext cx="1100881" cy="521818"/>
          </a:xfrm>
          <a:prstGeom prst="line">
            <a:avLst/>
          </a:prstGeom>
          <a:ln w="762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2" name="直線コネクタ 71">
            <a:extLst>
              <a:ext uri="{FF2B5EF4-FFF2-40B4-BE49-F238E27FC236}">
                <a16:creationId xmlns:a16="http://schemas.microsoft.com/office/drawing/2014/main" id="{2E7BA773-738D-264C-BDEB-974592F06F35}"/>
              </a:ext>
            </a:extLst>
          </p:cNvPr>
          <p:cNvCxnSpPr>
            <a:cxnSpLocks/>
            <a:stCxn id="6" idx="0"/>
          </p:cNvCxnSpPr>
          <p:nvPr/>
        </p:nvCxnSpPr>
        <p:spPr>
          <a:xfrm flipV="1">
            <a:off x="4571884" y="3812034"/>
            <a:ext cx="20874" cy="1107312"/>
          </a:xfrm>
          <a:prstGeom prst="line">
            <a:avLst/>
          </a:prstGeom>
          <a:ln w="762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79" name="テキスト ボックス 78">
            <a:extLst>
              <a:ext uri="{FF2B5EF4-FFF2-40B4-BE49-F238E27FC236}">
                <a16:creationId xmlns:a16="http://schemas.microsoft.com/office/drawing/2014/main" id="{52F7D8F3-31D7-584B-96CB-F2D70079A8C4}"/>
              </a:ext>
            </a:extLst>
          </p:cNvPr>
          <p:cNvSpPr txBox="1"/>
          <p:nvPr/>
        </p:nvSpPr>
        <p:spPr>
          <a:xfrm>
            <a:off x="772582" y="2437950"/>
            <a:ext cx="1415772" cy="830997"/>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データからの</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予測・推測と</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最適解</a:t>
            </a:r>
            <a:r>
              <a:rPr lang="ja-JP" altLang="en-US" sz="1600">
                <a:solidFill>
                  <a:schemeClr val="bg1"/>
                </a:solidFill>
                <a:latin typeface="Meiryo" panose="020B0604030504040204" pitchFamily="34" charset="-128"/>
                <a:ea typeface="Meiryo" panose="020B0604030504040204" pitchFamily="34" charset="-128"/>
              </a:rPr>
              <a:t>の導出</a:t>
            </a:r>
            <a:endParaRPr kumimoji="1" lang="ja-JP" altLang="en-US" sz="1600" dirty="0">
              <a:solidFill>
                <a:schemeClr val="bg1"/>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412944D7-A17C-C648-868C-EC11E13B6C81}"/>
              </a:ext>
            </a:extLst>
          </p:cNvPr>
          <p:cNvSpPr txBox="1"/>
          <p:nvPr/>
        </p:nvSpPr>
        <p:spPr>
          <a:xfrm>
            <a:off x="7020272" y="2437949"/>
            <a:ext cx="1415772" cy="830997"/>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データの</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蓄積と処理の</a:t>
            </a:r>
            <a:endParaRPr lang="en-US" altLang="ja-JP" sz="16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リソース提供</a:t>
            </a:r>
            <a:endParaRPr kumimoji="1" lang="ja-JP" altLang="en-US" sz="1600" dirty="0">
              <a:solidFill>
                <a:schemeClr val="bg1"/>
              </a:solidFill>
              <a:latin typeface="Meiryo" panose="020B0604030504040204" pitchFamily="34" charset="-128"/>
              <a:ea typeface="Meiryo" panose="020B0604030504040204" pitchFamily="34" charset="-128"/>
            </a:endParaRPr>
          </a:p>
        </p:txBody>
      </p:sp>
      <p:sp>
        <p:nvSpPr>
          <p:cNvPr id="84" name="テキスト ボックス 83">
            <a:extLst>
              <a:ext uri="{FF2B5EF4-FFF2-40B4-BE49-F238E27FC236}">
                <a16:creationId xmlns:a16="http://schemas.microsoft.com/office/drawing/2014/main" id="{38116AEA-24D7-5847-8C3C-5AFE1D29AA49}"/>
              </a:ext>
            </a:extLst>
          </p:cNvPr>
          <p:cNvSpPr txBox="1"/>
          <p:nvPr/>
        </p:nvSpPr>
        <p:spPr>
          <a:xfrm>
            <a:off x="5476548" y="5347466"/>
            <a:ext cx="1415772" cy="584775"/>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データの収集</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と自律制御</a:t>
            </a:r>
            <a:endParaRPr kumimoji="1" lang="ja-JP" altLang="en-US" sz="1600" dirty="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F101E1F-D673-D84A-A542-75F8D8CD7090}"/>
              </a:ext>
            </a:extLst>
          </p:cNvPr>
          <p:cNvSpPr txBox="1"/>
          <p:nvPr/>
        </p:nvSpPr>
        <p:spPr>
          <a:xfrm>
            <a:off x="3761523" y="1284250"/>
            <a:ext cx="1620957"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データの伝達と</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サービス間</a:t>
            </a:r>
            <a:r>
              <a:rPr kumimoji="1" lang="ja-JP" altLang="en-US" sz="1600">
                <a:solidFill>
                  <a:schemeClr val="bg1"/>
                </a:solidFill>
                <a:latin typeface="Meiryo" panose="020B0604030504040204" pitchFamily="34" charset="-128"/>
                <a:ea typeface="Meiryo" panose="020B0604030504040204" pitchFamily="34" charset="-128"/>
              </a:rPr>
              <a:t>連係</a:t>
            </a:r>
            <a:endParaRPr kumimoji="1" lang="ja-JP" altLang="en-US" sz="1600" dirty="0">
              <a:solidFill>
                <a:schemeClr val="bg1"/>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DB885E54-117E-3446-99E1-99341BBBF0FB}"/>
              </a:ext>
            </a:extLst>
          </p:cNvPr>
          <p:cNvSpPr/>
          <p:nvPr/>
        </p:nvSpPr>
        <p:spPr>
          <a:xfrm rot="19748295">
            <a:off x="1024991" y="4029537"/>
            <a:ext cx="3823402" cy="1476452"/>
          </a:xfrm>
          <a:prstGeom prst="rect">
            <a:avLst/>
          </a:prstGeom>
          <a:solidFill>
            <a:schemeClr val="accent6">
              <a:lumMod val="75000"/>
              <a:alpha val="4627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3" name="円/楕円 2">
            <a:extLst>
              <a:ext uri="{FF2B5EF4-FFF2-40B4-BE49-F238E27FC236}">
                <a16:creationId xmlns:a16="http://schemas.microsoft.com/office/drawing/2014/main" id="{2D6BA837-51F4-6646-A45A-97E0DDD42985}"/>
              </a:ext>
            </a:extLst>
          </p:cNvPr>
          <p:cNvSpPr/>
          <p:nvPr/>
        </p:nvSpPr>
        <p:spPr>
          <a:xfrm>
            <a:off x="3851920" y="3068681"/>
            <a:ext cx="1440160" cy="144016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443DC51E-8332-054D-9AAA-3C9F2533D095}"/>
              </a:ext>
            </a:extLst>
          </p:cNvPr>
          <p:cNvSpPr txBox="1"/>
          <p:nvPr/>
        </p:nvSpPr>
        <p:spPr>
          <a:xfrm>
            <a:off x="3940942" y="3575684"/>
            <a:ext cx="1261884"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データ</a:t>
            </a:r>
          </a:p>
        </p:txBody>
      </p:sp>
      <p:sp>
        <p:nvSpPr>
          <p:cNvPr id="30" name="テキスト ボックス 29">
            <a:extLst>
              <a:ext uri="{FF2B5EF4-FFF2-40B4-BE49-F238E27FC236}">
                <a16:creationId xmlns:a16="http://schemas.microsoft.com/office/drawing/2014/main" id="{218A8408-F1EC-A84A-98C8-860927C962D3}"/>
              </a:ext>
            </a:extLst>
          </p:cNvPr>
          <p:cNvSpPr txBox="1"/>
          <p:nvPr/>
        </p:nvSpPr>
        <p:spPr>
          <a:xfrm rot="19698632">
            <a:off x="1360394" y="4813991"/>
            <a:ext cx="2236510" cy="584775"/>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デジタル・ツイン</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現実世界のデジタル・コピー</a:t>
            </a:r>
            <a:endParaRPr kumimoji="1" lang="en-US" altLang="ja-JP" sz="12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73419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6A01B8F-0173-3C42-9F1D-243676E1E270}"/>
              </a:ext>
            </a:extLst>
          </p:cNvPr>
          <p:cNvSpPr/>
          <p:nvPr/>
        </p:nvSpPr>
        <p:spPr>
          <a:xfrm>
            <a:off x="2262664" y="1307213"/>
            <a:ext cx="3211422" cy="46492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9D52BFC2-45AF-9B4D-99E3-94DC225A0F60}"/>
              </a:ext>
            </a:extLst>
          </p:cNvPr>
          <p:cNvSpPr/>
          <p:nvPr/>
        </p:nvSpPr>
        <p:spPr>
          <a:xfrm>
            <a:off x="5537042" y="1307213"/>
            <a:ext cx="3211422" cy="46492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583B87C8-DF01-0446-B1AA-B9FDA866D816}"/>
              </a:ext>
            </a:extLst>
          </p:cNvPr>
          <p:cNvSpPr/>
          <p:nvPr/>
        </p:nvSpPr>
        <p:spPr>
          <a:xfrm>
            <a:off x="275164" y="2832550"/>
            <a:ext cx="8593672" cy="432048"/>
          </a:xfrm>
          <a:prstGeom prst="rect">
            <a:avLst/>
          </a:prstGeom>
          <a:solidFill>
            <a:srgbClr val="00B05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F57CF5DA-251C-BE4C-840E-5E74DF0A8539}"/>
              </a:ext>
            </a:extLst>
          </p:cNvPr>
          <p:cNvSpPr/>
          <p:nvPr/>
        </p:nvSpPr>
        <p:spPr>
          <a:xfrm>
            <a:off x="275164" y="3321815"/>
            <a:ext cx="8593672" cy="432048"/>
          </a:xfrm>
          <a:prstGeom prst="rect">
            <a:avLst/>
          </a:prstGeom>
          <a:solidFill>
            <a:srgbClr val="00B05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5B317C04-C8FD-8F46-A19B-B569E498CE9C}"/>
              </a:ext>
            </a:extLst>
          </p:cNvPr>
          <p:cNvSpPr/>
          <p:nvPr/>
        </p:nvSpPr>
        <p:spPr>
          <a:xfrm>
            <a:off x="275164" y="3811080"/>
            <a:ext cx="8593672" cy="432048"/>
          </a:xfrm>
          <a:prstGeom prst="rect">
            <a:avLst/>
          </a:prstGeom>
          <a:solidFill>
            <a:srgbClr val="00B05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C4D65903-A73F-CD49-A513-23D10FB21A0A}"/>
              </a:ext>
            </a:extLst>
          </p:cNvPr>
          <p:cNvSpPr/>
          <p:nvPr/>
        </p:nvSpPr>
        <p:spPr>
          <a:xfrm>
            <a:off x="275164" y="4301854"/>
            <a:ext cx="8593672" cy="432048"/>
          </a:xfrm>
          <a:prstGeom prst="rect">
            <a:avLst/>
          </a:prstGeom>
          <a:solidFill>
            <a:srgbClr val="00B05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8A6FF07-1003-7849-A047-BC351FC4AF2A}"/>
              </a:ext>
            </a:extLst>
          </p:cNvPr>
          <p:cNvSpPr>
            <a:spLocks noGrp="1"/>
          </p:cNvSpPr>
          <p:nvPr>
            <p:ph type="title"/>
          </p:nvPr>
        </p:nvSpPr>
        <p:spPr/>
        <p:txBody>
          <a:bodyPr/>
          <a:lstStyle/>
          <a:p>
            <a:r>
              <a:rPr kumimoji="1" lang="en-US" altLang="ja-JP" dirty="0"/>
              <a:t>IT</a:t>
            </a:r>
            <a:r>
              <a:rPr kumimoji="1" lang="ja-JP" altLang="en-US"/>
              <a:t>に求められる価値の</a:t>
            </a:r>
            <a:r>
              <a:rPr lang="ja-JP" altLang="en-US"/>
              <a:t>重心がシフトする</a:t>
            </a:r>
            <a:endParaRPr kumimoji="1" lang="ja-JP" altLang="en-US"/>
          </a:p>
        </p:txBody>
      </p:sp>
      <p:sp>
        <p:nvSpPr>
          <p:cNvPr id="3" name="正方形/長方形 2">
            <a:extLst>
              <a:ext uri="{FF2B5EF4-FFF2-40B4-BE49-F238E27FC236}">
                <a16:creationId xmlns:a16="http://schemas.microsoft.com/office/drawing/2014/main" id="{7DED044D-FDF3-C042-9459-AD56768EF9AE}"/>
              </a:ext>
            </a:extLst>
          </p:cNvPr>
          <p:cNvSpPr/>
          <p:nvPr/>
        </p:nvSpPr>
        <p:spPr>
          <a:xfrm>
            <a:off x="2263257" y="1426682"/>
            <a:ext cx="3211422" cy="461665"/>
          </a:xfrm>
          <a:prstGeom prst="rect">
            <a:avLst/>
          </a:prstGeom>
        </p:spPr>
        <p:txBody>
          <a:bodyPr wrap="square">
            <a:spAutoFit/>
          </a:bodyPr>
          <a:lstStyle/>
          <a:p>
            <a:pPr algn="ctr"/>
            <a:r>
              <a:rPr lang="en-US" altLang="ja-JP" sz="2400" b="1" dirty="0">
                <a:solidFill>
                  <a:schemeClr val="bg1"/>
                </a:solidFill>
                <a:latin typeface="Meiryo" panose="020B0604030504040204" pitchFamily="34" charset="-128"/>
                <a:ea typeface="Meiryo" panose="020B0604030504040204" pitchFamily="34" charset="-128"/>
              </a:rPr>
              <a:t>Before DX</a:t>
            </a:r>
            <a:r>
              <a:rPr lang="ja-JP" altLang="en-US" sz="2400" b="1">
                <a:solidFill>
                  <a:schemeClr val="bg1"/>
                </a:solidFill>
                <a:latin typeface="Meiryo" panose="020B0604030504040204" pitchFamily="34" charset="-128"/>
                <a:ea typeface="Meiryo" panose="020B0604030504040204" pitchFamily="34" charset="-128"/>
              </a:rPr>
              <a:t>時代の</a:t>
            </a:r>
            <a:r>
              <a:rPr lang="en-US" altLang="ja-JP" sz="2400" b="1" dirty="0">
                <a:solidFill>
                  <a:schemeClr val="bg1"/>
                </a:solidFill>
                <a:latin typeface="Meiryo" panose="020B0604030504040204" pitchFamily="34" charset="-128"/>
                <a:ea typeface="Meiryo" panose="020B0604030504040204" pitchFamily="34" charset="-128"/>
              </a:rPr>
              <a:t>IT</a:t>
            </a:r>
            <a:endParaRPr lang="ja-JP" altLang="en-US" sz="2400" b="1">
              <a:solidFill>
                <a:schemeClr val="bg1"/>
              </a:solidFill>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CB78E143-B3AE-AC42-8AEA-35C1F3ED30D9}"/>
              </a:ext>
            </a:extLst>
          </p:cNvPr>
          <p:cNvSpPr/>
          <p:nvPr/>
        </p:nvSpPr>
        <p:spPr>
          <a:xfrm>
            <a:off x="5537635" y="1426682"/>
            <a:ext cx="3211422" cy="461665"/>
          </a:xfrm>
          <a:prstGeom prst="rect">
            <a:avLst/>
          </a:prstGeom>
        </p:spPr>
        <p:txBody>
          <a:bodyPr wrap="square">
            <a:spAutoFit/>
          </a:bodyPr>
          <a:lstStyle/>
          <a:p>
            <a:pPr algn="ctr"/>
            <a:r>
              <a:rPr lang="en-US" altLang="ja-JP" sz="2400" b="1" dirty="0">
                <a:solidFill>
                  <a:schemeClr val="bg1"/>
                </a:solidFill>
                <a:latin typeface="Meiryo" panose="020B0604030504040204" pitchFamily="34" charset="-128"/>
                <a:ea typeface="Meiryo" panose="020B0604030504040204" pitchFamily="34" charset="-128"/>
              </a:rPr>
              <a:t>After DX</a:t>
            </a:r>
            <a:r>
              <a:rPr lang="ja-JP" altLang="en-US" sz="2400" b="1">
                <a:solidFill>
                  <a:schemeClr val="bg1"/>
                </a:solidFill>
                <a:latin typeface="Meiryo" panose="020B0604030504040204" pitchFamily="34" charset="-128"/>
                <a:ea typeface="Meiryo" panose="020B0604030504040204" pitchFamily="34" charset="-128"/>
              </a:rPr>
              <a:t>時代の</a:t>
            </a:r>
            <a:r>
              <a:rPr lang="en-US" altLang="ja-JP" sz="2400" b="1" dirty="0">
                <a:solidFill>
                  <a:schemeClr val="bg1"/>
                </a:solidFill>
                <a:latin typeface="Meiryo" panose="020B0604030504040204" pitchFamily="34" charset="-128"/>
                <a:ea typeface="Meiryo" panose="020B0604030504040204" pitchFamily="34" charset="-128"/>
              </a:rPr>
              <a:t>IT</a:t>
            </a:r>
            <a:endParaRPr lang="ja-JP" altLang="en-US" sz="2400" b="1">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FC32284B-489E-634B-9445-728571EBB4AB}"/>
              </a:ext>
            </a:extLst>
          </p:cNvPr>
          <p:cNvSpPr/>
          <p:nvPr/>
        </p:nvSpPr>
        <p:spPr>
          <a:xfrm>
            <a:off x="2378301" y="1915906"/>
            <a:ext cx="2964273" cy="369332"/>
          </a:xfrm>
          <a:prstGeom prst="rect">
            <a:avLst/>
          </a:prstGeom>
        </p:spPr>
        <p:txBody>
          <a:bodyPr wrap="none">
            <a:spAutoFit/>
          </a:bodyPr>
          <a:lstStyle/>
          <a:p>
            <a:pPr algn="ctr"/>
            <a:r>
              <a:rPr lang="ja-JP" altLang="en-US">
                <a:solidFill>
                  <a:schemeClr val="bg1"/>
                </a:solidFill>
                <a:latin typeface="Meiryo" panose="020B0604030504040204" pitchFamily="34" charset="-128"/>
                <a:ea typeface="Meiryo" panose="020B0604030504040204" pitchFamily="34" charset="-128"/>
              </a:rPr>
              <a:t>人間が働く・</a:t>
            </a:r>
            <a:r>
              <a:rPr lang="en-US" altLang="ja-JP" dirty="0">
                <a:solidFill>
                  <a:schemeClr val="bg1"/>
                </a:solidFill>
                <a:latin typeface="Meiryo" panose="020B0604030504040204" pitchFamily="34" charset="-128"/>
                <a:ea typeface="Meiryo" panose="020B0604030504040204" pitchFamily="34" charset="-128"/>
              </a:rPr>
              <a:t>IT</a:t>
            </a:r>
            <a:r>
              <a:rPr lang="ja-JP" altLang="en-US">
                <a:solidFill>
                  <a:schemeClr val="bg1"/>
                </a:solidFill>
                <a:latin typeface="Meiryo" panose="020B0604030504040204" pitchFamily="34" charset="-128"/>
                <a:ea typeface="Meiryo" panose="020B0604030504040204" pitchFamily="34" charset="-128"/>
              </a:rPr>
              <a:t>が支援する</a:t>
            </a:r>
          </a:p>
        </p:txBody>
      </p:sp>
      <p:sp>
        <p:nvSpPr>
          <p:cNvPr id="20" name="正方形/長方形 19">
            <a:extLst>
              <a:ext uri="{FF2B5EF4-FFF2-40B4-BE49-F238E27FC236}">
                <a16:creationId xmlns:a16="http://schemas.microsoft.com/office/drawing/2014/main" id="{2409628D-C705-2E43-9C38-ED80B3E3F7E3}"/>
              </a:ext>
            </a:extLst>
          </p:cNvPr>
          <p:cNvSpPr/>
          <p:nvPr/>
        </p:nvSpPr>
        <p:spPr>
          <a:xfrm>
            <a:off x="5892042" y="1915906"/>
            <a:ext cx="2502608" cy="369332"/>
          </a:xfrm>
          <a:prstGeom prst="rect">
            <a:avLst/>
          </a:prstGeom>
        </p:spPr>
        <p:txBody>
          <a:bodyPr wrap="none">
            <a:spAutoFit/>
          </a:bodyPr>
          <a:lstStyle/>
          <a:p>
            <a:pPr algn="ctr"/>
            <a:r>
              <a:rPr lang="en-US" altLang="ja-JP" dirty="0">
                <a:solidFill>
                  <a:schemeClr val="bg1"/>
                </a:solidFill>
                <a:latin typeface="Meiryo" panose="020B0604030504040204" pitchFamily="34" charset="-128"/>
                <a:ea typeface="Meiryo" panose="020B0604030504040204" pitchFamily="34" charset="-128"/>
              </a:rPr>
              <a:t>IT</a:t>
            </a:r>
            <a:r>
              <a:rPr lang="ja-JP" altLang="en-US">
                <a:solidFill>
                  <a:schemeClr val="bg1"/>
                </a:solidFill>
                <a:latin typeface="Meiryo" panose="020B0604030504040204" pitchFamily="34" charset="-128"/>
                <a:ea typeface="Meiryo" panose="020B0604030504040204" pitchFamily="34" charset="-128"/>
              </a:rPr>
              <a:t>と人間が一緒に働く</a:t>
            </a:r>
          </a:p>
        </p:txBody>
      </p:sp>
      <p:sp>
        <p:nvSpPr>
          <p:cNvPr id="21" name="正方形/長方形 20">
            <a:extLst>
              <a:ext uri="{FF2B5EF4-FFF2-40B4-BE49-F238E27FC236}">
                <a16:creationId xmlns:a16="http://schemas.microsoft.com/office/drawing/2014/main" id="{C094DB33-E0B1-1D4D-816E-235C6F868938}"/>
              </a:ext>
            </a:extLst>
          </p:cNvPr>
          <p:cNvSpPr/>
          <p:nvPr/>
        </p:nvSpPr>
        <p:spPr>
          <a:xfrm>
            <a:off x="5537042" y="4971090"/>
            <a:ext cx="3211422" cy="738664"/>
          </a:xfrm>
          <a:prstGeom prst="rect">
            <a:avLst/>
          </a:prstGeom>
        </p:spPr>
        <p:txBody>
          <a:bodyPr wrap="square">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にできることは徹底して</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に任せ</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人間にしかできない目的やテーマ</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の設定に人間は集中する</a:t>
            </a:r>
          </a:p>
        </p:txBody>
      </p:sp>
      <p:sp>
        <p:nvSpPr>
          <p:cNvPr id="22" name="正方形/長方形 21">
            <a:extLst>
              <a:ext uri="{FF2B5EF4-FFF2-40B4-BE49-F238E27FC236}">
                <a16:creationId xmlns:a16="http://schemas.microsoft.com/office/drawing/2014/main" id="{CF728155-812A-2945-8609-3FD38A204A06}"/>
              </a:ext>
            </a:extLst>
          </p:cNvPr>
          <p:cNvSpPr/>
          <p:nvPr/>
        </p:nvSpPr>
        <p:spPr>
          <a:xfrm>
            <a:off x="2262664" y="4971090"/>
            <a:ext cx="3211422" cy="738664"/>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人間が働くことを前提に作られた</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ビジネス・プロセスの効率や利便性</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の向上を</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が支援する</a:t>
            </a:r>
          </a:p>
        </p:txBody>
      </p:sp>
      <p:sp>
        <p:nvSpPr>
          <p:cNvPr id="23" name="正方形/長方形 22">
            <a:extLst>
              <a:ext uri="{FF2B5EF4-FFF2-40B4-BE49-F238E27FC236}">
                <a16:creationId xmlns:a16="http://schemas.microsoft.com/office/drawing/2014/main" id="{9567EBC0-59D4-1A45-9412-98E4B4A9FDC5}"/>
              </a:ext>
            </a:extLst>
          </p:cNvPr>
          <p:cNvSpPr/>
          <p:nvPr/>
        </p:nvSpPr>
        <p:spPr>
          <a:xfrm>
            <a:off x="275164" y="2341776"/>
            <a:ext cx="8593672" cy="432048"/>
          </a:xfrm>
          <a:prstGeom prst="rect">
            <a:avLst/>
          </a:prstGeom>
          <a:solidFill>
            <a:srgbClr val="00B05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934EA62-DBF1-E94C-922C-74D5A406A0F2}"/>
              </a:ext>
            </a:extLst>
          </p:cNvPr>
          <p:cNvSpPr txBox="1"/>
          <p:nvPr/>
        </p:nvSpPr>
        <p:spPr>
          <a:xfrm>
            <a:off x="5561953" y="2433632"/>
            <a:ext cx="3211421" cy="2308324"/>
          </a:xfrm>
          <a:prstGeom prst="rect">
            <a:avLst/>
          </a:prstGeom>
          <a:noFill/>
        </p:spPr>
        <p:txBody>
          <a:bodyPr wrap="squar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と人間がビジネス価値を創出</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スピードとスケールを重視</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変更に俊敏・継続的に進化</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予測する・最適化する</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が学ぶ・</a:t>
            </a: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が判断する</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76F52C72-436F-454E-B540-3E62BB1757B9}"/>
              </a:ext>
            </a:extLst>
          </p:cNvPr>
          <p:cNvSpPr txBox="1"/>
          <p:nvPr/>
        </p:nvSpPr>
        <p:spPr>
          <a:xfrm>
            <a:off x="2262665" y="2424219"/>
            <a:ext cx="3211422" cy="230832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人間がビジネス価値を創出</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コストとパフォーマンスを重視</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固定的で長期・安定稼働</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処理する・記録する</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人間が学ぶ・人間が判断する</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187FFB3-25FB-9D48-9D57-1A71A5882C94}"/>
              </a:ext>
            </a:extLst>
          </p:cNvPr>
          <p:cNvSpPr txBox="1"/>
          <p:nvPr/>
        </p:nvSpPr>
        <p:spPr>
          <a:xfrm>
            <a:off x="395536" y="2433632"/>
            <a:ext cx="1620957" cy="230832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ビジネス</a:t>
            </a:r>
            <a:endParaRPr kumimoji="1" lang="en-US" altLang="ja-JP" sz="1600" dirty="0">
              <a:solidFill>
                <a:schemeClr val="bg1"/>
              </a:solidFill>
              <a:latin typeface="Meiryo" panose="020B0604030504040204" pitchFamily="34" charset="-128"/>
              <a:ea typeface="Meiryo" panose="020B0604030504040204" pitchFamily="34" charset="-128"/>
            </a:endParaRPr>
          </a:p>
          <a:p>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役割</a:t>
            </a:r>
            <a:endParaRPr kumimoji="1" lang="en-US" altLang="ja-JP" sz="1600" dirty="0">
              <a:solidFill>
                <a:schemeClr val="bg1"/>
              </a:solidFill>
              <a:latin typeface="Meiryo" panose="020B0604030504040204" pitchFamily="34" charset="-128"/>
              <a:ea typeface="Meiryo" panose="020B0604030504040204" pitchFamily="34" charset="-128"/>
            </a:endParaRPr>
          </a:p>
          <a:p>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構築・運用</a:t>
            </a:r>
            <a:endParaRPr lang="en-US" altLang="ja-JP" sz="1600" dirty="0">
              <a:solidFill>
                <a:schemeClr val="bg1"/>
              </a:solidFill>
              <a:latin typeface="Meiryo" panose="020B0604030504040204" pitchFamily="34" charset="-128"/>
              <a:ea typeface="Meiryo" panose="020B0604030504040204" pitchFamily="34" charset="-128"/>
            </a:endParaRPr>
          </a:p>
          <a:p>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機能</a:t>
            </a:r>
            <a:endParaRPr kumimoji="1" lang="en-US" altLang="ja-JP" sz="1600" dirty="0">
              <a:solidFill>
                <a:schemeClr val="bg1"/>
              </a:solidFill>
              <a:latin typeface="Meiryo" panose="020B0604030504040204" pitchFamily="34" charset="-128"/>
              <a:ea typeface="Meiryo" panose="020B0604030504040204" pitchFamily="34" charset="-128"/>
            </a:endParaRPr>
          </a:p>
          <a:p>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知見・ノウハウ</a:t>
            </a:r>
            <a:endParaRPr lang="en-US" altLang="ja-JP" sz="16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376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0" grpId="0"/>
      <p:bldP spid="21"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p:cNvSpPr/>
          <p:nvPr/>
        </p:nvSpPr>
        <p:spPr bwMode="auto">
          <a:xfrm>
            <a:off x="1977632" y="2236806"/>
            <a:ext cx="5208058" cy="3551204"/>
          </a:xfrm>
          <a:prstGeom prst="rect">
            <a:avLst/>
          </a:prstGeom>
          <a:solidFill>
            <a:schemeClr val="accent1">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dirty="0">
              <a:ln>
                <a:noFill/>
              </a:ln>
              <a:effectLst/>
              <a:latin typeface="メイリオ"/>
              <a:ea typeface="メイリオ"/>
              <a:cs typeface="メイリオ"/>
            </a:endParaRPr>
          </a:p>
        </p:txBody>
      </p:sp>
      <p:sp>
        <p:nvSpPr>
          <p:cNvPr id="24" name="正方形/長方形 23"/>
          <p:cNvSpPr/>
          <p:nvPr/>
        </p:nvSpPr>
        <p:spPr bwMode="auto">
          <a:xfrm>
            <a:off x="3093084" y="2337074"/>
            <a:ext cx="2972976" cy="295794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effectLst/>
                <a:latin typeface="メイリオ"/>
                <a:ea typeface="メイリオ"/>
                <a:cs typeface="メイリオ"/>
              </a:rPr>
              <a:t>可視化</a:t>
            </a:r>
          </a:p>
        </p:txBody>
      </p:sp>
      <p:sp>
        <p:nvSpPr>
          <p:cNvPr id="63" name="正方形/長方形 62">
            <a:extLst>
              <a:ext uri="{FF2B5EF4-FFF2-40B4-BE49-F238E27FC236}">
                <a16:creationId xmlns:a16="http://schemas.microsoft.com/office/drawing/2014/main" id="{F9A805F9-82A6-864B-B83C-D927B889BB86}"/>
              </a:ext>
            </a:extLst>
          </p:cNvPr>
          <p:cNvSpPr/>
          <p:nvPr/>
        </p:nvSpPr>
        <p:spPr>
          <a:xfrm>
            <a:off x="3617976" y="3592223"/>
            <a:ext cx="1869927" cy="2892123"/>
          </a:xfrm>
          <a:prstGeom prst="rect">
            <a:avLst/>
          </a:prstGeom>
          <a:solidFill>
            <a:schemeClr val="accent6">
              <a:lumMod val="75000"/>
              <a:alpha val="46275"/>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4" name="タイトル 3"/>
          <p:cNvSpPr>
            <a:spLocks noGrp="1"/>
          </p:cNvSpPr>
          <p:nvPr>
            <p:ph type="title"/>
          </p:nvPr>
        </p:nvSpPr>
        <p:spPr/>
        <p:txBody>
          <a:bodyPr/>
          <a:lstStyle/>
          <a:p>
            <a:r>
              <a:rPr kumimoji="1" lang="en-US" altLang="ja-JP" dirty="0">
                <a:latin typeface="メイリオ"/>
                <a:ea typeface="メイリオ"/>
                <a:cs typeface="メイリオ"/>
              </a:rPr>
              <a:t>DX</a:t>
            </a:r>
            <a:r>
              <a:rPr kumimoji="1" lang="ja-JP" altLang="en-US" dirty="0">
                <a:latin typeface="メイリオ"/>
                <a:ea typeface="メイリオ"/>
                <a:cs typeface="メイリオ"/>
              </a:rPr>
              <a:t>と</a:t>
            </a:r>
            <a:r>
              <a:rPr kumimoji="1" lang="en-US" altLang="ja-JP" dirty="0">
                <a:latin typeface="メイリオ"/>
                <a:ea typeface="メイリオ"/>
                <a:cs typeface="メイリオ"/>
              </a:rPr>
              <a:t>ERP</a:t>
            </a:r>
            <a:endParaRPr kumimoji="1" lang="ja-JP" altLang="en-US" dirty="0">
              <a:latin typeface="メイリオ"/>
              <a:ea typeface="メイリオ"/>
              <a:cs typeface="メイリオ"/>
            </a:endParaRPr>
          </a:p>
        </p:txBody>
      </p:sp>
      <p:sp>
        <p:nvSpPr>
          <p:cNvPr id="5" name="フローチャート: 磁気ディスク 4"/>
          <p:cNvSpPr/>
          <p:nvPr/>
        </p:nvSpPr>
        <p:spPr bwMode="auto">
          <a:xfrm>
            <a:off x="3602895" y="3181006"/>
            <a:ext cx="1869927" cy="952564"/>
          </a:xfrm>
          <a:prstGeom prst="flowChartMagneticDisk">
            <a:avLst/>
          </a:prstGeom>
          <a:solidFill>
            <a:srgbClr val="8000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メイリオ"/>
                <a:ea typeface="メイリオ"/>
                <a:cs typeface="メイリオ"/>
              </a:rPr>
              <a:t>統合データ</a:t>
            </a:r>
          </a:p>
        </p:txBody>
      </p:sp>
      <p:grpSp>
        <p:nvGrpSpPr>
          <p:cNvPr id="6" name="図形グループ 5"/>
          <p:cNvGrpSpPr/>
          <p:nvPr/>
        </p:nvGrpSpPr>
        <p:grpSpPr>
          <a:xfrm>
            <a:off x="1054353" y="1681870"/>
            <a:ext cx="401064" cy="852289"/>
            <a:chOff x="1052787" y="1829914"/>
            <a:chExt cx="401064" cy="852289"/>
          </a:xfrm>
          <a:effectLst>
            <a:outerShdw blurRad="50800" dist="38100" dir="2700000" algn="tl" rotWithShape="0">
              <a:prstClr val="black">
                <a:alpha val="40000"/>
              </a:prstClr>
            </a:outerShdw>
          </a:effectLst>
        </p:grpSpPr>
        <p:sp>
          <p:nvSpPr>
            <p:cNvPr id="2" name="円/楕円 1"/>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 name="フローチャート: 論理積ゲート 2"/>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7" name="テキスト ボックス 6"/>
          <p:cNvSpPr txBox="1"/>
          <p:nvPr/>
        </p:nvSpPr>
        <p:spPr>
          <a:xfrm>
            <a:off x="979154" y="2575937"/>
            <a:ext cx="954107" cy="276999"/>
          </a:xfrm>
          <a:prstGeom prst="rect">
            <a:avLst/>
          </a:prstGeom>
          <a:noFill/>
        </p:spPr>
        <p:txBody>
          <a:bodyPr wrap="none" rtlCol="0">
            <a:spAutoFit/>
          </a:bodyPr>
          <a:lstStyle/>
          <a:p>
            <a:r>
              <a:rPr kumimoji="1" lang="ja-JP" altLang="en-US" sz="1200" dirty="0">
                <a:solidFill>
                  <a:schemeClr val="tx1">
                    <a:lumMod val="50000"/>
                    <a:lumOff val="50000"/>
                  </a:schemeClr>
                </a:solidFill>
                <a:latin typeface="メイリオ"/>
                <a:ea typeface="メイリオ"/>
                <a:cs typeface="メイリオ"/>
              </a:rPr>
              <a:t>営業・販売</a:t>
            </a:r>
          </a:p>
        </p:txBody>
      </p:sp>
      <p:grpSp>
        <p:nvGrpSpPr>
          <p:cNvPr id="8" name="図形グループ 7"/>
          <p:cNvGrpSpPr/>
          <p:nvPr/>
        </p:nvGrpSpPr>
        <p:grpSpPr>
          <a:xfrm>
            <a:off x="1062709" y="3999871"/>
            <a:ext cx="401064" cy="852289"/>
            <a:chOff x="1052787" y="1829914"/>
            <a:chExt cx="401064" cy="852289"/>
          </a:xfrm>
          <a:effectLst>
            <a:outerShdw blurRad="50800" dist="38100" dir="2700000" algn="tl" rotWithShape="0">
              <a:prstClr val="black">
                <a:alpha val="40000"/>
              </a:prstClr>
            </a:outerShdw>
          </a:effectLst>
        </p:grpSpPr>
        <p:sp>
          <p:nvSpPr>
            <p:cNvPr id="9" name="円/楕円 8"/>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10" name="フローチャート: 論理積ゲート 9"/>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11" name="テキスト ボックス 10"/>
          <p:cNvSpPr txBox="1"/>
          <p:nvPr/>
        </p:nvSpPr>
        <p:spPr>
          <a:xfrm>
            <a:off x="987510" y="4893938"/>
            <a:ext cx="954107" cy="276999"/>
          </a:xfrm>
          <a:prstGeom prst="rect">
            <a:avLst/>
          </a:prstGeom>
          <a:noFill/>
        </p:spPr>
        <p:txBody>
          <a:bodyPr wrap="none" rtlCol="0">
            <a:spAutoFit/>
          </a:bodyPr>
          <a:lstStyle/>
          <a:p>
            <a:r>
              <a:rPr kumimoji="1" lang="ja-JP" altLang="en-US" sz="1200" dirty="0">
                <a:solidFill>
                  <a:schemeClr val="tx1">
                    <a:lumMod val="50000"/>
                    <a:lumOff val="50000"/>
                  </a:schemeClr>
                </a:solidFill>
                <a:latin typeface="メイリオ"/>
                <a:ea typeface="メイリオ"/>
                <a:cs typeface="メイリオ"/>
              </a:rPr>
              <a:t>倉庫・物流</a:t>
            </a:r>
          </a:p>
        </p:txBody>
      </p:sp>
      <p:grpSp>
        <p:nvGrpSpPr>
          <p:cNvPr id="12" name="図形グループ 11"/>
          <p:cNvGrpSpPr/>
          <p:nvPr/>
        </p:nvGrpSpPr>
        <p:grpSpPr>
          <a:xfrm>
            <a:off x="7663514" y="1690226"/>
            <a:ext cx="401064" cy="852289"/>
            <a:chOff x="1052787" y="1829914"/>
            <a:chExt cx="401064" cy="852289"/>
          </a:xfrm>
          <a:effectLst>
            <a:outerShdw blurRad="50800" dist="38100" dir="2700000" algn="tl" rotWithShape="0">
              <a:prstClr val="black">
                <a:alpha val="40000"/>
              </a:prstClr>
            </a:outerShdw>
          </a:effectLst>
        </p:grpSpPr>
        <p:sp>
          <p:nvSpPr>
            <p:cNvPr id="13" name="円/楕円 12"/>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14" name="フローチャート: 論理積ゲート 13"/>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15" name="テキスト ボックス 14"/>
          <p:cNvSpPr txBox="1"/>
          <p:nvPr/>
        </p:nvSpPr>
        <p:spPr>
          <a:xfrm>
            <a:off x="7220695" y="2575937"/>
            <a:ext cx="954107" cy="276999"/>
          </a:xfrm>
          <a:prstGeom prst="rect">
            <a:avLst/>
          </a:prstGeom>
          <a:noFill/>
        </p:spPr>
        <p:txBody>
          <a:bodyPr wrap="none" rtlCol="0">
            <a:spAutoFit/>
          </a:bodyPr>
          <a:lstStyle/>
          <a:p>
            <a:pPr algn="r"/>
            <a:r>
              <a:rPr kumimoji="1" lang="ja-JP" altLang="en-US" sz="1200" dirty="0">
                <a:solidFill>
                  <a:schemeClr val="tx1">
                    <a:lumMod val="50000"/>
                    <a:lumOff val="50000"/>
                  </a:schemeClr>
                </a:solidFill>
                <a:latin typeface="メイリオ"/>
                <a:ea typeface="メイリオ"/>
                <a:cs typeface="メイリオ"/>
              </a:rPr>
              <a:t>経理・財務</a:t>
            </a:r>
          </a:p>
        </p:txBody>
      </p:sp>
      <p:grpSp>
        <p:nvGrpSpPr>
          <p:cNvPr id="16" name="図形グループ 15"/>
          <p:cNvGrpSpPr/>
          <p:nvPr/>
        </p:nvGrpSpPr>
        <p:grpSpPr>
          <a:xfrm>
            <a:off x="7663514" y="3999871"/>
            <a:ext cx="401064" cy="852289"/>
            <a:chOff x="1052787" y="1829914"/>
            <a:chExt cx="401064" cy="852289"/>
          </a:xfrm>
          <a:effectLst>
            <a:outerShdw blurRad="50800" dist="38100" dir="2700000" algn="tl" rotWithShape="0">
              <a:prstClr val="black">
                <a:alpha val="40000"/>
              </a:prstClr>
            </a:outerShdw>
          </a:effectLst>
        </p:grpSpPr>
        <p:sp>
          <p:nvSpPr>
            <p:cNvPr id="17" name="円/楕円 16"/>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18" name="フローチャート: 論理積ゲート 17"/>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19" name="テキスト ボックス 18"/>
          <p:cNvSpPr txBox="1"/>
          <p:nvPr/>
        </p:nvSpPr>
        <p:spPr>
          <a:xfrm>
            <a:off x="7229051" y="4893938"/>
            <a:ext cx="954107" cy="276999"/>
          </a:xfrm>
          <a:prstGeom prst="rect">
            <a:avLst/>
          </a:prstGeom>
          <a:noFill/>
        </p:spPr>
        <p:txBody>
          <a:bodyPr wrap="none" rtlCol="0">
            <a:spAutoFit/>
          </a:bodyPr>
          <a:lstStyle/>
          <a:p>
            <a:pPr algn="r"/>
            <a:r>
              <a:rPr kumimoji="1" lang="ja-JP" altLang="en-US" sz="1200" dirty="0">
                <a:solidFill>
                  <a:schemeClr val="tx1">
                    <a:lumMod val="50000"/>
                    <a:lumOff val="50000"/>
                  </a:schemeClr>
                </a:solidFill>
                <a:latin typeface="メイリオ"/>
                <a:ea typeface="メイリオ"/>
                <a:cs typeface="メイリオ"/>
              </a:rPr>
              <a:t>調達・管理</a:t>
            </a:r>
          </a:p>
        </p:txBody>
      </p:sp>
      <p:grpSp>
        <p:nvGrpSpPr>
          <p:cNvPr id="20" name="図形グループ 19"/>
          <p:cNvGrpSpPr/>
          <p:nvPr/>
        </p:nvGrpSpPr>
        <p:grpSpPr>
          <a:xfrm>
            <a:off x="4379040" y="792040"/>
            <a:ext cx="401064" cy="852289"/>
            <a:chOff x="1052787" y="1829914"/>
            <a:chExt cx="401064" cy="852289"/>
          </a:xfrm>
          <a:solidFill>
            <a:schemeClr val="tx1">
              <a:lumMod val="50000"/>
              <a:lumOff val="50000"/>
            </a:schemeClr>
          </a:solidFill>
          <a:effectLst>
            <a:outerShdw blurRad="50800" dist="38100" dir="2700000" algn="tl" rotWithShape="0">
              <a:prstClr val="black">
                <a:alpha val="40000"/>
              </a:prstClr>
            </a:outerShdw>
          </a:effectLst>
        </p:grpSpPr>
        <p:sp>
          <p:nvSpPr>
            <p:cNvPr id="21" name="円/楕円 20"/>
            <p:cNvSpPr/>
            <p:nvPr/>
          </p:nvSpPr>
          <p:spPr bwMode="auto">
            <a:xfrm>
              <a:off x="1052787" y="1829914"/>
              <a:ext cx="401062" cy="376010"/>
            </a:xfrm>
            <a:prstGeom prst="ellipse">
              <a:avLst/>
            </a:prstGeom>
            <a:grp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22" name="フローチャート: 論理積ゲート 21"/>
            <p:cNvSpPr/>
            <p:nvPr/>
          </p:nvSpPr>
          <p:spPr bwMode="auto">
            <a:xfrm rot="16200000">
              <a:off x="1004744" y="2233096"/>
              <a:ext cx="497154" cy="401060"/>
            </a:xfrm>
            <a:prstGeom prst="flowChartDelay">
              <a:avLst/>
            </a:prstGeom>
            <a:grp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23" name="テキスト ボックス 22"/>
          <p:cNvSpPr txBox="1"/>
          <p:nvPr/>
        </p:nvSpPr>
        <p:spPr>
          <a:xfrm>
            <a:off x="4325778" y="1687032"/>
            <a:ext cx="492443" cy="276999"/>
          </a:xfrm>
          <a:prstGeom prst="rect">
            <a:avLst/>
          </a:prstGeom>
          <a:noFill/>
        </p:spPr>
        <p:txBody>
          <a:bodyPr wrap="none" rtlCol="0">
            <a:spAutoFit/>
          </a:bodyPr>
          <a:lstStyle/>
          <a:p>
            <a:pPr algn="ctr"/>
            <a:r>
              <a:rPr kumimoji="1" lang="ja-JP" altLang="en-US" sz="1200" dirty="0">
                <a:solidFill>
                  <a:schemeClr val="tx1">
                    <a:lumMod val="50000"/>
                    <a:lumOff val="50000"/>
                  </a:schemeClr>
                </a:solidFill>
                <a:latin typeface="メイリオ"/>
                <a:ea typeface="メイリオ"/>
                <a:cs typeface="メイリオ"/>
              </a:rPr>
              <a:t>経営</a:t>
            </a:r>
          </a:p>
        </p:txBody>
      </p:sp>
      <p:sp>
        <p:nvSpPr>
          <p:cNvPr id="29" name="テキスト ボックス 28"/>
          <p:cNvSpPr txBox="1"/>
          <p:nvPr/>
        </p:nvSpPr>
        <p:spPr>
          <a:xfrm>
            <a:off x="3671753" y="2362141"/>
            <a:ext cx="1800493" cy="523220"/>
          </a:xfrm>
          <a:prstGeom prst="rect">
            <a:avLst/>
          </a:prstGeom>
          <a:noFill/>
        </p:spPr>
        <p:txBody>
          <a:bodyPr wrap="none" rtlCol="0">
            <a:spAutoFit/>
          </a:bodyPr>
          <a:lstStyle/>
          <a:p>
            <a:pPr algn="ctr"/>
            <a:r>
              <a:rPr kumimoji="1" lang="ja-JP" altLang="en-US" sz="1400" dirty="0">
                <a:solidFill>
                  <a:srgbClr val="0000FF"/>
                </a:solidFill>
                <a:latin typeface="メイリオ"/>
                <a:ea typeface="メイリオ"/>
                <a:cs typeface="メイリオ"/>
              </a:rPr>
              <a:t>可視化・分析・計画</a:t>
            </a:r>
            <a:endParaRPr kumimoji="1" lang="en-US" altLang="ja-JP" sz="1400" dirty="0">
              <a:solidFill>
                <a:srgbClr val="0000FF"/>
              </a:solidFill>
              <a:latin typeface="メイリオ"/>
              <a:ea typeface="メイリオ"/>
              <a:cs typeface="メイリオ"/>
            </a:endParaRPr>
          </a:p>
          <a:p>
            <a:pPr algn="ctr"/>
            <a:r>
              <a:rPr kumimoji="1" lang="ja-JP" altLang="en-US" sz="1400" dirty="0">
                <a:solidFill>
                  <a:srgbClr val="0000FF"/>
                </a:solidFill>
                <a:latin typeface="メイリオ"/>
                <a:ea typeface="メイリオ"/>
                <a:cs typeface="メイリオ"/>
              </a:rPr>
              <a:t>アプリケーション</a:t>
            </a:r>
          </a:p>
        </p:txBody>
      </p:sp>
      <p:sp>
        <p:nvSpPr>
          <p:cNvPr id="30" name="テキスト ボックス 29"/>
          <p:cNvSpPr txBox="1"/>
          <p:nvPr/>
        </p:nvSpPr>
        <p:spPr>
          <a:xfrm>
            <a:off x="3671754" y="2830065"/>
            <a:ext cx="1800493" cy="369332"/>
          </a:xfrm>
          <a:prstGeom prst="rect">
            <a:avLst/>
          </a:prstGeom>
          <a:noFill/>
        </p:spPr>
        <p:txBody>
          <a:bodyPr wrap="none" rtlCol="0">
            <a:spAutoFit/>
          </a:bodyPr>
          <a:lstStyle/>
          <a:p>
            <a:pPr algn="ctr"/>
            <a:r>
              <a:rPr kumimoji="1" lang="ja-JP" altLang="en-US" b="1" dirty="0">
                <a:solidFill>
                  <a:srgbClr val="008000"/>
                </a:solidFill>
                <a:latin typeface="メイリオ"/>
                <a:ea typeface="メイリオ"/>
                <a:cs typeface="メイリオ"/>
              </a:rPr>
              <a:t>アナリティクス</a:t>
            </a:r>
          </a:p>
        </p:txBody>
      </p:sp>
      <p:cxnSp>
        <p:nvCxnSpPr>
          <p:cNvPr id="32" name="直線矢印コネクタ 31"/>
          <p:cNvCxnSpPr>
            <a:cxnSpLocks/>
            <a:stCxn id="5" idx="2"/>
          </p:cNvCxnSpPr>
          <p:nvPr/>
        </p:nvCxnSpPr>
        <p:spPr bwMode="auto">
          <a:xfrm flipH="1" flipV="1">
            <a:off x="1463771" y="2234714"/>
            <a:ext cx="2139124" cy="1422574"/>
          </a:xfrm>
          <a:prstGeom prst="straightConnector1">
            <a:avLst/>
          </a:prstGeom>
          <a:solidFill>
            <a:schemeClr val="bg1"/>
          </a:solidFill>
          <a:ln w="38100" cap="flat" cmpd="sng" algn="ctr">
            <a:solidFill>
              <a:srgbClr val="FF6600"/>
            </a:solidFill>
            <a:prstDash val="solid"/>
            <a:round/>
            <a:headEnd type="arrow"/>
            <a:tailEnd type="arrow"/>
          </a:ln>
          <a:effectLst/>
        </p:spPr>
      </p:cxnSp>
      <p:cxnSp>
        <p:nvCxnSpPr>
          <p:cNvPr id="33" name="直線矢印コネクタ 32"/>
          <p:cNvCxnSpPr>
            <a:stCxn id="5" idx="2"/>
            <a:endCxn id="10" idx="2"/>
          </p:cNvCxnSpPr>
          <p:nvPr/>
        </p:nvCxnSpPr>
        <p:spPr bwMode="auto">
          <a:xfrm flipH="1">
            <a:off x="1463773" y="3657288"/>
            <a:ext cx="2139122" cy="946295"/>
          </a:xfrm>
          <a:prstGeom prst="straightConnector1">
            <a:avLst/>
          </a:prstGeom>
          <a:solidFill>
            <a:schemeClr val="bg1"/>
          </a:solidFill>
          <a:ln w="38100" cap="flat" cmpd="sng" algn="ctr">
            <a:solidFill>
              <a:srgbClr val="FF6600"/>
            </a:solidFill>
            <a:prstDash val="solid"/>
            <a:round/>
            <a:headEnd type="arrow"/>
            <a:tailEnd type="arrow"/>
          </a:ln>
          <a:effectLst/>
        </p:spPr>
      </p:cxnSp>
      <p:cxnSp>
        <p:nvCxnSpPr>
          <p:cNvPr id="36" name="直線矢印コネクタ 35"/>
          <p:cNvCxnSpPr>
            <a:stCxn id="14" idx="0"/>
            <a:endCxn id="5" idx="4"/>
          </p:cNvCxnSpPr>
          <p:nvPr/>
        </p:nvCxnSpPr>
        <p:spPr bwMode="auto">
          <a:xfrm flipH="1">
            <a:off x="5472822" y="2293938"/>
            <a:ext cx="2190696" cy="1363350"/>
          </a:xfrm>
          <a:prstGeom prst="straightConnector1">
            <a:avLst/>
          </a:prstGeom>
          <a:solidFill>
            <a:schemeClr val="bg1"/>
          </a:solidFill>
          <a:ln w="38100" cap="flat" cmpd="sng" algn="ctr">
            <a:solidFill>
              <a:srgbClr val="FF6600"/>
            </a:solidFill>
            <a:prstDash val="solid"/>
            <a:round/>
            <a:headEnd type="arrow"/>
            <a:tailEnd type="arrow"/>
          </a:ln>
          <a:effectLst/>
        </p:spPr>
      </p:cxnSp>
      <p:cxnSp>
        <p:nvCxnSpPr>
          <p:cNvPr id="39" name="直線矢印コネクタ 38"/>
          <p:cNvCxnSpPr>
            <a:stCxn id="18" idx="0"/>
            <a:endCxn id="5" idx="4"/>
          </p:cNvCxnSpPr>
          <p:nvPr/>
        </p:nvCxnSpPr>
        <p:spPr bwMode="auto">
          <a:xfrm flipH="1" flipV="1">
            <a:off x="5472822" y="3657288"/>
            <a:ext cx="2190696" cy="946295"/>
          </a:xfrm>
          <a:prstGeom prst="straightConnector1">
            <a:avLst/>
          </a:prstGeom>
          <a:solidFill>
            <a:schemeClr val="bg1"/>
          </a:solidFill>
          <a:ln w="38100" cap="flat" cmpd="sng" algn="ctr">
            <a:solidFill>
              <a:srgbClr val="FF6600"/>
            </a:solidFill>
            <a:prstDash val="solid"/>
            <a:round/>
            <a:headEnd type="arrow"/>
            <a:tailEnd type="arrow"/>
          </a:ln>
          <a:effectLst/>
        </p:spPr>
      </p:cxnSp>
      <p:sp>
        <p:nvSpPr>
          <p:cNvPr id="25" name="正方形/長方形 24"/>
          <p:cNvSpPr/>
          <p:nvPr/>
        </p:nvSpPr>
        <p:spPr bwMode="auto">
          <a:xfrm>
            <a:off x="1895644" y="2798424"/>
            <a:ext cx="1590147"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rgbClr val="FFFFFF"/>
                </a:solidFill>
                <a:effectLst/>
                <a:latin typeface="メイリオ"/>
                <a:ea typeface="メイリオ"/>
                <a:cs typeface="メイリオ"/>
              </a:rPr>
              <a:t>営業・販売</a:t>
            </a:r>
            <a:endParaRPr kumimoji="0" lang="en-US" altLang="ja-JP" sz="1400" b="0" i="0" u="none" strike="noStrike" cap="none" normalizeH="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sp>
        <p:nvSpPr>
          <p:cNvPr id="26" name="正方形/長方形 25"/>
          <p:cNvSpPr/>
          <p:nvPr/>
        </p:nvSpPr>
        <p:spPr bwMode="auto">
          <a:xfrm>
            <a:off x="1895644" y="3817828"/>
            <a:ext cx="1590147"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メイリオ"/>
                <a:ea typeface="メイリオ"/>
                <a:cs typeface="メイリオ"/>
              </a:rPr>
              <a:t>倉庫・物流</a:t>
            </a:r>
            <a:endParaRPr kumimoji="0" lang="en-US" altLang="ja-JP" sz="14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sp>
        <p:nvSpPr>
          <p:cNvPr id="27" name="正方形/長方形 26"/>
          <p:cNvSpPr/>
          <p:nvPr/>
        </p:nvSpPr>
        <p:spPr bwMode="auto">
          <a:xfrm>
            <a:off x="5647243" y="2798424"/>
            <a:ext cx="1590147"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メイリオ"/>
                <a:ea typeface="メイリオ"/>
                <a:cs typeface="メイリオ"/>
              </a:rPr>
              <a:t>経理</a:t>
            </a:r>
            <a:r>
              <a:rPr kumimoji="0" lang="ja-JP" altLang="en-US" sz="1400" b="0" i="0" u="none" strike="noStrike" cap="none" normalizeH="0" dirty="0">
                <a:ln>
                  <a:noFill/>
                </a:ln>
                <a:solidFill>
                  <a:srgbClr val="FFFFFF"/>
                </a:solidFill>
                <a:effectLst/>
                <a:latin typeface="メイリオ"/>
                <a:ea typeface="メイリオ"/>
                <a:cs typeface="メイリオ"/>
              </a:rPr>
              <a:t>・財務</a:t>
            </a:r>
            <a:endParaRPr kumimoji="0" lang="en-US" altLang="ja-JP" sz="1400" b="0" i="0" u="none" strike="noStrike" cap="none" normalizeH="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sp>
        <p:nvSpPr>
          <p:cNvPr id="28" name="正方形/長方形 27"/>
          <p:cNvSpPr/>
          <p:nvPr/>
        </p:nvSpPr>
        <p:spPr bwMode="auto">
          <a:xfrm>
            <a:off x="5647243" y="3817828"/>
            <a:ext cx="1590147"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メイリオ"/>
                <a:ea typeface="メイリオ"/>
                <a:cs typeface="メイリオ"/>
              </a:rPr>
              <a:t>調達・管理</a:t>
            </a:r>
            <a:endParaRPr kumimoji="0" lang="en-US" altLang="ja-JP" sz="14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cxnSp>
        <p:nvCxnSpPr>
          <p:cNvPr id="43" name="直線矢印コネクタ 42"/>
          <p:cNvCxnSpPr>
            <a:cxnSpLocks/>
            <a:stCxn id="29" idx="0"/>
            <a:endCxn id="23" idx="2"/>
          </p:cNvCxnSpPr>
          <p:nvPr/>
        </p:nvCxnSpPr>
        <p:spPr bwMode="auto">
          <a:xfrm flipV="1">
            <a:off x="4572000" y="1964031"/>
            <a:ext cx="0" cy="398110"/>
          </a:xfrm>
          <a:prstGeom prst="straightConnector1">
            <a:avLst/>
          </a:prstGeom>
          <a:solidFill>
            <a:schemeClr val="bg1"/>
          </a:solidFill>
          <a:ln w="38100" cap="flat" cmpd="sng" algn="ctr">
            <a:solidFill>
              <a:srgbClr val="7DA0D0"/>
            </a:solidFill>
            <a:prstDash val="solid"/>
            <a:round/>
            <a:headEnd type="arrow"/>
            <a:tailEnd type="arrow"/>
          </a:ln>
          <a:effectLst/>
        </p:spPr>
      </p:cxnSp>
      <p:cxnSp>
        <p:nvCxnSpPr>
          <p:cNvPr id="48" name="直線矢印コネクタ 47"/>
          <p:cNvCxnSpPr>
            <a:endCxn id="3" idx="2"/>
          </p:cNvCxnSpPr>
          <p:nvPr/>
        </p:nvCxnSpPr>
        <p:spPr bwMode="auto">
          <a:xfrm flipH="1" flipV="1">
            <a:off x="1455417" y="2285582"/>
            <a:ext cx="1671089" cy="273644"/>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cxnSp>
        <p:nvCxnSpPr>
          <p:cNvPr id="51" name="直線矢印コネクタ 50"/>
          <p:cNvCxnSpPr>
            <a:endCxn id="10" idx="2"/>
          </p:cNvCxnSpPr>
          <p:nvPr/>
        </p:nvCxnSpPr>
        <p:spPr bwMode="auto">
          <a:xfrm flipH="1">
            <a:off x="1463773" y="4467794"/>
            <a:ext cx="1636100" cy="135789"/>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cxnSp>
        <p:nvCxnSpPr>
          <p:cNvPr id="54" name="直線矢印コネクタ 53"/>
          <p:cNvCxnSpPr/>
          <p:nvPr/>
        </p:nvCxnSpPr>
        <p:spPr bwMode="auto">
          <a:xfrm flipH="1" flipV="1">
            <a:off x="6032638" y="4484506"/>
            <a:ext cx="1664302" cy="108625"/>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cxnSp>
        <p:nvCxnSpPr>
          <p:cNvPr id="55" name="直線矢印コネクタ 54"/>
          <p:cNvCxnSpPr>
            <a:stCxn id="14" idx="0"/>
          </p:cNvCxnSpPr>
          <p:nvPr/>
        </p:nvCxnSpPr>
        <p:spPr bwMode="auto">
          <a:xfrm flipH="1">
            <a:off x="6038438" y="2293938"/>
            <a:ext cx="1625080" cy="239956"/>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sp>
        <p:nvSpPr>
          <p:cNvPr id="59" name="テキスト ボックス 58"/>
          <p:cNvSpPr txBox="1"/>
          <p:nvPr/>
        </p:nvSpPr>
        <p:spPr>
          <a:xfrm>
            <a:off x="3698203" y="5362826"/>
            <a:ext cx="1747593" cy="400110"/>
          </a:xfrm>
          <a:prstGeom prst="rect">
            <a:avLst/>
          </a:prstGeom>
          <a:noFill/>
        </p:spPr>
        <p:txBody>
          <a:bodyPr wrap="none" rtlCol="0">
            <a:spAutoFit/>
          </a:bodyPr>
          <a:lstStyle/>
          <a:p>
            <a:pPr algn="ctr"/>
            <a:r>
              <a:rPr kumimoji="1" lang="en-US" altLang="ja-JP" sz="2000" b="1" dirty="0">
                <a:solidFill>
                  <a:srgbClr val="0000FF"/>
                </a:solidFill>
                <a:latin typeface="メイリオ"/>
                <a:ea typeface="メイリオ"/>
                <a:cs typeface="メイリオ"/>
              </a:rPr>
              <a:t>ERP</a:t>
            </a:r>
            <a:r>
              <a:rPr lang="ja-JP" altLang="en-US" sz="2000" dirty="0">
                <a:solidFill>
                  <a:srgbClr val="0000FF"/>
                </a:solidFill>
                <a:latin typeface="メイリオ"/>
                <a:ea typeface="メイリオ"/>
                <a:cs typeface="メイリオ"/>
              </a:rPr>
              <a:t>システム</a:t>
            </a:r>
            <a:endParaRPr kumimoji="1" lang="ja-JP" altLang="en-US" sz="2000" dirty="0">
              <a:solidFill>
                <a:srgbClr val="0000FF"/>
              </a:solidFill>
              <a:latin typeface="メイリオ"/>
              <a:ea typeface="メイリオ"/>
              <a:cs typeface="メイリオ"/>
            </a:endParaRPr>
          </a:p>
        </p:txBody>
      </p:sp>
      <p:grpSp>
        <p:nvGrpSpPr>
          <p:cNvPr id="91" name="図形グループ 90"/>
          <p:cNvGrpSpPr/>
          <p:nvPr/>
        </p:nvGrpSpPr>
        <p:grpSpPr>
          <a:xfrm>
            <a:off x="2123852" y="4952432"/>
            <a:ext cx="401064" cy="852289"/>
            <a:chOff x="1052787" y="1829914"/>
            <a:chExt cx="401064" cy="852289"/>
          </a:xfrm>
          <a:effectLst>
            <a:outerShdw blurRad="50800" dist="38100" dir="2700000" algn="tl" rotWithShape="0">
              <a:prstClr val="black">
                <a:alpha val="40000"/>
              </a:prstClr>
            </a:outerShdw>
          </a:effectLst>
        </p:grpSpPr>
        <p:sp>
          <p:nvSpPr>
            <p:cNvPr id="92" name="円/楕円 91"/>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93" name="フローチャート: 論理積ゲート 92"/>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94" name="テキスト ボックス 93"/>
          <p:cNvSpPr txBox="1"/>
          <p:nvPr/>
        </p:nvSpPr>
        <p:spPr>
          <a:xfrm>
            <a:off x="2048653" y="5846499"/>
            <a:ext cx="954107" cy="276999"/>
          </a:xfrm>
          <a:prstGeom prst="rect">
            <a:avLst/>
          </a:prstGeom>
          <a:noFill/>
        </p:spPr>
        <p:txBody>
          <a:bodyPr wrap="none" rtlCol="0">
            <a:spAutoFit/>
          </a:bodyPr>
          <a:lstStyle/>
          <a:p>
            <a:r>
              <a:rPr kumimoji="1" lang="ja-JP" altLang="en-US" sz="1200" dirty="0">
                <a:solidFill>
                  <a:schemeClr val="tx1">
                    <a:lumMod val="50000"/>
                    <a:lumOff val="50000"/>
                  </a:schemeClr>
                </a:solidFill>
                <a:latin typeface="メイリオ"/>
                <a:ea typeface="メイリオ"/>
                <a:cs typeface="メイリオ"/>
              </a:rPr>
              <a:t>倉庫・物流</a:t>
            </a:r>
          </a:p>
        </p:txBody>
      </p:sp>
      <p:grpSp>
        <p:nvGrpSpPr>
          <p:cNvPr id="95" name="図形グループ 94"/>
          <p:cNvGrpSpPr/>
          <p:nvPr/>
        </p:nvGrpSpPr>
        <p:grpSpPr>
          <a:xfrm>
            <a:off x="6568949" y="4969144"/>
            <a:ext cx="401064" cy="852289"/>
            <a:chOff x="1052787" y="1829914"/>
            <a:chExt cx="401064" cy="852289"/>
          </a:xfrm>
          <a:effectLst>
            <a:outerShdw blurRad="50800" dist="38100" dir="2700000" algn="tl" rotWithShape="0">
              <a:prstClr val="black">
                <a:alpha val="40000"/>
              </a:prstClr>
            </a:outerShdw>
          </a:effectLst>
        </p:grpSpPr>
        <p:sp>
          <p:nvSpPr>
            <p:cNvPr id="96" name="円/楕円 95"/>
            <p:cNvSpPr/>
            <p:nvPr/>
          </p:nvSpPr>
          <p:spPr bwMode="auto">
            <a:xfrm>
              <a:off x="1052787" y="1829914"/>
              <a:ext cx="401062" cy="376010"/>
            </a:xfrm>
            <a:prstGeom prst="ellipse">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97" name="フローチャート: 論理積ゲート 96"/>
            <p:cNvSpPr/>
            <p:nvPr/>
          </p:nvSpPr>
          <p:spPr bwMode="auto">
            <a:xfrm rot="16200000">
              <a:off x="1004744" y="2233096"/>
              <a:ext cx="497154" cy="401060"/>
            </a:xfrm>
            <a:prstGeom prst="flowChartDelay">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grpSp>
      <p:sp>
        <p:nvSpPr>
          <p:cNvPr id="98" name="テキスト ボックス 97"/>
          <p:cNvSpPr txBox="1"/>
          <p:nvPr/>
        </p:nvSpPr>
        <p:spPr>
          <a:xfrm>
            <a:off x="6134486" y="5846506"/>
            <a:ext cx="954107" cy="276999"/>
          </a:xfrm>
          <a:prstGeom prst="rect">
            <a:avLst/>
          </a:prstGeom>
          <a:noFill/>
        </p:spPr>
        <p:txBody>
          <a:bodyPr wrap="none" rtlCol="0">
            <a:spAutoFit/>
          </a:bodyPr>
          <a:lstStyle/>
          <a:p>
            <a:pPr algn="r"/>
            <a:r>
              <a:rPr kumimoji="1" lang="ja-JP" altLang="en-US" sz="1200" dirty="0">
                <a:solidFill>
                  <a:schemeClr val="tx1">
                    <a:lumMod val="50000"/>
                    <a:lumOff val="50000"/>
                  </a:schemeClr>
                </a:solidFill>
                <a:latin typeface="メイリオ"/>
                <a:ea typeface="メイリオ"/>
                <a:cs typeface="メイリオ"/>
              </a:rPr>
              <a:t>調達・管理</a:t>
            </a:r>
          </a:p>
        </p:txBody>
      </p:sp>
      <p:cxnSp>
        <p:nvCxnSpPr>
          <p:cNvPr id="101" name="直線矢印コネクタ 100"/>
          <p:cNvCxnSpPr>
            <a:stCxn id="5" idx="3"/>
            <a:endCxn id="93" idx="2"/>
          </p:cNvCxnSpPr>
          <p:nvPr/>
        </p:nvCxnSpPr>
        <p:spPr bwMode="auto">
          <a:xfrm flipH="1">
            <a:off x="2524916" y="4133570"/>
            <a:ext cx="2012943" cy="1422574"/>
          </a:xfrm>
          <a:prstGeom prst="straightConnector1">
            <a:avLst/>
          </a:prstGeom>
          <a:solidFill>
            <a:schemeClr val="bg1"/>
          </a:solidFill>
          <a:ln w="38100" cap="flat" cmpd="sng" algn="ctr">
            <a:solidFill>
              <a:srgbClr val="FF6600"/>
            </a:solidFill>
            <a:prstDash val="solid"/>
            <a:round/>
            <a:headEnd type="arrow"/>
            <a:tailEnd type="arrow"/>
          </a:ln>
          <a:effectLst/>
        </p:spPr>
      </p:cxnSp>
      <p:cxnSp>
        <p:nvCxnSpPr>
          <p:cNvPr id="102" name="直線矢印コネクタ 101"/>
          <p:cNvCxnSpPr>
            <a:endCxn id="93" idx="2"/>
          </p:cNvCxnSpPr>
          <p:nvPr/>
        </p:nvCxnSpPr>
        <p:spPr bwMode="auto">
          <a:xfrm flipH="1">
            <a:off x="2524916" y="5303378"/>
            <a:ext cx="758777" cy="252766"/>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cxnSp>
        <p:nvCxnSpPr>
          <p:cNvPr id="108" name="直線矢印コネクタ 107"/>
          <p:cNvCxnSpPr>
            <a:stCxn id="5" idx="3"/>
            <a:endCxn id="97" idx="0"/>
          </p:cNvCxnSpPr>
          <p:nvPr/>
        </p:nvCxnSpPr>
        <p:spPr bwMode="auto">
          <a:xfrm>
            <a:off x="4537859" y="4133570"/>
            <a:ext cx="2031094" cy="1439286"/>
          </a:xfrm>
          <a:prstGeom prst="straightConnector1">
            <a:avLst/>
          </a:prstGeom>
          <a:solidFill>
            <a:schemeClr val="bg1"/>
          </a:solidFill>
          <a:ln w="38100" cap="flat" cmpd="sng" algn="ctr">
            <a:solidFill>
              <a:srgbClr val="FF6600"/>
            </a:solidFill>
            <a:prstDash val="solid"/>
            <a:round/>
            <a:headEnd type="arrow"/>
            <a:tailEnd type="arrow"/>
          </a:ln>
          <a:effectLst/>
        </p:spPr>
      </p:cxnSp>
      <p:cxnSp>
        <p:nvCxnSpPr>
          <p:cNvPr id="109" name="直線矢印コネクタ 108"/>
          <p:cNvCxnSpPr>
            <a:endCxn id="97" idx="0"/>
          </p:cNvCxnSpPr>
          <p:nvPr/>
        </p:nvCxnSpPr>
        <p:spPr bwMode="auto">
          <a:xfrm>
            <a:off x="5798685" y="5303378"/>
            <a:ext cx="770268" cy="269478"/>
          </a:xfrm>
          <a:prstGeom prst="straightConnector1">
            <a:avLst/>
          </a:prstGeom>
          <a:solidFill>
            <a:schemeClr val="bg1"/>
          </a:solidFill>
          <a:ln w="38100" cap="flat" cmpd="sng" algn="ctr">
            <a:solidFill>
              <a:schemeClr val="accent4">
                <a:lumMod val="60000"/>
                <a:lumOff val="40000"/>
              </a:schemeClr>
            </a:solidFill>
            <a:prstDash val="sysDash"/>
            <a:round/>
            <a:headEnd type="arrow"/>
            <a:tailEnd type="arrow"/>
          </a:ln>
          <a:effectLst/>
        </p:spPr>
      </p:cxnSp>
      <p:sp>
        <p:nvSpPr>
          <p:cNvPr id="99" name="正方形/長方形 98"/>
          <p:cNvSpPr/>
          <p:nvPr/>
        </p:nvSpPr>
        <p:spPr bwMode="auto">
          <a:xfrm>
            <a:off x="2882632" y="4569848"/>
            <a:ext cx="1320161"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メイリオ"/>
                <a:ea typeface="メイリオ"/>
                <a:cs typeface="メイリオ"/>
              </a:rPr>
              <a:t>生産・製造</a:t>
            </a:r>
            <a:endParaRPr kumimoji="0" lang="en-US" altLang="ja-JP" sz="14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sp>
        <p:nvSpPr>
          <p:cNvPr id="100" name="正方形/長方形 99"/>
          <p:cNvSpPr/>
          <p:nvPr/>
        </p:nvSpPr>
        <p:spPr bwMode="auto">
          <a:xfrm>
            <a:off x="4938073" y="4569848"/>
            <a:ext cx="1320161" cy="50134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メイリオ"/>
                <a:ea typeface="メイリオ"/>
                <a:cs typeface="メイリオ"/>
              </a:rPr>
              <a:t>人事・給与</a:t>
            </a:r>
            <a:endParaRPr kumimoji="0" lang="en-US" altLang="ja-JP" sz="14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rgbClr val="FFFFFF"/>
                </a:solidFill>
                <a:latin typeface="メイリオ"/>
                <a:ea typeface="メイリオ"/>
                <a:cs typeface="メイリオ"/>
              </a:rPr>
              <a:t>アプリケーション</a:t>
            </a:r>
            <a:endParaRPr kumimoji="0" lang="ja-JP" altLang="en-US" sz="1000" b="0" i="0" u="none" strike="noStrike" cap="none" normalizeH="0" dirty="0">
              <a:ln>
                <a:noFill/>
              </a:ln>
              <a:solidFill>
                <a:srgbClr val="FFFFFF"/>
              </a:solidFill>
              <a:effectLst/>
              <a:latin typeface="メイリオ"/>
              <a:ea typeface="メイリオ"/>
              <a:cs typeface="メイリオ"/>
            </a:endParaRPr>
          </a:p>
        </p:txBody>
      </p:sp>
      <p:sp>
        <p:nvSpPr>
          <p:cNvPr id="31" name="ホームベース 30"/>
          <p:cNvSpPr/>
          <p:nvPr/>
        </p:nvSpPr>
        <p:spPr>
          <a:xfrm>
            <a:off x="1062713" y="867490"/>
            <a:ext cx="3140080" cy="730112"/>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u="sng" dirty="0">
                <a:solidFill>
                  <a:srgbClr val="FFFFFF"/>
                </a:solidFill>
                <a:latin typeface="メイリオ"/>
                <a:ea typeface="メイリオ"/>
                <a:cs typeface="メイリオ"/>
              </a:rPr>
              <a:t>ERP</a:t>
            </a:r>
            <a:r>
              <a:rPr kumimoji="1" lang="ja-JP" altLang="en-US" sz="1200" b="1" u="sng" dirty="0">
                <a:solidFill>
                  <a:srgbClr val="FFFFFF"/>
                </a:solidFill>
                <a:latin typeface="メイリオ"/>
                <a:ea typeface="メイリオ"/>
                <a:cs typeface="メイリオ"/>
              </a:rPr>
              <a:t>システム</a:t>
            </a:r>
            <a:r>
              <a:rPr kumimoji="1" lang="ja-JP" altLang="en-US" sz="1200" dirty="0">
                <a:solidFill>
                  <a:srgbClr val="FFFFFF"/>
                </a:solidFill>
                <a:latin typeface="メイリオ"/>
                <a:ea typeface="メイリオ"/>
                <a:cs typeface="メイリオ"/>
              </a:rPr>
              <a:t>のもたらす価値</a:t>
            </a:r>
            <a:endParaRPr kumimoji="1" lang="en-US" altLang="ja-JP" sz="1200" dirty="0">
              <a:solidFill>
                <a:srgbClr val="FFFFFF"/>
              </a:solidFill>
              <a:latin typeface="メイリオ"/>
              <a:ea typeface="メイリオ"/>
              <a:cs typeface="メイリオ"/>
            </a:endParaRPr>
          </a:p>
          <a:p>
            <a:pPr marL="685800" lvl="1" indent="-228600">
              <a:buFont typeface="+mj-lt"/>
              <a:buAutoNum type="arabicPeriod"/>
            </a:pPr>
            <a:r>
              <a:rPr kumimoji="1" lang="ja-JP" altLang="en-US" sz="1000" dirty="0">
                <a:solidFill>
                  <a:srgbClr val="FFFFFF"/>
                </a:solidFill>
                <a:latin typeface="メイリオ"/>
                <a:ea typeface="メイリオ"/>
                <a:cs typeface="メイリオ"/>
              </a:rPr>
              <a:t>効率的義務運営</a:t>
            </a:r>
            <a:endParaRPr kumimoji="1" lang="en-US" altLang="ja-JP" sz="1000" dirty="0">
              <a:solidFill>
                <a:srgbClr val="FFFFFF"/>
              </a:solidFill>
              <a:latin typeface="メイリオ"/>
              <a:ea typeface="メイリオ"/>
              <a:cs typeface="メイリオ"/>
            </a:endParaRPr>
          </a:p>
          <a:p>
            <a:pPr marL="685800" lvl="1" indent="-228600">
              <a:buFont typeface="+mj-lt"/>
              <a:buAutoNum type="arabicPeriod"/>
            </a:pPr>
            <a:r>
              <a:rPr lang="ja-JP" altLang="en-US" sz="1000" dirty="0">
                <a:solidFill>
                  <a:srgbClr val="FFFFFF"/>
                </a:solidFill>
                <a:latin typeface="メイリオ"/>
                <a:ea typeface="メイリオ"/>
                <a:cs typeface="メイリオ"/>
              </a:rPr>
              <a:t>リアルタイム経営</a:t>
            </a:r>
            <a:endParaRPr lang="en-US" altLang="ja-JP" sz="1000" dirty="0">
              <a:solidFill>
                <a:srgbClr val="FFFFFF"/>
              </a:solidFill>
              <a:latin typeface="メイリオ"/>
              <a:ea typeface="メイリオ"/>
              <a:cs typeface="メイリオ"/>
            </a:endParaRPr>
          </a:p>
          <a:p>
            <a:pPr marL="685800" lvl="1" indent="-228600">
              <a:buFont typeface="+mj-lt"/>
              <a:buAutoNum type="arabicPeriod"/>
            </a:pPr>
            <a:r>
              <a:rPr kumimoji="1" lang="ja-JP" altLang="en-US" sz="1000" dirty="0">
                <a:solidFill>
                  <a:srgbClr val="FFFFFF"/>
                </a:solidFill>
                <a:latin typeface="メイリオ"/>
                <a:ea typeface="メイリオ"/>
                <a:cs typeface="メイリオ"/>
              </a:rPr>
              <a:t>内部統制</a:t>
            </a:r>
          </a:p>
        </p:txBody>
      </p:sp>
      <p:sp>
        <p:nvSpPr>
          <p:cNvPr id="60" name="ホームベース 59"/>
          <p:cNvSpPr/>
          <p:nvPr/>
        </p:nvSpPr>
        <p:spPr>
          <a:xfrm flipH="1">
            <a:off x="5043078" y="867490"/>
            <a:ext cx="3140080" cy="730112"/>
          </a:xfrm>
          <a:prstGeom prst="homePlate">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u="sng" dirty="0">
                <a:solidFill>
                  <a:srgbClr val="FFFFFF"/>
                </a:solidFill>
                <a:latin typeface="メイリオ"/>
                <a:ea typeface="メイリオ"/>
                <a:cs typeface="メイリオ"/>
              </a:rPr>
              <a:t>ERP</a:t>
            </a:r>
            <a:r>
              <a:rPr kumimoji="1" lang="ja-JP" altLang="en-US" sz="1200" b="1" u="sng" dirty="0">
                <a:solidFill>
                  <a:srgbClr val="FFFFFF"/>
                </a:solidFill>
                <a:latin typeface="メイリオ"/>
                <a:ea typeface="メイリオ"/>
                <a:cs typeface="メイリオ"/>
              </a:rPr>
              <a:t>パッケージ</a:t>
            </a:r>
            <a:r>
              <a:rPr kumimoji="1" lang="ja-JP" altLang="en-US" sz="1200" dirty="0">
                <a:solidFill>
                  <a:srgbClr val="FFFFFF"/>
                </a:solidFill>
                <a:latin typeface="メイリオ"/>
                <a:ea typeface="メイリオ"/>
                <a:cs typeface="メイリオ"/>
              </a:rPr>
              <a:t>利用のメリット</a:t>
            </a:r>
            <a:endParaRPr kumimoji="1" lang="en-US" altLang="ja-JP" sz="1200" dirty="0">
              <a:solidFill>
                <a:srgbClr val="FFFFFF"/>
              </a:solidFill>
              <a:latin typeface="メイリオ"/>
              <a:ea typeface="メイリオ"/>
              <a:cs typeface="メイリオ"/>
            </a:endParaRPr>
          </a:p>
          <a:p>
            <a:pPr marL="685800" lvl="1" indent="-228600">
              <a:buFont typeface="+mj-lt"/>
              <a:buAutoNum type="arabicPeriod"/>
            </a:pPr>
            <a:r>
              <a:rPr lang="ja-JP" altLang="en-US" sz="1000" dirty="0">
                <a:solidFill>
                  <a:srgbClr val="FFFFFF"/>
                </a:solidFill>
                <a:latin typeface="メイリオ"/>
                <a:ea typeface="メイリオ"/>
                <a:cs typeface="メイリオ"/>
              </a:rPr>
              <a:t>ベストプラクティスの活用</a:t>
            </a:r>
            <a:endParaRPr lang="en-US" altLang="ja-JP" sz="1000" dirty="0">
              <a:solidFill>
                <a:srgbClr val="FFFFFF"/>
              </a:solidFill>
              <a:latin typeface="メイリオ"/>
              <a:ea typeface="メイリオ"/>
              <a:cs typeface="メイリオ"/>
            </a:endParaRPr>
          </a:p>
          <a:p>
            <a:pPr marL="685800" lvl="1" indent="-228600">
              <a:buFont typeface="+mj-lt"/>
              <a:buAutoNum type="arabicPeriod"/>
            </a:pPr>
            <a:r>
              <a:rPr kumimoji="1" lang="ja-JP" altLang="en-US" sz="1000" dirty="0">
                <a:solidFill>
                  <a:srgbClr val="FFFFFF"/>
                </a:solidFill>
                <a:latin typeface="メイリオ"/>
                <a:ea typeface="メイリオ"/>
                <a:cs typeface="メイリオ"/>
              </a:rPr>
              <a:t>法律・制度変更への迅速な対応</a:t>
            </a:r>
          </a:p>
          <a:p>
            <a:pPr marL="685800" lvl="1" indent="-228600">
              <a:buFont typeface="+mj-lt"/>
              <a:buAutoNum type="arabicPeriod"/>
            </a:pPr>
            <a:r>
              <a:rPr kumimoji="1" lang="ja-JP" altLang="en-US" sz="1000" dirty="0">
                <a:solidFill>
                  <a:srgbClr val="FFFFFF"/>
                </a:solidFill>
                <a:latin typeface="メイリオ"/>
                <a:ea typeface="メイリオ"/>
                <a:cs typeface="メイリオ"/>
              </a:rPr>
              <a:t>構築に関わる期間とコストの削減</a:t>
            </a:r>
            <a:endParaRPr kumimoji="1" lang="en-US" altLang="ja-JP" sz="1000" dirty="0">
              <a:solidFill>
                <a:srgbClr val="FFFFFF"/>
              </a:solidFill>
              <a:latin typeface="メイリオ"/>
              <a:ea typeface="メイリオ"/>
              <a:cs typeface="メイリオ"/>
            </a:endParaRPr>
          </a:p>
        </p:txBody>
      </p:sp>
      <p:sp>
        <p:nvSpPr>
          <p:cNvPr id="65" name="テキスト ボックス 64">
            <a:extLst>
              <a:ext uri="{FF2B5EF4-FFF2-40B4-BE49-F238E27FC236}">
                <a16:creationId xmlns:a16="http://schemas.microsoft.com/office/drawing/2014/main" id="{7510E898-FE50-CF42-9EB1-9AEA916320CF}"/>
              </a:ext>
            </a:extLst>
          </p:cNvPr>
          <p:cNvSpPr txBox="1"/>
          <p:nvPr/>
        </p:nvSpPr>
        <p:spPr>
          <a:xfrm>
            <a:off x="3661761" y="5871886"/>
            <a:ext cx="1826142"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企業活動の</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デジタル・ツイン</a:t>
            </a:r>
            <a:endParaRPr kumimoji="1" lang="ja-JP" altLang="en-US" sz="16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73194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3" name="正方形/長方形 2">
            <a:extLst>
              <a:ext uri="{FF2B5EF4-FFF2-40B4-BE49-F238E27FC236}">
                <a16:creationId xmlns:a16="http://schemas.microsoft.com/office/drawing/2014/main" id="{2AAA6FF9-1873-4643-AB27-99923226FA51}"/>
              </a:ext>
            </a:extLst>
          </p:cNvPr>
          <p:cNvSpPr/>
          <p:nvPr/>
        </p:nvSpPr>
        <p:spPr>
          <a:xfrm>
            <a:off x="3350874" y="1815717"/>
            <a:ext cx="2442258" cy="123849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748EDAD2-59B8-2D42-AE1E-5F3DAF14B57A}"/>
              </a:ext>
            </a:extLst>
          </p:cNvPr>
          <p:cNvSpPr/>
          <p:nvPr/>
        </p:nvSpPr>
        <p:spPr>
          <a:xfrm>
            <a:off x="3350874" y="4732539"/>
            <a:ext cx="2442258" cy="123849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9C8AD543-685B-E140-9124-11A21A303F9A}"/>
              </a:ext>
            </a:extLst>
          </p:cNvPr>
          <p:cNvSpPr/>
          <p:nvPr/>
        </p:nvSpPr>
        <p:spPr>
          <a:xfrm>
            <a:off x="792866" y="3274128"/>
            <a:ext cx="2442258" cy="123849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A818ECF0-30B3-3445-89D3-A9919830FC83}"/>
              </a:ext>
            </a:extLst>
          </p:cNvPr>
          <p:cNvSpPr/>
          <p:nvPr/>
        </p:nvSpPr>
        <p:spPr>
          <a:xfrm>
            <a:off x="5908876" y="3274128"/>
            <a:ext cx="2442258" cy="123849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曲折矢印 3">
            <a:extLst>
              <a:ext uri="{FF2B5EF4-FFF2-40B4-BE49-F238E27FC236}">
                <a16:creationId xmlns:a16="http://schemas.microsoft.com/office/drawing/2014/main" id="{F1AA2330-ADF9-0644-B881-F12B3242C0B6}"/>
              </a:ext>
            </a:extLst>
          </p:cNvPr>
          <p:cNvSpPr/>
          <p:nvPr/>
        </p:nvSpPr>
        <p:spPr>
          <a:xfrm>
            <a:off x="2013995" y="2105084"/>
            <a:ext cx="1302152" cy="1041724"/>
          </a:xfrm>
          <a:prstGeom prst="bentArrow">
            <a:avLst>
              <a:gd name="adj1" fmla="val 25000"/>
              <a:gd name="adj2" fmla="val 27778"/>
              <a:gd name="adj3" fmla="val 41836"/>
              <a:gd name="adj4" fmla="val 4375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曲折矢印 36">
            <a:extLst>
              <a:ext uri="{FF2B5EF4-FFF2-40B4-BE49-F238E27FC236}">
                <a16:creationId xmlns:a16="http://schemas.microsoft.com/office/drawing/2014/main" id="{C7D9EEBF-8B12-3640-BD7B-6276A6CD71A4}"/>
              </a:ext>
            </a:extLst>
          </p:cNvPr>
          <p:cNvSpPr/>
          <p:nvPr/>
        </p:nvSpPr>
        <p:spPr>
          <a:xfrm rot="10800000">
            <a:off x="5908876" y="4639939"/>
            <a:ext cx="1302152" cy="1041724"/>
          </a:xfrm>
          <a:prstGeom prst="bentArrow">
            <a:avLst>
              <a:gd name="adj1" fmla="val 25000"/>
              <a:gd name="adj2" fmla="val 27778"/>
              <a:gd name="adj3" fmla="val 41836"/>
              <a:gd name="adj4" fmla="val 4375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曲折矢印 38">
            <a:extLst>
              <a:ext uri="{FF2B5EF4-FFF2-40B4-BE49-F238E27FC236}">
                <a16:creationId xmlns:a16="http://schemas.microsoft.com/office/drawing/2014/main" id="{CBA7DCD3-AE9D-764F-A8E1-98FCB3F775FE}"/>
              </a:ext>
            </a:extLst>
          </p:cNvPr>
          <p:cNvSpPr/>
          <p:nvPr/>
        </p:nvSpPr>
        <p:spPr>
          <a:xfrm rot="16200000">
            <a:off x="2019782" y="4356359"/>
            <a:ext cx="931763" cy="1498922"/>
          </a:xfrm>
          <a:prstGeom prst="bentArrow">
            <a:avLst>
              <a:gd name="adj1" fmla="val 30410"/>
              <a:gd name="adj2" fmla="val 27778"/>
              <a:gd name="adj3" fmla="val 50000"/>
              <a:gd name="adj4" fmla="val 5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曲折矢印 39">
            <a:extLst>
              <a:ext uri="{FF2B5EF4-FFF2-40B4-BE49-F238E27FC236}">
                <a16:creationId xmlns:a16="http://schemas.microsoft.com/office/drawing/2014/main" id="{54FAF91F-9CDF-404F-B0AE-7A173A771EDA}"/>
              </a:ext>
            </a:extLst>
          </p:cNvPr>
          <p:cNvSpPr/>
          <p:nvPr/>
        </p:nvSpPr>
        <p:spPr>
          <a:xfrm rot="5400000">
            <a:off x="6192454" y="1931466"/>
            <a:ext cx="931763" cy="1498922"/>
          </a:xfrm>
          <a:prstGeom prst="bentArrow">
            <a:avLst>
              <a:gd name="adj1" fmla="val 30410"/>
              <a:gd name="adj2" fmla="val 27778"/>
              <a:gd name="adj3" fmla="val 50000"/>
              <a:gd name="adj4" fmla="val 5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C16D51D1-146A-4542-BACD-C3B49418A825}"/>
              </a:ext>
            </a:extLst>
          </p:cNvPr>
          <p:cNvSpPr txBox="1"/>
          <p:nvPr/>
        </p:nvSpPr>
        <p:spPr>
          <a:xfrm>
            <a:off x="3610038" y="1874893"/>
            <a:ext cx="1923925" cy="461665"/>
          </a:xfrm>
          <a:prstGeom prst="rect">
            <a:avLst/>
          </a:prstGeom>
          <a:noFill/>
        </p:spPr>
        <p:txBody>
          <a:bodyPr wrap="none" rtlCol="0">
            <a:spAutoFit/>
          </a:bodyPr>
          <a:lstStyle/>
          <a:p>
            <a:pPr algn="ctr"/>
            <a:r>
              <a:rPr kumimoji="1" lang="ja-JP" altLang="en-US" sz="2400" b="1" dirty="0">
                <a:solidFill>
                  <a:schemeClr val="bg1"/>
                </a:solidFill>
              </a:rPr>
              <a:t>デザイン思考</a:t>
            </a:r>
          </a:p>
        </p:txBody>
      </p:sp>
      <p:sp>
        <p:nvSpPr>
          <p:cNvPr id="42" name="テキスト ボックス 41">
            <a:extLst>
              <a:ext uri="{FF2B5EF4-FFF2-40B4-BE49-F238E27FC236}">
                <a16:creationId xmlns:a16="http://schemas.microsoft.com/office/drawing/2014/main" id="{43AEB62B-B07B-3F4F-8907-2E7CE548ED8D}"/>
              </a:ext>
            </a:extLst>
          </p:cNvPr>
          <p:cNvSpPr txBox="1"/>
          <p:nvPr/>
        </p:nvSpPr>
        <p:spPr>
          <a:xfrm>
            <a:off x="5891806" y="3339899"/>
            <a:ext cx="2459328" cy="400110"/>
          </a:xfrm>
          <a:prstGeom prst="rect">
            <a:avLst/>
          </a:prstGeom>
          <a:noFill/>
        </p:spPr>
        <p:txBody>
          <a:bodyPr wrap="none" rtlCol="0">
            <a:spAutoFit/>
          </a:bodyPr>
          <a:lstStyle/>
          <a:p>
            <a:pPr algn="ctr"/>
            <a:r>
              <a:rPr kumimoji="1" lang="ja-JP" altLang="en-US" sz="2000" b="1" dirty="0">
                <a:solidFill>
                  <a:schemeClr val="bg1"/>
                </a:solidFill>
              </a:rPr>
              <a:t>リーン・スタートアップ</a:t>
            </a:r>
          </a:p>
        </p:txBody>
      </p:sp>
      <p:sp>
        <p:nvSpPr>
          <p:cNvPr id="43" name="テキスト ボックス 42">
            <a:extLst>
              <a:ext uri="{FF2B5EF4-FFF2-40B4-BE49-F238E27FC236}">
                <a16:creationId xmlns:a16="http://schemas.microsoft.com/office/drawing/2014/main" id="{BDA2BF0C-DB13-8645-ACDA-0A9F59FD3D65}"/>
              </a:ext>
            </a:extLst>
          </p:cNvPr>
          <p:cNvSpPr txBox="1"/>
          <p:nvPr/>
        </p:nvSpPr>
        <p:spPr>
          <a:xfrm>
            <a:off x="3489813" y="4809826"/>
            <a:ext cx="2164375" cy="461665"/>
          </a:xfrm>
          <a:prstGeom prst="rect">
            <a:avLst/>
          </a:prstGeom>
          <a:noFill/>
        </p:spPr>
        <p:txBody>
          <a:bodyPr wrap="none" rtlCol="0">
            <a:spAutoFit/>
          </a:bodyPr>
          <a:lstStyle/>
          <a:p>
            <a:pPr algn="ctr"/>
            <a:r>
              <a:rPr kumimoji="1" lang="ja-JP" altLang="en-US" sz="2400" b="1">
                <a:solidFill>
                  <a:schemeClr val="bg1"/>
                </a:solidFill>
              </a:rPr>
              <a:t>アジャイル開発</a:t>
            </a:r>
            <a:endParaRPr kumimoji="1" lang="ja-JP" altLang="en-US" sz="2400" b="1" dirty="0">
              <a:solidFill>
                <a:schemeClr val="bg1"/>
              </a:solidFill>
            </a:endParaRPr>
          </a:p>
        </p:txBody>
      </p:sp>
      <p:sp>
        <p:nvSpPr>
          <p:cNvPr id="44" name="テキスト ボックス 43">
            <a:extLst>
              <a:ext uri="{FF2B5EF4-FFF2-40B4-BE49-F238E27FC236}">
                <a16:creationId xmlns:a16="http://schemas.microsoft.com/office/drawing/2014/main" id="{9C2C1995-73AF-D64A-A6F4-FD083BC4E20B}"/>
              </a:ext>
            </a:extLst>
          </p:cNvPr>
          <p:cNvSpPr txBox="1"/>
          <p:nvPr/>
        </p:nvSpPr>
        <p:spPr>
          <a:xfrm>
            <a:off x="1427007" y="3339375"/>
            <a:ext cx="1173976" cy="461665"/>
          </a:xfrm>
          <a:prstGeom prst="rect">
            <a:avLst/>
          </a:prstGeom>
          <a:noFill/>
        </p:spPr>
        <p:txBody>
          <a:bodyPr wrap="none" rtlCol="0">
            <a:spAutoFit/>
          </a:bodyPr>
          <a:lstStyle/>
          <a:p>
            <a:pPr algn="ctr"/>
            <a:r>
              <a:rPr kumimoji="1" lang="en-US" altLang="ja-JP" sz="2400" b="1" dirty="0">
                <a:solidFill>
                  <a:schemeClr val="bg1"/>
                </a:solidFill>
              </a:rPr>
              <a:t>DevOps</a:t>
            </a:r>
            <a:endParaRPr kumimoji="1" lang="ja-JP" altLang="en-US" sz="2400" b="1" dirty="0">
              <a:solidFill>
                <a:schemeClr val="bg1"/>
              </a:solidFill>
            </a:endParaRPr>
          </a:p>
        </p:txBody>
      </p:sp>
      <p:sp>
        <p:nvSpPr>
          <p:cNvPr id="45" name="テキスト ボックス 44">
            <a:extLst>
              <a:ext uri="{FF2B5EF4-FFF2-40B4-BE49-F238E27FC236}">
                <a16:creationId xmlns:a16="http://schemas.microsoft.com/office/drawing/2014/main" id="{3B946502-5215-1747-9CE6-95065E687C9F}"/>
              </a:ext>
            </a:extLst>
          </p:cNvPr>
          <p:cNvSpPr txBox="1"/>
          <p:nvPr/>
        </p:nvSpPr>
        <p:spPr>
          <a:xfrm>
            <a:off x="3460851" y="2336558"/>
            <a:ext cx="2222298" cy="646331"/>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デザイナー的なクリエイティブな視点で、最適な解決策を見つけ出す</a:t>
            </a:r>
            <a:endParaRPr kumimoji="1" lang="ja-JP" altLang="en-US" sz="1200" dirty="0">
              <a:solidFill>
                <a:schemeClr val="bg1"/>
              </a:solidFill>
              <a:latin typeface="Meiryo" charset="-128"/>
              <a:ea typeface="Meiryo" charset="-128"/>
              <a:cs typeface="Meiryo" charset="-128"/>
            </a:endParaRPr>
          </a:p>
        </p:txBody>
      </p:sp>
      <p:sp>
        <p:nvSpPr>
          <p:cNvPr id="46" name="テキスト ボックス 45">
            <a:extLst>
              <a:ext uri="{FF2B5EF4-FFF2-40B4-BE49-F238E27FC236}">
                <a16:creationId xmlns:a16="http://schemas.microsoft.com/office/drawing/2014/main" id="{4A21CE5D-6147-8744-A637-B52603B5B60D}"/>
              </a:ext>
            </a:extLst>
          </p:cNvPr>
          <p:cNvSpPr txBox="1"/>
          <p:nvPr/>
        </p:nvSpPr>
        <p:spPr>
          <a:xfrm>
            <a:off x="6099879" y="3819985"/>
            <a:ext cx="2222298" cy="646331"/>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最小限の機能に絞って</a:t>
            </a:r>
            <a:r>
              <a:rPr lang="ja-JP" altLang="en-US" sz="1200" dirty="0">
                <a:solidFill>
                  <a:schemeClr val="bg1"/>
                </a:solidFill>
                <a:latin typeface="Meiryo" charset="-128"/>
                <a:ea typeface="Meiryo" charset="-128"/>
                <a:cs typeface="Meiryo" charset="-128"/>
              </a:rPr>
              <a:t>短期間で開発しフィードバック</a:t>
            </a:r>
            <a:r>
              <a:rPr lang="ja-JP" altLang="en-US" sz="1200">
                <a:solidFill>
                  <a:schemeClr val="bg1"/>
                </a:solidFill>
                <a:latin typeface="Meiryo" charset="-128"/>
                <a:ea typeface="Meiryo" charset="-128"/>
                <a:cs typeface="Meiryo" charset="-128"/>
              </a:rPr>
              <a:t>をうけて成功確率を高める</a:t>
            </a:r>
            <a:endParaRPr lang="en-US" altLang="ja-JP" sz="1200" dirty="0">
              <a:solidFill>
                <a:schemeClr val="bg1"/>
              </a:solidFill>
              <a:latin typeface="Meiryo" charset="-128"/>
              <a:ea typeface="Meiryo" charset="-128"/>
              <a:cs typeface="Meiryo" charset="-128"/>
            </a:endParaRPr>
          </a:p>
        </p:txBody>
      </p:sp>
      <p:sp>
        <p:nvSpPr>
          <p:cNvPr id="47" name="テキスト ボックス 46">
            <a:extLst>
              <a:ext uri="{FF2B5EF4-FFF2-40B4-BE49-F238E27FC236}">
                <a16:creationId xmlns:a16="http://schemas.microsoft.com/office/drawing/2014/main" id="{EE808517-0DCC-2F44-A9EA-0875C1297908}"/>
              </a:ext>
            </a:extLst>
          </p:cNvPr>
          <p:cNvSpPr txBox="1"/>
          <p:nvPr/>
        </p:nvSpPr>
        <p:spPr>
          <a:xfrm>
            <a:off x="3460851" y="5262308"/>
            <a:ext cx="2222298" cy="646331"/>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200" dirty="0">
              <a:solidFill>
                <a:schemeClr val="bg1"/>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AD371946-3D63-6741-B95C-61E034B80517}"/>
              </a:ext>
            </a:extLst>
          </p:cNvPr>
          <p:cNvSpPr txBox="1"/>
          <p:nvPr/>
        </p:nvSpPr>
        <p:spPr>
          <a:xfrm>
            <a:off x="902845" y="3800154"/>
            <a:ext cx="2222298" cy="646331"/>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200" dirty="0">
              <a:solidFill>
                <a:schemeClr val="bg1"/>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B96546E3-755E-8746-AE09-3E432162DA03}"/>
              </a:ext>
            </a:extLst>
          </p:cNvPr>
          <p:cNvSpPr txBox="1"/>
          <p:nvPr/>
        </p:nvSpPr>
        <p:spPr>
          <a:xfrm>
            <a:off x="5854977" y="1733439"/>
            <a:ext cx="2749471" cy="400110"/>
          </a:xfrm>
          <a:prstGeom prst="rect">
            <a:avLst/>
          </a:prstGeom>
          <a:noFill/>
        </p:spPr>
        <p:txBody>
          <a:bodyPr wrap="none" rtlCol="0">
            <a:spAutoFit/>
          </a:bodyPr>
          <a:lstStyle/>
          <a:p>
            <a:pPr algn="r"/>
            <a:r>
              <a:rPr kumimoji="1" lang="ja-JP" altLang="en-US" sz="2000" b="1" dirty="0">
                <a:solidFill>
                  <a:schemeClr val="accent3">
                    <a:lumMod val="75000"/>
                  </a:schemeClr>
                </a:solidFill>
                <a:latin typeface="メイリオ" panose="020B0604030504040204" pitchFamily="50" charset="-128"/>
                <a:ea typeface="メイリオ" panose="020B0604030504040204" pitchFamily="50" charset="-128"/>
              </a:rPr>
              <a:t>イノベーションの創発</a:t>
            </a:r>
          </a:p>
        </p:txBody>
      </p:sp>
      <p:sp>
        <p:nvSpPr>
          <p:cNvPr id="50" name="テキスト ボックス 49">
            <a:extLst>
              <a:ext uri="{FF2B5EF4-FFF2-40B4-BE49-F238E27FC236}">
                <a16:creationId xmlns:a16="http://schemas.microsoft.com/office/drawing/2014/main" id="{982FD52E-592C-3349-AA15-F21892F59454}"/>
              </a:ext>
            </a:extLst>
          </p:cNvPr>
          <p:cNvSpPr txBox="1"/>
          <p:nvPr/>
        </p:nvSpPr>
        <p:spPr>
          <a:xfrm>
            <a:off x="323528" y="5651806"/>
            <a:ext cx="3005951" cy="707886"/>
          </a:xfrm>
          <a:prstGeom prst="rect">
            <a:avLst/>
          </a:prstGeom>
          <a:noFill/>
        </p:spPr>
        <p:txBody>
          <a:bodyPr wrap="none" rtlCol="0">
            <a:spAutoFit/>
          </a:bodyPr>
          <a:lstStyle/>
          <a:p>
            <a:r>
              <a:rPr kumimoji="1" lang="ja-JP" altLang="en-US" sz="2000" b="1" dirty="0">
                <a:solidFill>
                  <a:srgbClr val="0070C0"/>
                </a:solidFill>
                <a:latin typeface="メイリオ" panose="020B0604030504040204" pitchFamily="50" charset="-128"/>
                <a:ea typeface="メイリオ" panose="020B0604030504040204" pitchFamily="50" charset="-128"/>
              </a:rPr>
              <a:t>ジャスト・イン・タイム</a:t>
            </a:r>
            <a:endParaRPr kumimoji="1" lang="en-US" altLang="ja-JP" sz="2000" b="1" dirty="0">
              <a:solidFill>
                <a:srgbClr val="0070C0"/>
              </a:solidFill>
              <a:latin typeface="メイリオ" panose="020B0604030504040204" pitchFamily="50" charset="-128"/>
              <a:ea typeface="メイリオ" panose="020B0604030504040204" pitchFamily="50" charset="-128"/>
            </a:endParaRPr>
          </a:p>
          <a:p>
            <a:r>
              <a:rPr kumimoji="1" lang="ja-JP" altLang="en-US" sz="2000" b="1" dirty="0">
                <a:solidFill>
                  <a:srgbClr val="0070C0"/>
                </a:solidFill>
                <a:latin typeface="メイリオ" panose="020B0604030504040204" pitchFamily="50" charset="-128"/>
                <a:ea typeface="メイリオ" panose="020B0604030504040204" pitchFamily="50" charset="-128"/>
              </a:rPr>
              <a:t>での提供</a:t>
            </a:r>
          </a:p>
        </p:txBody>
      </p:sp>
      <p:sp>
        <p:nvSpPr>
          <p:cNvPr id="5" name="正方形/長方形 4">
            <a:extLst>
              <a:ext uri="{FF2B5EF4-FFF2-40B4-BE49-F238E27FC236}">
                <a16:creationId xmlns:a16="http://schemas.microsoft.com/office/drawing/2014/main" id="{D585FC07-7BFB-C246-AC6C-5B10947DA107}"/>
              </a:ext>
            </a:extLst>
          </p:cNvPr>
          <p:cNvSpPr/>
          <p:nvPr/>
        </p:nvSpPr>
        <p:spPr>
          <a:xfrm>
            <a:off x="3265928" y="3431619"/>
            <a:ext cx="2613991" cy="1015663"/>
          </a:xfrm>
          <a:prstGeom prst="rect">
            <a:avLst/>
          </a:prstGeom>
        </p:spPr>
        <p:txBody>
          <a:bodyPr wrap="square">
            <a:spAutoFit/>
          </a:bodyPr>
          <a:lstStyle/>
          <a:p>
            <a:pPr algn="ctr"/>
            <a:r>
              <a:rPr lang="ja-JP" altLang="en-US" sz="2000" b="1" dirty="0">
                <a:solidFill>
                  <a:srgbClr val="FF6666"/>
                </a:solidFill>
                <a:latin typeface="Meiryo" charset="-128"/>
                <a:ea typeface="Meiryo" charset="-128"/>
                <a:cs typeface="Meiryo" charset="-128"/>
              </a:rPr>
              <a:t>イノベーションと</a:t>
            </a:r>
            <a:endParaRPr lang="en-US" altLang="ja-JP" sz="2000" b="1" dirty="0">
              <a:solidFill>
                <a:srgbClr val="FF6666"/>
              </a:solidFill>
              <a:latin typeface="Meiryo" charset="-128"/>
              <a:ea typeface="Meiryo" charset="-128"/>
              <a:cs typeface="Meiryo" charset="-128"/>
            </a:endParaRPr>
          </a:p>
          <a:p>
            <a:pPr algn="ctr"/>
            <a:r>
              <a:rPr lang="ja-JP" altLang="en-US" sz="2000" b="1" dirty="0">
                <a:solidFill>
                  <a:srgbClr val="FF6666"/>
                </a:solidFill>
                <a:latin typeface="Meiryo" charset="-128"/>
                <a:ea typeface="Meiryo" charset="-128"/>
                <a:cs typeface="Meiryo" charset="-128"/>
              </a:rPr>
              <a:t>ビジネス・スピード</a:t>
            </a:r>
            <a:endParaRPr lang="en-US" altLang="ja-JP" sz="2000" b="1" dirty="0">
              <a:solidFill>
                <a:srgbClr val="FF6666"/>
              </a:solidFill>
              <a:latin typeface="Meiryo" charset="-128"/>
              <a:ea typeface="Meiryo" charset="-128"/>
              <a:cs typeface="Meiryo" charset="-128"/>
            </a:endParaRPr>
          </a:p>
          <a:p>
            <a:pPr algn="ctr"/>
            <a:r>
              <a:rPr lang="ja-JP" altLang="en-US" sz="2000" b="1" dirty="0">
                <a:solidFill>
                  <a:srgbClr val="FF6666"/>
                </a:solidFill>
                <a:latin typeface="Meiryo" charset="-128"/>
                <a:ea typeface="Meiryo" charset="-128"/>
                <a:cs typeface="Meiryo" charset="-128"/>
              </a:rPr>
              <a:t>の融合</a:t>
            </a:r>
          </a:p>
        </p:txBody>
      </p:sp>
      <p:sp>
        <p:nvSpPr>
          <p:cNvPr id="51" name="テキスト ボックス 50">
            <a:extLst>
              <a:ext uri="{FF2B5EF4-FFF2-40B4-BE49-F238E27FC236}">
                <a16:creationId xmlns:a16="http://schemas.microsoft.com/office/drawing/2014/main" id="{9FCC07AE-DA23-474D-8EA9-6E317D0D41F4}"/>
              </a:ext>
            </a:extLst>
          </p:cNvPr>
          <p:cNvSpPr txBox="1"/>
          <p:nvPr/>
        </p:nvSpPr>
        <p:spPr>
          <a:xfrm>
            <a:off x="632460" y="1052642"/>
            <a:ext cx="7879080" cy="461665"/>
          </a:xfrm>
          <a:prstGeom prst="rect">
            <a:avLst/>
          </a:prstGeom>
          <a:noFill/>
        </p:spPr>
        <p:txBody>
          <a:bodyPr vert="horz" wrap="none" rtlCol="0">
            <a:spAutoFit/>
          </a:bodyPr>
          <a:lstStyle/>
          <a:p>
            <a:pPr algn="ctr"/>
            <a:r>
              <a:rPr lang="ja-JP" altLang="en-US" sz="2400" b="1" dirty="0">
                <a:solidFill>
                  <a:schemeClr val="accent6">
                    <a:lumMod val="75000"/>
                  </a:schemeClr>
                </a:solidFill>
                <a:latin typeface="Meiryo" panose="020B0604030504040204" pitchFamily="34" charset="-128"/>
                <a:ea typeface="Meiryo" panose="020B0604030504040204" pitchFamily="34" charset="-128"/>
              </a:rPr>
              <a:t>変化に俊敏に対応できる企業文化・体質を実現すること</a:t>
            </a:r>
            <a:endParaRPr kumimoji="1" lang="ja-JP" altLang="en-US" sz="2400" b="1"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95571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a:extLst>
              <a:ext uri="{FF2B5EF4-FFF2-40B4-BE49-F238E27FC236}">
                <a16:creationId xmlns:a16="http://schemas.microsoft.com/office/drawing/2014/main" id="{AFE227A2-9292-9044-BF6D-19325FFF7A93}"/>
              </a:ext>
            </a:extLst>
          </p:cNvPr>
          <p:cNvSpPr/>
          <p:nvPr/>
        </p:nvSpPr>
        <p:spPr>
          <a:xfrm>
            <a:off x="2605489" y="1805704"/>
            <a:ext cx="3933022" cy="3933021"/>
          </a:xfrm>
          <a:prstGeom prst="ellips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5983C155-796A-F147-8C9D-1DF3C758920B}"/>
              </a:ext>
            </a:extLst>
          </p:cNvPr>
          <p:cNvSpPr/>
          <p:nvPr/>
        </p:nvSpPr>
        <p:spPr>
          <a:xfrm>
            <a:off x="1948601" y="4978953"/>
            <a:ext cx="1927952" cy="106863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4C8554C-6B5F-5745-B88B-B7510C4FEDCD}"/>
              </a:ext>
            </a:extLst>
          </p:cNvPr>
          <p:cNvSpPr>
            <a:spLocks noGrp="1"/>
          </p:cNvSpPr>
          <p:nvPr>
            <p:ph type="title"/>
          </p:nvPr>
        </p:nvSpPr>
        <p:spPr/>
        <p:txBody>
          <a:bodyPr/>
          <a:lstStyle/>
          <a:p>
            <a:r>
              <a:rPr kumimoji="1" lang="ja-JP" altLang="en-US" dirty="0"/>
              <a:t>最適な解決策を見つけ出す</a:t>
            </a:r>
            <a:r>
              <a:rPr lang="ja-JP" altLang="en-US" dirty="0"/>
              <a:t>ための</a:t>
            </a:r>
            <a:r>
              <a:rPr kumimoji="1" lang="ja-JP" altLang="en-US" dirty="0"/>
              <a:t>デザイン思考</a:t>
            </a:r>
          </a:p>
        </p:txBody>
      </p:sp>
      <p:sp>
        <p:nvSpPr>
          <p:cNvPr id="7" name="正方形/長方形 6">
            <a:extLst>
              <a:ext uri="{FF2B5EF4-FFF2-40B4-BE49-F238E27FC236}">
                <a16:creationId xmlns:a16="http://schemas.microsoft.com/office/drawing/2014/main" id="{3AC74400-44AA-A149-B80B-3F1F1B7FE733}"/>
              </a:ext>
            </a:extLst>
          </p:cNvPr>
          <p:cNvSpPr/>
          <p:nvPr/>
        </p:nvSpPr>
        <p:spPr>
          <a:xfrm>
            <a:off x="5968270" y="2574742"/>
            <a:ext cx="1927952" cy="106863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DAC4E0F4-F35A-B140-92ED-E02D5EB8BFD2}"/>
              </a:ext>
            </a:extLst>
          </p:cNvPr>
          <p:cNvSpPr/>
          <p:nvPr/>
        </p:nvSpPr>
        <p:spPr>
          <a:xfrm>
            <a:off x="3608024" y="1271386"/>
            <a:ext cx="1927952" cy="106863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8BED2370-2A90-9F4E-A284-C0FECC39CCCE}"/>
              </a:ext>
            </a:extLst>
          </p:cNvPr>
          <p:cNvSpPr/>
          <p:nvPr/>
        </p:nvSpPr>
        <p:spPr>
          <a:xfrm>
            <a:off x="1228381" y="2545506"/>
            <a:ext cx="1927952" cy="106863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CC83485D-316D-CB43-9724-AAC4E872206E}"/>
              </a:ext>
            </a:extLst>
          </p:cNvPr>
          <p:cNvSpPr/>
          <p:nvPr/>
        </p:nvSpPr>
        <p:spPr>
          <a:xfrm>
            <a:off x="5253661" y="4978952"/>
            <a:ext cx="1927952" cy="106863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7B3C020F-7B95-BD4A-B329-79BFE16AEF2F}"/>
              </a:ext>
            </a:extLst>
          </p:cNvPr>
          <p:cNvSpPr txBox="1"/>
          <p:nvPr/>
        </p:nvSpPr>
        <p:spPr>
          <a:xfrm>
            <a:off x="3890339" y="1358184"/>
            <a:ext cx="1363322" cy="923330"/>
          </a:xfrm>
          <a:prstGeom prst="rect">
            <a:avLst/>
          </a:prstGeom>
          <a:noFill/>
        </p:spPr>
        <p:txBody>
          <a:bodyPr wrap="none" rtlCol="0">
            <a:spAutoFit/>
          </a:bodyPr>
          <a:lstStyle/>
          <a:p>
            <a:pPr algn="ctr"/>
            <a:r>
              <a:rPr kumimoji="1" lang="ja-JP" altLang="en-US" sz="3600" dirty="0">
                <a:solidFill>
                  <a:schemeClr val="bg1"/>
                </a:solidFill>
                <a:latin typeface="Meiryo" panose="020B0604030504040204" pitchFamily="34" charset="-128"/>
                <a:ea typeface="Meiryo" panose="020B0604030504040204" pitchFamily="34" charset="-128"/>
              </a:rPr>
              <a:t>共感</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dirty="0">
                <a:solidFill>
                  <a:schemeClr val="bg1"/>
                </a:solidFill>
                <a:latin typeface="Meiryo" panose="020B0604030504040204" pitchFamily="34" charset="-128"/>
                <a:ea typeface="Meiryo" panose="020B0604030504040204" pitchFamily="34" charset="-128"/>
              </a:rPr>
              <a:t>Empathize</a:t>
            </a:r>
            <a:endParaRPr kumimoji="1" lang="ja-JP" altLang="en-US" sz="36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7652B74-1D6B-B143-8069-21117A6F33FE}"/>
              </a:ext>
            </a:extLst>
          </p:cNvPr>
          <p:cNvSpPr txBox="1"/>
          <p:nvPr/>
        </p:nvSpPr>
        <p:spPr>
          <a:xfrm>
            <a:off x="6378246" y="2702520"/>
            <a:ext cx="1107996" cy="923330"/>
          </a:xfrm>
          <a:prstGeom prst="rect">
            <a:avLst/>
          </a:prstGeom>
          <a:noFill/>
        </p:spPr>
        <p:txBody>
          <a:bodyPr wrap="none" rtlCol="0">
            <a:spAutoFit/>
          </a:bodyPr>
          <a:lstStyle/>
          <a:p>
            <a:pPr algn="ctr"/>
            <a:r>
              <a:rPr kumimoji="1" lang="ja-JP" altLang="en-US" sz="3600" dirty="0">
                <a:solidFill>
                  <a:schemeClr val="bg1"/>
                </a:solidFill>
                <a:latin typeface="Meiryo" panose="020B0604030504040204" pitchFamily="34" charset="-128"/>
                <a:ea typeface="Meiryo" panose="020B0604030504040204" pitchFamily="34" charset="-128"/>
              </a:rPr>
              <a:t>定義</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dirty="0">
                <a:solidFill>
                  <a:schemeClr val="bg1"/>
                </a:solidFill>
                <a:latin typeface="Meiryo" panose="020B0604030504040204" pitchFamily="34" charset="-128"/>
                <a:ea typeface="Meiryo" panose="020B0604030504040204" pitchFamily="34" charset="-128"/>
              </a:rPr>
              <a:t>Define</a:t>
            </a:r>
            <a:endParaRPr kumimoji="1" lang="ja-JP" altLang="en-US" sz="3600" dirty="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3FCF7CB-5AF1-084E-9E1E-8A2810D7CA94}"/>
              </a:ext>
            </a:extLst>
          </p:cNvPr>
          <p:cNvSpPr txBox="1"/>
          <p:nvPr/>
        </p:nvSpPr>
        <p:spPr>
          <a:xfrm>
            <a:off x="5413408" y="5129740"/>
            <a:ext cx="1569660" cy="923330"/>
          </a:xfrm>
          <a:prstGeom prst="rect">
            <a:avLst/>
          </a:prstGeom>
          <a:noFill/>
        </p:spPr>
        <p:txBody>
          <a:bodyPr wrap="none" rtlCol="0">
            <a:spAutoFit/>
          </a:bodyPr>
          <a:lstStyle/>
          <a:p>
            <a:pPr algn="ctr"/>
            <a:r>
              <a:rPr kumimoji="1" lang="ja-JP" altLang="en-US" sz="3600" dirty="0">
                <a:solidFill>
                  <a:schemeClr val="bg1"/>
                </a:solidFill>
                <a:latin typeface="Meiryo" panose="020B0604030504040204" pitchFamily="34" charset="-128"/>
                <a:ea typeface="Meiryo" panose="020B0604030504040204" pitchFamily="34" charset="-128"/>
              </a:rPr>
              <a:t>概念化</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dirty="0">
                <a:solidFill>
                  <a:schemeClr val="bg1"/>
                </a:solidFill>
                <a:latin typeface="Meiryo" panose="020B0604030504040204" pitchFamily="34" charset="-128"/>
                <a:ea typeface="Meiryo" panose="020B0604030504040204" pitchFamily="34" charset="-128"/>
              </a:rPr>
              <a:t>Ideate</a:t>
            </a:r>
            <a:endParaRPr kumimoji="1" lang="ja-JP" altLang="en-US" sz="3600"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2F4D285B-FC48-D74B-A4DA-BE76912916F0}"/>
              </a:ext>
            </a:extLst>
          </p:cNvPr>
          <p:cNvSpPr txBox="1"/>
          <p:nvPr/>
        </p:nvSpPr>
        <p:spPr>
          <a:xfrm>
            <a:off x="2235039" y="5173808"/>
            <a:ext cx="1272208" cy="923330"/>
          </a:xfrm>
          <a:prstGeom prst="rect">
            <a:avLst/>
          </a:prstGeom>
          <a:noFill/>
        </p:spPr>
        <p:txBody>
          <a:bodyPr wrap="none" rtlCol="0">
            <a:spAutoFit/>
          </a:bodyPr>
          <a:lstStyle/>
          <a:p>
            <a:pPr algn="ctr"/>
            <a:r>
              <a:rPr kumimoji="1" lang="ja-JP" altLang="en-US" sz="3600" dirty="0">
                <a:solidFill>
                  <a:schemeClr val="bg1"/>
                </a:solidFill>
                <a:latin typeface="Meiryo" panose="020B0604030504040204" pitchFamily="34" charset="-128"/>
                <a:ea typeface="Meiryo" panose="020B0604030504040204" pitchFamily="34" charset="-128"/>
              </a:rPr>
              <a:t>試作</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dirty="0">
                <a:solidFill>
                  <a:schemeClr val="bg1"/>
                </a:solidFill>
                <a:latin typeface="Meiryo" panose="020B0604030504040204" pitchFamily="34" charset="-128"/>
                <a:ea typeface="Meiryo" panose="020B0604030504040204" pitchFamily="34" charset="-128"/>
              </a:rPr>
              <a:t>Prototype</a:t>
            </a:r>
            <a:endParaRPr kumimoji="1" lang="ja-JP" altLang="en-US" sz="36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2B3B2141-3F96-8648-A29D-2466731DE63A}"/>
              </a:ext>
            </a:extLst>
          </p:cNvPr>
          <p:cNvSpPr txBox="1"/>
          <p:nvPr/>
        </p:nvSpPr>
        <p:spPr>
          <a:xfrm>
            <a:off x="1636760" y="2658453"/>
            <a:ext cx="1116459" cy="923330"/>
          </a:xfrm>
          <a:prstGeom prst="rect">
            <a:avLst/>
          </a:prstGeom>
          <a:noFill/>
        </p:spPr>
        <p:txBody>
          <a:bodyPr wrap="none" rtlCol="0">
            <a:spAutoFit/>
          </a:bodyPr>
          <a:lstStyle/>
          <a:p>
            <a:pPr algn="ctr"/>
            <a:r>
              <a:rPr lang="ja-JP" altLang="en-US" sz="3600" dirty="0">
                <a:solidFill>
                  <a:schemeClr val="bg1"/>
                </a:solidFill>
                <a:latin typeface="Meiryo" panose="020B0604030504040204" pitchFamily="34" charset="-128"/>
                <a:ea typeface="Meiryo" panose="020B0604030504040204" pitchFamily="34" charset="-128"/>
              </a:rPr>
              <a:t>検証</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lang="en-US" altLang="ja-JP" dirty="0">
                <a:solidFill>
                  <a:schemeClr val="bg1"/>
                </a:solidFill>
                <a:latin typeface="Meiryo" panose="020B0604030504040204" pitchFamily="34" charset="-128"/>
                <a:ea typeface="Meiryo" panose="020B0604030504040204" pitchFamily="34" charset="-128"/>
              </a:rPr>
              <a:t>Test</a:t>
            </a:r>
            <a:endParaRPr kumimoji="1" lang="ja-JP" altLang="en-US" sz="3600" dirty="0">
              <a:solidFill>
                <a:schemeClr val="bg1"/>
              </a:solidFill>
              <a:latin typeface="Meiryo" panose="020B0604030504040204" pitchFamily="34" charset="-128"/>
              <a:ea typeface="Meiryo" panose="020B0604030504040204" pitchFamily="34" charset="-128"/>
            </a:endParaRPr>
          </a:p>
        </p:txBody>
      </p:sp>
      <p:sp>
        <p:nvSpPr>
          <p:cNvPr id="19" name="環状矢印 18">
            <a:extLst>
              <a:ext uri="{FF2B5EF4-FFF2-40B4-BE49-F238E27FC236}">
                <a16:creationId xmlns:a16="http://schemas.microsoft.com/office/drawing/2014/main" id="{FC515ABB-D820-474C-BCBD-C2C2BD6EB991}"/>
              </a:ext>
            </a:extLst>
          </p:cNvPr>
          <p:cNvSpPr/>
          <p:nvPr/>
        </p:nvSpPr>
        <p:spPr>
          <a:xfrm rot="21322838">
            <a:off x="4336360" y="1368915"/>
            <a:ext cx="2520511" cy="2442247"/>
          </a:xfrm>
          <a:prstGeom prst="circularArrow">
            <a:avLst>
              <a:gd name="adj1" fmla="val 12500"/>
              <a:gd name="adj2" fmla="val 1142319"/>
              <a:gd name="adj3" fmla="val 20457681"/>
              <a:gd name="adj4" fmla="val 17509384"/>
              <a:gd name="adj5" fmla="val 125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環状矢印 20">
            <a:extLst>
              <a:ext uri="{FF2B5EF4-FFF2-40B4-BE49-F238E27FC236}">
                <a16:creationId xmlns:a16="http://schemas.microsoft.com/office/drawing/2014/main" id="{E9681649-77CE-B742-AC64-E3F1996ED2C5}"/>
              </a:ext>
            </a:extLst>
          </p:cNvPr>
          <p:cNvSpPr/>
          <p:nvPr/>
        </p:nvSpPr>
        <p:spPr>
          <a:xfrm rot="3542503">
            <a:off x="4825041" y="2768484"/>
            <a:ext cx="2520511" cy="2442247"/>
          </a:xfrm>
          <a:prstGeom prst="circularArrow">
            <a:avLst>
              <a:gd name="adj1" fmla="val 12500"/>
              <a:gd name="adj2" fmla="val 1142319"/>
              <a:gd name="adj3" fmla="val 20457681"/>
              <a:gd name="adj4" fmla="val 17509384"/>
              <a:gd name="adj5" fmla="val 125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環状矢印 21">
            <a:extLst>
              <a:ext uri="{FF2B5EF4-FFF2-40B4-BE49-F238E27FC236}">
                <a16:creationId xmlns:a16="http://schemas.microsoft.com/office/drawing/2014/main" id="{ADD5751F-8C1A-E343-8CA5-F10C145F5C0B}"/>
              </a:ext>
            </a:extLst>
          </p:cNvPr>
          <p:cNvSpPr/>
          <p:nvPr/>
        </p:nvSpPr>
        <p:spPr>
          <a:xfrm rot="7936811">
            <a:off x="3379216" y="4011099"/>
            <a:ext cx="2520511" cy="2442247"/>
          </a:xfrm>
          <a:prstGeom prst="circularArrow">
            <a:avLst>
              <a:gd name="adj1" fmla="val 12500"/>
              <a:gd name="adj2" fmla="val 1142319"/>
              <a:gd name="adj3" fmla="val 20457681"/>
              <a:gd name="adj4" fmla="val 17509384"/>
              <a:gd name="adj5" fmla="val 125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環状矢印 22">
            <a:extLst>
              <a:ext uri="{FF2B5EF4-FFF2-40B4-BE49-F238E27FC236}">
                <a16:creationId xmlns:a16="http://schemas.microsoft.com/office/drawing/2014/main" id="{C46CDCA8-90CC-0D4F-A32E-5785D1909B91}"/>
              </a:ext>
            </a:extLst>
          </p:cNvPr>
          <p:cNvSpPr/>
          <p:nvPr/>
        </p:nvSpPr>
        <p:spPr>
          <a:xfrm rot="12334774">
            <a:off x="1884878" y="3009202"/>
            <a:ext cx="2520511" cy="2442247"/>
          </a:xfrm>
          <a:prstGeom prst="circularArrow">
            <a:avLst>
              <a:gd name="adj1" fmla="val 12500"/>
              <a:gd name="adj2" fmla="val 1142319"/>
              <a:gd name="adj3" fmla="val 20457681"/>
              <a:gd name="adj4" fmla="val 17509384"/>
              <a:gd name="adj5" fmla="val 125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環状矢印 23">
            <a:extLst>
              <a:ext uri="{FF2B5EF4-FFF2-40B4-BE49-F238E27FC236}">
                <a16:creationId xmlns:a16="http://schemas.microsoft.com/office/drawing/2014/main" id="{6D582C16-CC3C-B547-8C43-8794C25AC7F8}"/>
              </a:ext>
            </a:extLst>
          </p:cNvPr>
          <p:cNvSpPr/>
          <p:nvPr/>
        </p:nvSpPr>
        <p:spPr>
          <a:xfrm rot="16200000">
            <a:off x="2185526" y="1456567"/>
            <a:ext cx="2520511" cy="2442247"/>
          </a:xfrm>
          <a:prstGeom prst="circularArrow">
            <a:avLst>
              <a:gd name="adj1" fmla="val 12500"/>
              <a:gd name="adj2" fmla="val 1142319"/>
              <a:gd name="adj3" fmla="val 20457681"/>
              <a:gd name="adj4" fmla="val 17509384"/>
              <a:gd name="adj5" fmla="val 125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AAA5F7BF-2150-1B47-8215-AEA6A07814E0}"/>
              </a:ext>
            </a:extLst>
          </p:cNvPr>
          <p:cNvSpPr/>
          <p:nvPr/>
        </p:nvSpPr>
        <p:spPr>
          <a:xfrm>
            <a:off x="2332946" y="3140384"/>
            <a:ext cx="4572000" cy="1323439"/>
          </a:xfrm>
          <a:prstGeom prst="rect">
            <a:avLst/>
          </a:prstGeom>
        </p:spPr>
        <p:txBody>
          <a:bodyPr>
            <a:spAutoFit/>
          </a:bodyPr>
          <a:lstStyle/>
          <a:p>
            <a:pPr algn="ctr"/>
            <a:r>
              <a:rPr lang="ja-JP"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デザインするときの</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思考方法を使って</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ビジネスや社会の問題を</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解決するための思考方法</a:t>
            </a:r>
            <a:r>
              <a:rPr lang="ja-JP" altLang="ja-JP" sz="2000" b="1" dirty="0">
                <a:solidFill>
                  <a:schemeClr val="bg1"/>
                </a:solidFill>
                <a:latin typeface="Meiryo" panose="020B0604030504040204" pitchFamily="34" charset="-128"/>
                <a:ea typeface="Meiryo" panose="020B0604030504040204" pitchFamily="34" charset="-128"/>
              </a:rPr>
              <a:t> </a:t>
            </a:r>
            <a:endParaRPr lang="ja-JP" altLang="en-US" sz="20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85645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線コネクタ 44">
            <a:extLst>
              <a:ext uri="{FF2B5EF4-FFF2-40B4-BE49-F238E27FC236}">
                <a16:creationId xmlns:a16="http://schemas.microsoft.com/office/drawing/2014/main" id="{79F95987-50D9-F240-A047-BC8A3DBC4707}"/>
              </a:ext>
            </a:extLst>
          </p:cNvPr>
          <p:cNvCxnSpPr>
            <a:cxnSpLocks/>
          </p:cNvCxnSpPr>
          <p:nvPr/>
        </p:nvCxnSpPr>
        <p:spPr>
          <a:xfrm>
            <a:off x="1983036" y="5877772"/>
            <a:ext cx="5051127" cy="0"/>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34C8554C-6B5F-5745-B88B-B7510C4FEDCD}"/>
              </a:ext>
            </a:extLst>
          </p:cNvPr>
          <p:cNvSpPr>
            <a:spLocks noGrp="1"/>
          </p:cNvSpPr>
          <p:nvPr>
            <p:ph type="title"/>
          </p:nvPr>
        </p:nvSpPr>
        <p:spPr>
          <a:xfrm>
            <a:off x="230400" y="266400"/>
            <a:ext cx="8686800" cy="416221"/>
          </a:xfrm>
        </p:spPr>
        <p:txBody>
          <a:bodyPr/>
          <a:lstStyle/>
          <a:p>
            <a:r>
              <a:rPr lang="ja-JP" altLang="ja-JP" dirty="0"/>
              <a:t>新規事業の成功確率を高めるリーン・スタートアップ</a:t>
            </a:r>
            <a:endParaRPr kumimoji="1" lang="ja-JP" altLang="en-US" dirty="0"/>
          </a:p>
        </p:txBody>
      </p:sp>
      <p:sp>
        <p:nvSpPr>
          <p:cNvPr id="4" name="円/楕円 3">
            <a:extLst>
              <a:ext uri="{FF2B5EF4-FFF2-40B4-BE49-F238E27FC236}">
                <a16:creationId xmlns:a16="http://schemas.microsoft.com/office/drawing/2014/main" id="{7E7F8DD0-F096-C749-ABEB-8B58A315B9A8}"/>
              </a:ext>
            </a:extLst>
          </p:cNvPr>
          <p:cNvSpPr/>
          <p:nvPr/>
        </p:nvSpPr>
        <p:spPr>
          <a:xfrm>
            <a:off x="3872429" y="826260"/>
            <a:ext cx="1399142" cy="1399142"/>
          </a:xfrm>
          <a:prstGeom prst="ellipse">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8959EED3-E478-B742-AABB-D733CC78E99D}"/>
              </a:ext>
            </a:extLst>
          </p:cNvPr>
          <p:cNvSpPr/>
          <p:nvPr/>
        </p:nvSpPr>
        <p:spPr>
          <a:xfrm>
            <a:off x="5761822" y="3791093"/>
            <a:ext cx="1399142" cy="1399142"/>
          </a:xfrm>
          <a:prstGeom prst="ellipse">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DE7D01F7-399B-7D4C-89D4-E700C9308634}"/>
              </a:ext>
            </a:extLst>
          </p:cNvPr>
          <p:cNvSpPr/>
          <p:nvPr/>
        </p:nvSpPr>
        <p:spPr>
          <a:xfrm>
            <a:off x="1983036" y="3791093"/>
            <a:ext cx="1399142" cy="1399142"/>
          </a:xfrm>
          <a:prstGeom prst="ellipse">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環状矢印 28">
            <a:extLst>
              <a:ext uri="{FF2B5EF4-FFF2-40B4-BE49-F238E27FC236}">
                <a16:creationId xmlns:a16="http://schemas.microsoft.com/office/drawing/2014/main" id="{BC1BD8B5-C63D-8B40-9108-122F3DEE3130}"/>
              </a:ext>
            </a:extLst>
          </p:cNvPr>
          <p:cNvSpPr/>
          <p:nvPr/>
        </p:nvSpPr>
        <p:spPr>
          <a:xfrm rot="1711831">
            <a:off x="3072158" y="1105462"/>
            <a:ext cx="4016551" cy="3780340"/>
          </a:xfrm>
          <a:prstGeom prst="circularArrow">
            <a:avLst>
              <a:gd name="adj1" fmla="val 12500"/>
              <a:gd name="adj2" fmla="val 1142319"/>
              <a:gd name="adj3" fmla="val 20457681"/>
              <a:gd name="adj4" fmla="val 15229251"/>
              <a:gd name="adj5" fmla="val 12500"/>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環状矢印 29">
            <a:extLst>
              <a:ext uri="{FF2B5EF4-FFF2-40B4-BE49-F238E27FC236}">
                <a16:creationId xmlns:a16="http://schemas.microsoft.com/office/drawing/2014/main" id="{214C6F78-7AF3-9A4A-9DDF-FBA3F517B8D8}"/>
              </a:ext>
            </a:extLst>
          </p:cNvPr>
          <p:cNvSpPr/>
          <p:nvPr/>
        </p:nvSpPr>
        <p:spPr>
          <a:xfrm rot="8813815">
            <a:off x="2691008" y="2051724"/>
            <a:ext cx="4016551" cy="3780340"/>
          </a:xfrm>
          <a:prstGeom prst="circularArrow">
            <a:avLst>
              <a:gd name="adj1" fmla="val 12500"/>
              <a:gd name="adj2" fmla="val 1142319"/>
              <a:gd name="adj3" fmla="val 20457681"/>
              <a:gd name="adj4" fmla="val 15229251"/>
              <a:gd name="adj5" fmla="val 12500"/>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環状矢印 30">
            <a:extLst>
              <a:ext uri="{FF2B5EF4-FFF2-40B4-BE49-F238E27FC236}">
                <a16:creationId xmlns:a16="http://schemas.microsoft.com/office/drawing/2014/main" id="{EB1EA0DC-D0C6-744D-9AB9-61A0CA724E73}"/>
              </a:ext>
            </a:extLst>
          </p:cNvPr>
          <p:cNvSpPr/>
          <p:nvPr/>
        </p:nvSpPr>
        <p:spPr>
          <a:xfrm rot="15814591">
            <a:off x="1998850" y="1241593"/>
            <a:ext cx="4016551" cy="3780340"/>
          </a:xfrm>
          <a:prstGeom prst="circularArrow">
            <a:avLst>
              <a:gd name="adj1" fmla="val 12500"/>
              <a:gd name="adj2" fmla="val 1142319"/>
              <a:gd name="adj3" fmla="val 20457681"/>
              <a:gd name="adj4" fmla="val 15229251"/>
              <a:gd name="adj5" fmla="val 12500"/>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1CB264E4-5F0C-854C-B980-754097D93E90}"/>
              </a:ext>
            </a:extLst>
          </p:cNvPr>
          <p:cNvSpPr txBox="1"/>
          <p:nvPr/>
        </p:nvSpPr>
        <p:spPr>
          <a:xfrm>
            <a:off x="4110591" y="1294998"/>
            <a:ext cx="922818" cy="461665"/>
          </a:xfrm>
          <a:prstGeom prst="rect">
            <a:avLst/>
          </a:prstGeom>
          <a:noFill/>
        </p:spPr>
        <p:txBody>
          <a:bodyPr wrap="none" rtlCol="0">
            <a:spAutoFit/>
          </a:bodyPr>
          <a:lstStyle/>
          <a:p>
            <a:pPr algn="ctr"/>
            <a:r>
              <a:rPr lang="en-US" altLang="ja-JP" sz="2400" b="1" dirty="0">
                <a:solidFill>
                  <a:schemeClr val="bg1"/>
                </a:solidFill>
                <a:latin typeface="Meiryo" panose="020B0604030504040204" pitchFamily="34" charset="-128"/>
                <a:ea typeface="Meiryo" panose="020B0604030504040204" pitchFamily="34" charset="-128"/>
              </a:rPr>
              <a:t>Idea</a:t>
            </a:r>
            <a:endParaRPr kumimoji="1" lang="ja-JP" altLang="en-US" sz="2400" b="1" dirty="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28501BD2-B5A3-0047-A641-1E34EBE88398}"/>
              </a:ext>
            </a:extLst>
          </p:cNvPr>
          <p:cNvSpPr txBox="1"/>
          <p:nvPr/>
        </p:nvSpPr>
        <p:spPr>
          <a:xfrm>
            <a:off x="5999538" y="4305998"/>
            <a:ext cx="992580"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Code</a:t>
            </a:r>
            <a:endParaRPr kumimoji="1" lang="ja-JP" altLang="en-US" sz="2400" b="1"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7A843E9B-3E1D-EB44-B365-CB45591D1898}"/>
              </a:ext>
            </a:extLst>
          </p:cNvPr>
          <p:cNvSpPr txBox="1"/>
          <p:nvPr/>
        </p:nvSpPr>
        <p:spPr>
          <a:xfrm>
            <a:off x="2208759" y="4259831"/>
            <a:ext cx="947695"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Data</a:t>
            </a:r>
            <a:endParaRPr kumimoji="1" lang="ja-JP" altLang="en-US" sz="2400" b="1" dirty="0">
              <a:solidFill>
                <a:schemeClr val="bg1"/>
              </a:solidFill>
              <a:latin typeface="Meiryo" panose="020B0604030504040204" pitchFamily="34" charset="-128"/>
              <a:ea typeface="Meiryo" panose="020B0604030504040204" pitchFamily="34" charset="-128"/>
            </a:endParaRPr>
          </a:p>
        </p:txBody>
      </p:sp>
      <p:sp>
        <p:nvSpPr>
          <p:cNvPr id="34" name="円/楕円 33">
            <a:extLst>
              <a:ext uri="{FF2B5EF4-FFF2-40B4-BE49-F238E27FC236}">
                <a16:creationId xmlns:a16="http://schemas.microsoft.com/office/drawing/2014/main" id="{83C7648F-0C25-B844-A72E-E4E84279333E}"/>
              </a:ext>
            </a:extLst>
          </p:cNvPr>
          <p:cNvSpPr/>
          <p:nvPr/>
        </p:nvSpPr>
        <p:spPr>
          <a:xfrm>
            <a:off x="6185432" y="1519104"/>
            <a:ext cx="1399142" cy="139914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700E6B90-C02C-E043-84E1-DE825F434D91}"/>
              </a:ext>
            </a:extLst>
          </p:cNvPr>
          <p:cNvSpPr txBox="1"/>
          <p:nvPr/>
        </p:nvSpPr>
        <p:spPr>
          <a:xfrm>
            <a:off x="6484893" y="1856070"/>
            <a:ext cx="800219" cy="738664"/>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構築</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dirty="0">
                <a:solidFill>
                  <a:schemeClr val="bg1"/>
                </a:solidFill>
                <a:latin typeface="Meiryo" panose="020B0604030504040204" pitchFamily="34" charset="-128"/>
                <a:ea typeface="Meiryo" panose="020B0604030504040204" pitchFamily="34" charset="-128"/>
              </a:rPr>
              <a:t>Build</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6" name="円/楕円 35">
            <a:extLst>
              <a:ext uri="{FF2B5EF4-FFF2-40B4-BE49-F238E27FC236}">
                <a16:creationId xmlns:a16="http://schemas.microsoft.com/office/drawing/2014/main" id="{6ED64B98-C90A-1243-A3D7-D52F002F3BD8}"/>
              </a:ext>
            </a:extLst>
          </p:cNvPr>
          <p:cNvSpPr/>
          <p:nvPr/>
        </p:nvSpPr>
        <p:spPr>
          <a:xfrm>
            <a:off x="1559426" y="1519104"/>
            <a:ext cx="1399142" cy="139914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995E5D9F-5403-7042-8E11-EDEF695EA8A7}"/>
              </a:ext>
            </a:extLst>
          </p:cNvPr>
          <p:cNvSpPr txBox="1"/>
          <p:nvPr/>
        </p:nvSpPr>
        <p:spPr>
          <a:xfrm>
            <a:off x="1850071" y="1856070"/>
            <a:ext cx="817852" cy="738664"/>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学習</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dirty="0">
                <a:solidFill>
                  <a:schemeClr val="bg1"/>
                </a:solidFill>
                <a:latin typeface="Meiryo" panose="020B0604030504040204" pitchFamily="34" charset="-128"/>
                <a:ea typeface="Meiryo" panose="020B0604030504040204" pitchFamily="34" charset="-128"/>
              </a:rPr>
              <a:t>Learn</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8" name="円/楕円 37">
            <a:extLst>
              <a:ext uri="{FF2B5EF4-FFF2-40B4-BE49-F238E27FC236}">
                <a16:creationId xmlns:a16="http://schemas.microsoft.com/office/drawing/2014/main" id="{ACC78CC9-6BE8-8C49-9E7B-7EDD40D6289C}"/>
              </a:ext>
            </a:extLst>
          </p:cNvPr>
          <p:cNvSpPr/>
          <p:nvPr/>
        </p:nvSpPr>
        <p:spPr>
          <a:xfrm>
            <a:off x="3872429" y="5190235"/>
            <a:ext cx="1399142" cy="139914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4822CC7E-77F8-714B-B3ED-7141AE2E3548}"/>
              </a:ext>
            </a:extLst>
          </p:cNvPr>
          <p:cNvSpPr txBox="1"/>
          <p:nvPr/>
        </p:nvSpPr>
        <p:spPr>
          <a:xfrm>
            <a:off x="4007125" y="5572667"/>
            <a:ext cx="1130438" cy="738664"/>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計測</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dirty="0">
                <a:solidFill>
                  <a:schemeClr val="bg1"/>
                </a:solidFill>
                <a:latin typeface="Meiryo" panose="020B0604030504040204" pitchFamily="34" charset="-128"/>
                <a:ea typeface="Meiryo" panose="020B0604030504040204" pitchFamily="34" charset="-128"/>
              </a:rPr>
              <a:t>Measure</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96A0646E-A7DE-5A45-9131-26A2526D8B83}"/>
              </a:ext>
            </a:extLst>
          </p:cNvPr>
          <p:cNvSpPr txBox="1"/>
          <p:nvPr/>
        </p:nvSpPr>
        <p:spPr>
          <a:xfrm>
            <a:off x="7012592" y="1205943"/>
            <a:ext cx="1800493" cy="307777"/>
          </a:xfrm>
          <a:prstGeom prst="rect">
            <a:avLst/>
          </a:prstGeom>
          <a:noFill/>
        </p:spPr>
        <p:txBody>
          <a:bodyPr wrap="none" rtlCol="0">
            <a:spAutoFit/>
          </a:bodyPr>
          <a:lstStyle/>
          <a:p>
            <a:r>
              <a:rPr kumimoji="1" lang="ja-JP" altLang="en-US" sz="1400" dirty="0">
                <a:solidFill>
                  <a:schemeClr val="accent2">
                    <a:lumMod val="75000"/>
                  </a:schemeClr>
                </a:solidFill>
                <a:latin typeface="Meiryo" panose="020B0604030504040204" pitchFamily="34" charset="-128"/>
                <a:ea typeface="Meiryo" panose="020B0604030504040204" pitchFamily="34" charset="-128"/>
              </a:rPr>
              <a:t>素早くコードを書く</a:t>
            </a:r>
          </a:p>
        </p:txBody>
      </p:sp>
      <p:sp>
        <p:nvSpPr>
          <p:cNvPr id="40" name="テキスト ボックス 39">
            <a:extLst>
              <a:ext uri="{FF2B5EF4-FFF2-40B4-BE49-F238E27FC236}">
                <a16:creationId xmlns:a16="http://schemas.microsoft.com/office/drawing/2014/main" id="{6B36748A-A874-C642-A2D9-EDC7920D4C10}"/>
              </a:ext>
            </a:extLst>
          </p:cNvPr>
          <p:cNvSpPr txBox="1"/>
          <p:nvPr/>
        </p:nvSpPr>
        <p:spPr>
          <a:xfrm>
            <a:off x="380189" y="1205943"/>
            <a:ext cx="1441420" cy="307777"/>
          </a:xfrm>
          <a:prstGeom prst="rect">
            <a:avLst/>
          </a:prstGeom>
          <a:noFill/>
        </p:spPr>
        <p:txBody>
          <a:bodyPr wrap="none" rtlCol="0">
            <a:spAutoFit/>
          </a:bodyPr>
          <a:lstStyle/>
          <a:p>
            <a:r>
              <a:rPr kumimoji="1" lang="ja-JP" altLang="en-US" sz="1400" dirty="0">
                <a:solidFill>
                  <a:schemeClr val="accent2">
                    <a:lumMod val="75000"/>
                  </a:schemeClr>
                </a:solidFill>
                <a:latin typeface="Meiryo" panose="020B0604030504040204" pitchFamily="34" charset="-128"/>
                <a:ea typeface="Meiryo" panose="020B0604030504040204" pitchFamily="34" charset="-128"/>
              </a:rPr>
              <a:t>素早く学習する</a:t>
            </a:r>
          </a:p>
        </p:txBody>
      </p:sp>
      <p:cxnSp>
        <p:nvCxnSpPr>
          <p:cNvPr id="20" name="直線コネクタ 19">
            <a:extLst>
              <a:ext uri="{FF2B5EF4-FFF2-40B4-BE49-F238E27FC236}">
                <a16:creationId xmlns:a16="http://schemas.microsoft.com/office/drawing/2014/main" id="{A4354538-E6CB-7541-9D25-12E35186A52F}"/>
              </a:ext>
            </a:extLst>
          </p:cNvPr>
          <p:cNvCxnSpPr>
            <a:cxnSpLocks/>
          </p:cNvCxnSpPr>
          <p:nvPr/>
        </p:nvCxnSpPr>
        <p:spPr>
          <a:xfrm>
            <a:off x="6932246" y="1525294"/>
            <a:ext cx="1796353" cy="7264"/>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565E560C-84B4-1644-939F-D1A06DDCE3B0}"/>
              </a:ext>
            </a:extLst>
          </p:cNvPr>
          <p:cNvCxnSpPr>
            <a:cxnSpLocks/>
          </p:cNvCxnSpPr>
          <p:nvPr/>
        </p:nvCxnSpPr>
        <p:spPr>
          <a:xfrm>
            <a:off x="464208" y="1514591"/>
            <a:ext cx="1796353" cy="7264"/>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1" name="テキスト ボックス 40">
            <a:extLst>
              <a:ext uri="{FF2B5EF4-FFF2-40B4-BE49-F238E27FC236}">
                <a16:creationId xmlns:a16="http://schemas.microsoft.com/office/drawing/2014/main" id="{030FD39A-B17E-2844-AD20-E539009E45EC}"/>
              </a:ext>
            </a:extLst>
          </p:cNvPr>
          <p:cNvSpPr txBox="1"/>
          <p:nvPr/>
        </p:nvSpPr>
        <p:spPr>
          <a:xfrm>
            <a:off x="1890041" y="5601965"/>
            <a:ext cx="1441420" cy="307777"/>
          </a:xfrm>
          <a:prstGeom prst="rect">
            <a:avLst/>
          </a:prstGeom>
          <a:noFill/>
        </p:spPr>
        <p:txBody>
          <a:bodyPr wrap="none" rtlCol="0">
            <a:spAutoFit/>
          </a:bodyPr>
          <a:lstStyle/>
          <a:p>
            <a:r>
              <a:rPr kumimoji="1" lang="ja-JP" altLang="en-US" sz="1400" dirty="0">
                <a:solidFill>
                  <a:schemeClr val="accent2">
                    <a:lumMod val="75000"/>
                  </a:schemeClr>
                </a:solidFill>
                <a:latin typeface="Meiryo" panose="020B0604030504040204" pitchFamily="34" charset="-128"/>
                <a:ea typeface="Meiryo" panose="020B0604030504040204" pitchFamily="34" charset="-128"/>
              </a:rPr>
              <a:t>素早く計測する</a:t>
            </a:r>
          </a:p>
        </p:txBody>
      </p:sp>
      <p:sp>
        <p:nvSpPr>
          <p:cNvPr id="48" name="正方形/長方形 47">
            <a:extLst>
              <a:ext uri="{FF2B5EF4-FFF2-40B4-BE49-F238E27FC236}">
                <a16:creationId xmlns:a16="http://schemas.microsoft.com/office/drawing/2014/main" id="{7F064CF0-C8F8-FC43-A24B-81F52BEF9D63}"/>
              </a:ext>
            </a:extLst>
          </p:cNvPr>
          <p:cNvSpPr/>
          <p:nvPr/>
        </p:nvSpPr>
        <p:spPr>
          <a:xfrm>
            <a:off x="6871619" y="2960418"/>
            <a:ext cx="1856980" cy="461665"/>
          </a:xfrm>
          <a:prstGeom prst="rect">
            <a:avLst/>
          </a:prstGeom>
        </p:spPr>
        <p:txBody>
          <a:bodyPr wrap="square">
            <a:spAutoFit/>
          </a:bodyPr>
          <a:lstStyle/>
          <a:p>
            <a:r>
              <a:rPr lang="ja-JP" altLang="en-US"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アイデア検証のための</a:t>
            </a:r>
            <a:endParaRPr lang="en-US"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endParaRPr>
          </a:p>
          <a:p>
            <a:r>
              <a:rPr lang="en-US"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MVP</a:t>
            </a:r>
            <a:r>
              <a:rPr lang="ja-JP"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を短期間</a:t>
            </a:r>
            <a:r>
              <a:rPr lang="ja-JP" altLang="en-US"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で作成</a:t>
            </a:r>
            <a:r>
              <a:rPr lang="ja-JP" altLang="ja-JP" sz="1200" dirty="0">
                <a:solidFill>
                  <a:schemeClr val="accent2">
                    <a:lumMod val="75000"/>
                  </a:schemeClr>
                </a:solidFill>
                <a:latin typeface="Meiryo" panose="020B0604030504040204" pitchFamily="34" charset="-128"/>
                <a:ea typeface="Meiryo" panose="020B0604030504040204" pitchFamily="34" charset="-128"/>
              </a:rPr>
              <a:t> </a:t>
            </a:r>
            <a:endParaRPr lang="ja-JP" altLang="en-US" sz="1200" dirty="0">
              <a:solidFill>
                <a:schemeClr val="accent2">
                  <a:lumMod val="75000"/>
                </a:schemeClr>
              </a:solidFill>
              <a:latin typeface="Meiryo" panose="020B0604030504040204" pitchFamily="34" charset="-128"/>
              <a:ea typeface="Meiryo" panose="020B0604030504040204" pitchFamily="34" charset="-128"/>
            </a:endParaRPr>
          </a:p>
        </p:txBody>
      </p:sp>
      <p:sp>
        <p:nvSpPr>
          <p:cNvPr id="49" name="正方形/長方形 48">
            <a:extLst>
              <a:ext uri="{FF2B5EF4-FFF2-40B4-BE49-F238E27FC236}">
                <a16:creationId xmlns:a16="http://schemas.microsoft.com/office/drawing/2014/main" id="{ED8F41C7-5FD7-B54D-A735-6595EA8654AA}"/>
              </a:ext>
            </a:extLst>
          </p:cNvPr>
          <p:cNvSpPr/>
          <p:nvPr/>
        </p:nvSpPr>
        <p:spPr>
          <a:xfrm>
            <a:off x="6484893" y="6174093"/>
            <a:ext cx="2483372" cy="276999"/>
          </a:xfrm>
          <a:prstGeom prst="rect">
            <a:avLst/>
          </a:prstGeom>
        </p:spPr>
        <p:txBody>
          <a:bodyPr wrap="none">
            <a:spAutoFit/>
          </a:bodyPr>
          <a:lstStyle/>
          <a:p>
            <a:r>
              <a:rPr lang="en-US" altLang="ja-JP" sz="1200" dirty="0">
                <a:latin typeface="Meiryo" panose="020B0604030504040204" pitchFamily="34" charset="-128"/>
                <a:ea typeface="Meiryo" panose="020B0604030504040204" pitchFamily="34" charset="-128"/>
                <a:cs typeface="Times New Roman" panose="02020603050405020304" pitchFamily="18" charset="0"/>
              </a:rPr>
              <a:t>MVP</a:t>
            </a:r>
            <a:r>
              <a:rPr lang="ja-JP" altLang="en-US" sz="1200" dirty="0">
                <a:latin typeface="Meiryo" panose="020B0604030504040204" pitchFamily="34" charset="-128"/>
                <a:ea typeface="Meiryo" panose="020B0604030504040204" pitchFamily="34" charset="-128"/>
                <a:cs typeface="Times New Roman" panose="02020603050405020304" pitchFamily="18" charset="0"/>
              </a:rPr>
              <a:t>：</a:t>
            </a:r>
            <a:r>
              <a:rPr lang="en-US" altLang="ja-JP" sz="1200" dirty="0">
                <a:latin typeface="Meiryo" panose="020B0604030504040204" pitchFamily="34" charset="-128"/>
                <a:ea typeface="Meiryo" panose="020B0604030504040204" pitchFamily="34" charset="-128"/>
                <a:cs typeface="Times New Roman" panose="02020603050405020304" pitchFamily="18" charset="0"/>
              </a:rPr>
              <a:t>Minimum Viable Product</a:t>
            </a:r>
            <a:endParaRPr lang="ja-JP" altLang="en-US" sz="1200" dirty="0"/>
          </a:p>
        </p:txBody>
      </p:sp>
      <p:sp>
        <p:nvSpPr>
          <p:cNvPr id="50" name="正方形/長方形 49">
            <a:extLst>
              <a:ext uri="{FF2B5EF4-FFF2-40B4-BE49-F238E27FC236}">
                <a16:creationId xmlns:a16="http://schemas.microsoft.com/office/drawing/2014/main" id="{F0BF2AC5-E50B-114C-AE4D-420F775F7C2C}"/>
              </a:ext>
            </a:extLst>
          </p:cNvPr>
          <p:cNvSpPr/>
          <p:nvPr/>
        </p:nvSpPr>
        <p:spPr>
          <a:xfrm>
            <a:off x="1824591" y="6143754"/>
            <a:ext cx="4572000" cy="461665"/>
          </a:xfrm>
          <a:prstGeom prst="rect">
            <a:avLst/>
          </a:prstGeom>
        </p:spPr>
        <p:txBody>
          <a:bodyPr wrap="square">
            <a:spAutoFit/>
          </a:bodyPr>
          <a:lstStyle/>
          <a:p>
            <a:r>
              <a:rPr lang="en-US"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MVP</a:t>
            </a:r>
            <a:r>
              <a:rPr lang="ja-JP"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を顧客に提供して</a:t>
            </a:r>
            <a:endParaRPr lang="en-US"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その反応を観察しデータを</a:t>
            </a:r>
            <a:r>
              <a:rPr lang="ja-JP" altLang="en-US"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収集</a:t>
            </a:r>
            <a:r>
              <a:rPr lang="ja-JP"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 </a:t>
            </a:r>
            <a:endParaRPr lang="ja-JP" altLang="en-US"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51" name="正方形/長方形 50">
            <a:extLst>
              <a:ext uri="{FF2B5EF4-FFF2-40B4-BE49-F238E27FC236}">
                <a16:creationId xmlns:a16="http://schemas.microsoft.com/office/drawing/2014/main" id="{151B9ABC-389B-0E45-B5AD-3CA3AB2F4695}"/>
              </a:ext>
            </a:extLst>
          </p:cNvPr>
          <p:cNvSpPr/>
          <p:nvPr/>
        </p:nvSpPr>
        <p:spPr>
          <a:xfrm>
            <a:off x="164371" y="2967061"/>
            <a:ext cx="2120747" cy="461665"/>
          </a:xfrm>
          <a:prstGeom prst="rect">
            <a:avLst/>
          </a:prstGeom>
        </p:spPr>
        <p:txBody>
          <a:bodyPr wrap="square">
            <a:spAutoFit/>
          </a:bodyPr>
          <a:lstStyle/>
          <a:p>
            <a:pPr algn="r"/>
            <a:r>
              <a:rPr lang="ja-JP"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データを分析し</a:t>
            </a:r>
            <a:endParaRPr lang="en-US"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endParaRPr>
          </a:p>
          <a:p>
            <a:pPr algn="r"/>
            <a:r>
              <a:rPr lang="en-US"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MVP</a:t>
            </a:r>
            <a:r>
              <a:rPr lang="ja-JP" altLang="ja-JP"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rPr>
              <a:t>を改善 </a:t>
            </a:r>
            <a:endParaRPr lang="ja-JP" altLang="en-US" sz="1200" dirty="0">
              <a:solidFill>
                <a:schemeClr val="accent2">
                  <a:lumMod val="75000"/>
                </a:schemeClr>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52" name="正方形/長方形 51">
            <a:extLst>
              <a:ext uri="{FF2B5EF4-FFF2-40B4-BE49-F238E27FC236}">
                <a16:creationId xmlns:a16="http://schemas.microsoft.com/office/drawing/2014/main" id="{8DBC57D6-2C96-2A42-A853-FD551B4D829F}"/>
              </a:ext>
            </a:extLst>
          </p:cNvPr>
          <p:cNvSpPr/>
          <p:nvPr/>
        </p:nvSpPr>
        <p:spPr>
          <a:xfrm>
            <a:off x="2334999" y="2853911"/>
            <a:ext cx="4572000" cy="1015663"/>
          </a:xfrm>
          <a:prstGeom prst="rect">
            <a:avLst/>
          </a:prstGeom>
        </p:spPr>
        <p:txBody>
          <a:bodyPr>
            <a:spAutoFit/>
          </a:bodyPr>
          <a:lstStyle/>
          <a:p>
            <a:pPr algn="ctr"/>
            <a:r>
              <a:rPr lang="ja-JP" altLang="ja-JP" sz="2000" b="1">
                <a:solidFill>
                  <a:srgbClr val="0052FF"/>
                </a:solidFill>
                <a:latin typeface="Meiryo" panose="020B0604030504040204" pitchFamily="34" charset="-128"/>
                <a:ea typeface="Meiryo" panose="020B0604030504040204" pitchFamily="34" charset="-128"/>
                <a:cs typeface="Times New Roman" panose="02020603050405020304" pitchFamily="18" charset="0"/>
              </a:rPr>
              <a:t>新規事業開発の</a:t>
            </a:r>
            <a:endParaRPr lang="en-US" altLang="ja-JP" sz="2000" b="1" dirty="0">
              <a:solidFill>
                <a:srgbClr val="0052FF"/>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b="1">
                <a:solidFill>
                  <a:srgbClr val="0052FF"/>
                </a:solidFill>
                <a:latin typeface="Meiryo" panose="020B0604030504040204" pitchFamily="34" charset="-128"/>
                <a:ea typeface="Meiryo" panose="020B0604030504040204" pitchFamily="34" charset="-128"/>
                <a:cs typeface="Times New Roman" panose="02020603050405020304" pitchFamily="18" charset="0"/>
              </a:rPr>
              <a:t>成功確率を高めるための</a:t>
            </a:r>
            <a:endParaRPr lang="en-US" altLang="ja-JP" sz="2000" b="1" dirty="0">
              <a:solidFill>
                <a:srgbClr val="0052FF"/>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b="1">
                <a:solidFill>
                  <a:srgbClr val="0052FF"/>
                </a:solidFill>
                <a:latin typeface="Meiryo" panose="020B0604030504040204" pitchFamily="34" charset="-128"/>
                <a:ea typeface="Meiryo" panose="020B0604030504040204" pitchFamily="34" charset="-128"/>
                <a:cs typeface="Times New Roman" panose="02020603050405020304" pitchFamily="18" charset="0"/>
              </a:rPr>
              <a:t>マネージメント手法</a:t>
            </a:r>
            <a:r>
              <a:rPr lang="ja-JP" altLang="ja-JP" sz="2000" b="1">
                <a:solidFill>
                  <a:srgbClr val="0052FF"/>
                </a:solidFill>
                <a:latin typeface="Meiryo" panose="020B0604030504040204" pitchFamily="34" charset="-128"/>
                <a:ea typeface="Meiryo" panose="020B0604030504040204" pitchFamily="34" charset="-128"/>
              </a:rPr>
              <a:t> </a:t>
            </a:r>
            <a:endParaRPr lang="ja-JP" altLang="en-US" sz="2000" b="1">
              <a:solidFill>
                <a:srgbClr val="005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42690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6C280E62-B9A9-0246-94A4-C9787526F774}"/>
              </a:ext>
            </a:extLst>
          </p:cNvPr>
          <p:cNvSpPr/>
          <p:nvPr/>
        </p:nvSpPr>
        <p:spPr>
          <a:xfrm>
            <a:off x="323776" y="3610369"/>
            <a:ext cx="4051708" cy="143469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23776" y="5181372"/>
            <a:ext cx="4051708" cy="935748"/>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230400" y="266400"/>
            <a:ext cx="8686800" cy="416221"/>
          </a:xfrm>
        </p:spPr>
        <p:txBody>
          <a:bodyPr/>
          <a:lstStyle/>
          <a:p>
            <a:r>
              <a:rPr kumimoji="1" lang="ja-JP" altLang="en-US" dirty="0"/>
              <a:t>デジタル・トランスフォーメーションの</a:t>
            </a:r>
            <a:r>
              <a:rPr kumimoji="1" lang="en-US" altLang="ja-JP" dirty="0"/>
              <a:t>Before / After</a:t>
            </a:r>
            <a:endParaRPr kumimoji="1" lang="ja-JP" altLang="en-US" dirty="0"/>
          </a:p>
        </p:txBody>
      </p:sp>
      <p:sp>
        <p:nvSpPr>
          <p:cNvPr id="14" name="正方形/長方形 13">
            <a:extLst>
              <a:ext uri="{FF2B5EF4-FFF2-40B4-BE49-F238E27FC236}">
                <a16:creationId xmlns:a16="http://schemas.microsoft.com/office/drawing/2014/main" id="{19386B93-42A6-904A-92F9-9742D941AE43}"/>
              </a:ext>
            </a:extLst>
          </p:cNvPr>
          <p:cNvSpPr/>
          <p:nvPr/>
        </p:nvSpPr>
        <p:spPr>
          <a:xfrm>
            <a:off x="323776" y="2160940"/>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CCA88EE6-89D2-3544-AD9F-33B2DE040747}"/>
              </a:ext>
            </a:extLst>
          </p:cNvPr>
          <p:cNvSpPr/>
          <p:nvPr/>
        </p:nvSpPr>
        <p:spPr>
          <a:xfrm>
            <a:off x="3045995" y="2160940"/>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3E0CC736-D43C-5F4F-B2D0-6AFE55508A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71592" y="2260548"/>
            <a:ext cx="769414" cy="769414"/>
          </a:xfrm>
          <a:prstGeom prst="rect">
            <a:avLst/>
          </a:prstGeom>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395BCFDD-2BCA-3947-989D-6DCFF9EFD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824" y="2260664"/>
            <a:ext cx="666181" cy="666181"/>
          </a:xfrm>
          <a:prstGeom prst="rect">
            <a:avLst/>
          </a:prstGeom>
          <a:ln>
            <a:no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C8FDA857-EE78-EF49-9AD6-30AA1B4076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3204" y="2255444"/>
            <a:ext cx="963412" cy="753388"/>
          </a:xfrm>
          <a:prstGeom prst="rect">
            <a:avLst/>
          </a:prstGeom>
          <a:ln>
            <a:noFill/>
          </a:ln>
          <a:effectLst>
            <a:outerShdw blurRad="50800" dist="38100" dir="2700000" algn="tl" rotWithShape="0">
              <a:prstClr val="black">
                <a:alpha val="40000"/>
              </a:prstClr>
            </a:outerShdw>
          </a:effectLst>
        </p:spPr>
      </p:pic>
      <p:sp>
        <p:nvSpPr>
          <p:cNvPr id="19" name="左矢印 18">
            <a:extLst>
              <a:ext uri="{FF2B5EF4-FFF2-40B4-BE49-F238E27FC236}">
                <a16:creationId xmlns:a16="http://schemas.microsoft.com/office/drawing/2014/main" id="{07A65223-D710-5B45-BDCC-B928EC382A25}"/>
              </a:ext>
            </a:extLst>
          </p:cNvPr>
          <p:cNvSpPr/>
          <p:nvPr/>
        </p:nvSpPr>
        <p:spPr>
          <a:xfrm>
            <a:off x="2562115" y="2308597"/>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9CAAA75-AE9F-234C-9382-A8C883CABE94}"/>
              </a:ext>
            </a:extLst>
          </p:cNvPr>
          <p:cNvSpPr txBox="1"/>
          <p:nvPr/>
        </p:nvSpPr>
        <p:spPr>
          <a:xfrm>
            <a:off x="2629250" y="2474528"/>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21" name="正方形/長方形 20">
            <a:extLst>
              <a:ext uri="{FF2B5EF4-FFF2-40B4-BE49-F238E27FC236}">
                <a16:creationId xmlns:a16="http://schemas.microsoft.com/office/drawing/2014/main" id="{678A1C04-1A43-6E46-9533-9B4950F6B9D4}"/>
              </a:ext>
            </a:extLst>
          </p:cNvPr>
          <p:cNvSpPr/>
          <p:nvPr/>
        </p:nvSpPr>
        <p:spPr>
          <a:xfrm>
            <a:off x="355459" y="1833925"/>
            <a:ext cx="4091185" cy="338554"/>
          </a:xfrm>
          <a:prstGeom prst="rect">
            <a:avLst/>
          </a:prstGeom>
        </p:spPr>
        <p:txBody>
          <a:bodyPr wrap="none">
            <a:spAutoFit/>
          </a:bodyPr>
          <a:lstStyle/>
          <a:p>
            <a:pPr algn="ctr"/>
            <a:r>
              <a:rPr lang="ja-JP" altLang="en-US" sz="1600" b="1" dirty="0">
                <a:solidFill>
                  <a:schemeClr val="accent2">
                    <a:lumMod val="75000"/>
                  </a:schemeClr>
                </a:solidFill>
                <a:latin typeface="Meiryo" panose="020B0604030504040204" pitchFamily="34" charset="-128"/>
                <a:ea typeface="Meiryo" panose="020B0604030504040204" pitchFamily="34" charset="-128"/>
                <a:cs typeface="Meiryo" charset="-128"/>
              </a:rPr>
              <a:t>人間主体でビジネスを動かし</a:t>
            </a:r>
            <a:r>
              <a:rPr lang="en-US" altLang="ja-JP" sz="16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600" b="1" dirty="0">
                <a:solidFill>
                  <a:schemeClr val="accent2">
                    <a:lumMod val="75000"/>
                  </a:schemeClr>
                </a:solidFill>
                <a:latin typeface="Meiryo" panose="020B0604030504040204" pitchFamily="34" charset="-128"/>
                <a:ea typeface="Meiryo" panose="020B0604030504040204" pitchFamily="34" charset="-128"/>
                <a:cs typeface="Meiryo" charset="-128"/>
              </a:rPr>
              <a:t>が支援する</a:t>
            </a:r>
          </a:p>
        </p:txBody>
      </p:sp>
      <p:sp>
        <p:nvSpPr>
          <p:cNvPr id="41" name="正方形/長方形 40">
            <a:extLst>
              <a:ext uri="{FF2B5EF4-FFF2-40B4-BE49-F238E27FC236}">
                <a16:creationId xmlns:a16="http://schemas.microsoft.com/office/drawing/2014/main" id="{D3C8406D-71F4-C441-96FE-FE1052F20114}"/>
              </a:ext>
            </a:extLst>
          </p:cNvPr>
          <p:cNvSpPr/>
          <p:nvPr/>
        </p:nvSpPr>
        <p:spPr>
          <a:xfrm>
            <a:off x="542858" y="3190050"/>
            <a:ext cx="3467616" cy="338554"/>
          </a:xfrm>
          <a:prstGeom prst="rect">
            <a:avLst/>
          </a:prstGeom>
        </p:spPr>
        <p:txBody>
          <a:bodyPr wrap="none">
            <a:spAutoFit/>
          </a:bodyPr>
          <a:lstStyle/>
          <a:p>
            <a:pPr algn="ctr"/>
            <a:r>
              <a:rPr lang="ja-JP" altLang="en-US" sz="1600" dirty="0">
                <a:solidFill>
                  <a:schemeClr val="accent2">
                    <a:lumMod val="75000"/>
                  </a:schemeClr>
                </a:solidFill>
                <a:latin typeface="Meiryo" panose="020B0604030504040204" pitchFamily="34" charset="-128"/>
                <a:ea typeface="Meiryo" panose="020B0604030504040204" pitchFamily="34" charset="-128"/>
                <a:cs typeface="Meiryo" charset="-128"/>
              </a:rPr>
              <a:t>生産性向上・コスト削減・期間短縮</a:t>
            </a:r>
          </a:p>
        </p:txBody>
      </p:sp>
      <p:sp>
        <p:nvSpPr>
          <p:cNvPr id="45" name="正方形/長方形 44">
            <a:extLst>
              <a:ext uri="{FF2B5EF4-FFF2-40B4-BE49-F238E27FC236}">
                <a16:creationId xmlns:a16="http://schemas.microsoft.com/office/drawing/2014/main" id="{C3425F4C-3FD6-3B40-A39A-1F53337847E9}"/>
              </a:ext>
            </a:extLst>
          </p:cNvPr>
          <p:cNvSpPr/>
          <p:nvPr/>
        </p:nvSpPr>
        <p:spPr>
          <a:xfrm>
            <a:off x="530834" y="3801676"/>
            <a:ext cx="3491660" cy="353943"/>
          </a:xfrm>
          <a:prstGeom prst="rect">
            <a:avLst/>
          </a:prstGeom>
        </p:spPr>
        <p:txBody>
          <a:bodyPr wrap="none">
            <a:spAutoFit/>
          </a:bodyPr>
          <a:lstStyle/>
          <a:p>
            <a:pPr algn="ctr"/>
            <a:r>
              <a:rPr lang="en-US" altLang="ja-JP" sz="17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700" b="1" dirty="0">
                <a:solidFill>
                  <a:schemeClr val="accent2">
                    <a:lumMod val="75000"/>
                  </a:schemeClr>
                </a:solidFill>
                <a:latin typeface="Meiryo" panose="020B0604030504040204" pitchFamily="34" charset="-128"/>
                <a:ea typeface="Meiryo" panose="020B0604030504040204" pitchFamily="34" charset="-128"/>
                <a:cs typeface="Meiryo" charset="-128"/>
              </a:rPr>
              <a:t>はコスト、削減することが正義</a:t>
            </a: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152265" y="5301270"/>
            <a:ext cx="2492990" cy="707886"/>
          </a:xfrm>
          <a:prstGeom prst="rect">
            <a:avLst/>
          </a:prstGeom>
        </p:spPr>
        <p:txBody>
          <a:bodyPr wrap="none">
            <a:spAutoFit/>
          </a:bodyPr>
          <a:lstStyle/>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クラウド化＋自動化</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モダナイゼーション</a:t>
            </a:r>
          </a:p>
        </p:txBody>
      </p:sp>
      <p:sp>
        <p:nvSpPr>
          <p:cNvPr id="53" name="テキスト ボックス 52">
            <a:extLst>
              <a:ext uri="{FF2B5EF4-FFF2-40B4-BE49-F238E27FC236}">
                <a16:creationId xmlns:a16="http://schemas.microsoft.com/office/drawing/2014/main" id="{8E58D6CE-D1FC-0542-92E3-2EA2C40CF724}"/>
              </a:ext>
            </a:extLst>
          </p:cNvPr>
          <p:cNvSpPr txBox="1"/>
          <p:nvPr/>
        </p:nvSpPr>
        <p:spPr>
          <a:xfrm>
            <a:off x="203838" y="1095278"/>
            <a:ext cx="2962093" cy="769441"/>
          </a:xfrm>
          <a:prstGeom prst="rect">
            <a:avLst/>
          </a:prstGeom>
          <a:noFill/>
        </p:spPr>
        <p:txBody>
          <a:bodyPr wrap="none" rtlCol="0">
            <a:spAutoFit/>
          </a:bodyPr>
          <a:lstStyle/>
          <a:p>
            <a:r>
              <a:rPr kumimoji="1" lang="en-US" altLang="ja-JP" sz="4400" dirty="0">
                <a:solidFill>
                  <a:srgbClr val="953735"/>
                </a:solidFill>
                <a:latin typeface="Meiryo" panose="020B0604030504040204" pitchFamily="34" charset="-128"/>
                <a:ea typeface="Meiryo" panose="020B0604030504040204" pitchFamily="34" charset="-128"/>
              </a:rPr>
              <a:t>Before DX</a:t>
            </a:r>
            <a:endParaRPr kumimoji="1" lang="ja-JP" altLang="en-US" sz="4400" dirty="0">
              <a:solidFill>
                <a:srgbClr val="953735"/>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165931" y="1592424"/>
            <a:ext cx="1209553"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77600" y="3615254"/>
            <a:ext cx="4051708" cy="14346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802347" y="5187339"/>
            <a:ext cx="4051708" cy="9357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D9A567C-9BDE-5749-BDCD-2C24B51CA77D}"/>
              </a:ext>
            </a:extLst>
          </p:cNvPr>
          <p:cNvSpPr/>
          <p:nvPr/>
        </p:nvSpPr>
        <p:spPr>
          <a:xfrm>
            <a:off x="4786493" y="2154076"/>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879848E2-0E29-4A4A-AD93-AD1D44531E98}"/>
              </a:ext>
            </a:extLst>
          </p:cNvPr>
          <p:cNvSpPr/>
          <p:nvPr/>
        </p:nvSpPr>
        <p:spPr>
          <a:xfrm>
            <a:off x="4774724" y="214151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7ED6306A-09D5-D942-8B5E-67B58BB91497}"/>
              </a:ext>
            </a:extLst>
          </p:cNvPr>
          <p:cNvSpPr/>
          <p:nvPr/>
        </p:nvSpPr>
        <p:spPr>
          <a:xfrm>
            <a:off x="5583846" y="262963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F1435A42-F3CB-D44D-ACD7-B68A35D36C1C}"/>
              </a:ext>
            </a:extLst>
          </p:cNvPr>
          <p:cNvSpPr/>
          <p:nvPr/>
        </p:nvSpPr>
        <p:spPr>
          <a:xfrm>
            <a:off x="6387215" y="215354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A1106415-BD16-794C-B4C9-058AF30FFCE2}"/>
              </a:ext>
            </a:extLst>
          </p:cNvPr>
          <p:cNvSpPr/>
          <p:nvPr/>
        </p:nvSpPr>
        <p:spPr>
          <a:xfrm>
            <a:off x="7211023" y="262963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BE380D1-0C58-6C4F-89B9-D783AE3B9355}"/>
              </a:ext>
            </a:extLst>
          </p:cNvPr>
          <p:cNvSpPr/>
          <p:nvPr/>
        </p:nvSpPr>
        <p:spPr>
          <a:xfrm>
            <a:off x="8017177" y="2161513"/>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a:extLst>
              <a:ext uri="{FF2B5EF4-FFF2-40B4-BE49-F238E27FC236}">
                <a16:creationId xmlns:a16="http://schemas.microsoft.com/office/drawing/2014/main" id="{5BB5D50B-DCB0-6D4E-918D-F24CB45DCB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88853" y="2675202"/>
            <a:ext cx="380906" cy="414028"/>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67290B83-2178-C64A-8FBA-94F1EDA02B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0859" y="2689193"/>
            <a:ext cx="395786" cy="395786"/>
          </a:xfrm>
          <a:prstGeom prst="rect">
            <a:avLst/>
          </a:prstGeom>
          <a:ln>
            <a:noFill/>
          </a:ln>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A8201863-FC8F-DD42-8FF0-888E3EACE1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91195" y="2689193"/>
            <a:ext cx="584752" cy="457276"/>
          </a:xfrm>
          <a:prstGeom prst="rect">
            <a:avLst/>
          </a:prstGeom>
          <a:ln>
            <a:noFill/>
          </a:ln>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C3ADF5C8-BD72-1647-9A0A-7A0A8F04CE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89484" y="2180257"/>
            <a:ext cx="436323" cy="40687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8736BC4B-9604-674C-A4B9-28EC9BAB915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88983" y="2166751"/>
            <a:ext cx="326093" cy="398646"/>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69205800-CA1F-CC47-9105-7A351B16D61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95528" y="2173218"/>
            <a:ext cx="505067" cy="452035"/>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0EE47762-F247-3247-B7C8-3688CC7C1A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9072" y="2180257"/>
            <a:ext cx="439430" cy="441638"/>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7E74133C-32C1-424C-ABF9-6792B9F42C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65903" y="2645199"/>
            <a:ext cx="475827" cy="452035"/>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7551B27-33C3-7F48-A79C-609DFD5A861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421745" y="2183791"/>
            <a:ext cx="389701" cy="442842"/>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B0D6EA2A-D9E9-DD49-A76B-5EDACD7E7B6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1745" y="2697161"/>
            <a:ext cx="430163" cy="375317"/>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dirty="0">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dirty="0">
                <a:solidFill>
                  <a:srgbClr val="0070C0"/>
                </a:solidFill>
                <a:latin typeface="Meiryo" panose="020B0604030504040204" pitchFamily="34" charset="-128"/>
                <a:ea typeface="Meiryo" panose="020B0604030504040204" pitchFamily="34" charset="-128"/>
                <a:cs typeface="Meiryo" charset="-128"/>
              </a:rPr>
              <a:t>が一体となってビジネスを動かす</a:t>
            </a: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649105" y="3188490"/>
            <a:ext cx="4288353" cy="338554"/>
          </a:xfrm>
          <a:prstGeom prst="rect">
            <a:avLst/>
          </a:prstGeom>
        </p:spPr>
        <p:txBody>
          <a:bodyPr wrap="none">
            <a:spAutoFit/>
          </a:bodyPr>
          <a:lstStyle/>
          <a:p>
            <a:pPr algn="ctr"/>
            <a:r>
              <a:rPr lang="ja-JP" altLang="en-US" sz="1600" dirty="0">
                <a:solidFill>
                  <a:srgbClr val="0070C0"/>
                </a:solidFill>
                <a:latin typeface="Meiryo" panose="020B0604030504040204" pitchFamily="34" charset="-128"/>
                <a:ea typeface="Meiryo" panose="020B0604030504040204" pitchFamily="34" charset="-128"/>
                <a:cs typeface="Meiryo" charset="-128"/>
              </a:rPr>
              <a:t>変化への即応力・破壊的競争力・価値の創出</a:t>
            </a:r>
          </a:p>
        </p:txBody>
      </p:sp>
      <p:sp>
        <p:nvSpPr>
          <p:cNvPr id="46" name="正方形/長方形 45">
            <a:extLst>
              <a:ext uri="{FF2B5EF4-FFF2-40B4-BE49-F238E27FC236}">
                <a16:creationId xmlns:a16="http://schemas.microsoft.com/office/drawing/2014/main" id="{9E1B9DEE-4109-9A48-BF4F-F35A9F2E7F8E}"/>
              </a:ext>
            </a:extLst>
          </p:cNvPr>
          <p:cNvSpPr/>
          <p:nvPr/>
        </p:nvSpPr>
        <p:spPr>
          <a:xfrm>
            <a:off x="4840135" y="3801676"/>
            <a:ext cx="3927677" cy="353943"/>
          </a:xfrm>
          <a:prstGeom prst="rect">
            <a:avLst/>
          </a:prstGeom>
        </p:spPr>
        <p:txBody>
          <a:bodyPr wrap="none">
            <a:spAutoFit/>
          </a:bodyPr>
          <a:lstStyle/>
          <a:p>
            <a:pPr algn="ctr"/>
            <a:r>
              <a:rPr lang="en-US" altLang="ja-JP" sz="1700" b="1" dirty="0">
                <a:solidFill>
                  <a:srgbClr val="0070C0"/>
                </a:solidFill>
                <a:latin typeface="Meiryo" panose="020B0604030504040204" pitchFamily="34" charset="-128"/>
                <a:ea typeface="Meiryo" panose="020B0604030504040204" pitchFamily="34" charset="-128"/>
                <a:cs typeface="Meiryo" charset="-128"/>
              </a:rPr>
              <a:t>IT</a:t>
            </a:r>
            <a:r>
              <a:rPr lang="ja-JP" altLang="en-US" sz="1700" b="1" dirty="0">
                <a:solidFill>
                  <a:srgbClr val="0070C0"/>
                </a:solidFill>
                <a:latin typeface="Meiryo" panose="020B0604030504040204" pitchFamily="34" charset="-128"/>
                <a:ea typeface="Meiryo" panose="020B0604030504040204" pitchFamily="34" charset="-128"/>
                <a:cs typeface="Meiryo" charset="-128"/>
              </a:rPr>
              <a:t>は競争力の源泉、投資対効果で評価</a:t>
            </a:r>
          </a:p>
        </p:txBody>
      </p:sp>
      <p:sp>
        <p:nvSpPr>
          <p:cNvPr id="48" name="正方形/長方形 47">
            <a:extLst>
              <a:ext uri="{FF2B5EF4-FFF2-40B4-BE49-F238E27FC236}">
                <a16:creationId xmlns:a16="http://schemas.microsoft.com/office/drawing/2014/main" id="{436246FC-0437-3141-89D5-6D3682C34948}"/>
              </a:ext>
            </a:extLst>
          </p:cNvPr>
          <p:cNvSpPr/>
          <p:nvPr/>
        </p:nvSpPr>
        <p:spPr>
          <a:xfrm>
            <a:off x="5803265" y="4273944"/>
            <a:ext cx="1980029" cy="523220"/>
          </a:xfrm>
          <a:prstGeom prst="rect">
            <a:avLst/>
          </a:prstGeom>
        </p:spPr>
        <p:txBody>
          <a:bodyPr wrap="none">
            <a:spAutoFit/>
          </a:bodyPr>
          <a:lstStyle/>
          <a:p>
            <a:pPr algn="ctr"/>
            <a:r>
              <a:rPr lang="ja-JP" altLang="en-US" sz="2800" b="1" dirty="0">
                <a:solidFill>
                  <a:srgbClr val="0070C0"/>
                </a:solidFill>
                <a:latin typeface="Meiryo" panose="020B0604030504040204" pitchFamily="34" charset="-128"/>
                <a:ea typeface="Meiryo" panose="020B0604030504040204" pitchFamily="34" charset="-128"/>
                <a:cs typeface="Meiryo" charset="-128"/>
              </a:rPr>
              <a:t>内製化支援</a:t>
            </a: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423521" y="5295303"/>
            <a:ext cx="2638864" cy="707886"/>
          </a:xfrm>
          <a:prstGeom prst="rect">
            <a:avLst/>
          </a:prstGeom>
        </p:spPr>
        <p:txBody>
          <a:bodyPr wrap="none">
            <a:spAutoFit/>
          </a:bodyPr>
          <a:lstStyle/>
          <a:p>
            <a:pPr algn="ctr"/>
            <a:r>
              <a:rPr lang="ja-JP" altLang="en-US" sz="2000" dirty="0">
                <a:solidFill>
                  <a:schemeClr val="bg1"/>
                </a:solidFill>
                <a:latin typeface="Meiryo" panose="020B0604030504040204" pitchFamily="34" charset="-128"/>
                <a:ea typeface="Meiryo" panose="020B0604030504040204" pitchFamily="34" charset="-128"/>
                <a:cs typeface="Meiryo" charset="-128"/>
              </a:rPr>
              <a:t>アジャイル</a:t>
            </a:r>
            <a:r>
              <a:rPr lang="en-US" altLang="ja-JP" sz="2000" dirty="0">
                <a:solidFill>
                  <a:schemeClr val="bg1"/>
                </a:solidFill>
                <a:latin typeface="Meiryo" panose="020B0604030504040204" pitchFamily="34" charset="-128"/>
                <a:ea typeface="Meiryo" panose="020B0604030504040204" pitchFamily="34" charset="-128"/>
                <a:cs typeface="Meiryo" charset="-128"/>
              </a:rPr>
              <a:t>+DevOps</a:t>
            </a:r>
          </a:p>
          <a:p>
            <a:pPr algn="ctr"/>
            <a:r>
              <a:rPr lang="en-US" altLang="ja-JP" sz="2000" b="1" dirty="0">
                <a:solidFill>
                  <a:schemeClr val="bg1"/>
                </a:solidFill>
                <a:latin typeface="Meiryo" panose="020B0604030504040204" pitchFamily="34" charset="-128"/>
                <a:ea typeface="Meiryo" panose="020B0604030504040204" pitchFamily="34" charset="-128"/>
                <a:cs typeface="Meiryo" charset="-128"/>
              </a:rPr>
              <a:t>DX</a:t>
            </a:r>
            <a:r>
              <a:rPr lang="ja-JP" altLang="en-US" sz="2000" b="1" dirty="0">
                <a:solidFill>
                  <a:schemeClr val="bg1"/>
                </a:solidFill>
                <a:latin typeface="Meiryo" panose="020B0604030504040204" pitchFamily="34" charset="-128"/>
                <a:ea typeface="Meiryo" panose="020B0604030504040204" pitchFamily="34" charset="-128"/>
                <a:cs typeface="Meiryo" charset="-128"/>
              </a:rPr>
              <a:t>プラットフォーム</a:t>
            </a:r>
          </a:p>
        </p:txBody>
      </p:sp>
      <p:sp>
        <p:nvSpPr>
          <p:cNvPr id="54" name="テキスト ボックス 53">
            <a:extLst>
              <a:ext uri="{FF2B5EF4-FFF2-40B4-BE49-F238E27FC236}">
                <a16:creationId xmlns:a16="http://schemas.microsoft.com/office/drawing/2014/main" id="{574C57B4-B8F1-8D46-AD08-65D3FBA21140}"/>
              </a:ext>
            </a:extLst>
          </p:cNvPr>
          <p:cNvSpPr txBox="1"/>
          <p:nvPr/>
        </p:nvSpPr>
        <p:spPr>
          <a:xfrm>
            <a:off x="6458676" y="1095278"/>
            <a:ext cx="2528834" cy="769441"/>
          </a:xfrm>
          <a:prstGeom prst="rect">
            <a:avLst/>
          </a:prstGeom>
          <a:noFill/>
        </p:spPr>
        <p:txBody>
          <a:bodyPr wrap="none" rtlCol="0">
            <a:spAutoFit/>
          </a:bodyPr>
          <a:lstStyle/>
          <a:p>
            <a:pPr algn="r"/>
            <a:r>
              <a:rPr kumimoji="1" lang="en-US" altLang="ja-JP" sz="4400" dirty="0">
                <a:solidFill>
                  <a:srgbClr val="0070C0"/>
                </a:solidFill>
                <a:latin typeface="Meiryo" panose="020B0604030504040204" pitchFamily="34" charset="-128"/>
                <a:ea typeface="Meiryo" panose="020B0604030504040204" pitchFamily="34" charset="-128"/>
              </a:rPr>
              <a:t>After DX</a:t>
            </a:r>
            <a:endParaRPr kumimoji="1" lang="ja-JP" altLang="en-US" sz="4400" dirty="0">
              <a:solidFill>
                <a:srgbClr val="0070C0"/>
              </a:solidFill>
              <a:latin typeface="Meiryo" panose="020B0604030504040204" pitchFamily="34" charset="-128"/>
              <a:ea typeface="Meiryo" panose="020B0604030504040204" pitchFamily="34"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69486" y="1592424"/>
            <a:ext cx="168919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59" name="正方形/長方形 58">
            <a:extLst>
              <a:ext uri="{FF2B5EF4-FFF2-40B4-BE49-F238E27FC236}">
                <a16:creationId xmlns:a16="http://schemas.microsoft.com/office/drawing/2014/main" id="{2917F690-B515-3843-B10D-D2F03DE3308C}"/>
              </a:ext>
            </a:extLst>
          </p:cNvPr>
          <p:cNvSpPr/>
          <p:nvPr/>
        </p:nvSpPr>
        <p:spPr>
          <a:xfrm>
            <a:off x="563715" y="4306482"/>
            <a:ext cx="3416321" cy="523220"/>
          </a:xfrm>
          <a:prstGeom prst="rect">
            <a:avLst/>
          </a:prstGeom>
        </p:spPr>
        <p:txBody>
          <a:bodyPr wrap="none">
            <a:spAutoFit/>
          </a:bodyPr>
          <a:lstStyle/>
          <a:p>
            <a:pPr algn="ctr"/>
            <a:r>
              <a:rPr lang="ja-JP" altLang="en-US" sz="2800" b="1" dirty="0">
                <a:solidFill>
                  <a:schemeClr val="accent2">
                    <a:lumMod val="75000"/>
                  </a:schemeClr>
                </a:solidFill>
                <a:latin typeface="Meiryo" panose="020B0604030504040204" pitchFamily="34" charset="-128"/>
                <a:ea typeface="Meiryo" panose="020B0604030504040204" pitchFamily="34" charset="-128"/>
                <a:cs typeface="Meiryo" charset="-128"/>
              </a:rPr>
              <a:t>省力化とコスト削減</a:t>
            </a:r>
          </a:p>
        </p:txBody>
      </p:sp>
      <p:sp>
        <p:nvSpPr>
          <p:cNvPr id="4" name="下矢印 3">
            <a:extLst>
              <a:ext uri="{FF2B5EF4-FFF2-40B4-BE49-F238E27FC236}">
                <a16:creationId xmlns:a16="http://schemas.microsoft.com/office/drawing/2014/main" id="{2A53F9AC-3E6E-0241-A46F-CD5D545FAFA6}"/>
              </a:ext>
            </a:extLst>
          </p:cNvPr>
          <p:cNvSpPr/>
          <p:nvPr/>
        </p:nvSpPr>
        <p:spPr>
          <a:xfrm>
            <a:off x="1952403" y="4762649"/>
            <a:ext cx="892714" cy="46560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下矢印 61">
            <a:extLst>
              <a:ext uri="{FF2B5EF4-FFF2-40B4-BE49-F238E27FC236}">
                <a16:creationId xmlns:a16="http://schemas.microsoft.com/office/drawing/2014/main" id="{B3936872-3FCE-EE44-9EFB-0BB3FD49E019}"/>
              </a:ext>
            </a:extLst>
          </p:cNvPr>
          <p:cNvSpPr/>
          <p:nvPr/>
        </p:nvSpPr>
        <p:spPr>
          <a:xfrm>
            <a:off x="6346922" y="4762649"/>
            <a:ext cx="892714" cy="46560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49C8E8E4-C7FE-BE46-9D6C-454D293C5BE8}"/>
              </a:ext>
            </a:extLst>
          </p:cNvPr>
          <p:cNvSpPr/>
          <p:nvPr/>
        </p:nvSpPr>
        <p:spPr>
          <a:xfrm>
            <a:off x="3308723" y="1065807"/>
            <a:ext cx="1210588" cy="584775"/>
          </a:xfrm>
          <a:prstGeom prst="rect">
            <a:avLst/>
          </a:prstGeom>
        </p:spPr>
        <p:txBody>
          <a:bodyPr wrap="none">
            <a:spAutoFit/>
          </a:bodyPr>
          <a:lstStyle/>
          <a:p>
            <a:pPr algn="r"/>
            <a:r>
              <a:rPr lang="ja-JP" altLang="en-US" sz="1600" dirty="0">
                <a:solidFill>
                  <a:schemeClr val="accent2">
                    <a:lumMod val="75000"/>
                  </a:schemeClr>
                </a:solidFill>
                <a:latin typeface="Meiryo" panose="020B0604030504040204" pitchFamily="34" charset="-128"/>
                <a:ea typeface="Meiryo" panose="020B0604030504040204" pitchFamily="34" charset="-128"/>
                <a:cs typeface="Meiryo" charset="-128"/>
              </a:rPr>
              <a:t>ビジネスを</a:t>
            </a:r>
            <a:endParaRPr lang="en-US" altLang="ja-JP" sz="1600" dirty="0">
              <a:solidFill>
                <a:schemeClr val="accent2">
                  <a:lumMod val="75000"/>
                </a:schemeClr>
              </a:solidFill>
              <a:latin typeface="Meiryo" panose="020B0604030504040204" pitchFamily="34" charset="-128"/>
              <a:ea typeface="Meiryo" panose="020B0604030504040204" pitchFamily="34" charset="-128"/>
              <a:cs typeface="Meiryo" charset="-128"/>
            </a:endParaRPr>
          </a:p>
          <a:p>
            <a:pPr algn="r"/>
            <a:r>
              <a:rPr lang="ja-JP" altLang="en-US" sz="1600" dirty="0">
                <a:solidFill>
                  <a:schemeClr val="accent2">
                    <a:lumMod val="75000"/>
                  </a:schemeClr>
                </a:solidFill>
                <a:latin typeface="Meiryo" panose="020B0604030504040204" pitchFamily="34" charset="-128"/>
                <a:ea typeface="Meiryo" panose="020B0604030504040204" pitchFamily="34" charset="-128"/>
                <a:cs typeface="Meiryo" charset="-128"/>
              </a:rPr>
              <a:t>支える</a:t>
            </a:r>
            <a:r>
              <a:rPr lang="en-US" altLang="ja-JP" sz="1600" dirty="0">
                <a:solidFill>
                  <a:schemeClr val="accent2">
                    <a:lumMod val="75000"/>
                  </a:schemeClr>
                </a:solidFill>
                <a:latin typeface="Meiryo" panose="020B0604030504040204" pitchFamily="34" charset="-128"/>
                <a:ea typeface="Meiryo" panose="020B0604030504040204" pitchFamily="34" charset="-128"/>
                <a:cs typeface="Meiryo" charset="-128"/>
              </a:rPr>
              <a:t>IT</a:t>
            </a:r>
            <a:endParaRPr lang="ja-JP" altLang="en-US" sz="16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9" name="正方形/長方形 48">
            <a:extLst>
              <a:ext uri="{FF2B5EF4-FFF2-40B4-BE49-F238E27FC236}">
                <a16:creationId xmlns:a16="http://schemas.microsoft.com/office/drawing/2014/main" id="{59DDB45C-8389-0449-BEA8-57CDAB03CB3D}"/>
              </a:ext>
            </a:extLst>
          </p:cNvPr>
          <p:cNvSpPr/>
          <p:nvPr/>
        </p:nvSpPr>
        <p:spPr>
          <a:xfrm>
            <a:off x="4676492" y="1065807"/>
            <a:ext cx="1218602" cy="584775"/>
          </a:xfrm>
          <a:prstGeom prst="rect">
            <a:avLst/>
          </a:prstGeom>
        </p:spPr>
        <p:txBody>
          <a:bodyPr wrap="none">
            <a:spAutoFit/>
          </a:bodyPr>
          <a:lstStyle/>
          <a:p>
            <a:r>
              <a:rPr lang="ja-JP" altLang="en-US" sz="1600" dirty="0">
                <a:solidFill>
                  <a:srgbClr val="0070C0"/>
                </a:solidFill>
                <a:latin typeface="Meiryo" panose="020B0604030504040204" pitchFamily="34" charset="-128"/>
                <a:ea typeface="Meiryo" panose="020B0604030504040204" pitchFamily="34" charset="-128"/>
                <a:cs typeface="Meiryo" charset="-128"/>
              </a:rPr>
              <a:t>ビジネスを</a:t>
            </a:r>
            <a:endParaRPr lang="en-US" altLang="ja-JP" sz="1600" dirty="0">
              <a:solidFill>
                <a:srgbClr val="0070C0"/>
              </a:solidFill>
              <a:latin typeface="Meiryo" panose="020B0604030504040204" pitchFamily="34" charset="-128"/>
              <a:ea typeface="Meiryo" panose="020B0604030504040204" pitchFamily="34" charset="-128"/>
              <a:cs typeface="Meiryo" charset="-128"/>
            </a:endParaRPr>
          </a:p>
          <a:p>
            <a:r>
              <a:rPr lang="ja-JP" altLang="en-US" sz="1600" dirty="0">
                <a:solidFill>
                  <a:srgbClr val="0070C0"/>
                </a:solidFill>
                <a:latin typeface="Meiryo" panose="020B0604030504040204" pitchFamily="34" charset="-128"/>
                <a:ea typeface="Meiryo" panose="020B0604030504040204" pitchFamily="34" charset="-128"/>
                <a:cs typeface="Meiryo" charset="-128"/>
              </a:rPr>
              <a:t>変革する</a:t>
            </a:r>
            <a:r>
              <a:rPr lang="en-US" altLang="ja-JP" sz="1600" dirty="0">
                <a:solidFill>
                  <a:srgbClr val="0070C0"/>
                </a:solidFill>
                <a:latin typeface="Meiryo" panose="020B0604030504040204" pitchFamily="34" charset="-128"/>
                <a:ea typeface="Meiryo" panose="020B0604030504040204" pitchFamily="34" charset="-128"/>
                <a:cs typeface="Meiryo" charset="-128"/>
              </a:rPr>
              <a:t>IT</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1303731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435F67B9-444D-274B-9F02-6127A6308AE8}"/>
              </a:ext>
            </a:extLst>
          </p:cNvPr>
          <p:cNvSpPr/>
          <p:nvPr/>
        </p:nvSpPr>
        <p:spPr>
          <a:xfrm>
            <a:off x="1078707" y="2214568"/>
            <a:ext cx="7086598" cy="3143250"/>
          </a:xfrm>
          <a:prstGeom prst="roundRect">
            <a:avLst>
              <a:gd name="adj" fmla="val 4871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グループ化 28">
            <a:extLst>
              <a:ext uri="{FF2B5EF4-FFF2-40B4-BE49-F238E27FC236}">
                <a16:creationId xmlns:a16="http://schemas.microsoft.com/office/drawing/2014/main" id="{BAC149CA-963F-DD49-9D1E-AC7BAD7BD97C}"/>
              </a:ext>
            </a:extLst>
          </p:cNvPr>
          <p:cNvGrpSpPr/>
          <p:nvPr/>
        </p:nvGrpSpPr>
        <p:grpSpPr>
          <a:xfrm>
            <a:off x="1028701" y="2214568"/>
            <a:ext cx="5657844" cy="4041814"/>
            <a:chOff x="1028701" y="2043113"/>
            <a:chExt cx="5657844" cy="4041814"/>
          </a:xfrm>
        </p:grpSpPr>
        <p:sp>
          <p:nvSpPr>
            <p:cNvPr id="17" name="角丸四角形 16">
              <a:extLst>
                <a:ext uri="{FF2B5EF4-FFF2-40B4-BE49-F238E27FC236}">
                  <a16:creationId xmlns:a16="http://schemas.microsoft.com/office/drawing/2014/main" id="{1C0C8825-D1FC-2144-9F79-52D3ABAEEB21}"/>
                </a:ext>
              </a:extLst>
            </p:cNvPr>
            <p:cNvSpPr/>
            <p:nvPr/>
          </p:nvSpPr>
          <p:spPr>
            <a:xfrm>
              <a:off x="1028701" y="2043113"/>
              <a:ext cx="5657844" cy="3143250"/>
            </a:xfrm>
            <a:prstGeom prst="roundRect">
              <a:avLst>
                <a:gd name="adj" fmla="val 4871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ABA1AEC1-FAD1-1E47-91A6-C0764C8B4E4B}"/>
                </a:ext>
              </a:extLst>
            </p:cNvPr>
            <p:cNvSpPr txBox="1"/>
            <p:nvPr/>
          </p:nvSpPr>
          <p:spPr>
            <a:xfrm>
              <a:off x="4230377" y="3353127"/>
              <a:ext cx="2262158" cy="523220"/>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ビジネス創出ニーズ</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sz="1000" dirty="0">
                  <a:solidFill>
                    <a:schemeClr val="bg1"/>
                  </a:solidFill>
                  <a:latin typeface="Meiryo" panose="020B0604030504040204" pitchFamily="34" charset="-128"/>
                  <a:ea typeface="Meiryo" panose="020B0604030504040204" pitchFamily="34" charset="-128"/>
                  <a:cs typeface="Meiryo" charset="-128"/>
                </a:rPr>
                <a:t>即応力・破壊的競争力・価値の創出</a:t>
              </a:r>
            </a:p>
          </p:txBody>
        </p:sp>
        <p:cxnSp>
          <p:nvCxnSpPr>
            <p:cNvPr id="23" name="直線コネクタ 22">
              <a:extLst>
                <a:ext uri="{FF2B5EF4-FFF2-40B4-BE49-F238E27FC236}">
                  <a16:creationId xmlns:a16="http://schemas.microsoft.com/office/drawing/2014/main" id="{ABD0B1CC-1ADA-194E-A3AC-D7FD1909886A}"/>
                </a:ext>
              </a:extLst>
            </p:cNvPr>
            <p:cNvCxnSpPr>
              <a:cxnSpLocks/>
            </p:cNvCxnSpPr>
            <p:nvPr/>
          </p:nvCxnSpPr>
          <p:spPr>
            <a:xfrm>
              <a:off x="6686545" y="3614738"/>
              <a:ext cx="0" cy="2350293"/>
            </a:xfrm>
            <a:prstGeom prst="line">
              <a:avLst/>
            </a:prstGeom>
            <a:ln>
              <a:solidFill>
                <a:schemeClr val="accent3">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4C2DF7CC-327D-844A-A861-C940A803CCD3}"/>
                </a:ext>
              </a:extLst>
            </p:cNvPr>
            <p:cNvCxnSpPr>
              <a:cxnSpLocks/>
            </p:cNvCxnSpPr>
            <p:nvPr/>
          </p:nvCxnSpPr>
          <p:spPr>
            <a:xfrm>
              <a:off x="4171950" y="5364956"/>
              <a:ext cx="2514595" cy="0"/>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18FC9693-EB60-E946-8DAC-99CEEB79555C}"/>
                </a:ext>
              </a:extLst>
            </p:cNvPr>
            <p:cNvSpPr txBox="1"/>
            <p:nvPr/>
          </p:nvSpPr>
          <p:spPr>
            <a:xfrm>
              <a:off x="4695390" y="5407819"/>
              <a:ext cx="1463670" cy="677108"/>
            </a:xfrm>
            <a:prstGeom prst="rect">
              <a:avLst/>
            </a:prstGeom>
            <a:noFill/>
          </p:spPr>
          <p:txBody>
            <a:bodyPr wrap="none" rtlCol="0">
              <a:spAutoFit/>
            </a:bodyPr>
            <a:lstStyle/>
            <a:p>
              <a:pPr algn="ctr"/>
              <a:r>
                <a:rPr kumimoji="1" lang="en-US" altLang="ja-JP" sz="2400" dirty="0">
                  <a:solidFill>
                    <a:srgbClr val="0070C0"/>
                  </a:solidFill>
                  <a:latin typeface="Meiryo" panose="020B0604030504040204" pitchFamily="34" charset="-128"/>
                  <a:ea typeface="Meiryo" panose="020B0604030504040204" pitchFamily="34" charset="-128"/>
                </a:rPr>
                <a:t>After DX</a:t>
              </a:r>
            </a:p>
            <a:p>
              <a:pPr algn="ctr"/>
              <a:r>
                <a:rPr kumimoji="1" lang="ja-JP" altLang="en-US" sz="1400" dirty="0">
                  <a:solidFill>
                    <a:srgbClr val="0070C0"/>
                  </a:solidFill>
                  <a:latin typeface="Meiryo" panose="020B0604030504040204" pitchFamily="34" charset="-128"/>
                  <a:ea typeface="Meiryo" panose="020B0604030504040204" pitchFamily="34" charset="-128"/>
                </a:rPr>
                <a:t>投資対効果</a:t>
              </a:r>
              <a:endParaRPr kumimoji="1" lang="en-US" altLang="ja-JP" sz="1400" dirty="0">
                <a:solidFill>
                  <a:srgbClr val="0070C0"/>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C21A3DB4-7C27-184E-9934-551ACCB85C4D}"/>
              </a:ext>
            </a:extLst>
          </p:cNvPr>
          <p:cNvSpPr>
            <a:spLocks noGrp="1"/>
          </p:cNvSpPr>
          <p:nvPr>
            <p:ph type="title"/>
          </p:nvPr>
        </p:nvSpPr>
        <p:spPr/>
        <p:txBody>
          <a:bodyPr/>
          <a:lstStyle/>
          <a:p>
            <a:r>
              <a:rPr kumimoji="1" lang="en-US" altLang="ja-JP" dirty="0"/>
              <a:t>Before DX / After DX </a:t>
            </a:r>
            <a:r>
              <a:rPr kumimoji="1" lang="ja-JP" altLang="en-US" dirty="0"/>
              <a:t>における</a:t>
            </a:r>
            <a:r>
              <a:rPr kumimoji="1" lang="en-US" altLang="ja-JP" dirty="0"/>
              <a:t>IT</a:t>
            </a:r>
            <a:r>
              <a:rPr kumimoji="1" lang="ja-JP" altLang="en-US" dirty="0"/>
              <a:t>投資の考え方</a:t>
            </a:r>
          </a:p>
        </p:txBody>
      </p:sp>
      <p:sp>
        <p:nvSpPr>
          <p:cNvPr id="3" name="円/楕円 2">
            <a:extLst>
              <a:ext uri="{FF2B5EF4-FFF2-40B4-BE49-F238E27FC236}">
                <a16:creationId xmlns:a16="http://schemas.microsoft.com/office/drawing/2014/main" id="{80ED4435-F62F-E94B-9FAE-B0934D4E2752}"/>
              </a:ext>
            </a:extLst>
          </p:cNvPr>
          <p:cNvSpPr/>
          <p:nvPr/>
        </p:nvSpPr>
        <p:spPr>
          <a:xfrm>
            <a:off x="1028701" y="2214568"/>
            <a:ext cx="3143249" cy="314325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パイ 4">
            <a:extLst>
              <a:ext uri="{FF2B5EF4-FFF2-40B4-BE49-F238E27FC236}">
                <a16:creationId xmlns:a16="http://schemas.microsoft.com/office/drawing/2014/main" id="{00A7BB99-9686-1841-889D-89C9D2CCCFC5}"/>
              </a:ext>
            </a:extLst>
          </p:cNvPr>
          <p:cNvSpPr/>
          <p:nvPr/>
        </p:nvSpPr>
        <p:spPr>
          <a:xfrm rot="16200000">
            <a:off x="1028700" y="2214568"/>
            <a:ext cx="3143249" cy="3143250"/>
          </a:xfrm>
          <a:prstGeom prst="pie">
            <a:avLst>
              <a:gd name="adj1" fmla="val 0"/>
              <a:gd name="adj2" fmla="val 4585774"/>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パイ 5">
            <a:extLst>
              <a:ext uri="{FF2B5EF4-FFF2-40B4-BE49-F238E27FC236}">
                <a16:creationId xmlns:a16="http://schemas.microsoft.com/office/drawing/2014/main" id="{9530AF15-9EC9-764B-994D-6706DCDB5FC3}"/>
              </a:ext>
            </a:extLst>
          </p:cNvPr>
          <p:cNvSpPr/>
          <p:nvPr/>
        </p:nvSpPr>
        <p:spPr>
          <a:xfrm rot="16200000">
            <a:off x="1221581" y="1928818"/>
            <a:ext cx="3143249" cy="3143250"/>
          </a:xfrm>
          <a:prstGeom prst="pie">
            <a:avLst>
              <a:gd name="adj1" fmla="val 0"/>
              <a:gd name="adj2" fmla="val 4585774"/>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81CC0904-9EF7-3445-812E-E3BA2D29CE12}"/>
              </a:ext>
            </a:extLst>
          </p:cNvPr>
          <p:cNvSpPr txBox="1"/>
          <p:nvPr/>
        </p:nvSpPr>
        <p:spPr>
          <a:xfrm>
            <a:off x="1714506" y="5579274"/>
            <a:ext cx="1771639" cy="677108"/>
          </a:xfrm>
          <a:prstGeom prst="rect">
            <a:avLst/>
          </a:prstGeom>
          <a:noFill/>
        </p:spPr>
        <p:txBody>
          <a:bodyPr wrap="none" rtlCol="0">
            <a:spAutoFit/>
          </a:bodyPr>
          <a:lstStyle/>
          <a:p>
            <a:pPr algn="ctr"/>
            <a:r>
              <a:rPr kumimoji="1" lang="en-US" altLang="ja-JP" sz="2400" dirty="0">
                <a:solidFill>
                  <a:schemeClr val="accent6">
                    <a:lumMod val="50000"/>
                  </a:schemeClr>
                </a:solidFill>
                <a:latin typeface="Meiryo" panose="020B0604030504040204" pitchFamily="34" charset="-128"/>
                <a:ea typeface="Meiryo" panose="020B0604030504040204" pitchFamily="34" charset="-128"/>
              </a:rPr>
              <a:t>Before DX</a:t>
            </a:r>
          </a:p>
          <a:p>
            <a:pPr algn="ctr"/>
            <a:r>
              <a:rPr kumimoji="1" lang="ja-JP" altLang="en-US" sz="1400" dirty="0">
                <a:solidFill>
                  <a:schemeClr val="accent6">
                    <a:lumMod val="50000"/>
                  </a:schemeClr>
                </a:solidFill>
                <a:latin typeface="Meiryo" panose="020B0604030504040204" pitchFamily="34" charset="-128"/>
                <a:ea typeface="Meiryo" panose="020B0604030504040204" pitchFamily="34" charset="-128"/>
              </a:rPr>
              <a:t>全</a:t>
            </a:r>
            <a:r>
              <a:rPr kumimoji="1" lang="en-US" altLang="ja-JP" sz="1400" dirty="0">
                <a:solidFill>
                  <a:schemeClr val="accent6">
                    <a:lumMod val="50000"/>
                  </a:schemeClr>
                </a:solidFill>
                <a:latin typeface="Meiryo" panose="020B0604030504040204" pitchFamily="34" charset="-128"/>
                <a:ea typeface="Meiryo" panose="020B0604030504040204" pitchFamily="34" charset="-128"/>
              </a:rPr>
              <a:t>IT</a:t>
            </a:r>
            <a:r>
              <a:rPr kumimoji="1" lang="ja-JP" altLang="en-US" sz="1400" dirty="0">
                <a:solidFill>
                  <a:schemeClr val="accent6">
                    <a:lumMod val="50000"/>
                  </a:schemeClr>
                </a:solidFill>
                <a:latin typeface="Meiryo" panose="020B0604030504040204" pitchFamily="34" charset="-128"/>
                <a:ea typeface="Meiryo" panose="020B0604030504040204" pitchFamily="34" charset="-128"/>
              </a:rPr>
              <a:t>資産</a:t>
            </a:r>
            <a:r>
              <a:rPr kumimoji="1" lang="en-US" altLang="ja-JP" sz="1400" dirty="0">
                <a:solidFill>
                  <a:schemeClr val="accent6">
                    <a:lumMod val="50000"/>
                  </a:schemeClr>
                </a:solidFill>
                <a:latin typeface="Meiryo" panose="020B0604030504040204" pitchFamily="34" charset="-128"/>
                <a:ea typeface="Meiryo" panose="020B0604030504040204" pitchFamily="34" charset="-128"/>
              </a:rPr>
              <a:t>=</a:t>
            </a:r>
            <a:r>
              <a:rPr kumimoji="1" lang="ja-JP" altLang="en-US" sz="1400" dirty="0">
                <a:solidFill>
                  <a:schemeClr val="accent6">
                    <a:lumMod val="50000"/>
                  </a:schemeClr>
                </a:solidFill>
                <a:latin typeface="Meiryo" panose="020B0604030504040204" pitchFamily="34" charset="-128"/>
                <a:ea typeface="Meiryo" panose="020B0604030504040204" pitchFamily="34" charset="-128"/>
              </a:rPr>
              <a:t>投資総枠</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p:txBody>
      </p:sp>
      <p:cxnSp>
        <p:nvCxnSpPr>
          <p:cNvPr id="9" name="直線矢印コネクタ 8">
            <a:extLst>
              <a:ext uri="{FF2B5EF4-FFF2-40B4-BE49-F238E27FC236}">
                <a16:creationId xmlns:a16="http://schemas.microsoft.com/office/drawing/2014/main" id="{5C84BFE6-766B-4046-901B-EEF3D2BE1E7F}"/>
              </a:ext>
            </a:extLst>
          </p:cNvPr>
          <p:cNvCxnSpPr>
            <a:cxnSpLocks/>
          </p:cNvCxnSpPr>
          <p:nvPr/>
        </p:nvCxnSpPr>
        <p:spPr>
          <a:xfrm>
            <a:off x="1028699" y="5536411"/>
            <a:ext cx="3143251" cy="0"/>
          </a:xfrm>
          <a:prstGeom prst="straightConnector1">
            <a:avLst/>
          </a:prstGeom>
          <a:ln>
            <a:solidFill>
              <a:schemeClr val="accent6">
                <a:lumMod val="5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59692DCF-310E-6642-9A9F-20C1753FB2FE}"/>
              </a:ext>
            </a:extLst>
          </p:cNvPr>
          <p:cNvCxnSpPr>
            <a:cxnSpLocks/>
            <a:stCxn id="3" idx="2"/>
          </p:cNvCxnSpPr>
          <p:nvPr/>
        </p:nvCxnSpPr>
        <p:spPr>
          <a:xfrm>
            <a:off x="1028701" y="3786193"/>
            <a:ext cx="0" cy="2350293"/>
          </a:xfrm>
          <a:prstGeom prst="line">
            <a:avLst/>
          </a:prstGeom>
          <a:ln>
            <a:solidFill>
              <a:schemeClr val="accent6">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5CB22968-D3F0-3240-960D-7A207EFDD3E8}"/>
              </a:ext>
            </a:extLst>
          </p:cNvPr>
          <p:cNvCxnSpPr>
            <a:cxnSpLocks/>
            <a:stCxn id="3" idx="6"/>
          </p:cNvCxnSpPr>
          <p:nvPr/>
        </p:nvCxnSpPr>
        <p:spPr>
          <a:xfrm>
            <a:off x="4171950" y="3786193"/>
            <a:ext cx="0" cy="2350293"/>
          </a:xfrm>
          <a:prstGeom prst="line">
            <a:avLst/>
          </a:prstGeom>
          <a:ln>
            <a:solidFill>
              <a:schemeClr val="accent6">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a:extLst>
              <a:ext uri="{FF2B5EF4-FFF2-40B4-BE49-F238E27FC236}">
                <a16:creationId xmlns:a16="http://schemas.microsoft.com/office/drawing/2014/main" id="{FFD17C78-1314-8C46-BD97-AEDBF9E73916}"/>
              </a:ext>
            </a:extLst>
          </p:cNvPr>
          <p:cNvSpPr txBox="1"/>
          <p:nvPr/>
        </p:nvSpPr>
        <p:spPr>
          <a:xfrm>
            <a:off x="2827598" y="2436024"/>
            <a:ext cx="1170513"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原価償却</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en-US" altLang="ja-JP" dirty="0">
                <a:solidFill>
                  <a:schemeClr val="bg1"/>
                </a:solidFill>
                <a:latin typeface="Meiryo" panose="020B0604030504040204" pitchFamily="34" charset="-128"/>
                <a:ea typeface="Meiryo" panose="020B0604030504040204" pitchFamily="34" charset="-128"/>
              </a:rPr>
              <a:t>20%</a:t>
            </a:r>
            <a:r>
              <a:rPr lang="ja-JP" altLang="en-US" dirty="0">
                <a:solidFill>
                  <a:schemeClr val="bg1"/>
                </a:solidFill>
                <a:latin typeface="Meiryo" panose="020B0604030504040204" pitchFamily="34" charset="-128"/>
                <a:ea typeface="Meiryo" panose="020B0604030504040204" pitchFamily="34" charset="-128"/>
              </a:rPr>
              <a:t>／年</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200BAB30-704F-A845-98AD-A47D97CCF763}"/>
              </a:ext>
            </a:extLst>
          </p:cNvPr>
          <p:cNvSpPr txBox="1"/>
          <p:nvPr/>
        </p:nvSpPr>
        <p:spPr>
          <a:xfrm>
            <a:off x="1469384" y="3980681"/>
            <a:ext cx="2262158" cy="523220"/>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ビジネス支援ニーズ</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sz="1000" dirty="0">
                <a:solidFill>
                  <a:schemeClr val="bg1"/>
                </a:solidFill>
                <a:latin typeface="Meiryo" panose="020B0604030504040204" pitchFamily="34" charset="-128"/>
                <a:ea typeface="Meiryo" panose="020B0604030504040204" pitchFamily="34" charset="-128"/>
                <a:cs typeface="Meiryo" charset="-128"/>
              </a:rPr>
              <a:t>生産性向上・コスト削減・期間短縮</a:t>
            </a:r>
          </a:p>
        </p:txBody>
      </p:sp>
      <p:sp>
        <p:nvSpPr>
          <p:cNvPr id="18" name="ストライプ矢印 17">
            <a:extLst>
              <a:ext uri="{FF2B5EF4-FFF2-40B4-BE49-F238E27FC236}">
                <a16:creationId xmlns:a16="http://schemas.microsoft.com/office/drawing/2014/main" id="{C0E066BF-0DA0-7A41-ABC8-85821B502301}"/>
              </a:ext>
            </a:extLst>
          </p:cNvPr>
          <p:cNvSpPr/>
          <p:nvPr/>
        </p:nvSpPr>
        <p:spPr>
          <a:xfrm>
            <a:off x="6566224" y="3314705"/>
            <a:ext cx="1221583" cy="942975"/>
          </a:xfrm>
          <a:prstGeom prst="striped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四角形吹き出し 29">
            <a:extLst>
              <a:ext uri="{FF2B5EF4-FFF2-40B4-BE49-F238E27FC236}">
                <a16:creationId xmlns:a16="http://schemas.microsoft.com/office/drawing/2014/main" id="{00DFF066-A439-1644-8E99-575B4A5EDAFC}"/>
              </a:ext>
            </a:extLst>
          </p:cNvPr>
          <p:cNvSpPr/>
          <p:nvPr/>
        </p:nvSpPr>
        <p:spPr>
          <a:xfrm>
            <a:off x="1028699" y="1249270"/>
            <a:ext cx="2093121" cy="365224"/>
          </a:xfrm>
          <a:prstGeom prst="wedgeRectCallout">
            <a:avLst>
              <a:gd name="adj1" fmla="val 34798"/>
              <a:gd name="adj2" fmla="val 13096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年間で投資可能な予算</a:t>
            </a:r>
          </a:p>
        </p:txBody>
      </p:sp>
      <p:sp>
        <p:nvSpPr>
          <p:cNvPr id="31" name="四角形吹き出し 30">
            <a:extLst>
              <a:ext uri="{FF2B5EF4-FFF2-40B4-BE49-F238E27FC236}">
                <a16:creationId xmlns:a16="http://schemas.microsoft.com/office/drawing/2014/main" id="{CF78A671-D9CD-F84E-B287-A678B13CA8D9}"/>
              </a:ext>
            </a:extLst>
          </p:cNvPr>
          <p:cNvSpPr/>
          <p:nvPr/>
        </p:nvSpPr>
        <p:spPr>
          <a:xfrm>
            <a:off x="6072184" y="1249270"/>
            <a:ext cx="2093121" cy="365224"/>
          </a:xfrm>
          <a:prstGeom prst="wedgeRectCallout">
            <a:avLst>
              <a:gd name="adj1" fmla="val -57011"/>
              <a:gd name="adj2" fmla="val 187684"/>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効果次第で投資拡大</a:t>
            </a:r>
          </a:p>
        </p:txBody>
      </p:sp>
    </p:spTree>
    <p:extLst>
      <p:ext uri="{BB962C8B-B14F-4D97-AF65-F5344CB8AC3E}">
        <p14:creationId xmlns:p14="http://schemas.microsoft.com/office/powerpoint/2010/main" val="316631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93160B2-F08C-5A42-B8B9-7457938223AE}"/>
              </a:ext>
            </a:extLst>
          </p:cNvPr>
          <p:cNvSpPr/>
          <p:nvPr/>
        </p:nvSpPr>
        <p:spPr>
          <a:xfrm>
            <a:off x="1115615" y="790361"/>
            <a:ext cx="3312369" cy="469114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99F8EF-7284-CE46-9A2E-693071FE262F}"/>
              </a:ext>
            </a:extLst>
          </p:cNvPr>
          <p:cNvSpPr/>
          <p:nvPr/>
        </p:nvSpPr>
        <p:spPr>
          <a:xfrm>
            <a:off x="4716016" y="790361"/>
            <a:ext cx="3312369" cy="469114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7516FD9-C278-6A4A-B49F-73E13000EC34}"/>
              </a:ext>
            </a:extLst>
          </p:cNvPr>
          <p:cNvSpPr>
            <a:spLocks noGrp="1"/>
          </p:cNvSpPr>
          <p:nvPr>
            <p:ph type="title"/>
          </p:nvPr>
        </p:nvSpPr>
        <p:spPr>
          <a:xfrm>
            <a:off x="230400" y="266400"/>
            <a:ext cx="8913600" cy="416221"/>
          </a:xfrm>
        </p:spPr>
        <p:txBody>
          <a:bodyPr/>
          <a:lstStyle/>
          <a:p>
            <a:r>
              <a:rPr kumimoji="1" lang="ja-JP" altLang="en-US"/>
              <a:t>デジタイゼーション／デジタライゼーションと</a:t>
            </a:r>
            <a:r>
              <a:rPr kumimoji="1" lang="en-US" altLang="ja-JP" dirty="0"/>
              <a:t>DX</a:t>
            </a:r>
            <a:r>
              <a:rPr kumimoji="1" lang="ja-JP" altLang="en-US"/>
              <a:t>の関係</a:t>
            </a:r>
          </a:p>
        </p:txBody>
      </p:sp>
      <p:sp>
        <p:nvSpPr>
          <p:cNvPr id="5" name="正方形/長方形 4">
            <a:extLst>
              <a:ext uri="{FF2B5EF4-FFF2-40B4-BE49-F238E27FC236}">
                <a16:creationId xmlns:a16="http://schemas.microsoft.com/office/drawing/2014/main" id="{006A2422-AFEB-9F40-8C94-DC25585055AE}"/>
              </a:ext>
            </a:extLst>
          </p:cNvPr>
          <p:cNvSpPr/>
          <p:nvPr/>
        </p:nvSpPr>
        <p:spPr>
          <a:xfrm>
            <a:off x="5040053" y="1324237"/>
            <a:ext cx="2664294" cy="11984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940E36A8-ABA4-024E-BB01-E6F925316571}"/>
              </a:ext>
            </a:extLst>
          </p:cNvPr>
          <p:cNvSpPr txBox="1"/>
          <p:nvPr/>
        </p:nvSpPr>
        <p:spPr>
          <a:xfrm>
            <a:off x="1692016" y="933602"/>
            <a:ext cx="2159566" cy="307777"/>
          </a:xfrm>
          <a:prstGeom prst="rect">
            <a:avLst/>
          </a:prstGeom>
          <a:noFill/>
        </p:spPr>
        <p:txBody>
          <a:bodyPr wrap="none" rtlCol="0">
            <a:spAutoFit/>
          </a:bodyPr>
          <a:lstStyle/>
          <a:p>
            <a:pPr algn="ctr"/>
            <a:r>
              <a:rPr kumimoji="1" lang="ja-JP" altLang="en-US" sz="1400" b="1">
                <a:solidFill>
                  <a:schemeClr val="accent3">
                    <a:lumMod val="75000"/>
                  </a:schemeClr>
                </a:solidFill>
                <a:latin typeface="Meiryo" panose="020B0604030504040204" pitchFamily="34" charset="-128"/>
                <a:ea typeface="Meiryo" panose="020B0604030504040204" pitchFamily="34" charset="-128"/>
              </a:rPr>
              <a:t>既存事業の改善・最適化</a:t>
            </a:r>
          </a:p>
        </p:txBody>
      </p:sp>
      <p:sp>
        <p:nvSpPr>
          <p:cNvPr id="12" name="テキスト ボックス 11">
            <a:extLst>
              <a:ext uri="{FF2B5EF4-FFF2-40B4-BE49-F238E27FC236}">
                <a16:creationId xmlns:a16="http://schemas.microsoft.com/office/drawing/2014/main" id="{48AEEFF1-5936-7A4F-B5D7-E0959F95DFE2}"/>
              </a:ext>
            </a:extLst>
          </p:cNvPr>
          <p:cNvSpPr txBox="1"/>
          <p:nvPr/>
        </p:nvSpPr>
        <p:spPr>
          <a:xfrm>
            <a:off x="4844798" y="908720"/>
            <a:ext cx="3057247" cy="307777"/>
          </a:xfrm>
          <a:prstGeom prst="rect">
            <a:avLst/>
          </a:prstGeom>
          <a:noFill/>
        </p:spPr>
        <p:txBody>
          <a:bodyPr wrap="none" rtlCol="0">
            <a:spAutoFit/>
          </a:bodyPr>
          <a:lstStyle/>
          <a:p>
            <a:pPr algn="ctr"/>
            <a:r>
              <a:rPr lang="ja-JP" altLang="en-US" sz="1400" b="1">
                <a:solidFill>
                  <a:srgbClr val="0070C0"/>
                </a:solidFill>
                <a:latin typeface="Meiryo" panose="020B0604030504040204" pitchFamily="34" charset="-128"/>
                <a:ea typeface="Meiryo" panose="020B0604030504040204" pitchFamily="34" charset="-128"/>
              </a:rPr>
              <a:t>企業</a:t>
            </a:r>
            <a:r>
              <a:rPr kumimoji="1" lang="ja-JP" altLang="en-US" sz="1400" b="1">
                <a:solidFill>
                  <a:srgbClr val="0070C0"/>
                </a:solidFill>
                <a:latin typeface="Meiryo" panose="020B0604030504040204" pitchFamily="34" charset="-128"/>
                <a:ea typeface="Meiryo" panose="020B0604030504040204" pitchFamily="34" charset="-128"/>
              </a:rPr>
              <a:t>文化やビジネス・モデルの変革</a:t>
            </a:r>
          </a:p>
        </p:txBody>
      </p:sp>
      <p:sp>
        <p:nvSpPr>
          <p:cNvPr id="13" name="円/楕円 12">
            <a:extLst>
              <a:ext uri="{FF2B5EF4-FFF2-40B4-BE49-F238E27FC236}">
                <a16:creationId xmlns:a16="http://schemas.microsoft.com/office/drawing/2014/main" id="{99EA597D-55E0-0740-8921-26B703931BDD}"/>
              </a:ext>
            </a:extLst>
          </p:cNvPr>
          <p:cNvSpPr/>
          <p:nvPr/>
        </p:nvSpPr>
        <p:spPr>
          <a:xfrm>
            <a:off x="2627783" y="5013176"/>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屈折矢印 13">
            <a:extLst>
              <a:ext uri="{FF2B5EF4-FFF2-40B4-BE49-F238E27FC236}">
                <a16:creationId xmlns:a16="http://schemas.microsoft.com/office/drawing/2014/main" id="{9B440A7E-F183-7A43-B8CC-1445BEE370F3}"/>
              </a:ext>
            </a:extLst>
          </p:cNvPr>
          <p:cNvSpPr/>
          <p:nvPr/>
        </p:nvSpPr>
        <p:spPr>
          <a:xfrm>
            <a:off x="2987824" y="2555845"/>
            <a:ext cx="4176464" cy="2745363"/>
          </a:xfrm>
          <a:prstGeom prst="bentUpArrow">
            <a:avLst>
              <a:gd name="adj1" fmla="val 10224"/>
              <a:gd name="adj2" fmla="val 9168"/>
              <a:gd name="adj3" fmla="val 11640"/>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8477274A-5B7D-DF4B-BA27-D3A6F286DE25}"/>
              </a:ext>
            </a:extLst>
          </p:cNvPr>
          <p:cNvSpPr/>
          <p:nvPr/>
        </p:nvSpPr>
        <p:spPr>
          <a:xfrm>
            <a:off x="2495358" y="3723709"/>
            <a:ext cx="552882" cy="1255639"/>
          </a:xfrm>
          <a:prstGeom prst="upArrow">
            <a:avLst>
              <a:gd name="adj1" fmla="val 50000"/>
              <a:gd name="adj2" fmla="val 53376"/>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13A8795A-E110-F240-B89E-32A81A9E4878}"/>
              </a:ext>
            </a:extLst>
          </p:cNvPr>
          <p:cNvSpPr/>
          <p:nvPr/>
        </p:nvSpPr>
        <p:spPr>
          <a:xfrm>
            <a:off x="1439652" y="4069082"/>
            <a:ext cx="2664294" cy="6480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屈折矢印 16">
            <a:extLst>
              <a:ext uri="{FF2B5EF4-FFF2-40B4-BE49-F238E27FC236}">
                <a16:creationId xmlns:a16="http://schemas.microsoft.com/office/drawing/2014/main" id="{932F4680-6F78-1548-9B97-58B97B6F942C}"/>
              </a:ext>
            </a:extLst>
          </p:cNvPr>
          <p:cNvSpPr/>
          <p:nvPr/>
        </p:nvSpPr>
        <p:spPr>
          <a:xfrm rot="5400000" flipH="1">
            <a:off x="3126263" y="1490357"/>
            <a:ext cx="1415307" cy="2412271"/>
          </a:xfrm>
          <a:prstGeom prst="bentUpArrow">
            <a:avLst>
              <a:gd name="adj1" fmla="val 20316"/>
              <a:gd name="adj2" fmla="val 18116"/>
              <a:gd name="adj3" fmla="val 2328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屈折矢印 17">
            <a:extLst>
              <a:ext uri="{FF2B5EF4-FFF2-40B4-BE49-F238E27FC236}">
                <a16:creationId xmlns:a16="http://schemas.microsoft.com/office/drawing/2014/main" id="{3D7624F7-78C6-E043-969C-0B5C8730FC02}"/>
              </a:ext>
            </a:extLst>
          </p:cNvPr>
          <p:cNvSpPr/>
          <p:nvPr/>
        </p:nvSpPr>
        <p:spPr>
          <a:xfrm>
            <a:off x="2950502" y="2555845"/>
            <a:ext cx="3133666" cy="1165380"/>
          </a:xfrm>
          <a:prstGeom prst="bentUpArrow">
            <a:avLst>
              <a:gd name="adj1" fmla="val 24636"/>
              <a:gd name="adj2" fmla="val 21978"/>
              <a:gd name="adj3" fmla="val 29788"/>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0C265887-BA8B-1C42-AC5B-A77AD562FB08}"/>
              </a:ext>
            </a:extLst>
          </p:cNvPr>
          <p:cNvSpPr/>
          <p:nvPr/>
        </p:nvSpPr>
        <p:spPr>
          <a:xfrm>
            <a:off x="2634004" y="3426972"/>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E0BE2A06-D49D-A049-B1B2-5F4072181153}"/>
              </a:ext>
            </a:extLst>
          </p:cNvPr>
          <p:cNvSpPr/>
          <p:nvPr/>
        </p:nvSpPr>
        <p:spPr>
          <a:xfrm>
            <a:off x="2626464" y="1567118"/>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CBFE2FB1-6469-074E-AEF8-C6B79367E24C}"/>
              </a:ext>
            </a:extLst>
          </p:cNvPr>
          <p:cNvSpPr/>
          <p:nvPr/>
        </p:nvSpPr>
        <p:spPr>
          <a:xfrm>
            <a:off x="2950502" y="1432149"/>
            <a:ext cx="2086288" cy="557970"/>
          </a:xfrm>
          <a:prstGeom prst="rightArrow">
            <a:avLst>
              <a:gd name="adj1" fmla="val 50000"/>
              <a:gd name="adj2" fmla="val 57804"/>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809C43AD-D9E9-2348-9D00-1DB63431D679}"/>
              </a:ext>
            </a:extLst>
          </p:cNvPr>
          <p:cNvSpPr/>
          <p:nvPr/>
        </p:nvSpPr>
        <p:spPr>
          <a:xfrm>
            <a:off x="1439652" y="2524411"/>
            <a:ext cx="2664294" cy="6480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乗算記号 21">
            <a:extLst>
              <a:ext uri="{FF2B5EF4-FFF2-40B4-BE49-F238E27FC236}">
                <a16:creationId xmlns:a16="http://schemas.microsoft.com/office/drawing/2014/main" id="{02C0C854-642E-C941-8B14-FE7AAB0EC67C}"/>
              </a:ext>
            </a:extLst>
          </p:cNvPr>
          <p:cNvSpPr/>
          <p:nvPr/>
        </p:nvSpPr>
        <p:spPr>
          <a:xfrm>
            <a:off x="6584138" y="3656061"/>
            <a:ext cx="720080" cy="772905"/>
          </a:xfrm>
          <a:prstGeom prst="mathMultiply">
            <a:avLst>
              <a:gd name="adj1" fmla="val 12744"/>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ドーナツ 22">
            <a:extLst>
              <a:ext uri="{FF2B5EF4-FFF2-40B4-BE49-F238E27FC236}">
                <a16:creationId xmlns:a16="http://schemas.microsoft.com/office/drawing/2014/main" id="{3E4D381F-C2A1-ED4F-B0B5-C2F3E7AA704B}"/>
              </a:ext>
            </a:extLst>
          </p:cNvPr>
          <p:cNvSpPr/>
          <p:nvPr/>
        </p:nvSpPr>
        <p:spPr>
          <a:xfrm>
            <a:off x="3671902" y="1989867"/>
            <a:ext cx="522056" cy="525256"/>
          </a:xfrm>
          <a:prstGeom prst="donut">
            <a:avLst>
              <a:gd name="adj" fmla="val 15088"/>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三角形 24">
            <a:extLst>
              <a:ext uri="{FF2B5EF4-FFF2-40B4-BE49-F238E27FC236}">
                <a16:creationId xmlns:a16="http://schemas.microsoft.com/office/drawing/2014/main" id="{DB35E7B6-35C6-304E-A5B5-56E7AFA2A718}"/>
              </a:ext>
            </a:extLst>
          </p:cNvPr>
          <p:cNvSpPr/>
          <p:nvPr/>
        </p:nvSpPr>
        <p:spPr>
          <a:xfrm>
            <a:off x="4948745" y="3329467"/>
            <a:ext cx="518646" cy="467373"/>
          </a:xfrm>
          <a:prstGeom prst="triangle">
            <a:avLst/>
          </a:prstGeom>
          <a:noFill/>
          <a:ln w="76200">
            <a:solidFill>
              <a:schemeClr val="accent2">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ドーナツ 25">
            <a:extLst>
              <a:ext uri="{FF2B5EF4-FFF2-40B4-BE49-F238E27FC236}">
                <a16:creationId xmlns:a16="http://schemas.microsoft.com/office/drawing/2014/main" id="{26000573-37A3-1B43-8C89-EC753B2CA490}"/>
              </a:ext>
            </a:extLst>
          </p:cNvPr>
          <p:cNvSpPr/>
          <p:nvPr/>
        </p:nvSpPr>
        <p:spPr>
          <a:xfrm>
            <a:off x="3671902" y="1461099"/>
            <a:ext cx="522056" cy="525256"/>
          </a:xfrm>
          <a:prstGeom prst="donut">
            <a:avLst>
              <a:gd name="adj" fmla="val 15088"/>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FAC8275E-42C3-9C45-8631-25902E0D524B}"/>
              </a:ext>
            </a:extLst>
          </p:cNvPr>
          <p:cNvSpPr txBox="1"/>
          <p:nvPr/>
        </p:nvSpPr>
        <p:spPr>
          <a:xfrm>
            <a:off x="1531525" y="2691087"/>
            <a:ext cx="249299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デジタライゼーション</a:t>
            </a:r>
          </a:p>
        </p:txBody>
      </p:sp>
      <p:sp>
        <p:nvSpPr>
          <p:cNvPr id="28" name="テキスト ボックス 27">
            <a:extLst>
              <a:ext uri="{FF2B5EF4-FFF2-40B4-BE49-F238E27FC236}">
                <a16:creationId xmlns:a16="http://schemas.microsoft.com/office/drawing/2014/main" id="{F90783A6-C02F-9A47-97A6-0C40FC660802}"/>
              </a:ext>
            </a:extLst>
          </p:cNvPr>
          <p:cNvSpPr txBox="1"/>
          <p:nvPr/>
        </p:nvSpPr>
        <p:spPr>
          <a:xfrm>
            <a:off x="1635852" y="4242271"/>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デジタイゼーション</a:t>
            </a:r>
          </a:p>
        </p:txBody>
      </p:sp>
      <p:sp>
        <p:nvSpPr>
          <p:cNvPr id="29" name="テキスト ボックス 28">
            <a:extLst>
              <a:ext uri="{FF2B5EF4-FFF2-40B4-BE49-F238E27FC236}">
                <a16:creationId xmlns:a16="http://schemas.microsoft.com/office/drawing/2014/main" id="{D17B795A-D4B4-5A43-8836-A99CB15B3A5E}"/>
              </a:ext>
            </a:extLst>
          </p:cNvPr>
          <p:cNvSpPr txBox="1"/>
          <p:nvPr/>
        </p:nvSpPr>
        <p:spPr>
          <a:xfrm>
            <a:off x="5043316" y="1618430"/>
            <a:ext cx="2661032" cy="615553"/>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トランスフォーメーション</a:t>
            </a:r>
          </a:p>
        </p:txBody>
      </p:sp>
      <p:grpSp>
        <p:nvGrpSpPr>
          <p:cNvPr id="10" name="グループ化 9">
            <a:extLst>
              <a:ext uri="{FF2B5EF4-FFF2-40B4-BE49-F238E27FC236}">
                <a16:creationId xmlns:a16="http://schemas.microsoft.com/office/drawing/2014/main" id="{2E0BEE46-41AD-EE42-B194-F1FA1A473B78}"/>
              </a:ext>
            </a:extLst>
          </p:cNvPr>
          <p:cNvGrpSpPr/>
          <p:nvPr/>
        </p:nvGrpSpPr>
        <p:grpSpPr>
          <a:xfrm>
            <a:off x="1111254" y="5575448"/>
            <a:ext cx="6921492" cy="684348"/>
            <a:chOff x="1133095" y="5589240"/>
            <a:chExt cx="6921492" cy="684348"/>
          </a:xfrm>
        </p:grpSpPr>
        <p:sp>
          <p:nvSpPr>
            <p:cNvPr id="9" name="直角三角形 8">
              <a:extLst>
                <a:ext uri="{FF2B5EF4-FFF2-40B4-BE49-F238E27FC236}">
                  <a16:creationId xmlns:a16="http://schemas.microsoft.com/office/drawing/2014/main" id="{2807F920-9C18-494F-98B7-401654ADF3BD}"/>
                </a:ext>
              </a:extLst>
            </p:cNvPr>
            <p:cNvSpPr/>
            <p:nvPr/>
          </p:nvSpPr>
          <p:spPr>
            <a:xfrm rot="10800000" flipH="1">
              <a:off x="1133095" y="5589240"/>
              <a:ext cx="6921492" cy="684348"/>
            </a:xfrm>
            <a:prstGeom prst="rtTriangl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662925D6-E116-4647-BDB8-4354945484F4}"/>
                </a:ext>
              </a:extLst>
            </p:cNvPr>
            <p:cNvSpPr txBox="1"/>
            <p:nvPr/>
          </p:nvSpPr>
          <p:spPr>
            <a:xfrm>
              <a:off x="1368850" y="5750441"/>
              <a:ext cx="646331"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技術</a:t>
              </a:r>
              <a:endParaRPr kumimoji="1" lang="ja-JP" altLang="en-US" b="1">
                <a:solidFill>
                  <a:schemeClr val="bg1"/>
                </a:solidFill>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94D84F78-BBD5-9344-B3D6-80963783BC03}"/>
              </a:ext>
            </a:extLst>
          </p:cNvPr>
          <p:cNvGrpSpPr/>
          <p:nvPr/>
        </p:nvGrpSpPr>
        <p:grpSpPr>
          <a:xfrm>
            <a:off x="1111254" y="5696980"/>
            <a:ext cx="6921492" cy="684348"/>
            <a:chOff x="1111254" y="5696980"/>
            <a:chExt cx="6921492" cy="684348"/>
          </a:xfrm>
        </p:grpSpPr>
        <p:sp>
          <p:nvSpPr>
            <p:cNvPr id="6" name="直角三角形 5">
              <a:extLst>
                <a:ext uri="{FF2B5EF4-FFF2-40B4-BE49-F238E27FC236}">
                  <a16:creationId xmlns:a16="http://schemas.microsoft.com/office/drawing/2014/main" id="{16D450F5-8159-D743-9538-E24FB06BF7AB}"/>
                </a:ext>
              </a:extLst>
            </p:cNvPr>
            <p:cNvSpPr/>
            <p:nvPr/>
          </p:nvSpPr>
          <p:spPr>
            <a:xfrm flipH="1">
              <a:off x="1111254" y="5696980"/>
              <a:ext cx="6921492" cy="684348"/>
            </a:xfrm>
            <a:prstGeom prst="rtTriangl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49146DC1-EFB2-7746-9A4F-D3638F0F42F3}"/>
                </a:ext>
              </a:extLst>
            </p:cNvPr>
            <p:cNvSpPr txBox="1"/>
            <p:nvPr/>
          </p:nvSpPr>
          <p:spPr>
            <a:xfrm>
              <a:off x="6570896" y="5955206"/>
              <a:ext cx="1338828"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ヒトと組織</a:t>
              </a:r>
              <a:endParaRPr kumimoji="1" lang="ja-JP" altLang="en-US" b="1">
                <a:solidFill>
                  <a:schemeClr val="bg1"/>
                </a:solidFill>
                <a:latin typeface="Meiryo" panose="020B0604030504040204" pitchFamily="34" charset="-128"/>
                <a:ea typeface="Meiryo" panose="020B0604030504040204" pitchFamily="34" charset="-128"/>
              </a:endParaRPr>
            </a:p>
          </p:txBody>
        </p:sp>
      </p:grpSp>
      <p:sp>
        <p:nvSpPr>
          <p:cNvPr id="32" name="テキスト ボックス 31">
            <a:extLst>
              <a:ext uri="{FF2B5EF4-FFF2-40B4-BE49-F238E27FC236}">
                <a16:creationId xmlns:a16="http://schemas.microsoft.com/office/drawing/2014/main" id="{B1890155-03C4-DF40-A648-1885AC34F7EE}"/>
              </a:ext>
            </a:extLst>
          </p:cNvPr>
          <p:cNvSpPr txBox="1"/>
          <p:nvPr/>
        </p:nvSpPr>
        <p:spPr>
          <a:xfrm>
            <a:off x="1355193" y="6425376"/>
            <a:ext cx="1595309" cy="261610"/>
          </a:xfrm>
          <a:prstGeom prst="rect">
            <a:avLst/>
          </a:prstGeom>
          <a:noFill/>
        </p:spPr>
        <p:txBody>
          <a:bodyPr wrap="none" rtlCol="0">
            <a:spAutoFit/>
          </a:bodyPr>
          <a:lstStyle/>
          <a:p>
            <a:r>
              <a:rPr kumimoji="1" lang="ja-JP" altLang="en-US" sz="1100">
                <a:latin typeface="Meiryo" panose="020B0604030504040204" pitchFamily="34" charset="-128"/>
                <a:ea typeface="Meiryo" panose="020B0604030504040204" pitchFamily="34" charset="-128"/>
              </a:rPr>
              <a:t>自分たちのポジション</a:t>
            </a:r>
          </a:p>
        </p:txBody>
      </p:sp>
      <p:sp>
        <p:nvSpPr>
          <p:cNvPr id="34" name="円/楕円 33">
            <a:extLst>
              <a:ext uri="{FF2B5EF4-FFF2-40B4-BE49-F238E27FC236}">
                <a16:creationId xmlns:a16="http://schemas.microsoft.com/office/drawing/2014/main" id="{A442D18C-02A0-1748-838E-A9B192E2EF6A}"/>
              </a:ext>
            </a:extLst>
          </p:cNvPr>
          <p:cNvSpPr/>
          <p:nvPr/>
        </p:nvSpPr>
        <p:spPr>
          <a:xfrm>
            <a:off x="1133094" y="6430514"/>
            <a:ext cx="170588" cy="170588"/>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0538FC75-FA7C-F84F-A30E-9DDE70AE2AA8}"/>
              </a:ext>
            </a:extLst>
          </p:cNvPr>
          <p:cNvSpPr txBox="1"/>
          <p:nvPr/>
        </p:nvSpPr>
        <p:spPr>
          <a:xfrm>
            <a:off x="6084168" y="6434554"/>
            <a:ext cx="3074881"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及川卓也</a:t>
            </a:r>
            <a:r>
              <a:rPr kumimoji="1" lang="en-US" altLang="ja-JP" sz="800" dirty="0">
                <a:latin typeface="Meiryo" panose="020B0604030504040204" pitchFamily="34" charset="-128"/>
                <a:ea typeface="Meiryo" panose="020B0604030504040204" pitchFamily="34" charset="-128"/>
              </a:rPr>
              <a:t> </a:t>
            </a:r>
            <a:r>
              <a:rPr kumimoji="1" lang="ja-JP" altLang="en-US" sz="800">
                <a:latin typeface="Meiryo" panose="020B0604030504040204" pitchFamily="34" charset="-128"/>
                <a:ea typeface="Meiryo" panose="020B0604030504040204" pitchFamily="34" charset="-128"/>
              </a:rPr>
              <a:t>著「ソフトウェア・ファースト」</a:t>
            </a:r>
            <a:r>
              <a:rPr kumimoji="1" lang="en-US" altLang="ja-JP" sz="800" dirty="0">
                <a:latin typeface="Meiryo" panose="020B0604030504040204" pitchFamily="34" charset="-128"/>
                <a:ea typeface="Meiryo" panose="020B0604030504040204" pitchFamily="34" charset="-128"/>
              </a:rPr>
              <a:t>p.196</a:t>
            </a:r>
            <a:r>
              <a:rPr kumimoji="1" lang="ja-JP" altLang="en-US" sz="800">
                <a:latin typeface="Meiryo" panose="020B0604030504040204" pitchFamily="34" charset="-128"/>
                <a:ea typeface="Meiryo" panose="020B0604030504040204" pitchFamily="34" charset="-128"/>
              </a:rPr>
              <a:t>を参考に作成</a:t>
            </a:r>
          </a:p>
        </p:txBody>
      </p:sp>
    </p:spTree>
    <p:extLst>
      <p:ext uri="{BB962C8B-B14F-4D97-AF65-F5344CB8AC3E}">
        <p14:creationId xmlns:p14="http://schemas.microsoft.com/office/powerpoint/2010/main" val="58151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ppt_x</p:attrName>
                                        </p:attrNameLst>
                                      </p:cBhvr>
                                      <p:tavLst>
                                        <p:tav tm="0">
                                          <p:val>
                                            <p:strVal val="#ppt_x+#ppt_w*1.125000"/>
                                          </p:val>
                                        </p:tav>
                                        <p:tav tm="100000">
                                          <p:val>
                                            <p:strVal val="#ppt_x"/>
                                          </p:val>
                                        </p:tav>
                                      </p:tavLst>
                                    </p:anim>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66AA99-29FA-B54B-8DD7-3FB53039E795}"/>
              </a:ext>
            </a:extLst>
          </p:cNvPr>
          <p:cNvSpPr>
            <a:spLocks noGrp="1"/>
          </p:cNvSpPr>
          <p:nvPr>
            <p:ph type="title"/>
          </p:nvPr>
        </p:nvSpPr>
        <p:spPr/>
        <p:txBody>
          <a:bodyPr/>
          <a:lstStyle/>
          <a:p>
            <a:r>
              <a:rPr kumimoji="1" lang="ja-JP" altLang="en-US"/>
              <a:t>ビジネス発展のサイクル</a:t>
            </a:r>
          </a:p>
        </p:txBody>
      </p:sp>
      <p:pic>
        <p:nvPicPr>
          <p:cNvPr id="3" name="図 2">
            <a:extLst>
              <a:ext uri="{FF2B5EF4-FFF2-40B4-BE49-F238E27FC236}">
                <a16:creationId xmlns:a16="http://schemas.microsoft.com/office/drawing/2014/main" id="{0EA4D9EE-1C96-484C-BADE-E98EA5E3F6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4910" y="1515777"/>
            <a:ext cx="4829881" cy="4511677"/>
          </a:xfrm>
          <a:prstGeom prst="rect">
            <a:avLst/>
          </a:prstGeom>
        </p:spPr>
      </p:pic>
      <p:sp>
        <p:nvSpPr>
          <p:cNvPr id="13" name="テキスト ボックス 12">
            <a:extLst>
              <a:ext uri="{FF2B5EF4-FFF2-40B4-BE49-F238E27FC236}">
                <a16:creationId xmlns:a16="http://schemas.microsoft.com/office/drawing/2014/main" id="{6C8A24CE-3661-7947-9D1D-65F19CAEC52E}"/>
              </a:ext>
            </a:extLst>
          </p:cNvPr>
          <p:cNvSpPr txBox="1"/>
          <p:nvPr/>
        </p:nvSpPr>
        <p:spPr>
          <a:xfrm>
            <a:off x="3563264" y="3603738"/>
            <a:ext cx="2031325" cy="738664"/>
          </a:xfrm>
          <a:prstGeom prst="rect">
            <a:avLst/>
          </a:prstGeom>
          <a:noFill/>
        </p:spPr>
        <p:txBody>
          <a:bodyPr wrap="none" rtlCol="0">
            <a:spAutoFit/>
          </a:bodyPr>
          <a:lstStyle/>
          <a:p>
            <a:pPr algn="ctr"/>
            <a:r>
              <a:rPr lang="ja-JP" altLang="en-US" sz="2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デジタルの渦</a:t>
            </a:r>
            <a:endParaRPr lang="en-US" altLang="ja-JP" sz="2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Vortex</a:t>
            </a:r>
          </a:p>
        </p:txBody>
      </p:sp>
      <p:sp>
        <p:nvSpPr>
          <p:cNvPr id="15" name="テキスト ボックス 14">
            <a:extLst>
              <a:ext uri="{FF2B5EF4-FFF2-40B4-BE49-F238E27FC236}">
                <a16:creationId xmlns:a16="http://schemas.microsoft.com/office/drawing/2014/main" id="{51FA6C8C-D69B-814B-8FC6-5C69A92D4258}"/>
              </a:ext>
            </a:extLst>
          </p:cNvPr>
          <p:cNvSpPr txBox="1"/>
          <p:nvPr/>
        </p:nvSpPr>
        <p:spPr>
          <a:xfrm>
            <a:off x="6288201" y="923837"/>
            <a:ext cx="2646878" cy="830997"/>
          </a:xfrm>
          <a:prstGeom prst="rect">
            <a:avLst/>
          </a:prstGeom>
          <a:noFill/>
        </p:spPr>
        <p:txBody>
          <a:bodyPr wrap="none" rtlCol="0">
            <a:spAutoFit/>
          </a:bodyPr>
          <a:lstStyle/>
          <a:p>
            <a:pPr algn="r"/>
            <a:r>
              <a:rPr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デジタル化領域を</a:t>
            </a:r>
            <a:endParaRPr lang="en-US" altLang="ja-JP"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拡大するビジネス</a:t>
            </a:r>
            <a:endParaRPr kumimoji="1" lang="ja-JP" altLang="en-US" sz="2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D44C58F-77FC-414E-BC4F-0F0DC1D80801}"/>
              </a:ext>
            </a:extLst>
          </p:cNvPr>
          <p:cNvSpPr txBox="1"/>
          <p:nvPr/>
        </p:nvSpPr>
        <p:spPr>
          <a:xfrm>
            <a:off x="243699" y="5656221"/>
            <a:ext cx="2646878" cy="830997"/>
          </a:xfrm>
          <a:prstGeom prst="rect">
            <a:avLst/>
          </a:prstGeom>
          <a:noFill/>
        </p:spPr>
        <p:txBody>
          <a:bodyPr wrap="none" rtlCol="0">
            <a:spAutoFit/>
          </a:bodyPr>
          <a:lstStyle/>
          <a:p>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体験／共感価値を</a:t>
            </a:r>
            <a:endParaRPr kumimoji="1" lang="en-US" altLang="ja-JP" sz="24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提供するビジネス</a:t>
            </a:r>
            <a:endPar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曲折矢印 18">
            <a:extLst>
              <a:ext uri="{FF2B5EF4-FFF2-40B4-BE49-F238E27FC236}">
                <a16:creationId xmlns:a16="http://schemas.microsoft.com/office/drawing/2014/main" id="{3B3E1F1D-E733-724E-B0DC-EB0542D7451A}"/>
              </a:ext>
            </a:extLst>
          </p:cNvPr>
          <p:cNvSpPr/>
          <p:nvPr/>
        </p:nvSpPr>
        <p:spPr>
          <a:xfrm rot="10800000">
            <a:off x="2892489" y="1827616"/>
            <a:ext cx="5092446" cy="4659602"/>
          </a:xfrm>
          <a:prstGeom prst="bentArrow">
            <a:avLst>
              <a:gd name="adj1" fmla="val 11162"/>
              <a:gd name="adj2" fmla="val 9779"/>
              <a:gd name="adj3" fmla="val 15440"/>
              <a:gd name="adj4" fmla="val 43750"/>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グループ化 6">
            <a:extLst>
              <a:ext uri="{FF2B5EF4-FFF2-40B4-BE49-F238E27FC236}">
                <a16:creationId xmlns:a16="http://schemas.microsoft.com/office/drawing/2014/main" id="{0089E113-9102-A345-8051-5BA136ED85E2}"/>
              </a:ext>
            </a:extLst>
          </p:cNvPr>
          <p:cNvGrpSpPr/>
          <p:nvPr/>
        </p:nvGrpSpPr>
        <p:grpSpPr>
          <a:xfrm>
            <a:off x="230400" y="830546"/>
            <a:ext cx="6057801" cy="4659602"/>
            <a:chOff x="230400" y="830546"/>
            <a:chExt cx="6057801" cy="4659602"/>
          </a:xfrm>
        </p:grpSpPr>
        <p:sp>
          <p:nvSpPr>
            <p:cNvPr id="5" name="曲折矢印 4">
              <a:extLst>
                <a:ext uri="{FF2B5EF4-FFF2-40B4-BE49-F238E27FC236}">
                  <a16:creationId xmlns:a16="http://schemas.microsoft.com/office/drawing/2014/main" id="{8B27CA33-7ABC-C14E-8605-5FCE35EF4E2E}"/>
                </a:ext>
              </a:extLst>
            </p:cNvPr>
            <p:cNvSpPr/>
            <p:nvPr/>
          </p:nvSpPr>
          <p:spPr>
            <a:xfrm>
              <a:off x="1195755" y="830546"/>
              <a:ext cx="5092446" cy="4659602"/>
            </a:xfrm>
            <a:prstGeom prst="bentArrow">
              <a:avLst>
                <a:gd name="adj1" fmla="val 11162"/>
                <a:gd name="adj2" fmla="val 9779"/>
                <a:gd name="adj3" fmla="val 15440"/>
                <a:gd name="adj4" fmla="val 4375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BD4460F0-205C-474F-9E1B-0306FAD96970}"/>
                </a:ext>
              </a:extLst>
            </p:cNvPr>
            <p:cNvSpPr txBox="1"/>
            <p:nvPr/>
          </p:nvSpPr>
          <p:spPr>
            <a:xfrm>
              <a:off x="230400" y="1827615"/>
              <a:ext cx="3877985" cy="830997"/>
            </a:xfrm>
            <a:prstGeom prst="rect">
              <a:avLst/>
            </a:prstGeom>
            <a:noFill/>
          </p:spPr>
          <p:txBody>
            <a:bodyPr wrap="none" rtlCol="0">
              <a:spAutoFit/>
            </a:bodyPr>
            <a:lstStyle/>
            <a:p>
              <a:r>
                <a:rPr lang="ja-JP" altLang="en-US" sz="24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モノからコト／サービスへ</a:t>
              </a:r>
              <a:endParaRPr lang="en-US" altLang="ja-JP" sz="24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ビジネスの主役がシフト</a:t>
              </a:r>
              <a:endParaRPr lang="en-US" altLang="ja-JP" sz="2400" b="1" dirty="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14" name="テキスト ボックス 13">
            <a:extLst>
              <a:ext uri="{FF2B5EF4-FFF2-40B4-BE49-F238E27FC236}">
                <a16:creationId xmlns:a16="http://schemas.microsoft.com/office/drawing/2014/main" id="{F6117639-47EC-4144-8773-D896AA4D5EAA}"/>
              </a:ext>
            </a:extLst>
          </p:cNvPr>
          <p:cNvSpPr txBox="1"/>
          <p:nvPr/>
        </p:nvSpPr>
        <p:spPr>
          <a:xfrm>
            <a:off x="6572637" y="2246657"/>
            <a:ext cx="2571363" cy="1115690"/>
          </a:xfrm>
          <a:prstGeom prst="rect">
            <a:avLst/>
          </a:prstGeom>
          <a:noFill/>
        </p:spPr>
        <p:txBody>
          <a:bodyPr wrap="square" rtlCol="0">
            <a:spAutoFit/>
          </a:bodyPr>
          <a:lstStyle/>
          <a:p>
            <a:r>
              <a:rPr lang="ja-JP" altLang="en-US" sz="1400" b="1" dirty="0">
                <a:solidFill>
                  <a:srgbClr val="C00000"/>
                </a:solidFill>
                <a:latin typeface="Meiryo" panose="020B0604030504040204" pitchFamily="34" charset="-128"/>
                <a:ea typeface="Meiryo" panose="020B0604030504040204" pitchFamily="34" charset="-128"/>
              </a:rPr>
              <a:t>コスト・バリュー</a:t>
            </a:r>
            <a:endParaRPr lang="en-US" altLang="ja-JP" sz="1400" b="1"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無料</a:t>
            </a:r>
            <a:r>
              <a:rPr kumimoji="1" lang="ja-JP" altLang="en-US" sz="1050" dirty="0">
                <a:solidFill>
                  <a:srgbClr val="C00000"/>
                </a:solidFill>
                <a:latin typeface="Meiryo" panose="020B0604030504040204" pitchFamily="34" charset="-128"/>
                <a:ea typeface="Meiryo" panose="020B0604030504040204" pitchFamily="34" charset="-128"/>
              </a:rPr>
              <a:t>／</a:t>
            </a:r>
            <a:r>
              <a:rPr lang="ja-JP" altLang="en-US" sz="1050" dirty="0">
                <a:solidFill>
                  <a:srgbClr val="C00000"/>
                </a:solidFill>
                <a:latin typeface="Meiryo" panose="020B0604030504040204" pitchFamily="34" charset="-128"/>
                <a:ea typeface="Meiryo" panose="020B0604030504040204" pitchFamily="34" charset="-128"/>
              </a:rPr>
              <a:t>超</a:t>
            </a:r>
            <a:r>
              <a:rPr kumimoji="1" lang="ja-JP" altLang="en-US" sz="1050" dirty="0">
                <a:solidFill>
                  <a:srgbClr val="C00000"/>
                </a:solidFill>
                <a:latin typeface="Meiryo" panose="020B0604030504040204" pitchFamily="34" charset="-128"/>
                <a:ea typeface="Meiryo" panose="020B0604030504040204" pitchFamily="34" charset="-128"/>
              </a:rPr>
              <a:t>低価格</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購入者</a:t>
            </a:r>
            <a:r>
              <a:rPr lang="ja-JP" altLang="en-US" sz="1050" dirty="0">
                <a:solidFill>
                  <a:srgbClr val="C00000"/>
                </a:solidFill>
                <a:latin typeface="Meiryo" panose="020B0604030504040204" pitchFamily="34" charset="-128"/>
                <a:ea typeface="Meiryo" panose="020B0604030504040204" pitchFamily="34" charset="-128"/>
              </a:rPr>
              <a:t>集約</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価格</a:t>
            </a:r>
            <a:r>
              <a:rPr kumimoji="1" lang="ja-JP" altLang="en-US" sz="1050" dirty="0">
                <a:solidFill>
                  <a:srgbClr val="C00000"/>
                </a:solidFill>
                <a:latin typeface="Meiryo" panose="020B0604030504040204" pitchFamily="34" charset="-128"/>
                <a:ea typeface="Meiryo" panose="020B0604030504040204" pitchFamily="34" charset="-128"/>
              </a:rPr>
              <a:t>透明性</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リバース</a:t>
            </a:r>
            <a:r>
              <a:rPr lang="ja-JP" altLang="en-US" sz="1050" dirty="0">
                <a:solidFill>
                  <a:srgbClr val="C00000"/>
                </a:solidFill>
                <a:latin typeface="Meiryo" panose="020B0604030504040204" pitchFamily="34" charset="-128"/>
                <a:ea typeface="Meiryo" panose="020B0604030504040204" pitchFamily="34" charset="-128"/>
              </a:rPr>
              <a:t>・オークション</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従量</a:t>
            </a:r>
            <a:r>
              <a:rPr lang="ja-JP" altLang="en-US" sz="1050" dirty="0">
                <a:solidFill>
                  <a:srgbClr val="C00000"/>
                </a:solidFill>
                <a:latin typeface="Meiryo" panose="020B0604030504040204" pitchFamily="34" charset="-128"/>
                <a:ea typeface="Meiryo" panose="020B0604030504040204" pitchFamily="34" charset="-128"/>
              </a:rPr>
              <a:t>課金制（サブスクリプション）</a:t>
            </a:r>
            <a:endParaRPr kumimoji="1" lang="ja-JP" altLang="en-US" sz="105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EE40049-5C51-F248-A905-41E6F8DD5C1D}"/>
              </a:ext>
            </a:extLst>
          </p:cNvPr>
          <p:cNvSpPr txBox="1"/>
          <p:nvPr/>
        </p:nvSpPr>
        <p:spPr>
          <a:xfrm>
            <a:off x="6568140" y="4137055"/>
            <a:ext cx="2575860" cy="1115690"/>
          </a:xfrm>
          <a:prstGeom prst="rect">
            <a:avLst/>
          </a:prstGeom>
          <a:noFill/>
        </p:spPr>
        <p:txBody>
          <a:bodyPr wrap="square" rtlCol="0">
            <a:spAutoFit/>
          </a:bodyPr>
          <a:lstStyle/>
          <a:p>
            <a:r>
              <a:rPr kumimoji="1" lang="ja-JP" altLang="en-US" sz="1400" b="1" dirty="0">
                <a:solidFill>
                  <a:srgbClr val="C00000"/>
                </a:solidFill>
                <a:latin typeface="Meiryo" panose="020B0604030504040204" pitchFamily="34" charset="-128"/>
                <a:ea typeface="Meiryo" panose="020B0604030504040204" pitchFamily="34" charset="-128"/>
              </a:rPr>
              <a:t>エクスペリエンス・バリュー</a:t>
            </a:r>
            <a:endParaRPr kumimoji="1" lang="en-US" altLang="ja-JP" sz="1400" b="1"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カストマー・エンパワーメント</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カストマイズ</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即時的</a:t>
            </a:r>
            <a:r>
              <a:rPr lang="ja-JP" altLang="en-US" sz="1050" dirty="0">
                <a:solidFill>
                  <a:srgbClr val="C00000"/>
                </a:solidFill>
                <a:latin typeface="Meiryo" panose="020B0604030504040204" pitchFamily="34" charset="-128"/>
                <a:ea typeface="Meiryo" panose="020B0604030504040204" pitchFamily="34" charset="-128"/>
              </a:rPr>
              <a:t>な満足感</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摩擦</a:t>
            </a:r>
            <a:r>
              <a:rPr kumimoji="1" lang="ja-JP" altLang="en-US" sz="1050" dirty="0">
                <a:solidFill>
                  <a:srgbClr val="C00000"/>
                </a:solidFill>
                <a:latin typeface="Meiryo" panose="020B0604030504040204" pitchFamily="34" charset="-128"/>
                <a:ea typeface="Meiryo" panose="020B0604030504040204" pitchFamily="34" charset="-128"/>
              </a:rPr>
              <a:t>軽減</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自動化</a:t>
            </a:r>
            <a:endParaRPr kumimoji="1" lang="ja-JP" altLang="en-US" sz="1050" dirty="0">
              <a:solidFill>
                <a:srgbClr val="C0000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97E657BE-BC57-B446-A399-B32C68FB26AD}"/>
              </a:ext>
            </a:extLst>
          </p:cNvPr>
          <p:cNvSpPr txBox="1"/>
          <p:nvPr/>
        </p:nvSpPr>
        <p:spPr>
          <a:xfrm>
            <a:off x="3899732" y="5436761"/>
            <a:ext cx="2606224" cy="1115690"/>
          </a:xfrm>
          <a:prstGeom prst="rect">
            <a:avLst/>
          </a:prstGeom>
          <a:noFill/>
        </p:spPr>
        <p:txBody>
          <a:bodyPr wrap="square" rtlCol="0">
            <a:spAutoFit/>
          </a:bodyPr>
          <a:lstStyle/>
          <a:p>
            <a:r>
              <a:rPr kumimoji="1" lang="ja-JP" altLang="en-US" sz="1400" b="1" dirty="0">
                <a:solidFill>
                  <a:srgbClr val="C00000"/>
                </a:solidFill>
                <a:latin typeface="Meiryo" panose="020B0604030504040204" pitchFamily="34" charset="-128"/>
                <a:ea typeface="Meiryo" panose="020B0604030504040204" pitchFamily="34" charset="-128"/>
              </a:rPr>
              <a:t>プラットフォーム・バリュー</a:t>
            </a:r>
            <a:endParaRPr kumimoji="1" lang="en-US" altLang="ja-JP" sz="1400" b="1"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エコシステム</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クラウド・ソーシング</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コミュニティ</a:t>
            </a:r>
            <a:endParaRPr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rgbClr val="C00000"/>
                </a:solidFill>
                <a:latin typeface="Meiryo" panose="020B0604030504040204" pitchFamily="34" charset="-128"/>
                <a:ea typeface="Meiryo" panose="020B0604030504040204" pitchFamily="34" charset="-128"/>
              </a:rPr>
              <a:t>デジタル・マーケットプレイス</a:t>
            </a:r>
            <a:endParaRPr kumimoji="1" lang="en-US" altLang="ja-JP" sz="1050" dirty="0">
              <a:solidFill>
                <a:srgbClr val="C0000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rgbClr val="C00000"/>
                </a:solidFill>
                <a:latin typeface="Meiryo" panose="020B0604030504040204" pitchFamily="34" charset="-128"/>
                <a:ea typeface="Meiryo" panose="020B0604030504040204" pitchFamily="34" charset="-128"/>
              </a:rPr>
              <a:t>データ・オーケストレーター</a:t>
            </a:r>
            <a:endParaRPr kumimoji="1" lang="ja-JP" altLang="en-US" sz="1050" dirty="0">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98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93160B2-F08C-5A42-B8B9-7457938223AE}"/>
              </a:ext>
            </a:extLst>
          </p:cNvPr>
          <p:cNvSpPr/>
          <p:nvPr/>
        </p:nvSpPr>
        <p:spPr>
          <a:xfrm>
            <a:off x="1115615" y="790361"/>
            <a:ext cx="3312369" cy="469114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599F8EF-7284-CE46-9A2E-693071FE262F}"/>
              </a:ext>
            </a:extLst>
          </p:cNvPr>
          <p:cNvSpPr/>
          <p:nvPr/>
        </p:nvSpPr>
        <p:spPr>
          <a:xfrm>
            <a:off x="4716016" y="790361"/>
            <a:ext cx="3312369" cy="469114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7516FD9-C278-6A4A-B49F-73E13000EC34}"/>
              </a:ext>
            </a:extLst>
          </p:cNvPr>
          <p:cNvSpPr>
            <a:spLocks noGrp="1"/>
          </p:cNvSpPr>
          <p:nvPr>
            <p:ph type="title"/>
          </p:nvPr>
        </p:nvSpPr>
        <p:spPr>
          <a:xfrm>
            <a:off x="230400" y="266400"/>
            <a:ext cx="8913600" cy="416221"/>
          </a:xfrm>
        </p:spPr>
        <p:txBody>
          <a:bodyPr/>
          <a:lstStyle/>
          <a:p>
            <a:r>
              <a:rPr kumimoji="1" lang="en-US" altLang="ja-JP" dirty="0"/>
              <a:t>DX</a:t>
            </a:r>
            <a:r>
              <a:rPr kumimoji="1" lang="ja-JP" altLang="en-US"/>
              <a:t>の</a:t>
            </a:r>
            <a:r>
              <a:rPr lang="ja-JP" altLang="en-US"/>
              <a:t>実践</a:t>
            </a:r>
            <a:endParaRPr kumimoji="1" lang="ja-JP" altLang="en-US"/>
          </a:p>
        </p:txBody>
      </p:sp>
      <p:grpSp>
        <p:nvGrpSpPr>
          <p:cNvPr id="10" name="グループ化 9">
            <a:extLst>
              <a:ext uri="{FF2B5EF4-FFF2-40B4-BE49-F238E27FC236}">
                <a16:creationId xmlns:a16="http://schemas.microsoft.com/office/drawing/2014/main" id="{2E0BEE46-41AD-EE42-B194-F1FA1A473B78}"/>
              </a:ext>
            </a:extLst>
          </p:cNvPr>
          <p:cNvGrpSpPr/>
          <p:nvPr/>
        </p:nvGrpSpPr>
        <p:grpSpPr>
          <a:xfrm>
            <a:off x="1111254" y="5575448"/>
            <a:ext cx="6921492" cy="684348"/>
            <a:chOff x="1133095" y="5589240"/>
            <a:chExt cx="6921492" cy="684348"/>
          </a:xfrm>
        </p:grpSpPr>
        <p:sp>
          <p:nvSpPr>
            <p:cNvPr id="9" name="直角三角形 8">
              <a:extLst>
                <a:ext uri="{FF2B5EF4-FFF2-40B4-BE49-F238E27FC236}">
                  <a16:creationId xmlns:a16="http://schemas.microsoft.com/office/drawing/2014/main" id="{2807F920-9C18-494F-98B7-401654ADF3BD}"/>
                </a:ext>
              </a:extLst>
            </p:cNvPr>
            <p:cNvSpPr/>
            <p:nvPr/>
          </p:nvSpPr>
          <p:spPr>
            <a:xfrm rot="10800000" flipH="1">
              <a:off x="1133095" y="5589240"/>
              <a:ext cx="6921492" cy="684348"/>
            </a:xfrm>
            <a:prstGeom prst="rtTriangl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662925D6-E116-4647-BDB8-4354945484F4}"/>
                </a:ext>
              </a:extLst>
            </p:cNvPr>
            <p:cNvSpPr txBox="1"/>
            <p:nvPr/>
          </p:nvSpPr>
          <p:spPr>
            <a:xfrm>
              <a:off x="1368850" y="5750441"/>
              <a:ext cx="646331" cy="369332"/>
            </a:xfrm>
            <a:prstGeom prst="rect">
              <a:avLst/>
            </a:prstGeom>
            <a:noFill/>
          </p:spPr>
          <p:txBody>
            <a:bodyPr wrap="none" rtlCol="0">
              <a:spAutoFit/>
            </a:bodyPr>
            <a:lstStyle/>
            <a:p>
              <a:pPr algn="ctr"/>
              <a:r>
                <a:rPr lang="ja-JP" altLang="en-US" b="1" dirty="0">
                  <a:solidFill>
                    <a:schemeClr val="bg1"/>
                  </a:solidFill>
                  <a:latin typeface="Meiryo" panose="020B0604030504040204" pitchFamily="34" charset="-128"/>
                  <a:ea typeface="Meiryo" panose="020B0604030504040204" pitchFamily="34" charset="-128"/>
                </a:rPr>
                <a:t>技術</a:t>
              </a:r>
              <a:endParaRPr kumimoji="1" lang="ja-JP" altLang="en-US" b="1" dirty="0">
                <a:solidFill>
                  <a:schemeClr val="bg1"/>
                </a:solidFill>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94D84F78-BBD5-9344-B3D6-80963783BC03}"/>
              </a:ext>
            </a:extLst>
          </p:cNvPr>
          <p:cNvGrpSpPr/>
          <p:nvPr/>
        </p:nvGrpSpPr>
        <p:grpSpPr>
          <a:xfrm>
            <a:off x="1111254" y="5696980"/>
            <a:ext cx="6921492" cy="684348"/>
            <a:chOff x="1111254" y="5696980"/>
            <a:chExt cx="6921492" cy="684348"/>
          </a:xfrm>
        </p:grpSpPr>
        <p:sp>
          <p:nvSpPr>
            <p:cNvPr id="6" name="直角三角形 5">
              <a:extLst>
                <a:ext uri="{FF2B5EF4-FFF2-40B4-BE49-F238E27FC236}">
                  <a16:creationId xmlns:a16="http://schemas.microsoft.com/office/drawing/2014/main" id="{16D450F5-8159-D743-9538-E24FB06BF7AB}"/>
                </a:ext>
              </a:extLst>
            </p:cNvPr>
            <p:cNvSpPr/>
            <p:nvPr/>
          </p:nvSpPr>
          <p:spPr>
            <a:xfrm flipH="1">
              <a:off x="1111254" y="5696980"/>
              <a:ext cx="6921492" cy="684348"/>
            </a:xfrm>
            <a:prstGeom prst="rtTriangl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49146DC1-EFB2-7746-9A4F-D3638F0F42F3}"/>
                </a:ext>
              </a:extLst>
            </p:cNvPr>
            <p:cNvSpPr txBox="1"/>
            <p:nvPr/>
          </p:nvSpPr>
          <p:spPr>
            <a:xfrm>
              <a:off x="6570896" y="5955206"/>
              <a:ext cx="1338828" cy="369332"/>
            </a:xfrm>
            <a:prstGeom prst="rect">
              <a:avLst/>
            </a:prstGeom>
            <a:noFill/>
          </p:spPr>
          <p:txBody>
            <a:bodyPr wrap="none" rtlCol="0">
              <a:spAutoFit/>
            </a:bodyPr>
            <a:lstStyle/>
            <a:p>
              <a:pPr algn="ctr"/>
              <a:r>
                <a:rPr lang="ja-JP" altLang="en-US" b="1" dirty="0">
                  <a:solidFill>
                    <a:schemeClr val="bg1"/>
                  </a:solidFill>
                  <a:latin typeface="Meiryo" panose="020B0604030504040204" pitchFamily="34" charset="-128"/>
                  <a:ea typeface="Meiryo" panose="020B0604030504040204" pitchFamily="34" charset="-128"/>
                </a:rPr>
                <a:t>ヒトと組織</a:t>
              </a:r>
              <a:endParaRPr kumimoji="1" lang="ja-JP" altLang="en-US" b="1" dirty="0">
                <a:solidFill>
                  <a:schemeClr val="bg1"/>
                </a:solidFill>
                <a:latin typeface="Meiryo" panose="020B0604030504040204" pitchFamily="34" charset="-128"/>
                <a:ea typeface="Meiryo" panose="020B0604030504040204" pitchFamily="34" charset="-128"/>
              </a:endParaRPr>
            </a:p>
          </p:txBody>
        </p:sp>
      </p:grpSp>
      <p:sp>
        <p:nvSpPr>
          <p:cNvPr id="41" name="環状矢印 40">
            <a:extLst>
              <a:ext uri="{FF2B5EF4-FFF2-40B4-BE49-F238E27FC236}">
                <a16:creationId xmlns:a16="http://schemas.microsoft.com/office/drawing/2014/main" id="{75742EB2-739D-CB41-AEAA-B5E9879F5C65}"/>
              </a:ext>
            </a:extLst>
          </p:cNvPr>
          <p:cNvSpPr/>
          <p:nvPr/>
        </p:nvSpPr>
        <p:spPr>
          <a:xfrm rot="17196856">
            <a:off x="1982044" y="1518797"/>
            <a:ext cx="4874406" cy="4832493"/>
          </a:xfrm>
          <a:prstGeom prst="circularArrow">
            <a:avLst>
              <a:gd name="adj1" fmla="val 12500"/>
              <a:gd name="adj2" fmla="val 1142319"/>
              <a:gd name="adj3" fmla="val 20457681"/>
              <a:gd name="adj4" fmla="val 15188728"/>
              <a:gd name="adj5" fmla="val 12500"/>
            </a:avLst>
          </a:prstGeom>
          <a:solidFill>
            <a:srgbClr val="FF6666">
              <a:alpha val="1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2A4E55EE-4784-DE45-8488-F3E92F52E023}"/>
              </a:ext>
            </a:extLst>
          </p:cNvPr>
          <p:cNvSpPr txBox="1"/>
          <p:nvPr/>
        </p:nvSpPr>
        <p:spPr>
          <a:xfrm>
            <a:off x="1260732" y="3582344"/>
            <a:ext cx="3016848" cy="1661993"/>
          </a:xfrm>
          <a:prstGeom prst="rect">
            <a:avLst/>
          </a:prstGeom>
          <a:noFill/>
        </p:spPr>
        <p:txBody>
          <a:bodyPr wrap="square" rtlCol="0">
            <a:spAutoFit/>
          </a:bodyPr>
          <a:lstStyle/>
          <a:p>
            <a:pPr marL="171450" indent="-171450">
              <a:buFont typeface="Wingdings" pitchFamily="2" charset="2"/>
              <a:buChar char="l"/>
            </a:pPr>
            <a:r>
              <a:rPr kumimoji="1" lang="ja-JP" altLang="en-US" sz="1200" dirty="0">
                <a:solidFill>
                  <a:schemeClr val="accent3">
                    <a:lumMod val="50000"/>
                  </a:schemeClr>
                </a:solidFill>
                <a:latin typeface="Meiryo" panose="020B0604030504040204" pitchFamily="34" charset="-128"/>
                <a:ea typeface="Meiryo" panose="020B0604030504040204" pitchFamily="34" charset="-128"/>
              </a:rPr>
              <a:t>業務プロセスのリストラ・スリム化</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accent3">
                    <a:lumMod val="50000"/>
                  </a:schemeClr>
                </a:solidFill>
                <a:latin typeface="Meiryo" panose="020B0604030504040204" pitchFamily="34" charset="-128"/>
                <a:ea typeface="Meiryo" panose="020B0604030504040204" pitchFamily="34" charset="-128"/>
              </a:rPr>
              <a:t>徹底したペーパーレス化</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chemeClr val="accent3">
                    <a:lumMod val="50000"/>
                  </a:schemeClr>
                </a:solidFill>
                <a:latin typeface="Meiryo" panose="020B0604030504040204" pitchFamily="34" charset="-128"/>
                <a:ea typeface="Meiryo" panose="020B0604030504040204" pitchFamily="34" charset="-128"/>
              </a:rPr>
              <a:t>クラウド利用の制限撤廃</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accent3">
                    <a:lumMod val="50000"/>
                  </a:schemeClr>
                </a:solidFill>
                <a:latin typeface="Meiryo" panose="020B0604030504040204" pitchFamily="34" charset="-128"/>
                <a:ea typeface="Meiryo" panose="020B0604030504040204" pitchFamily="34" charset="-128"/>
              </a:rPr>
              <a:t>働く場所や時間から解放されるデジタル・ワーキング・スペースの整備</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en-US" altLang="ja-JP" sz="1200" dirty="0">
                <a:solidFill>
                  <a:schemeClr val="accent3">
                    <a:lumMod val="50000"/>
                  </a:schemeClr>
                </a:solidFill>
                <a:latin typeface="Meiryo" panose="020B0604030504040204" pitchFamily="34" charset="-128"/>
                <a:ea typeface="Meiryo" panose="020B0604030504040204" pitchFamily="34" charset="-128"/>
              </a:rPr>
              <a:t>IT</a:t>
            </a:r>
            <a:r>
              <a:rPr lang="ja-JP" altLang="en-US" sz="1200" dirty="0">
                <a:solidFill>
                  <a:schemeClr val="accent3">
                    <a:lumMod val="50000"/>
                  </a:schemeClr>
                </a:solidFill>
                <a:latin typeface="Meiryo" panose="020B0604030504040204" pitchFamily="34" charset="-128"/>
                <a:ea typeface="Meiryo" panose="020B0604030504040204" pitchFamily="34" charset="-128"/>
              </a:rPr>
              <a:t>価値を毀損する使い方の排除</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314325" lvl="1" indent="-168275">
              <a:buFont typeface="Wingdings" pitchFamily="2" charset="2"/>
              <a:buChar char="Ø"/>
            </a:pPr>
            <a:r>
              <a:rPr kumimoji="1" lang="en-US" altLang="ja-JP" sz="900" dirty="0">
                <a:solidFill>
                  <a:schemeClr val="accent3">
                    <a:lumMod val="50000"/>
                  </a:schemeClr>
                </a:solidFill>
                <a:latin typeface="Meiryo" panose="020B0604030504040204" pitchFamily="34" charset="-128"/>
                <a:ea typeface="Meiryo" panose="020B0604030504040204" pitchFamily="34" charset="-128"/>
              </a:rPr>
              <a:t>VDI </a:t>
            </a:r>
            <a:r>
              <a:rPr kumimoji="1" lang="ja-JP" altLang="en-US" sz="900" dirty="0">
                <a:solidFill>
                  <a:schemeClr val="accent3">
                    <a:lumMod val="50000"/>
                  </a:schemeClr>
                </a:solidFill>
                <a:latin typeface="Meiryo" panose="020B0604030504040204" pitchFamily="34" charset="-128"/>
                <a:ea typeface="Meiryo" panose="020B0604030504040204" pitchFamily="34" charset="-128"/>
              </a:rPr>
              <a:t>→</a:t>
            </a:r>
            <a:r>
              <a:rPr kumimoji="1" lang="en-US" altLang="ja-JP" sz="900" dirty="0">
                <a:solidFill>
                  <a:schemeClr val="accent3">
                    <a:lumMod val="50000"/>
                  </a:schemeClr>
                </a:solidFill>
                <a:latin typeface="Meiryo" panose="020B0604030504040204" pitchFamily="34" charset="-128"/>
                <a:ea typeface="Meiryo" panose="020B0604030504040204" pitchFamily="34" charset="-128"/>
              </a:rPr>
              <a:t> </a:t>
            </a:r>
            <a:r>
              <a:rPr kumimoji="1" lang="ja-JP" altLang="en-US" sz="900" dirty="0">
                <a:solidFill>
                  <a:schemeClr val="accent3">
                    <a:lumMod val="50000"/>
                  </a:schemeClr>
                </a:solidFill>
                <a:latin typeface="Meiryo" panose="020B0604030504040204" pitchFamily="34" charset="-128"/>
                <a:ea typeface="Meiryo" panose="020B0604030504040204" pitchFamily="34" charset="-128"/>
              </a:rPr>
              <a:t>高性能</a:t>
            </a:r>
            <a:r>
              <a:rPr kumimoji="1" lang="en-US" altLang="ja-JP" sz="900" dirty="0">
                <a:solidFill>
                  <a:schemeClr val="accent3">
                    <a:lumMod val="50000"/>
                  </a:schemeClr>
                </a:solidFill>
                <a:latin typeface="Meiryo" panose="020B0604030504040204" pitchFamily="34" charset="-128"/>
                <a:ea typeface="Meiryo" panose="020B0604030504040204" pitchFamily="34" charset="-128"/>
              </a:rPr>
              <a:t>PC</a:t>
            </a:r>
          </a:p>
          <a:p>
            <a:pPr marL="314325" lvl="1" indent="-168275">
              <a:buFont typeface="Wingdings" pitchFamily="2" charset="2"/>
              <a:buChar char="Ø"/>
            </a:pPr>
            <a:r>
              <a:rPr lang="en-US" altLang="ja-JP" sz="900" dirty="0">
                <a:solidFill>
                  <a:schemeClr val="accent3">
                    <a:lumMod val="50000"/>
                  </a:schemeClr>
                </a:solidFill>
                <a:latin typeface="Meiryo" panose="020B0604030504040204" pitchFamily="34" charset="-128"/>
                <a:ea typeface="Meiryo" panose="020B0604030504040204" pitchFamily="34" charset="-128"/>
              </a:rPr>
              <a:t>FW</a:t>
            </a:r>
            <a:r>
              <a:rPr lang="ja-JP" altLang="en-US"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a:solidFill>
                  <a:schemeClr val="accent3">
                    <a:lumMod val="50000"/>
                  </a:schemeClr>
                </a:solidFill>
                <a:latin typeface="Meiryo" panose="020B0604030504040204" pitchFamily="34" charset="-128"/>
                <a:ea typeface="Meiryo" panose="020B0604030504040204" pitchFamily="34" charset="-128"/>
              </a:rPr>
              <a:t>PW</a:t>
            </a:r>
            <a:r>
              <a:rPr lang="ja-JP" altLang="en-US"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a:solidFill>
                  <a:schemeClr val="accent3">
                    <a:lumMod val="50000"/>
                  </a:schemeClr>
                </a:solidFill>
                <a:latin typeface="Meiryo" panose="020B0604030504040204" pitchFamily="34" charset="-128"/>
                <a:ea typeface="Meiryo" panose="020B0604030504040204" pitchFamily="34" charset="-128"/>
              </a:rPr>
              <a:t>VPN </a:t>
            </a:r>
            <a:r>
              <a:rPr lang="ja-JP" altLang="en-US"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a:solidFill>
                  <a:schemeClr val="accent3">
                    <a:lumMod val="50000"/>
                  </a:schemeClr>
                </a:solidFill>
                <a:latin typeface="Meiryo" panose="020B0604030504040204" pitchFamily="34" charset="-128"/>
                <a:ea typeface="Meiryo" panose="020B0604030504040204" pitchFamily="34" charset="-128"/>
              </a:rPr>
              <a:t> </a:t>
            </a:r>
            <a:r>
              <a:rPr lang="ja-JP" altLang="en-US" sz="900" dirty="0">
                <a:solidFill>
                  <a:schemeClr val="accent3">
                    <a:lumMod val="50000"/>
                  </a:schemeClr>
                </a:solidFill>
                <a:latin typeface="Meiryo" panose="020B0604030504040204" pitchFamily="34" charset="-128"/>
                <a:ea typeface="Meiryo" panose="020B0604030504040204" pitchFamily="34" charset="-128"/>
              </a:rPr>
              <a:t>ゼロトラスト・</a:t>
            </a:r>
            <a:r>
              <a:rPr lang="en-US" altLang="ja-JP" sz="900" dirty="0">
                <a:solidFill>
                  <a:schemeClr val="accent3">
                    <a:lumMod val="50000"/>
                  </a:schemeClr>
                </a:solidFill>
                <a:latin typeface="Meiryo" panose="020B0604030504040204" pitchFamily="34" charset="-128"/>
                <a:ea typeface="Meiryo" panose="020B0604030504040204" pitchFamily="34" charset="-128"/>
              </a:rPr>
              <a:t>FIDO2</a:t>
            </a:r>
            <a:r>
              <a:rPr lang="ja-JP" altLang="en-US"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a:solidFill>
                  <a:schemeClr val="accent3">
                    <a:lumMod val="50000"/>
                  </a:schemeClr>
                </a:solidFill>
                <a:latin typeface="Meiryo" panose="020B0604030504040204" pitchFamily="34" charset="-128"/>
                <a:ea typeface="Meiryo" panose="020B0604030504040204" pitchFamily="34" charset="-128"/>
              </a:rPr>
              <a:t>SSO</a:t>
            </a:r>
          </a:p>
          <a:p>
            <a:pPr marL="146050" lvl="1" algn="r"/>
            <a:r>
              <a:rPr lang="ja-JP" altLang="en-US" sz="1200" dirty="0">
                <a:solidFill>
                  <a:schemeClr val="accent3">
                    <a:lumMod val="50000"/>
                  </a:schemeClr>
                </a:solidFill>
                <a:latin typeface="Meiryo" panose="020B0604030504040204" pitchFamily="34" charset="-128"/>
                <a:ea typeface="Meiryo" panose="020B0604030504040204" pitchFamily="34" charset="-128"/>
              </a:rPr>
              <a:t>など</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9E49499-5710-8446-AA6A-23025AE4A349}"/>
              </a:ext>
            </a:extLst>
          </p:cNvPr>
          <p:cNvSpPr txBox="1"/>
          <p:nvPr/>
        </p:nvSpPr>
        <p:spPr>
          <a:xfrm>
            <a:off x="1260733" y="1469102"/>
            <a:ext cx="3016847" cy="1846659"/>
          </a:xfrm>
          <a:prstGeom prst="rect">
            <a:avLst/>
          </a:prstGeom>
          <a:noFill/>
        </p:spPr>
        <p:txBody>
          <a:bodyPr wrap="square" rtlCol="0">
            <a:spAutoFit/>
          </a:bodyPr>
          <a:lstStyle/>
          <a:p>
            <a:pPr marL="171450" indent="-171450">
              <a:buFont typeface="Wingdings" pitchFamily="2" charset="2"/>
              <a:buChar char="l"/>
            </a:pPr>
            <a:r>
              <a:rPr kumimoji="1" lang="ja-JP" altLang="en-US" sz="1200" dirty="0">
                <a:solidFill>
                  <a:schemeClr val="accent3">
                    <a:lumMod val="50000"/>
                  </a:schemeClr>
                </a:solidFill>
                <a:latin typeface="Meiryo" panose="020B0604030504040204" pitchFamily="34" charset="-128"/>
                <a:ea typeface="Meiryo" panose="020B0604030504040204" pitchFamily="34" charset="-128"/>
              </a:rPr>
              <a:t>日常業務の</a:t>
            </a:r>
            <a:r>
              <a:rPr lang="en-US" altLang="ja-JP" sz="1200" dirty="0">
                <a:solidFill>
                  <a:schemeClr val="accent3">
                    <a:lumMod val="50000"/>
                  </a:schemeClr>
                </a:solidFill>
                <a:latin typeface="Meiryo" panose="020B0604030504040204" pitchFamily="34" charset="-128"/>
                <a:ea typeface="Meiryo" panose="020B0604030504040204" pitchFamily="34" charset="-128"/>
              </a:rPr>
              <a:t>SaaS</a:t>
            </a:r>
            <a:r>
              <a:rPr lang="ja-JP" altLang="en-US" sz="1200" dirty="0">
                <a:solidFill>
                  <a:schemeClr val="accent3">
                    <a:lumMod val="50000"/>
                  </a:schemeClr>
                </a:solidFill>
                <a:latin typeface="Meiryo" panose="020B0604030504040204" pitchFamily="34" charset="-128"/>
                <a:ea typeface="Meiryo" panose="020B0604030504040204" pitchFamily="34" charset="-128"/>
              </a:rPr>
              <a:t>適用範囲を拡大</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accent3">
                    <a:lumMod val="50000"/>
                  </a:schemeClr>
                </a:solidFill>
                <a:latin typeface="Meiryo" panose="020B0604030504040204" pitchFamily="34" charset="-128"/>
                <a:ea typeface="Meiryo" panose="020B0604030504040204" pitchFamily="34" charset="-128"/>
              </a:rPr>
              <a:t>デジタルを駆使した戦略的サービスの拡充</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accent3">
                    <a:lumMod val="50000"/>
                  </a:schemeClr>
                </a:solidFill>
                <a:latin typeface="Meiryo" panose="020B0604030504040204" pitchFamily="34" charset="-128"/>
                <a:ea typeface="Meiryo" panose="020B0604030504040204" pitchFamily="34" charset="-128"/>
              </a:rPr>
              <a:t>戦略的（売上や利益に直結）サービスの内製化</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accent3">
                    <a:lumMod val="50000"/>
                  </a:schemeClr>
                </a:solidFill>
                <a:latin typeface="Meiryo" panose="020B0604030504040204" pitchFamily="34" charset="-128"/>
                <a:ea typeface="Meiryo" panose="020B0604030504040204" pitchFamily="34" charset="-128"/>
              </a:rPr>
              <a:t>スピード・スケーラビリティ・アジリティの追求</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314325" lvl="1" indent="-168275">
              <a:buFont typeface="Wingdings" pitchFamily="2" charset="2"/>
              <a:buChar char="Ø"/>
            </a:pPr>
            <a:r>
              <a:rPr kumimoji="1" lang="ja-JP" altLang="en-US" sz="900" dirty="0">
                <a:solidFill>
                  <a:schemeClr val="accent3">
                    <a:lumMod val="50000"/>
                  </a:schemeClr>
                </a:solidFill>
                <a:latin typeface="Meiryo" panose="020B0604030504040204" pitchFamily="34" charset="-128"/>
                <a:ea typeface="Meiryo" panose="020B0604030504040204" pitchFamily="34" charset="-128"/>
              </a:rPr>
              <a:t>アジャイル開発と</a:t>
            </a:r>
            <a:r>
              <a:rPr kumimoji="1" lang="en-US" altLang="ja-JP" sz="900" dirty="0">
                <a:solidFill>
                  <a:schemeClr val="accent3">
                    <a:lumMod val="50000"/>
                  </a:schemeClr>
                </a:solidFill>
                <a:latin typeface="Meiryo" panose="020B0604030504040204" pitchFamily="34" charset="-128"/>
                <a:ea typeface="Meiryo" panose="020B0604030504040204" pitchFamily="34" charset="-128"/>
              </a:rPr>
              <a:t>DevOps</a:t>
            </a:r>
          </a:p>
          <a:p>
            <a:pPr marL="314325" lvl="1" indent="-168275">
              <a:buFont typeface="Wingdings" pitchFamily="2" charset="2"/>
              <a:buChar char="Ø"/>
            </a:pPr>
            <a:r>
              <a:rPr lang="en-US" altLang="ja-JP" sz="900" dirty="0">
                <a:solidFill>
                  <a:schemeClr val="accent3">
                    <a:lumMod val="50000"/>
                  </a:schemeClr>
                </a:solidFill>
                <a:latin typeface="Meiryo" panose="020B0604030504040204" pitchFamily="34" charset="-128"/>
                <a:ea typeface="Meiryo" panose="020B0604030504040204" pitchFamily="34" charset="-128"/>
              </a:rPr>
              <a:t>PaaS</a:t>
            </a:r>
            <a:r>
              <a:rPr lang="ja-JP" altLang="en-US" sz="900" dirty="0">
                <a:solidFill>
                  <a:schemeClr val="accent3">
                    <a:lumMod val="50000"/>
                  </a:schemeClr>
                </a:solidFill>
                <a:latin typeface="Meiryo" panose="020B0604030504040204" pitchFamily="34" charset="-128"/>
                <a:ea typeface="Meiryo" panose="020B0604030504040204" pitchFamily="34" charset="-128"/>
              </a:rPr>
              <a:t>・サーバーレス</a:t>
            </a:r>
            <a:r>
              <a:rPr lang="en-US" altLang="ja-JP"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err="1">
                <a:solidFill>
                  <a:schemeClr val="accent3">
                    <a:lumMod val="50000"/>
                  </a:schemeClr>
                </a:solidFill>
                <a:latin typeface="Meiryo" panose="020B0604030504040204" pitchFamily="34" charset="-128"/>
                <a:ea typeface="Meiryo" panose="020B0604030504040204" pitchFamily="34" charset="-128"/>
              </a:rPr>
              <a:t>FaaS</a:t>
            </a:r>
            <a:r>
              <a:rPr lang="ja-JP" altLang="en-US" sz="900" dirty="0">
                <a:solidFill>
                  <a:schemeClr val="accent3">
                    <a:lumMod val="50000"/>
                  </a:schemeClr>
                </a:solidFill>
                <a:latin typeface="Meiryo" panose="020B0604030504040204" pitchFamily="34" charset="-128"/>
                <a:ea typeface="Meiryo" panose="020B0604030504040204" pitchFamily="34" charset="-128"/>
              </a:rPr>
              <a:t>・</a:t>
            </a:r>
            <a:r>
              <a:rPr lang="en-US" altLang="ja-JP" sz="900" dirty="0">
                <a:solidFill>
                  <a:schemeClr val="accent3">
                    <a:lumMod val="50000"/>
                  </a:schemeClr>
                </a:solidFill>
                <a:latin typeface="Meiryo" panose="020B0604030504040204" pitchFamily="34" charset="-128"/>
                <a:ea typeface="Meiryo" panose="020B0604030504040204" pitchFamily="34" charset="-128"/>
              </a:rPr>
              <a:t>SaaS</a:t>
            </a:r>
          </a:p>
          <a:p>
            <a:pPr algn="r"/>
            <a:r>
              <a:rPr lang="ja-JP" altLang="en-US" sz="1200" dirty="0">
                <a:solidFill>
                  <a:schemeClr val="accent3">
                    <a:lumMod val="50000"/>
                  </a:schemeClr>
                </a:solidFill>
                <a:latin typeface="Meiryo" panose="020B0604030504040204" pitchFamily="34" charset="-128"/>
                <a:ea typeface="Meiryo" panose="020B0604030504040204" pitchFamily="34" charset="-128"/>
              </a:rPr>
              <a:t>　など</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EAEB474-A8EB-4E49-BC71-E6B7C22A5B2F}"/>
              </a:ext>
            </a:extLst>
          </p:cNvPr>
          <p:cNvSpPr txBox="1"/>
          <p:nvPr/>
        </p:nvSpPr>
        <p:spPr>
          <a:xfrm>
            <a:off x="4863776" y="1525797"/>
            <a:ext cx="3016847" cy="2123658"/>
          </a:xfrm>
          <a:prstGeom prst="rect">
            <a:avLst/>
          </a:prstGeom>
          <a:noFill/>
        </p:spPr>
        <p:txBody>
          <a:bodyPr wrap="square" rtlCol="0">
            <a:spAutoFit/>
          </a:bodyPr>
          <a:lstStyle/>
          <a:p>
            <a:pPr marL="171450" indent="-171450">
              <a:buFont typeface="Wingdings" pitchFamily="2" charset="2"/>
              <a:buChar char="l"/>
            </a:pPr>
            <a:r>
              <a:rPr kumimoji="1" lang="ja-JP" altLang="en-US" sz="1200" dirty="0">
                <a:solidFill>
                  <a:srgbClr val="0070C0"/>
                </a:solidFill>
                <a:latin typeface="Meiryo" panose="020B0604030504040204" pitchFamily="34" charset="-128"/>
                <a:ea typeface="Meiryo" panose="020B0604030504040204" pitchFamily="34" charset="-128"/>
              </a:rPr>
              <a:t>徹底した現場への権限委譲</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en-US" altLang="ja-JP" sz="1200" dirty="0">
                <a:solidFill>
                  <a:srgbClr val="0070C0"/>
                </a:solidFill>
                <a:latin typeface="Meiryo" panose="020B0604030504040204" pitchFamily="34" charset="-128"/>
                <a:ea typeface="Meiryo" panose="020B0604030504040204" pitchFamily="34" charset="-128"/>
              </a:rPr>
              <a:t>“Purpose Beyond Profit”</a:t>
            </a:r>
            <a:r>
              <a:rPr kumimoji="1" lang="ja-JP" altLang="en-US" sz="1200" dirty="0">
                <a:solidFill>
                  <a:srgbClr val="0070C0"/>
                </a:solidFill>
                <a:latin typeface="Meiryo" panose="020B0604030504040204" pitchFamily="34" charset="-128"/>
                <a:ea typeface="Meiryo" panose="020B0604030504040204" pitchFamily="34" charset="-128"/>
              </a:rPr>
              <a:t>経営に基づく</a:t>
            </a:r>
            <a:r>
              <a:rPr lang="ja-JP" altLang="en-US" sz="1200" dirty="0">
                <a:solidFill>
                  <a:srgbClr val="0070C0"/>
                </a:solidFill>
                <a:latin typeface="Meiryo" panose="020B0604030504040204" pitchFamily="34" charset="-128"/>
                <a:ea typeface="Meiryo" panose="020B0604030504040204" pitchFamily="34" charset="-128"/>
              </a:rPr>
              <a:t>経営</a:t>
            </a:r>
            <a:r>
              <a:rPr kumimoji="1" lang="ja-JP" altLang="en-US" sz="1200" dirty="0">
                <a:solidFill>
                  <a:srgbClr val="0070C0"/>
                </a:solidFill>
                <a:latin typeface="Meiryo" panose="020B0604030504040204" pitchFamily="34" charset="-128"/>
                <a:ea typeface="Meiryo" panose="020B0604030504040204" pitchFamily="34" charset="-128"/>
              </a:rPr>
              <a:t>ビジョンの再定義</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rgbClr val="0070C0"/>
                </a:solidFill>
                <a:latin typeface="Meiryo" panose="020B0604030504040204" pitchFamily="34" charset="-128"/>
                <a:ea typeface="Meiryo" panose="020B0604030504040204" pitchFamily="34" charset="-128"/>
              </a:rPr>
              <a:t>プロセスの効率化ではなくデータ活用を重視する経営へのシフト</a:t>
            </a:r>
            <a:endParaRPr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rgbClr val="0070C0"/>
                </a:solidFill>
                <a:latin typeface="Meiryo" panose="020B0604030504040204" pitchFamily="34" charset="-128"/>
                <a:ea typeface="Meiryo" panose="020B0604030504040204" pitchFamily="34" charset="-128"/>
              </a:rPr>
              <a:t>「心理的安全性</a:t>
            </a:r>
            <a:r>
              <a:rPr kumimoji="1" lang="ja-JP" altLang="en-US" sz="1200">
                <a:solidFill>
                  <a:srgbClr val="0070C0"/>
                </a:solidFill>
                <a:latin typeface="Meiryo" panose="020B0604030504040204" pitchFamily="34" charset="-128"/>
                <a:ea typeface="Meiryo" panose="020B0604030504040204" pitchFamily="34" charset="-128"/>
              </a:rPr>
              <a:t>」の担保</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rgbClr val="0070C0"/>
                </a:solidFill>
                <a:latin typeface="Meiryo" panose="020B0604030504040204" pitchFamily="34" charset="-128"/>
                <a:ea typeface="Meiryo" panose="020B0604030504040204" pitchFamily="34" charset="-128"/>
              </a:rPr>
              <a:t>社内における「情報」のオープン化</a:t>
            </a:r>
            <a:endParaRPr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rgbClr val="0070C0"/>
                </a:solidFill>
                <a:latin typeface="Meiryo" panose="020B0604030504040204" pitchFamily="34" charset="-128"/>
                <a:ea typeface="Meiryo" panose="020B0604030504040204" pitchFamily="34" charset="-128"/>
              </a:rPr>
              <a:t>戦略に応じた多様な業績評価基準</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rgbClr val="0070C0"/>
                </a:solidFill>
                <a:latin typeface="Meiryo" panose="020B0604030504040204" pitchFamily="34" charset="-128"/>
                <a:ea typeface="Meiryo" panose="020B0604030504040204" pitchFamily="34" charset="-128"/>
              </a:rPr>
              <a:t>時間や場所に制約ない目標・成果の評価とセルフマネージメント</a:t>
            </a:r>
            <a:endParaRPr lang="en-US" altLang="ja-JP" sz="1200" dirty="0">
              <a:solidFill>
                <a:srgbClr val="0070C0"/>
              </a:solidFill>
              <a:latin typeface="Meiryo" panose="020B0604030504040204" pitchFamily="34" charset="-128"/>
              <a:ea typeface="Meiryo" panose="020B0604030504040204" pitchFamily="34" charset="-128"/>
            </a:endParaRPr>
          </a:p>
          <a:p>
            <a:pPr algn="r"/>
            <a:r>
              <a:rPr kumimoji="1" lang="ja-JP" altLang="en-US" sz="1200" dirty="0">
                <a:solidFill>
                  <a:srgbClr val="0070C0"/>
                </a:solidFill>
                <a:latin typeface="Meiryo" panose="020B0604030504040204" pitchFamily="34" charset="-128"/>
                <a:ea typeface="Meiryo" panose="020B0604030504040204" pitchFamily="34" charset="-128"/>
              </a:rPr>
              <a:t>など</a:t>
            </a:r>
          </a:p>
        </p:txBody>
      </p:sp>
      <p:sp>
        <p:nvSpPr>
          <p:cNvPr id="33" name="テキスト ボックス 32">
            <a:extLst>
              <a:ext uri="{FF2B5EF4-FFF2-40B4-BE49-F238E27FC236}">
                <a16:creationId xmlns:a16="http://schemas.microsoft.com/office/drawing/2014/main" id="{34CE7731-CC1A-3941-9812-F6F05456527F}"/>
              </a:ext>
            </a:extLst>
          </p:cNvPr>
          <p:cNvSpPr txBox="1"/>
          <p:nvPr/>
        </p:nvSpPr>
        <p:spPr>
          <a:xfrm>
            <a:off x="1245026" y="1217688"/>
            <a:ext cx="3016847" cy="307777"/>
          </a:xfrm>
          <a:prstGeom prst="rect">
            <a:avLst/>
          </a:prstGeom>
          <a:noFill/>
        </p:spPr>
        <p:txBody>
          <a:bodyPr wrap="square" rtlCol="0">
            <a:spAutoFit/>
          </a:bodyPr>
          <a:lstStyle/>
          <a:p>
            <a:pPr algn="ctr"/>
            <a:r>
              <a:rPr kumimoji="1" lang="ja-JP" altLang="en-US" sz="1400" b="1" dirty="0">
                <a:solidFill>
                  <a:schemeClr val="accent3">
                    <a:lumMod val="50000"/>
                  </a:schemeClr>
                </a:solidFill>
                <a:latin typeface="Meiryo" panose="020B0604030504040204" pitchFamily="34" charset="-128"/>
                <a:ea typeface="Meiryo" panose="020B0604030504040204" pitchFamily="34" charset="-128"/>
              </a:rPr>
              <a:t>デジタライゼーション</a:t>
            </a:r>
          </a:p>
        </p:txBody>
      </p:sp>
      <p:sp>
        <p:nvSpPr>
          <p:cNvPr id="38" name="テキスト ボックス 37">
            <a:extLst>
              <a:ext uri="{FF2B5EF4-FFF2-40B4-BE49-F238E27FC236}">
                <a16:creationId xmlns:a16="http://schemas.microsoft.com/office/drawing/2014/main" id="{DC875289-F52B-CD43-9916-0B4070BF4172}"/>
              </a:ext>
            </a:extLst>
          </p:cNvPr>
          <p:cNvSpPr txBox="1"/>
          <p:nvPr/>
        </p:nvSpPr>
        <p:spPr>
          <a:xfrm>
            <a:off x="1245025" y="3334508"/>
            <a:ext cx="3016847" cy="307777"/>
          </a:xfrm>
          <a:prstGeom prst="rect">
            <a:avLst/>
          </a:prstGeom>
          <a:noFill/>
        </p:spPr>
        <p:txBody>
          <a:bodyPr wrap="square" rtlCol="0">
            <a:spAutoFit/>
          </a:bodyPr>
          <a:lstStyle/>
          <a:p>
            <a:pPr algn="ctr"/>
            <a:r>
              <a:rPr kumimoji="1" lang="ja-JP" altLang="en-US" sz="1400" b="1" dirty="0">
                <a:solidFill>
                  <a:schemeClr val="accent3">
                    <a:lumMod val="50000"/>
                  </a:schemeClr>
                </a:solidFill>
                <a:latin typeface="Meiryo" panose="020B0604030504040204" pitchFamily="34" charset="-128"/>
                <a:ea typeface="Meiryo" panose="020B0604030504040204" pitchFamily="34" charset="-128"/>
              </a:rPr>
              <a:t>デジタイゼーション</a:t>
            </a:r>
          </a:p>
        </p:txBody>
      </p:sp>
      <p:sp>
        <p:nvSpPr>
          <p:cNvPr id="39" name="テキスト ボックス 38">
            <a:extLst>
              <a:ext uri="{FF2B5EF4-FFF2-40B4-BE49-F238E27FC236}">
                <a16:creationId xmlns:a16="http://schemas.microsoft.com/office/drawing/2014/main" id="{AC237605-E948-C643-8CE8-052BDF9A97F2}"/>
              </a:ext>
            </a:extLst>
          </p:cNvPr>
          <p:cNvSpPr txBox="1"/>
          <p:nvPr/>
        </p:nvSpPr>
        <p:spPr>
          <a:xfrm>
            <a:off x="4716016" y="1217688"/>
            <a:ext cx="3312369" cy="307777"/>
          </a:xfrm>
          <a:prstGeom prst="rect">
            <a:avLst/>
          </a:prstGeom>
          <a:noFill/>
        </p:spPr>
        <p:txBody>
          <a:bodyPr wrap="square" rtlCol="0">
            <a:spAutoFit/>
          </a:bodyPr>
          <a:lstStyle/>
          <a:p>
            <a:pPr algn="ctr"/>
            <a:r>
              <a:rPr kumimoji="1" lang="ja-JP" altLang="en-US" sz="1400" b="1" dirty="0">
                <a:solidFill>
                  <a:srgbClr val="0070C0"/>
                </a:solidFill>
                <a:latin typeface="Meiryo" panose="020B0604030504040204" pitchFamily="34" charset="-128"/>
                <a:ea typeface="Meiryo" panose="020B0604030504040204" pitchFamily="34" charset="-128"/>
              </a:rPr>
              <a:t>デジタル・トランスフォーメーション</a:t>
            </a:r>
          </a:p>
        </p:txBody>
      </p:sp>
      <p:sp>
        <p:nvSpPr>
          <p:cNvPr id="42" name="テキスト ボックス 41">
            <a:extLst>
              <a:ext uri="{FF2B5EF4-FFF2-40B4-BE49-F238E27FC236}">
                <a16:creationId xmlns:a16="http://schemas.microsoft.com/office/drawing/2014/main" id="{FF4FB6C9-79A6-A448-8880-B8A7F4BF125E}"/>
              </a:ext>
            </a:extLst>
          </p:cNvPr>
          <p:cNvSpPr txBox="1"/>
          <p:nvPr/>
        </p:nvSpPr>
        <p:spPr>
          <a:xfrm>
            <a:off x="4723743" y="4164412"/>
            <a:ext cx="3312369" cy="830997"/>
          </a:xfrm>
          <a:prstGeom prst="rect">
            <a:avLst/>
          </a:prstGeom>
          <a:noFill/>
        </p:spPr>
        <p:txBody>
          <a:bodyPr wrap="square" rtlCol="0">
            <a:spAutoFit/>
          </a:bodyPr>
          <a:lstStyle/>
          <a:p>
            <a:pPr algn="ctr"/>
            <a:r>
              <a:rPr kumimoji="1" lang="ja-JP" altLang="en-US" sz="2400" b="1" dirty="0">
                <a:solidFill>
                  <a:schemeClr val="accent6">
                    <a:lumMod val="75000"/>
                  </a:schemeClr>
                </a:solidFill>
                <a:latin typeface="Meiryo" panose="020B0604030504040204" pitchFamily="34" charset="-128"/>
                <a:ea typeface="Meiryo" panose="020B0604030504040204" pitchFamily="34" charset="-128"/>
              </a:rPr>
              <a:t>企業の文化と体質</a:t>
            </a:r>
            <a:endParaRPr kumimoji="1"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2400" b="1" dirty="0">
                <a:solidFill>
                  <a:schemeClr val="accent6">
                    <a:lumMod val="75000"/>
                  </a:schemeClr>
                </a:solidFill>
                <a:latin typeface="Meiryo" panose="020B0604030504040204" pitchFamily="34" charset="-128"/>
                <a:ea typeface="Meiryo" panose="020B0604030504040204" pitchFamily="34" charset="-128"/>
              </a:rPr>
              <a:t>の変革</a:t>
            </a:r>
          </a:p>
        </p:txBody>
      </p:sp>
    </p:spTree>
    <p:extLst>
      <p:ext uri="{BB962C8B-B14F-4D97-AF65-F5344CB8AC3E}">
        <p14:creationId xmlns:p14="http://schemas.microsoft.com/office/powerpoint/2010/main" val="3065140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DA52C77A-E2C5-0A44-9E48-62CE59D4E6F0}"/>
              </a:ext>
            </a:extLst>
          </p:cNvPr>
          <p:cNvSpPr/>
          <p:nvPr/>
        </p:nvSpPr>
        <p:spPr>
          <a:xfrm>
            <a:off x="230400" y="783956"/>
            <a:ext cx="8683200" cy="580764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DA078FB9-0E27-6240-B89E-E9BA9B42BE22}"/>
              </a:ext>
            </a:extLst>
          </p:cNvPr>
          <p:cNvSpPr/>
          <p:nvPr/>
        </p:nvSpPr>
        <p:spPr>
          <a:xfrm>
            <a:off x="305884" y="1320786"/>
            <a:ext cx="8532232" cy="51845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DAB5F192-0131-0D42-9AAD-B4E5044AA547}"/>
              </a:ext>
            </a:extLst>
          </p:cNvPr>
          <p:cNvSpPr/>
          <p:nvPr/>
        </p:nvSpPr>
        <p:spPr>
          <a:xfrm>
            <a:off x="773499" y="1795318"/>
            <a:ext cx="3726493" cy="319606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5C5D37E-9EA2-A247-8FF3-562E940E1157}"/>
              </a:ext>
            </a:extLst>
          </p:cNvPr>
          <p:cNvSpPr>
            <a:spLocks noGrp="1"/>
          </p:cNvSpPr>
          <p:nvPr>
            <p:ph type="title"/>
          </p:nvPr>
        </p:nvSpPr>
        <p:spPr>
          <a:xfrm>
            <a:off x="230400" y="266400"/>
            <a:ext cx="8913600" cy="416221"/>
          </a:xfrm>
        </p:spPr>
        <p:txBody>
          <a:bodyPr/>
          <a:lstStyle/>
          <a:p>
            <a:r>
              <a:rPr lang="ja-JP" altLang="en-US" dirty="0"/>
              <a:t>改善・最適化戦略 </a:t>
            </a:r>
            <a:r>
              <a:rPr lang="en-US" altLang="ja-JP" dirty="0"/>
              <a:t>/ </a:t>
            </a:r>
            <a:r>
              <a:rPr lang="ja-JP" altLang="en-US" dirty="0"/>
              <a:t>変革戦略と</a:t>
            </a:r>
            <a:r>
              <a:rPr lang="en-US" altLang="ja-JP" dirty="0"/>
              <a:t>DX</a:t>
            </a:r>
            <a:endParaRPr kumimoji="1" lang="ja-JP" altLang="en-US" dirty="0"/>
          </a:p>
        </p:txBody>
      </p:sp>
      <p:sp>
        <p:nvSpPr>
          <p:cNvPr id="13" name="テキスト ボックス 12">
            <a:extLst>
              <a:ext uri="{FF2B5EF4-FFF2-40B4-BE49-F238E27FC236}">
                <a16:creationId xmlns:a16="http://schemas.microsoft.com/office/drawing/2014/main" id="{06C4D2D9-7C1E-7A4A-A957-9BDDDBC65BD8}"/>
              </a:ext>
            </a:extLst>
          </p:cNvPr>
          <p:cNvSpPr txBox="1"/>
          <p:nvPr/>
        </p:nvSpPr>
        <p:spPr>
          <a:xfrm>
            <a:off x="1142558" y="1918391"/>
            <a:ext cx="2928000" cy="830997"/>
          </a:xfrm>
          <a:prstGeom prst="rect">
            <a:avLst/>
          </a:prstGeom>
          <a:noFill/>
        </p:spPr>
        <p:txBody>
          <a:bodyPr wrap="square" rtlCol="0">
            <a:spAutoFit/>
          </a:bodyPr>
          <a:lstStyle/>
          <a:p>
            <a:pPr algn="ctr"/>
            <a:r>
              <a:rPr kumimoji="1" lang="ja-JP" altLang="en-US" sz="2400" b="1" dirty="0">
                <a:solidFill>
                  <a:schemeClr val="accent3">
                    <a:lumMod val="75000"/>
                  </a:schemeClr>
                </a:solidFill>
                <a:latin typeface="Meiryo" panose="020B0604030504040204" pitchFamily="34" charset="-128"/>
                <a:ea typeface="Meiryo" panose="020B0604030504040204" pitchFamily="34" charset="-128"/>
              </a:rPr>
              <a:t>デジタイゼーション</a:t>
            </a:r>
            <a:endParaRPr kumimoji="1"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Digitization</a:t>
            </a:r>
            <a:endParaRPr kumimoji="1" lang="ja-JP" altLang="en-US" sz="2400" dirty="0">
              <a:solidFill>
                <a:schemeClr val="accent3">
                  <a:lumMod val="75000"/>
                </a:schemeClr>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C5C96C66-6405-BE4E-8FB6-C8BE67EF3B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35565" y="2727511"/>
            <a:ext cx="949194" cy="766474"/>
          </a:xfrm>
          <a:prstGeom prst="rect">
            <a:avLst/>
          </a:prstGeom>
        </p:spPr>
      </p:pic>
      <p:pic>
        <p:nvPicPr>
          <p:cNvPr id="15" name="図 14">
            <a:extLst>
              <a:ext uri="{FF2B5EF4-FFF2-40B4-BE49-F238E27FC236}">
                <a16:creationId xmlns:a16="http://schemas.microsoft.com/office/drawing/2014/main" id="{F392DA03-29DD-9C4E-BF0F-A9A2A6515B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3544" y="2763396"/>
            <a:ext cx="632587" cy="760450"/>
          </a:xfrm>
          <a:prstGeom prst="rect">
            <a:avLst/>
          </a:prstGeom>
        </p:spPr>
      </p:pic>
      <p:sp>
        <p:nvSpPr>
          <p:cNvPr id="16" name="右矢印 15">
            <a:extLst>
              <a:ext uri="{FF2B5EF4-FFF2-40B4-BE49-F238E27FC236}">
                <a16:creationId xmlns:a16="http://schemas.microsoft.com/office/drawing/2014/main" id="{8B1D5BBD-646E-E347-ADDF-054E24F529B7}"/>
              </a:ext>
            </a:extLst>
          </p:cNvPr>
          <p:cNvSpPr/>
          <p:nvPr/>
        </p:nvSpPr>
        <p:spPr>
          <a:xfrm>
            <a:off x="2179618" y="2807829"/>
            <a:ext cx="582460" cy="488515"/>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DF73266-B120-3E4E-B2BE-15DDAC01BC55}"/>
              </a:ext>
            </a:extLst>
          </p:cNvPr>
          <p:cNvSpPr txBox="1"/>
          <p:nvPr/>
        </p:nvSpPr>
        <p:spPr>
          <a:xfrm>
            <a:off x="1434524" y="3534907"/>
            <a:ext cx="2319866" cy="830997"/>
          </a:xfrm>
          <a:prstGeom prst="rect">
            <a:avLst/>
          </a:prstGeom>
          <a:noFill/>
        </p:spPr>
        <p:txBody>
          <a:bodyPr wrap="none" rtlCol="0">
            <a:spAutoFit/>
          </a:bodyPr>
          <a:lstStyle/>
          <a:p>
            <a:pPr marL="285750" indent="-285750">
              <a:buFont typeface="Wingdings" pitchFamily="2" charset="2"/>
              <a:buChar char="l"/>
            </a:pPr>
            <a:r>
              <a:rPr lang="ja-JP" altLang="en-US" sz="1600" dirty="0">
                <a:solidFill>
                  <a:schemeClr val="accent3">
                    <a:lumMod val="75000"/>
                  </a:schemeClr>
                </a:solidFill>
                <a:latin typeface="Meiryo" panose="020B0604030504040204" pitchFamily="34" charset="-128"/>
                <a:ea typeface="Meiryo" panose="020B0604030504040204" pitchFamily="34" charset="-128"/>
              </a:rPr>
              <a:t>モダナイゼーション</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en-US" altLang="ja-JP" sz="1600" dirty="0">
                <a:solidFill>
                  <a:schemeClr val="accent3">
                    <a:lumMod val="75000"/>
                  </a:schemeClr>
                </a:solidFill>
                <a:latin typeface="Meiryo" panose="020B0604030504040204" pitchFamily="34" charset="-128"/>
                <a:ea typeface="Meiryo" panose="020B0604030504040204" pitchFamily="34" charset="-128"/>
              </a:rPr>
              <a:t>RPA</a:t>
            </a:r>
          </a:p>
          <a:p>
            <a:pPr marL="285750" indent="-285750">
              <a:buFont typeface="Wingdings" pitchFamily="2" charset="2"/>
              <a:buChar char="l"/>
            </a:pPr>
            <a:r>
              <a:rPr lang="ja-JP" altLang="en-US" sz="1600" dirty="0">
                <a:solidFill>
                  <a:schemeClr val="accent3">
                    <a:lumMod val="75000"/>
                  </a:schemeClr>
                </a:solidFill>
                <a:latin typeface="Meiryo" panose="020B0604030504040204" pitchFamily="34" charset="-128"/>
                <a:ea typeface="Meiryo" panose="020B0604030504040204" pitchFamily="34" charset="-128"/>
              </a:rPr>
              <a:t>リフト</a:t>
            </a:r>
            <a:r>
              <a:rPr lang="en-US" altLang="ja-JP" sz="1600" dirty="0">
                <a:solidFill>
                  <a:schemeClr val="accent3">
                    <a:lumMod val="75000"/>
                  </a:schemeClr>
                </a:solidFill>
                <a:latin typeface="Meiryo" panose="020B0604030504040204" pitchFamily="34" charset="-128"/>
                <a:ea typeface="Meiryo" panose="020B0604030504040204" pitchFamily="34" charset="-128"/>
              </a:rPr>
              <a:t>&amp;</a:t>
            </a:r>
            <a:r>
              <a:rPr lang="ja-JP" altLang="en-US" sz="1600" dirty="0">
                <a:solidFill>
                  <a:schemeClr val="accent3">
                    <a:lumMod val="75000"/>
                  </a:schemeClr>
                </a:solidFill>
                <a:latin typeface="Meiryo" panose="020B0604030504040204" pitchFamily="34" charset="-128"/>
                <a:ea typeface="Meiryo" panose="020B0604030504040204" pitchFamily="34" charset="-128"/>
              </a:rPr>
              <a:t>シフト</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A740D28-E73A-2644-B5F7-A7631C994329}"/>
              </a:ext>
            </a:extLst>
          </p:cNvPr>
          <p:cNvSpPr txBox="1"/>
          <p:nvPr/>
        </p:nvSpPr>
        <p:spPr>
          <a:xfrm>
            <a:off x="1467194" y="4348810"/>
            <a:ext cx="2339102" cy="523220"/>
          </a:xfrm>
          <a:prstGeom prst="rect">
            <a:avLst/>
          </a:prstGeom>
          <a:noFill/>
        </p:spPr>
        <p:txBody>
          <a:bodyPr wrap="none" rtlCol="0">
            <a:spAutoFit/>
          </a:bodyPr>
          <a:lstStyle/>
          <a:p>
            <a:pPr algn="ctr"/>
            <a:r>
              <a:rPr lang="ja-JP" altLang="en-US" sz="2800" b="1" dirty="0">
                <a:solidFill>
                  <a:schemeClr val="accent3">
                    <a:lumMod val="75000"/>
                  </a:schemeClr>
                </a:solidFill>
                <a:latin typeface="Meiryo" panose="020B0604030504040204" pitchFamily="34" charset="-128"/>
                <a:ea typeface="Meiryo" panose="020B0604030504040204" pitchFamily="34" charset="-128"/>
              </a:rPr>
              <a:t>改善・効率化</a:t>
            </a:r>
            <a:endParaRPr lang="en-US" altLang="ja-JP" sz="2800" b="1" dirty="0">
              <a:solidFill>
                <a:schemeClr val="accent3">
                  <a:lumMod val="75000"/>
                </a:schemeClr>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38D9C22C-70A9-7941-B05C-3F83B025CD02}"/>
              </a:ext>
            </a:extLst>
          </p:cNvPr>
          <p:cNvSpPr/>
          <p:nvPr/>
        </p:nvSpPr>
        <p:spPr>
          <a:xfrm>
            <a:off x="773498" y="5149153"/>
            <a:ext cx="3726493" cy="65134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BD7BA713-3864-8344-930D-0F124480E2BA}"/>
              </a:ext>
            </a:extLst>
          </p:cNvPr>
          <p:cNvSpPr txBox="1"/>
          <p:nvPr/>
        </p:nvSpPr>
        <p:spPr>
          <a:xfrm>
            <a:off x="1018350" y="5229942"/>
            <a:ext cx="3236784" cy="615553"/>
          </a:xfrm>
          <a:prstGeom prst="rect">
            <a:avLst/>
          </a:prstGeom>
          <a:noFill/>
        </p:spPr>
        <p:txBody>
          <a:bodyPr wrap="none" rtlCol="0">
            <a:spAutoFit/>
          </a:bodyPr>
          <a:lstStyle/>
          <a:p>
            <a:pPr algn="ctr"/>
            <a:r>
              <a:rPr lang="ja-JP" altLang="en-US" sz="1400" b="1" dirty="0">
                <a:solidFill>
                  <a:schemeClr val="accent3">
                    <a:lumMod val="75000"/>
                  </a:schemeClr>
                </a:solidFill>
                <a:latin typeface="Meiryo" panose="020B0604030504040204" pitchFamily="34" charset="-128"/>
                <a:ea typeface="Meiryo" panose="020B0604030504040204" pitchFamily="34" charset="-128"/>
              </a:rPr>
              <a:t>変化に合わせ</a:t>
            </a:r>
            <a:r>
              <a:rPr lang="ja-JP" altLang="en-US" sz="1400" dirty="0">
                <a:solidFill>
                  <a:schemeClr val="accent3">
                    <a:lumMod val="75000"/>
                  </a:schemeClr>
                </a:solidFill>
                <a:latin typeface="Meiryo" panose="020B0604030504040204" pitchFamily="34" charset="-128"/>
                <a:ea typeface="Meiryo" panose="020B0604030504040204" pitchFamily="34" charset="-128"/>
              </a:rPr>
              <a:t>既存ビジネス・モデルを</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2000" b="1" dirty="0">
                <a:solidFill>
                  <a:schemeClr val="accent3">
                    <a:lumMod val="75000"/>
                  </a:schemeClr>
                </a:solidFill>
                <a:latin typeface="Meiryo" panose="020B0604030504040204" pitchFamily="34" charset="-128"/>
                <a:ea typeface="Meiryo" panose="020B0604030504040204" pitchFamily="34" charset="-128"/>
              </a:rPr>
              <a:t>最適化・修正</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p:txBody>
      </p:sp>
      <p:sp>
        <p:nvSpPr>
          <p:cNvPr id="3" name="下矢印 2">
            <a:extLst>
              <a:ext uri="{FF2B5EF4-FFF2-40B4-BE49-F238E27FC236}">
                <a16:creationId xmlns:a16="http://schemas.microsoft.com/office/drawing/2014/main" id="{DF380417-587A-864D-83BC-9E902327C83D}"/>
              </a:ext>
            </a:extLst>
          </p:cNvPr>
          <p:cNvSpPr/>
          <p:nvPr/>
        </p:nvSpPr>
        <p:spPr>
          <a:xfrm>
            <a:off x="2015805" y="4868488"/>
            <a:ext cx="1241875" cy="348616"/>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5C87400A-5EFB-EE4B-8315-2CF04C0C9515}"/>
              </a:ext>
            </a:extLst>
          </p:cNvPr>
          <p:cNvSpPr txBox="1"/>
          <p:nvPr/>
        </p:nvSpPr>
        <p:spPr>
          <a:xfrm>
            <a:off x="773498" y="1388629"/>
            <a:ext cx="3726493" cy="461665"/>
          </a:xfrm>
          <a:prstGeom prst="rect">
            <a:avLst/>
          </a:prstGeom>
          <a:noFill/>
        </p:spPr>
        <p:txBody>
          <a:bodyPr wrap="square" rtlCol="0">
            <a:spAutoFit/>
          </a:bodyPr>
          <a:lstStyle/>
          <a:p>
            <a:pPr algn="ctr"/>
            <a:r>
              <a:rPr kumimoji="1" lang="ja-JP" altLang="en-US" sz="2400" b="1" dirty="0">
                <a:solidFill>
                  <a:schemeClr val="accent3">
                    <a:lumMod val="75000"/>
                  </a:schemeClr>
                </a:solidFill>
                <a:latin typeface="Meiryo" panose="020B0604030504040204" pitchFamily="34" charset="-128"/>
                <a:ea typeface="Meiryo" panose="020B0604030504040204" pitchFamily="34" charset="-128"/>
              </a:rPr>
              <a:t>改善・最適化戦略</a:t>
            </a:r>
            <a:endParaRPr kumimoji="1" lang="ja-JP" altLang="en-US" sz="2400" dirty="0">
              <a:solidFill>
                <a:schemeClr val="accent3">
                  <a:lumMod val="75000"/>
                </a:schemeClr>
              </a:solidFill>
              <a:latin typeface="Meiryo" panose="020B0604030504040204" pitchFamily="34" charset="-128"/>
              <a:ea typeface="Meiryo" panose="020B0604030504040204" pitchFamily="34" charset="-128"/>
            </a:endParaRPr>
          </a:p>
        </p:txBody>
      </p:sp>
      <p:grpSp>
        <p:nvGrpSpPr>
          <p:cNvPr id="6" name="グループ化 5">
            <a:extLst>
              <a:ext uri="{FF2B5EF4-FFF2-40B4-BE49-F238E27FC236}">
                <a16:creationId xmlns:a16="http://schemas.microsoft.com/office/drawing/2014/main" id="{6EBE0A5E-C2D7-CA46-B862-CE2F177CCB6C}"/>
              </a:ext>
            </a:extLst>
          </p:cNvPr>
          <p:cNvGrpSpPr/>
          <p:nvPr/>
        </p:nvGrpSpPr>
        <p:grpSpPr>
          <a:xfrm>
            <a:off x="4644007" y="1387791"/>
            <a:ext cx="3741586" cy="4450673"/>
            <a:chOff x="4644007" y="1387791"/>
            <a:chExt cx="3741586" cy="4450673"/>
          </a:xfrm>
        </p:grpSpPr>
        <p:sp>
          <p:nvSpPr>
            <p:cNvPr id="36" name="正方形/長方形 35">
              <a:extLst>
                <a:ext uri="{FF2B5EF4-FFF2-40B4-BE49-F238E27FC236}">
                  <a16:creationId xmlns:a16="http://schemas.microsoft.com/office/drawing/2014/main" id="{E4B529F1-3FB6-CA4C-BC60-BEC94B66D95B}"/>
                </a:ext>
              </a:extLst>
            </p:cNvPr>
            <p:cNvSpPr/>
            <p:nvPr/>
          </p:nvSpPr>
          <p:spPr>
            <a:xfrm>
              <a:off x="4644008" y="1795318"/>
              <a:ext cx="3726493" cy="319606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4C774A42-9D00-3B42-92B5-C189DABDB8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8526" y="2644095"/>
              <a:ext cx="819828" cy="819828"/>
            </a:xfrm>
            <a:prstGeom prst="rect">
              <a:avLst/>
            </a:prstGeom>
          </p:spPr>
        </p:pic>
        <p:pic>
          <p:nvPicPr>
            <p:cNvPr id="25" name="図 24">
              <a:extLst>
                <a:ext uri="{FF2B5EF4-FFF2-40B4-BE49-F238E27FC236}">
                  <a16:creationId xmlns:a16="http://schemas.microsoft.com/office/drawing/2014/main" id="{202218E7-E8D6-7840-83A3-9AD2D3E5A9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83989" y="2711830"/>
              <a:ext cx="930465" cy="690612"/>
            </a:xfrm>
            <a:prstGeom prst="rect">
              <a:avLst/>
            </a:prstGeom>
          </p:spPr>
        </p:pic>
        <p:sp>
          <p:nvSpPr>
            <p:cNvPr id="31" name="テキスト ボックス 30">
              <a:extLst>
                <a:ext uri="{FF2B5EF4-FFF2-40B4-BE49-F238E27FC236}">
                  <a16:creationId xmlns:a16="http://schemas.microsoft.com/office/drawing/2014/main" id="{87CBCE5F-5AA3-E84C-A4FE-041538A0544B}"/>
                </a:ext>
              </a:extLst>
            </p:cNvPr>
            <p:cNvSpPr txBox="1"/>
            <p:nvPr/>
          </p:nvSpPr>
          <p:spPr>
            <a:xfrm>
              <a:off x="4881912" y="1915161"/>
              <a:ext cx="3262432" cy="830997"/>
            </a:xfrm>
            <a:prstGeom prst="rect">
              <a:avLst/>
            </a:prstGeom>
            <a:noFill/>
          </p:spPr>
          <p:txBody>
            <a:bodyPr wrap="none" rtlCol="0">
              <a:spAutoFit/>
            </a:bodyPr>
            <a:lstStyle/>
            <a:p>
              <a:pPr algn="ctr"/>
              <a:r>
                <a:rPr lang="ja-JP" altLang="en-US" sz="2400" b="1" dirty="0">
                  <a:solidFill>
                    <a:srgbClr val="0070C0"/>
                  </a:solidFill>
                  <a:latin typeface="Meiryo" panose="020B0604030504040204" pitchFamily="34" charset="-128"/>
                  <a:ea typeface="Meiryo" panose="020B0604030504040204" pitchFamily="34" charset="-128"/>
                </a:rPr>
                <a:t>デジタライゼーション</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Digitalization</a:t>
              </a:r>
              <a:endParaRPr kumimoji="1" lang="ja-JP" altLang="en-US" sz="2400" dirty="0">
                <a:solidFill>
                  <a:srgbClr val="0070C0"/>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433D4C7-B8C3-6C41-879C-D9D85D8F96B9}"/>
                </a:ext>
              </a:extLst>
            </p:cNvPr>
            <p:cNvSpPr txBox="1"/>
            <p:nvPr/>
          </p:nvSpPr>
          <p:spPr>
            <a:xfrm>
              <a:off x="5145805" y="3528737"/>
              <a:ext cx="2730235" cy="830997"/>
            </a:xfrm>
            <a:prstGeom prst="rect">
              <a:avLst/>
            </a:prstGeom>
            <a:noFill/>
          </p:spPr>
          <p:txBody>
            <a:bodyPr wrap="none" rtlCol="0">
              <a:spAutoFit/>
            </a:bodyPr>
            <a:lstStyle/>
            <a:p>
              <a:pPr marL="285750" indent="-285750">
                <a:buFont typeface="Wingdings" pitchFamily="2" charset="2"/>
                <a:buChar char="l"/>
              </a:pPr>
              <a:r>
                <a:rPr lang="ja-JP" altLang="en-US" sz="1600" dirty="0">
                  <a:solidFill>
                    <a:srgbClr val="0070C0"/>
                  </a:solidFill>
                  <a:latin typeface="Meiryo" panose="020B0604030504040204" pitchFamily="34" charset="-128"/>
                  <a:ea typeface="Meiryo" panose="020B0604030504040204" pitchFamily="34" charset="-128"/>
                </a:rPr>
                <a:t>顧客価値の創出</a:t>
              </a:r>
              <a:endParaRPr lang="en-US" altLang="ja-JP" sz="16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dirty="0">
                  <a:solidFill>
                    <a:srgbClr val="0070C0"/>
                  </a:solidFill>
                  <a:latin typeface="Meiryo" panose="020B0604030504040204" pitchFamily="34" charset="-128"/>
                  <a:ea typeface="Meiryo" panose="020B0604030504040204" pitchFamily="34" charset="-128"/>
                </a:rPr>
                <a:t>企業文化の変革</a:t>
              </a:r>
              <a:endParaRPr lang="en-US" altLang="ja-JP" sz="16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dirty="0">
                  <a:solidFill>
                    <a:srgbClr val="0070C0"/>
                  </a:solidFill>
                  <a:latin typeface="Meiryo" panose="020B0604030504040204" pitchFamily="34" charset="-128"/>
                  <a:ea typeface="Meiryo" panose="020B0604030504040204" pitchFamily="34" charset="-128"/>
                </a:rPr>
                <a:t>ビジネス・モデルの変革</a:t>
              </a:r>
              <a:endParaRPr lang="en-US" altLang="ja-JP" sz="1600" dirty="0">
                <a:solidFill>
                  <a:srgbClr val="0070C0"/>
                </a:solidFill>
                <a:latin typeface="Meiryo" panose="020B0604030504040204" pitchFamily="34" charset="-128"/>
                <a:ea typeface="Meiryo" panose="020B0604030504040204" pitchFamily="34" charset="-128"/>
              </a:endParaRPr>
            </a:p>
          </p:txBody>
        </p:sp>
        <p:sp>
          <p:nvSpPr>
            <p:cNvPr id="34" name="右矢印 33">
              <a:extLst>
                <a:ext uri="{FF2B5EF4-FFF2-40B4-BE49-F238E27FC236}">
                  <a16:creationId xmlns:a16="http://schemas.microsoft.com/office/drawing/2014/main" id="{84752622-BE52-5E44-BF6B-D1CC43DDF450}"/>
                </a:ext>
              </a:extLst>
            </p:cNvPr>
            <p:cNvSpPr/>
            <p:nvPr/>
          </p:nvSpPr>
          <p:spPr>
            <a:xfrm>
              <a:off x="6216024" y="2807829"/>
              <a:ext cx="582460" cy="488515"/>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C7F88333-B561-2A4B-AC57-41E693DDCF5E}"/>
                </a:ext>
              </a:extLst>
            </p:cNvPr>
            <p:cNvSpPr txBox="1"/>
            <p:nvPr/>
          </p:nvSpPr>
          <p:spPr>
            <a:xfrm>
              <a:off x="5337703" y="4331948"/>
              <a:ext cx="2339102" cy="523220"/>
            </a:xfrm>
            <a:prstGeom prst="rect">
              <a:avLst/>
            </a:prstGeom>
            <a:noFill/>
          </p:spPr>
          <p:txBody>
            <a:bodyPr wrap="none" rtlCol="0">
              <a:spAutoFit/>
            </a:bodyPr>
            <a:lstStyle/>
            <a:p>
              <a:pPr algn="ctr"/>
              <a:r>
                <a:rPr lang="ja-JP" altLang="en-US" sz="2800" b="1" dirty="0">
                  <a:solidFill>
                    <a:srgbClr val="0070C0"/>
                  </a:solidFill>
                  <a:latin typeface="Meiryo" panose="020B0604030504040204" pitchFamily="34" charset="-128"/>
                  <a:ea typeface="Meiryo" panose="020B0604030504040204" pitchFamily="34" charset="-128"/>
                </a:rPr>
                <a:t>変革・再定義</a:t>
              </a:r>
              <a:endParaRPr lang="en-US" altLang="ja-JP" sz="2800" b="1" dirty="0">
                <a:solidFill>
                  <a:srgbClr val="0070C0"/>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891B9CEC-ABC4-A44C-BDA5-8F7332B0A037}"/>
                </a:ext>
              </a:extLst>
            </p:cNvPr>
            <p:cNvSpPr/>
            <p:nvPr/>
          </p:nvSpPr>
          <p:spPr>
            <a:xfrm>
              <a:off x="4644007" y="5149153"/>
              <a:ext cx="3726493" cy="65197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8A3815F5-CFDF-A449-96CD-FEB57918A617}"/>
                </a:ext>
              </a:extLst>
            </p:cNvPr>
            <p:cNvSpPr txBox="1"/>
            <p:nvPr/>
          </p:nvSpPr>
          <p:spPr>
            <a:xfrm>
              <a:off x="4724417" y="5222911"/>
              <a:ext cx="3595856" cy="615553"/>
            </a:xfrm>
            <a:prstGeom prst="rect">
              <a:avLst/>
            </a:prstGeom>
            <a:noFill/>
          </p:spPr>
          <p:txBody>
            <a:bodyPr wrap="none" rtlCol="0">
              <a:spAutoFit/>
            </a:bodyPr>
            <a:lstStyle/>
            <a:p>
              <a:pPr algn="ctr"/>
              <a:r>
                <a:rPr lang="ja-JP" altLang="en-US" sz="1400" b="1" dirty="0">
                  <a:solidFill>
                    <a:srgbClr val="0070C0"/>
                  </a:solidFill>
                  <a:latin typeface="Meiryo" panose="020B0604030504040204" pitchFamily="34" charset="-128"/>
                  <a:ea typeface="Meiryo" panose="020B0604030504040204" pitchFamily="34" charset="-128"/>
                </a:rPr>
                <a:t>変化を先取りし</a:t>
              </a:r>
              <a:r>
                <a:rPr lang="ja-JP" altLang="en-US" sz="1400" dirty="0">
                  <a:solidFill>
                    <a:srgbClr val="0070C0"/>
                  </a:solidFill>
                  <a:latin typeface="Meiryo" panose="020B0604030504040204" pitchFamily="34" charset="-128"/>
                  <a:ea typeface="Meiryo" panose="020B0604030504040204" pitchFamily="34" charset="-128"/>
                </a:rPr>
                <a:t>収益構造や業績評価基準を</a:t>
              </a:r>
              <a:endParaRPr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2000" b="1" dirty="0">
                  <a:solidFill>
                    <a:srgbClr val="0070C0"/>
                  </a:solidFill>
                  <a:latin typeface="Meiryo" panose="020B0604030504040204" pitchFamily="34" charset="-128"/>
                  <a:ea typeface="Meiryo" panose="020B0604030504040204" pitchFamily="34" charset="-128"/>
                </a:rPr>
                <a:t>再構築</a:t>
              </a:r>
              <a:endParaRPr lang="en-US" altLang="ja-JP" sz="2000" b="1" dirty="0">
                <a:solidFill>
                  <a:srgbClr val="0070C0"/>
                </a:solidFill>
                <a:latin typeface="Meiryo" panose="020B0604030504040204" pitchFamily="34" charset="-128"/>
                <a:ea typeface="Meiryo" panose="020B0604030504040204" pitchFamily="34" charset="-128"/>
              </a:endParaRPr>
            </a:p>
          </p:txBody>
        </p:sp>
        <p:sp>
          <p:nvSpPr>
            <p:cNvPr id="41" name="下矢印 40">
              <a:extLst>
                <a:ext uri="{FF2B5EF4-FFF2-40B4-BE49-F238E27FC236}">
                  <a16:creationId xmlns:a16="http://schemas.microsoft.com/office/drawing/2014/main" id="{2C80E47E-5A1A-3641-ACEF-43A371E12A80}"/>
                </a:ext>
              </a:extLst>
            </p:cNvPr>
            <p:cNvSpPr/>
            <p:nvPr/>
          </p:nvSpPr>
          <p:spPr>
            <a:xfrm>
              <a:off x="5901408" y="4868488"/>
              <a:ext cx="1241875" cy="34861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A4FA63FC-908E-5245-BB68-67CC31A416DF}"/>
                </a:ext>
              </a:extLst>
            </p:cNvPr>
            <p:cNvSpPr txBox="1"/>
            <p:nvPr/>
          </p:nvSpPr>
          <p:spPr>
            <a:xfrm>
              <a:off x="4659100" y="1387791"/>
              <a:ext cx="3726493" cy="461665"/>
            </a:xfrm>
            <a:prstGeom prst="rect">
              <a:avLst/>
            </a:prstGeom>
            <a:noFill/>
          </p:spPr>
          <p:txBody>
            <a:bodyPr wrap="square" rtlCol="0">
              <a:spAutoFit/>
            </a:bodyPr>
            <a:lstStyle/>
            <a:p>
              <a:pPr algn="ctr"/>
              <a:r>
                <a:rPr kumimoji="1" lang="ja-JP" altLang="en-US" sz="2400" b="1" dirty="0">
                  <a:solidFill>
                    <a:srgbClr val="0070C0"/>
                  </a:solidFill>
                  <a:latin typeface="Meiryo" panose="020B0604030504040204" pitchFamily="34" charset="-128"/>
                  <a:ea typeface="Meiryo" panose="020B0604030504040204" pitchFamily="34" charset="-128"/>
                </a:rPr>
                <a:t>変革戦略</a:t>
              </a:r>
              <a:endParaRPr kumimoji="1" lang="ja-JP" altLang="en-US" sz="2400" dirty="0">
                <a:solidFill>
                  <a:srgbClr val="0070C0"/>
                </a:solidFill>
                <a:latin typeface="Meiryo" panose="020B0604030504040204" pitchFamily="34" charset="-128"/>
                <a:ea typeface="Meiryo" panose="020B0604030504040204" pitchFamily="34" charset="-128"/>
              </a:endParaRPr>
            </a:p>
          </p:txBody>
        </p:sp>
      </p:grpSp>
      <p:sp>
        <p:nvSpPr>
          <p:cNvPr id="27" name="正方形/長方形 26">
            <a:extLst>
              <a:ext uri="{FF2B5EF4-FFF2-40B4-BE49-F238E27FC236}">
                <a16:creationId xmlns:a16="http://schemas.microsoft.com/office/drawing/2014/main" id="{485039E9-A22F-394F-B5AA-746476961247}"/>
              </a:ext>
            </a:extLst>
          </p:cNvPr>
          <p:cNvSpPr/>
          <p:nvPr/>
        </p:nvSpPr>
        <p:spPr>
          <a:xfrm>
            <a:off x="764639" y="5883564"/>
            <a:ext cx="7612095" cy="49717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6DCB882D-931E-CB45-98A1-ECB2C259682A}"/>
              </a:ext>
            </a:extLst>
          </p:cNvPr>
          <p:cNvSpPr txBox="1"/>
          <p:nvPr/>
        </p:nvSpPr>
        <p:spPr>
          <a:xfrm>
            <a:off x="2323916" y="5966086"/>
            <a:ext cx="4493539" cy="461665"/>
          </a:xfrm>
          <a:prstGeom prst="rect">
            <a:avLst/>
          </a:prstGeom>
          <a:noFill/>
        </p:spPr>
        <p:txBody>
          <a:bodyPr wrap="none" rtlCol="0">
            <a:spAutoFit/>
          </a:bodyPr>
          <a:lstStyle/>
          <a:p>
            <a:pPr algn="ctr"/>
            <a:r>
              <a:rPr lang="ja-JP" altLang="en-US" sz="2400" b="1" dirty="0">
                <a:solidFill>
                  <a:schemeClr val="bg1"/>
                </a:solidFill>
                <a:latin typeface="Meiryo" panose="020B0604030504040204" pitchFamily="34" charset="-128"/>
                <a:ea typeface="Meiryo" panose="020B0604030504040204" pitchFamily="34" charset="-128"/>
              </a:rPr>
              <a:t>組織の振る舞いや働き方の変革</a:t>
            </a:r>
            <a:endParaRPr lang="en-US" altLang="ja-JP" sz="2400" b="1" dirty="0">
              <a:solidFill>
                <a:schemeClr val="bg1"/>
              </a:solidFill>
              <a:latin typeface="Meiryo" panose="020B0604030504040204" pitchFamily="34" charset="-128"/>
              <a:ea typeface="Meiryo" panose="020B0604030504040204" pitchFamily="34" charset="-128"/>
            </a:endParaRPr>
          </a:p>
        </p:txBody>
      </p:sp>
      <p:sp>
        <p:nvSpPr>
          <p:cNvPr id="5" name="加算記号 4">
            <a:extLst>
              <a:ext uri="{FF2B5EF4-FFF2-40B4-BE49-F238E27FC236}">
                <a16:creationId xmlns:a16="http://schemas.microsoft.com/office/drawing/2014/main" id="{6ED4A09D-C1BB-3940-A7E8-41EF1753BE87}"/>
              </a:ext>
            </a:extLst>
          </p:cNvPr>
          <p:cNvSpPr/>
          <p:nvPr/>
        </p:nvSpPr>
        <p:spPr>
          <a:xfrm>
            <a:off x="4124958" y="5255171"/>
            <a:ext cx="876366" cy="808111"/>
          </a:xfrm>
          <a:prstGeom prst="mathPlus">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9F1D89C6-8F37-A140-9F5E-EB047541F085}"/>
              </a:ext>
            </a:extLst>
          </p:cNvPr>
          <p:cNvSpPr txBox="1"/>
          <p:nvPr/>
        </p:nvSpPr>
        <p:spPr>
          <a:xfrm>
            <a:off x="852749" y="827527"/>
            <a:ext cx="7420783" cy="461665"/>
          </a:xfrm>
          <a:prstGeom prst="rect">
            <a:avLst/>
          </a:prstGeom>
          <a:noFill/>
        </p:spPr>
        <p:txBody>
          <a:bodyPr wrap="square" rtlCol="0">
            <a:spAutoFit/>
          </a:bodyPr>
          <a:lstStyle/>
          <a:p>
            <a:pPr algn="ctr"/>
            <a:r>
              <a:rPr kumimoji="1" lang="ja-JP" altLang="en-US" sz="24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ja-JP" altLang="en-US" sz="24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2343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0" grpId="0" animBg="1"/>
      <p:bldP spid="27" grpId="0" animBg="1"/>
      <p:bldP spid="29" grpId="0"/>
      <p:bldP spid="5" grpId="0" animBg="1"/>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57B4D5-2760-214B-88DA-9D500AF0CA39}"/>
              </a:ext>
            </a:extLst>
          </p:cNvPr>
          <p:cNvSpPr>
            <a:spLocks noGrp="1"/>
          </p:cNvSpPr>
          <p:nvPr>
            <p:ph type="title"/>
          </p:nvPr>
        </p:nvSpPr>
        <p:spPr/>
        <p:txBody>
          <a:bodyPr/>
          <a:lstStyle/>
          <a:p>
            <a:r>
              <a:rPr kumimoji="1" lang="ja-JP" altLang="en-US"/>
              <a:t>コロナ・ショックで「デジタル・シフト」が加速</a:t>
            </a:r>
          </a:p>
        </p:txBody>
      </p:sp>
      <p:sp>
        <p:nvSpPr>
          <p:cNvPr id="3" name="スライド番号プレースホルダー 2">
            <a:extLst>
              <a:ext uri="{FF2B5EF4-FFF2-40B4-BE49-F238E27FC236}">
                <a16:creationId xmlns:a16="http://schemas.microsoft.com/office/drawing/2014/main" id="{47D9E913-A573-3346-BA75-03EDBBB7408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52</a:t>
            </a:fld>
            <a:endParaRPr kumimoji="1" lang="ja-JP" altLang="en-US"/>
          </a:p>
        </p:txBody>
      </p:sp>
      <p:sp>
        <p:nvSpPr>
          <p:cNvPr id="5" name="正方形/長方形 4">
            <a:extLst>
              <a:ext uri="{FF2B5EF4-FFF2-40B4-BE49-F238E27FC236}">
                <a16:creationId xmlns:a16="http://schemas.microsoft.com/office/drawing/2014/main" id="{6CCE6F7C-13F6-0E4A-8579-E549B7760428}"/>
              </a:ext>
            </a:extLst>
          </p:cNvPr>
          <p:cNvSpPr/>
          <p:nvPr/>
        </p:nvSpPr>
        <p:spPr>
          <a:xfrm>
            <a:off x="693357" y="1458193"/>
            <a:ext cx="3657600" cy="44476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73D60D87-7100-3044-A3CB-4EE25B42B2E0}"/>
              </a:ext>
            </a:extLst>
          </p:cNvPr>
          <p:cNvSpPr/>
          <p:nvPr/>
        </p:nvSpPr>
        <p:spPr>
          <a:xfrm>
            <a:off x="980093" y="2064253"/>
            <a:ext cx="3030367" cy="93707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9F608B61-5DDA-7543-A133-157C6DEEB972}"/>
              </a:ext>
            </a:extLst>
          </p:cNvPr>
          <p:cNvSpPr/>
          <p:nvPr/>
        </p:nvSpPr>
        <p:spPr>
          <a:xfrm>
            <a:off x="980093" y="3186771"/>
            <a:ext cx="3030367" cy="93707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C005A42-A34E-B846-A623-647F8946FFAD}"/>
              </a:ext>
            </a:extLst>
          </p:cNvPr>
          <p:cNvSpPr/>
          <p:nvPr/>
        </p:nvSpPr>
        <p:spPr>
          <a:xfrm>
            <a:off x="980093" y="4309289"/>
            <a:ext cx="3030367" cy="93707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A211E4FB-E617-784E-8A8C-EFE5C06BE9C7}"/>
              </a:ext>
            </a:extLst>
          </p:cNvPr>
          <p:cNvSpPr txBox="1"/>
          <p:nvPr/>
        </p:nvSpPr>
        <p:spPr>
          <a:xfrm>
            <a:off x="1198718" y="1576481"/>
            <a:ext cx="2646878"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デジタル・シフト</a:t>
            </a:r>
          </a:p>
        </p:txBody>
      </p:sp>
      <p:sp>
        <p:nvSpPr>
          <p:cNvPr id="10" name="テキスト ボックス 9">
            <a:extLst>
              <a:ext uri="{FF2B5EF4-FFF2-40B4-BE49-F238E27FC236}">
                <a16:creationId xmlns:a16="http://schemas.microsoft.com/office/drawing/2014/main" id="{D0918C90-7170-C243-A81A-D8239130FA86}"/>
              </a:ext>
            </a:extLst>
          </p:cNvPr>
          <p:cNvSpPr txBox="1"/>
          <p:nvPr/>
        </p:nvSpPr>
        <p:spPr>
          <a:xfrm>
            <a:off x="978206" y="2101253"/>
            <a:ext cx="3015252" cy="884858"/>
          </a:xfrm>
          <a:prstGeom prst="rect">
            <a:avLst/>
          </a:prstGeom>
          <a:noFill/>
        </p:spPr>
        <p:txBody>
          <a:bodyPr wrap="squar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クラウド・シフト</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ja-JP" altLang="en-US" sz="1050">
                <a:solidFill>
                  <a:schemeClr val="bg1"/>
                </a:solidFill>
                <a:latin typeface="Meiryo" panose="020B0604030504040204" pitchFamily="34" charset="-128"/>
                <a:ea typeface="Meiryo" panose="020B0604030504040204" pitchFamily="34" charset="-128"/>
              </a:rPr>
              <a:t>コモディティ・アプリケーションは</a:t>
            </a:r>
            <a:r>
              <a:rPr lang="en-US" altLang="ja-JP" sz="1050" dirty="0">
                <a:solidFill>
                  <a:schemeClr val="bg1"/>
                </a:solidFill>
                <a:latin typeface="Meiryo" panose="020B0604030504040204" pitchFamily="34" charset="-128"/>
                <a:ea typeface="Meiryo" panose="020B0604030504040204" pitchFamily="34" charset="-128"/>
              </a:rPr>
              <a:t>SaaS</a:t>
            </a:r>
            <a:r>
              <a:rPr lang="ja-JP" altLang="en-US" sz="1050">
                <a:solidFill>
                  <a:schemeClr val="bg1"/>
                </a:solidFill>
                <a:latin typeface="Meiryo" panose="020B0604030504040204" pitchFamily="34" charset="-128"/>
                <a:ea typeface="Meiryo" panose="020B0604030504040204" pitchFamily="34" charset="-128"/>
              </a:rPr>
              <a:t>へ</a:t>
            </a:r>
            <a:endParaRPr lang="en-US" altLang="ja-JP" sz="1050" dirty="0">
              <a:solidFill>
                <a:schemeClr val="bg1"/>
              </a:solidFill>
              <a:latin typeface="Meiryo" panose="020B0604030504040204" pitchFamily="34" charset="-128"/>
              <a:ea typeface="Meiryo" panose="020B0604030504040204" pitchFamily="34" charset="-128"/>
            </a:endParaRPr>
          </a:p>
          <a:p>
            <a:r>
              <a:rPr lang="ja-JP" altLang="en-US" sz="1050">
                <a:solidFill>
                  <a:schemeClr val="bg1"/>
                </a:solidFill>
                <a:latin typeface="Meiryo" panose="020B0604030504040204" pitchFamily="34" charset="-128"/>
                <a:ea typeface="Meiryo" panose="020B0604030504040204" pitchFamily="34" charset="-128"/>
              </a:rPr>
              <a:t>ストラテジック・アプリケーションはコンテナ、</a:t>
            </a:r>
            <a:r>
              <a:rPr lang="en-US" altLang="ja-JP" sz="1050" dirty="0" err="1">
                <a:solidFill>
                  <a:schemeClr val="bg1"/>
                </a:solidFill>
                <a:latin typeface="Meiryo" panose="020B0604030504040204" pitchFamily="34" charset="-128"/>
                <a:ea typeface="Meiryo" panose="020B0604030504040204" pitchFamily="34" charset="-128"/>
              </a:rPr>
              <a:t>FaaS</a:t>
            </a:r>
            <a:r>
              <a:rPr lang="ja-JP" altLang="en-US" sz="1050">
                <a:solidFill>
                  <a:schemeClr val="bg1"/>
                </a:solidFill>
                <a:latin typeface="Meiryo" panose="020B0604030504040204" pitchFamily="34" charset="-128"/>
                <a:ea typeface="Meiryo" panose="020B0604030504040204" pitchFamily="34" charset="-128"/>
              </a:rPr>
              <a:t>、</a:t>
            </a:r>
            <a:r>
              <a:rPr lang="en-US" altLang="ja-JP" sz="1050" dirty="0">
                <a:solidFill>
                  <a:schemeClr val="bg1"/>
                </a:solidFill>
                <a:latin typeface="Meiryo" panose="020B0604030504040204" pitchFamily="34" charset="-128"/>
                <a:ea typeface="Meiryo" panose="020B0604030504040204" pitchFamily="34" charset="-128"/>
              </a:rPr>
              <a:t>PaaS</a:t>
            </a:r>
            <a:r>
              <a:rPr lang="ja-JP" altLang="en-US" sz="1050">
                <a:solidFill>
                  <a:schemeClr val="bg1"/>
                </a:solidFill>
                <a:latin typeface="Meiryo" panose="020B0604030504040204" pitchFamily="34" charset="-128"/>
                <a:ea typeface="Meiryo" panose="020B0604030504040204" pitchFamily="34" charset="-128"/>
              </a:rPr>
              <a:t>へと移行する。</a:t>
            </a:r>
            <a:endParaRPr lang="en-US" altLang="ja-JP" sz="105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EC669C7-94FE-3540-A1FA-DC1DE182FAD7}"/>
              </a:ext>
            </a:extLst>
          </p:cNvPr>
          <p:cNvSpPr txBox="1"/>
          <p:nvPr/>
        </p:nvSpPr>
        <p:spPr>
          <a:xfrm>
            <a:off x="993533" y="3238984"/>
            <a:ext cx="3016927" cy="884858"/>
          </a:xfrm>
          <a:prstGeom prst="rect">
            <a:avLst/>
          </a:prstGeom>
          <a:noFill/>
        </p:spPr>
        <p:txBody>
          <a:bodyPr wrap="squar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ワーク・シフト</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1050">
                <a:solidFill>
                  <a:schemeClr val="bg1"/>
                </a:solidFill>
                <a:latin typeface="Meiryo" panose="020B0604030504040204" pitchFamily="34" charset="-128"/>
                <a:ea typeface="Meiryo" panose="020B0604030504040204" pitchFamily="34" charset="-128"/>
              </a:rPr>
              <a:t>ワーク・スタイルの多様化が進み、雇用機会の拡大によって、社員のパフォーマンスとエンゲージメントが高まる</a:t>
            </a:r>
          </a:p>
        </p:txBody>
      </p:sp>
      <p:sp>
        <p:nvSpPr>
          <p:cNvPr id="12" name="テキスト ボックス 11">
            <a:extLst>
              <a:ext uri="{FF2B5EF4-FFF2-40B4-BE49-F238E27FC236}">
                <a16:creationId xmlns:a16="http://schemas.microsoft.com/office/drawing/2014/main" id="{E5C7CD70-77C5-FA42-B9C1-1B16788EAB9B}"/>
              </a:ext>
            </a:extLst>
          </p:cNvPr>
          <p:cNvSpPr txBox="1"/>
          <p:nvPr/>
        </p:nvSpPr>
        <p:spPr>
          <a:xfrm>
            <a:off x="1006973" y="4335395"/>
            <a:ext cx="3016927" cy="884858"/>
          </a:xfrm>
          <a:prstGeom prst="rect">
            <a:avLst/>
          </a:prstGeom>
          <a:noFill/>
        </p:spPr>
        <p:txBody>
          <a:bodyPr wrap="squar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オーナー・シフト</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en-US" altLang="ja-JP" sz="1050" dirty="0">
                <a:solidFill>
                  <a:schemeClr val="bg1"/>
                </a:solidFill>
                <a:latin typeface="Meiryo" panose="020B0604030504040204" pitchFamily="34" charset="-128"/>
                <a:ea typeface="Meiryo" panose="020B0604030504040204" pitchFamily="34" charset="-128"/>
              </a:rPr>
              <a:t>DX</a:t>
            </a:r>
            <a:r>
              <a:rPr kumimoji="1" lang="ja-JP" altLang="en-US" sz="1050">
                <a:solidFill>
                  <a:schemeClr val="bg1"/>
                </a:solidFill>
                <a:latin typeface="Meiryo" panose="020B0604030504040204" pitchFamily="34" charset="-128"/>
                <a:ea typeface="Meiryo" panose="020B0604030504040204" pitchFamily="34" charset="-128"/>
              </a:rPr>
              <a:t>やビジネスのデジタル化に伴い、事業部門の</a:t>
            </a:r>
            <a:r>
              <a:rPr kumimoji="1" lang="en-US" altLang="ja-JP" sz="1050" dirty="0">
                <a:solidFill>
                  <a:schemeClr val="bg1"/>
                </a:solidFill>
                <a:latin typeface="Meiryo" panose="020B0604030504040204" pitchFamily="34" charset="-128"/>
                <a:ea typeface="Meiryo" panose="020B0604030504040204" pitchFamily="34" charset="-128"/>
              </a:rPr>
              <a:t>IT</a:t>
            </a:r>
            <a:r>
              <a:rPr kumimoji="1" lang="ja-JP" altLang="en-US" sz="1050">
                <a:solidFill>
                  <a:schemeClr val="bg1"/>
                </a:solidFill>
                <a:latin typeface="Meiryo" panose="020B0604030504040204" pitchFamily="34" charset="-128"/>
                <a:ea typeface="Meiryo" panose="020B0604030504040204" pitchFamily="34" charset="-128"/>
              </a:rPr>
              <a:t>に関わる意志決定権限が拡大し、彼ら主導での内製化が拡がる。</a:t>
            </a:r>
          </a:p>
        </p:txBody>
      </p:sp>
      <p:sp>
        <p:nvSpPr>
          <p:cNvPr id="13" name="台形 12">
            <a:extLst>
              <a:ext uri="{FF2B5EF4-FFF2-40B4-BE49-F238E27FC236}">
                <a16:creationId xmlns:a16="http://schemas.microsoft.com/office/drawing/2014/main" id="{7A4D667C-5A0D-5843-BFB0-4BB8DB89D5BE}"/>
              </a:ext>
            </a:extLst>
          </p:cNvPr>
          <p:cNvSpPr/>
          <p:nvPr/>
        </p:nvSpPr>
        <p:spPr>
          <a:xfrm rot="16200000">
            <a:off x="5676532" y="1031212"/>
            <a:ext cx="2623865" cy="3000784"/>
          </a:xfrm>
          <a:prstGeom prst="trapezoid">
            <a:avLst>
              <a:gd name="adj" fmla="val 31928"/>
            </a:avLst>
          </a:prstGeom>
          <a:solidFill>
            <a:srgbClr val="0432FF">
              <a:alpha val="66275"/>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台形 13">
            <a:extLst>
              <a:ext uri="{FF2B5EF4-FFF2-40B4-BE49-F238E27FC236}">
                <a16:creationId xmlns:a16="http://schemas.microsoft.com/office/drawing/2014/main" id="{DA827061-1AEA-EC44-8624-7EC9921F5AFC}"/>
              </a:ext>
            </a:extLst>
          </p:cNvPr>
          <p:cNvSpPr/>
          <p:nvPr/>
        </p:nvSpPr>
        <p:spPr>
          <a:xfrm rot="16200000">
            <a:off x="5672755" y="2152876"/>
            <a:ext cx="2623865" cy="3000782"/>
          </a:xfrm>
          <a:prstGeom prst="trapezoid">
            <a:avLst>
              <a:gd name="adj" fmla="val 31928"/>
            </a:avLst>
          </a:prstGeom>
          <a:solidFill>
            <a:srgbClr val="0432FF">
              <a:alpha val="66275"/>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台形 14">
            <a:extLst>
              <a:ext uri="{FF2B5EF4-FFF2-40B4-BE49-F238E27FC236}">
                <a16:creationId xmlns:a16="http://schemas.microsoft.com/office/drawing/2014/main" id="{2038AF1B-7F21-3645-92A2-03CC6ED2674C}"/>
              </a:ext>
            </a:extLst>
          </p:cNvPr>
          <p:cNvSpPr/>
          <p:nvPr/>
        </p:nvSpPr>
        <p:spPr>
          <a:xfrm rot="16200000">
            <a:off x="5676534" y="3274539"/>
            <a:ext cx="2623865" cy="3000782"/>
          </a:xfrm>
          <a:prstGeom prst="trapezoid">
            <a:avLst>
              <a:gd name="adj" fmla="val 31928"/>
            </a:avLst>
          </a:prstGeom>
          <a:solidFill>
            <a:srgbClr val="0432FF">
              <a:alpha val="66275"/>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64556F83-4792-B24B-A430-38EB5ABBD197}"/>
              </a:ext>
            </a:extLst>
          </p:cNvPr>
          <p:cNvSpPr/>
          <p:nvPr/>
        </p:nvSpPr>
        <p:spPr>
          <a:xfrm>
            <a:off x="3995346" y="2066574"/>
            <a:ext cx="1492727" cy="941661"/>
          </a:xfrm>
          <a:prstGeom prst="rect">
            <a:avLst/>
          </a:prstGeom>
          <a:solidFill>
            <a:srgbClr val="0432FF">
              <a:alpha val="66275"/>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正方形/長方形 16">
            <a:extLst>
              <a:ext uri="{FF2B5EF4-FFF2-40B4-BE49-F238E27FC236}">
                <a16:creationId xmlns:a16="http://schemas.microsoft.com/office/drawing/2014/main" id="{8CD9E353-204F-F94D-AD58-BD02BA1803E6}"/>
              </a:ext>
            </a:extLst>
          </p:cNvPr>
          <p:cNvSpPr/>
          <p:nvPr/>
        </p:nvSpPr>
        <p:spPr>
          <a:xfrm>
            <a:off x="3995347" y="3191620"/>
            <a:ext cx="1492727" cy="941661"/>
          </a:xfrm>
          <a:prstGeom prst="rect">
            <a:avLst/>
          </a:prstGeom>
          <a:solidFill>
            <a:srgbClr val="0432FF">
              <a:alpha val="66275"/>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8" name="正方形/長方形 17">
            <a:extLst>
              <a:ext uri="{FF2B5EF4-FFF2-40B4-BE49-F238E27FC236}">
                <a16:creationId xmlns:a16="http://schemas.microsoft.com/office/drawing/2014/main" id="{E4875306-15B2-1E4A-82F3-D3619C953CE2}"/>
              </a:ext>
            </a:extLst>
          </p:cNvPr>
          <p:cNvSpPr/>
          <p:nvPr/>
        </p:nvSpPr>
        <p:spPr>
          <a:xfrm>
            <a:off x="3995345" y="4304099"/>
            <a:ext cx="1492727" cy="941661"/>
          </a:xfrm>
          <a:prstGeom prst="rect">
            <a:avLst/>
          </a:prstGeom>
          <a:solidFill>
            <a:srgbClr val="0432FF">
              <a:alpha val="66275"/>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pic>
        <p:nvPicPr>
          <p:cNvPr id="19" name="図 18">
            <a:extLst>
              <a:ext uri="{FF2B5EF4-FFF2-40B4-BE49-F238E27FC236}">
                <a16:creationId xmlns:a16="http://schemas.microsoft.com/office/drawing/2014/main" id="{5E8D29B7-CF6C-CB46-BAF8-E2159E3AC1D8}"/>
              </a:ext>
            </a:extLst>
          </p:cNvPr>
          <p:cNvPicPr>
            <a:picLocks noChangeAspect="1"/>
          </p:cNvPicPr>
          <p:nvPr/>
        </p:nvPicPr>
        <p:blipFill>
          <a:blip r:embed="rId2"/>
          <a:stretch>
            <a:fillRect/>
          </a:stretch>
        </p:blipFill>
        <p:spPr>
          <a:xfrm>
            <a:off x="4406876" y="2549274"/>
            <a:ext cx="1919485" cy="1919485"/>
          </a:xfrm>
          <a:prstGeom prst="rect">
            <a:avLst/>
          </a:prstGeom>
        </p:spPr>
      </p:pic>
      <p:sp>
        <p:nvSpPr>
          <p:cNvPr id="20" name="テキスト ボックス 19">
            <a:extLst>
              <a:ext uri="{FF2B5EF4-FFF2-40B4-BE49-F238E27FC236}">
                <a16:creationId xmlns:a16="http://schemas.microsoft.com/office/drawing/2014/main" id="{658047A5-4F7A-D641-BEC8-971F018B1911}"/>
              </a:ext>
            </a:extLst>
          </p:cNvPr>
          <p:cNvSpPr txBox="1"/>
          <p:nvPr/>
        </p:nvSpPr>
        <p:spPr>
          <a:xfrm>
            <a:off x="4047308" y="3359705"/>
            <a:ext cx="4339651" cy="646331"/>
          </a:xfrm>
          <a:prstGeom prst="rect">
            <a:avLst/>
          </a:prstGeom>
          <a:noFill/>
        </p:spPr>
        <p:txBody>
          <a:bodyPr wrap="none" rtlCol="0">
            <a:spAutoFit/>
          </a:bodyPr>
          <a:lstStyle/>
          <a:p>
            <a:pPr algn="r"/>
            <a:r>
              <a:rPr kumimoji="1" lang="ja-JP" altLang="en-US">
                <a:solidFill>
                  <a:schemeClr val="bg1"/>
                </a:solidFill>
                <a:latin typeface="Hiragino Kaku Gothic StdN W8" panose="020B0800000000000000" pitchFamily="34" charset="-128"/>
                <a:ea typeface="Hiragino Kaku Gothic StdN W8" panose="020B0800000000000000" pitchFamily="34" charset="-128"/>
              </a:rPr>
              <a:t>コロナ・ショックが</a:t>
            </a:r>
            <a:r>
              <a:rPr lang="ja-JP" altLang="en-US">
                <a:solidFill>
                  <a:schemeClr val="bg1"/>
                </a:solidFill>
                <a:latin typeface="Hiragino Kaku Gothic StdN W8" panose="020B0800000000000000" pitchFamily="34" charset="-128"/>
                <a:ea typeface="Hiragino Kaku Gothic StdN W8" panose="020B0800000000000000" pitchFamily="34" charset="-128"/>
              </a:rPr>
              <a:t>デジタル・シフトを</a:t>
            </a:r>
            <a:endParaRPr lang="en-US" altLang="ja-JP" dirty="0">
              <a:solidFill>
                <a:schemeClr val="bg1"/>
              </a:solidFill>
              <a:latin typeface="Hiragino Kaku Gothic StdN W8" panose="020B0800000000000000" pitchFamily="34" charset="-128"/>
              <a:ea typeface="Hiragino Kaku Gothic StdN W8" panose="020B0800000000000000" pitchFamily="34" charset="-128"/>
            </a:endParaRPr>
          </a:p>
          <a:p>
            <a:pPr algn="r"/>
            <a:r>
              <a:rPr kumimoji="1" lang="ja-JP" altLang="en-US">
                <a:solidFill>
                  <a:schemeClr val="bg1"/>
                </a:solidFill>
                <a:latin typeface="Hiragino Kaku Gothic StdN W8" panose="020B0800000000000000" pitchFamily="34" charset="-128"/>
                <a:ea typeface="Hiragino Kaku Gothic StdN W8" panose="020B0800000000000000" pitchFamily="34" charset="-128"/>
              </a:rPr>
              <a:t>加速させる！</a:t>
            </a:r>
            <a:endParaRPr kumimoji="1" lang="en-US" altLang="ja-JP" dirty="0">
              <a:solidFill>
                <a:schemeClr val="bg1"/>
              </a:solidFill>
              <a:latin typeface="Hiragino Kaku Gothic StdN W8" panose="020B0800000000000000" pitchFamily="34" charset="-128"/>
              <a:ea typeface="Hiragino Kaku Gothic StdN W8" panose="020B0800000000000000" pitchFamily="34" charset="-128"/>
            </a:endParaRPr>
          </a:p>
        </p:txBody>
      </p:sp>
      <p:sp>
        <p:nvSpPr>
          <p:cNvPr id="21" name="テキスト ボックス 20">
            <a:extLst>
              <a:ext uri="{FF2B5EF4-FFF2-40B4-BE49-F238E27FC236}">
                <a16:creationId xmlns:a16="http://schemas.microsoft.com/office/drawing/2014/main" id="{B92B9679-FF7C-D44A-B227-4C98BDC5E0B3}"/>
              </a:ext>
            </a:extLst>
          </p:cNvPr>
          <p:cNvSpPr txBox="1"/>
          <p:nvPr/>
        </p:nvSpPr>
        <p:spPr>
          <a:xfrm>
            <a:off x="5586192" y="2422982"/>
            <a:ext cx="2800767" cy="646331"/>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変化に俊敏に対応できる</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企業文化や体質への転換</a:t>
            </a:r>
          </a:p>
        </p:txBody>
      </p:sp>
      <p:sp>
        <p:nvSpPr>
          <p:cNvPr id="22" name="テキスト ボックス 21">
            <a:extLst>
              <a:ext uri="{FF2B5EF4-FFF2-40B4-BE49-F238E27FC236}">
                <a16:creationId xmlns:a16="http://schemas.microsoft.com/office/drawing/2014/main" id="{79864881-0234-F44E-B25E-637830DA8616}"/>
              </a:ext>
            </a:extLst>
          </p:cNvPr>
          <p:cNvSpPr txBox="1"/>
          <p:nvPr/>
        </p:nvSpPr>
        <p:spPr>
          <a:xfrm>
            <a:off x="5586192" y="2168983"/>
            <a:ext cx="280076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23" name="テキスト ボックス 22">
            <a:extLst>
              <a:ext uri="{FF2B5EF4-FFF2-40B4-BE49-F238E27FC236}">
                <a16:creationId xmlns:a16="http://schemas.microsoft.com/office/drawing/2014/main" id="{96AA2B2D-9DB5-1242-A578-5A59BEA2E03A}"/>
              </a:ext>
            </a:extLst>
          </p:cNvPr>
          <p:cNvSpPr txBox="1"/>
          <p:nvPr/>
        </p:nvSpPr>
        <p:spPr>
          <a:xfrm>
            <a:off x="5789895" y="4425448"/>
            <a:ext cx="2800767" cy="738664"/>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ビジネス・モデルの転換</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ビジネス・プロセスの変革</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ビジネス・スピードの加速</a:t>
            </a:r>
          </a:p>
        </p:txBody>
      </p:sp>
      <p:sp>
        <p:nvSpPr>
          <p:cNvPr id="24" name="テキスト ボックス 23">
            <a:extLst>
              <a:ext uri="{FF2B5EF4-FFF2-40B4-BE49-F238E27FC236}">
                <a16:creationId xmlns:a16="http://schemas.microsoft.com/office/drawing/2014/main" id="{DD92F1AD-3DC6-034C-BD33-766EA913A249}"/>
              </a:ext>
            </a:extLst>
          </p:cNvPr>
          <p:cNvSpPr txBox="1"/>
          <p:nvPr/>
        </p:nvSpPr>
        <p:spPr>
          <a:xfrm>
            <a:off x="1422213" y="5418484"/>
            <a:ext cx="215956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いま直面する変化の潮流</a:t>
            </a:r>
          </a:p>
        </p:txBody>
      </p:sp>
    </p:spTree>
    <p:extLst>
      <p:ext uri="{BB962C8B-B14F-4D97-AF65-F5344CB8AC3E}">
        <p14:creationId xmlns:p14="http://schemas.microsoft.com/office/powerpoint/2010/main" val="4095160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1C966884-9175-2949-90D5-EA9396002A42}"/>
              </a:ext>
            </a:extLst>
          </p:cNvPr>
          <p:cNvSpPr/>
          <p:nvPr/>
        </p:nvSpPr>
        <p:spPr>
          <a:xfrm>
            <a:off x="6097420" y="863057"/>
            <a:ext cx="2757414" cy="540060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284FE9A1-3095-644D-94BC-F98FA37EB553}"/>
              </a:ext>
            </a:extLst>
          </p:cNvPr>
          <p:cNvSpPr/>
          <p:nvPr/>
        </p:nvSpPr>
        <p:spPr>
          <a:xfrm>
            <a:off x="3222753" y="868140"/>
            <a:ext cx="2757414" cy="54006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AE8616BC-9DC4-B34D-98A9-DC7893B80CE0}"/>
              </a:ext>
            </a:extLst>
          </p:cNvPr>
          <p:cNvSpPr/>
          <p:nvPr/>
        </p:nvSpPr>
        <p:spPr>
          <a:xfrm>
            <a:off x="348086" y="863057"/>
            <a:ext cx="2757414" cy="54006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02C6E08-8BCF-2042-BE07-EC202CBBD40F}"/>
              </a:ext>
            </a:extLst>
          </p:cNvPr>
          <p:cNvSpPr>
            <a:spLocks noGrp="1"/>
          </p:cNvSpPr>
          <p:nvPr>
            <p:ph type="title"/>
          </p:nvPr>
        </p:nvSpPr>
        <p:spPr/>
        <p:txBody>
          <a:bodyPr/>
          <a:lstStyle/>
          <a:p>
            <a:r>
              <a:rPr kumimoji="1" lang="en-US" altLang="ja-JP" dirty="0"/>
              <a:t>With</a:t>
            </a:r>
            <a:r>
              <a:rPr kumimoji="1" lang="ja-JP" altLang="en-US"/>
              <a:t>コロナの</a:t>
            </a:r>
            <a:r>
              <a:rPr kumimoji="1" lang="en-US" altLang="ja-JP" dirty="0"/>
              <a:t>SI</a:t>
            </a:r>
            <a:r>
              <a:rPr kumimoji="1" lang="ja-JP" altLang="en-US"/>
              <a:t>戦略</a:t>
            </a:r>
          </a:p>
        </p:txBody>
      </p:sp>
      <p:sp>
        <p:nvSpPr>
          <p:cNvPr id="3" name="正方形/長方形 2">
            <a:extLst>
              <a:ext uri="{FF2B5EF4-FFF2-40B4-BE49-F238E27FC236}">
                <a16:creationId xmlns:a16="http://schemas.microsoft.com/office/drawing/2014/main" id="{143DC26B-6F4F-9B49-88C6-5B454C493AC9}"/>
              </a:ext>
            </a:extLst>
          </p:cNvPr>
          <p:cNvSpPr/>
          <p:nvPr/>
        </p:nvSpPr>
        <p:spPr>
          <a:xfrm>
            <a:off x="3427895" y="4129603"/>
            <a:ext cx="2304256" cy="10081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BF604C22-3C62-9E42-98E6-80B3C2AD9AE7}"/>
              </a:ext>
            </a:extLst>
          </p:cNvPr>
          <p:cNvSpPr/>
          <p:nvPr/>
        </p:nvSpPr>
        <p:spPr>
          <a:xfrm>
            <a:off x="3427895" y="2420888"/>
            <a:ext cx="2304256" cy="1008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F4991433-C062-C544-B3BA-A64AFD547ACD}"/>
              </a:ext>
            </a:extLst>
          </p:cNvPr>
          <p:cNvSpPr/>
          <p:nvPr/>
        </p:nvSpPr>
        <p:spPr>
          <a:xfrm>
            <a:off x="525813" y="1556792"/>
            <a:ext cx="2383957" cy="57109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EEDA39F6-180E-9945-8BB3-E63D6DA15970}"/>
              </a:ext>
            </a:extLst>
          </p:cNvPr>
          <p:cNvSpPr/>
          <p:nvPr/>
        </p:nvSpPr>
        <p:spPr>
          <a:xfrm>
            <a:off x="525814" y="2523557"/>
            <a:ext cx="2383957" cy="57109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72634A29-438E-5240-AB1D-DF75DE0BC6DA}"/>
              </a:ext>
            </a:extLst>
          </p:cNvPr>
          <p:cNvSpPr/>
          <p:nvPr/>
        </p:nvSpPr>
        <p:spPr>
          <a:xfrm>
            <a:off x="531859" y="3490322"/>
            <a:ext cx="2383957" cy="57109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147620BC-2D59-6646-9088-730B7052D55C}"/>
              </a:ext>
            </a:extLst>
          </p:cNvPr>
          <p:cNvSpPr/>
          <p:nvPr/>
        </p:nvSpPr>
        <p:spPr>
          <a:xfrm>
            <a:off x="531858" y="4457086"/>
            <a:ext cx="2383957" cy="57109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673883C8-3DBD-B040-8F71-18CD222844D9}"/>
              </a:ext>
            </a:extLst>
          </p:cNvPr>
          <p:cNvSpPr/>
          <p:nvPr/>
        </p:nvSpPr>
        <p:spPr>
          <a:xfrm>
            <a:off x="531858" y="5423851"/>
            <a:ext cx="2383957" cy="57109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1EB46D65-1CBD-BE49-BE4E-154BE80EEC51}"/>
              </a:ext>
            </a:extLst>
          </p:cNvPr>
          <p:cNvSpPr/>
          <p:nvPr/>
        </p:nvSpPr>
        <p:spPr>
          <a:xfrm>
            <a:off x="6228184" y="1556792"/>
            <a:ext cx="2383957" cy="9667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7A70785E-58B6-4844-B679-AB47666FA7AD}"/>
              </a:ext>
            </a:extLst>
          </p:cNvPr>
          <p:cNvSpPr/>
          <p:nvPr/>
        </p:nvSpPr>
        <p:spPr>
          <a:xfrm>
            <a:off x="6228184" y="3292486"/>
            <a:ext cx="2383957" cy="9667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4942DCE2-DBFF-044C-8F2F-3F478AE907E0}"/>
              </a:ext>
            </a:extLst>
          </p:cNvPr>
          <p:cNvSpPr/>
          <p:nvPr/>
        </p:nvSpPr>
        <p:spPr>
          <a:xfrm>
            <a:off x="6228183" y="5028178"/>
            <a:ext cx="2383957" cy="9667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C23A4402-ACFD-844E-A83A-6DE1508F08DC}"/>
              </a:ext>
            </a:extLst>
          </p:cNvPr>
          <p:cNvSpPr txBox="1"/>
          <p:nvPr/>
        </p:nvSpPr>
        <p:spPr>
          <a:xfrm>
            <a:off x="525812" y="1655114"/>
            <a:ext cx="2383957"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リモート</a:t>
            </a:r>
          </a:p>
        </p:txBody>
      </p:sp>
      <p:sp>
        <p:nvSpPr>
          <p:cNvPr id="16" name="テキスト ボックス 15">
            <a:extLst>
              <a:ext uri="{FF2B5EF4-FFF2-40B4-BE49-F238E27FC236}">
                <a16:creationId xmlns:a16="http://schemas.microsoft.com/office/drawing/2014/main" id="{38856936-188A-5B47-8534-6BE61F224FA4}"/>
              </a:ext>
            </a:extLst>
          </p:cNvPr>
          <p:cNvSpPr txBox="1"/>
          <p:nvPr/>
        </p:nvSpPr>
        <p:spPr>
          <a:xfrm>
            <a:off x="525812" y="2631646"/>
            <a:ext cx="2383956"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コラボレーション</a:t>
            </a:r>
          </a:p>
        </p:txBody>
      </p:sp>
      <p:sp>
        <p:nvSpPr>
          <p:cNvPr id="17" name="テキスト ボックス 16">
            <a:extLst>
              <a:ext uri="{FF2B5EF4-FFF2-40B4-BE49-F238E27FC236}">
                <a16:creationId xmlns:a16="http://schemas.microsoft.com/office/drawing/2014/main" id="{ABDAA1AC-289F-EE42-8473-48664EEDC8E6}"/>
              </a:ext>
            </a:extLst>
          </p:cNvPr>
          <p:cNvSpPr txBox="1"/>
          <p:nvPr/>
        </p:nvSpPr>
        <p:spPr>
          <a:xfrm>
            <a:off x="525812" y="3632298"/>
            <a:ext cx="2383956"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スピード</a:t>
            </a:r>
          </a:p>
        </p:txBody>
      </p:sp>
      <p:sp>
        <p:nvSpPr>
          <p:cNvPr id="18" name="テキスト ボックス 17">
            <a:extLst>
              <a:ext uri="{FF2B5EF4-FFF2-40B4-BE49-F238E27FC236}">
                <a16:creationId xmlns:a16="http://schemas.microsoft.com/office/drawing/2014/main" id="{3D001218-BCC4-0D47-95B3-199B006FB45D}"/>
              </a:ext>
            </a:extLst>
          </p:cNvPr>
          <p:cNvSpPr txBox="1"/>
          <p:nvPr/>
        </p:nvSpPr>
        <p:spPr>
          <a:xfrm>
            <a:off x="525812" y="4574407"/>
            <a:ext cx="2383956"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非接触</a:t>
            </a:r>
          </a:p>
        </p:txBody>
      </p:sp>
      <p:sp>
        <p:nvSpPr>
          <p:cNvPr id="19" name="テキスト ボックス 18">
            <a:extLst>
              <a:ext uri="{FF2B5EF4-FFF2-40B4-BE49-F238E27FC236}">
                <a16:creationId xmlns:a16="http://schemas.microsoft.com/office/drawing/2014/main" id="{F2DB224C-E932-2847-A18E-73490DD5CA79}"/>
              </a:ext>
            </a:extLst>
          </p:cNvPr>
          <p:cNvSpPr txBox="1"/>
          <p:nvPr/>
        </p:nvSpPr>
        <p:spPr>
          <a:xfrm>
            <a:off x="525812" y="5556481"/>
            <a:ext cx="2383956"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投資抑制</a:t>
            </a:r>
          </a:p>
        </p:txBody>
      </p:sp>
      <p:sp>
        <p:nvSpPr>
          <p:cNvPr id="20" name="テキスト ボックス 19">
            <a:extLst>
              <a:ext uri="{FF2B5EF4-FFF2-40B4-BE49-F238E27FC236}">
                <a16:creationId xmlns:a16="http://schemas.microsoft.com/office/drawing/2014/main" id="{BC2228C8-92B9-9A45-B880-7CB6455403F5}"/>
              </a:ext>
            </a:extLst>
          </p:cNvPr>
          <p:cNvSpPr txBox="1"/>
          <p:nvPr/>
        </p:nvSpPr>
        <p:spPr>
          <a:xfrm>
            <a:off x="3405801" y="2525509"/>
            <a:ext cx="2296233"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2400" b="1">
                <a:solidFill>
                  <a:schemeClr val="bg1"/>
                </a:solidFill>
                <a:latin typeface="Meiryo" panose="020B0604030504040204" pitchFamily="34" charset="-128"/>
                <a:ea typeface="Meiryo" panose="020B0604030504040204" pitchFamily="34" charset="-128"/>
              </a:rPr>
              <a:t>シフト</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D5AAA135-601B-2440-95B0-33F3AAAA4CC4}"/>
              </a:ext>
            </a:extLst>
          </p:cNvPr>
          <p:cNvSpPr txBox="1"/>
          <p:nvPr/>
        </p:nvSpPr>
        <p:spPr>
          <a:xfrm>
            <a:off x="3443908" y="4259250"/>
            <a:ext cx="2296233"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心理的安全性と透明性</a:t>
            </a:r>
          </a:p>
        </p:txBody>
      </p:sp>
      <p:sp>
        <p:nvSpPr>
          <p:cNvPr id="22" name="テキスト ボックス 21">
            <a:extLst>
              <a:ext uri="{FF2B5EF4-FFF2-40B4-BE49-F238E27FC236}">
                <a16:creationId xmlns:a16="http://schemas.microsoft.com/office/drawing/2014/main" id="{F9D43AF0-9E12-9147-82A3-FC1953753D71}"/>
              </a:ext>
            </a:extLst>
          </p:cNvPr>
          <p:cNvSpPr txBox="1"/>
          <p:nvPr/>
        </p:nvSpPr>
        <p:spPr>
          <a:xfrm>
            <a:off x="6228183" y="1778564"/>
            <a:ext cx="2383957"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ペーパーレスと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デジタル・ワークプレイス</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F68D2E8-0414-4B44-8B78-9F5CA62390D6}"/>
              </a:ext>
            </a:extLst>
          </p:cNvPr>
          <p:cNvSpPr txBox="1"/>
          <p:nvPr/>
        </p:nvSpPr>
        <p:spPr>
          <a:xfrm>
            <a:off x="6228183" y="3637146"/>
            <a:ext cx="2383957" cy="400110"/>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ゼロ・トラスト</a:t>
            </a:r>
          </a:p>
        </p:txBody>
      </p:sp>
      <p:sp>
        <p:nvSpPr>
          <p:cNvPr id="24" name="テキスト ボックス 23">
            <a:extLst>
              <a:ext uri="{FF2B5EF4-FFF2-40B4-BE49-F238E27FC236}">
                <a16:creationId xmlns:a16="http://schemas.microsoft.com/office/drawing/2014/main" id="{B81F01B9-1AB9-2948-B56C-C748F743BD3A}"/>
              </a:ext>
            </a:extLst>
          </p:cNvPr>
          <p:cNvSpPr txBox="1"/>
          <p:nvPr/>
        </p:nvSpPr>
        <p:spPr>
          <a:xfrm>
            <a:off x="6228183" y="5345388"/>
            <a:ext cx="2383957" cy="400110"/>
          </a:xfrm>
          <a:prstGeom prst="rect">
            <a:avLst/>
          </a:prstGeom>
          <a:noFill/>
        </p:spPr>
        <p:txBody>
          <a:bodyPr wrap="squar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ERP</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03A73249-9A14-F64C-984D-78B939844101}"/>
              </a:ext>
            </a:extLst>
          </p:cNvPr>
          <p:cNvSpPr txBox="1"/>
          <p:nvPr/>
        </p:nvSpPr>
        <p:spPr>
          <a:xfrm>
            <a:off x="856015" y="1032234"/>
            <a:ext cx="1723549" cy="461665"/>
          </a:xfrm>
          <a:prstGeom prst="rect">
            <a:avLst/>
          </a:prstGeom>
          <a:noFill/>
        </p:spPr>
        <p:txBody>
          <a:bodyPr wrap="none" rtlCol="0">
            <a:spAutoFit/>
          </a:bodyPr>
          <a:lstStyle/>
          <a:p>
            <a:pPr algn="ctr"/>
            <a:r>
              <a:rPr kumimoji="1" lang="ja-JP" altLang="en-US" sz="2400" b="1">
                <a:solidFill>
                  <a:srgbClr val="C00000"/>
                </a:solidFill>
                <a:latin typeface="Meiryo" panose="020B0604030504040204" pitchFamily="34" charset="-128"/>
                <a:ea typeface="Meiryo" panose="020B0604030504040204" pitchFamily="34" charset="-128"/>
              </a:rPr>
              <a:t>変化の導因</a:t>
            </a:r>
          </a:p>
        </p:txBody>
      </p:sp>
      <p:sp>
        <p:nvSpPr>
          <p:cNvPr id="29" name="テキスト ボックス 28">
            <a:extLst>
              <a:ext uri="{FF2B5EF4-FFF2-40B4-BE49-F238E27FC236}">
                <a16:creationId xmlns:a16="http://schemas.microsoft.com/office/drawing/2014/main" id="{55DAB593-303E-5D48-A99D-287DFC342E3A}"/>
              </a:ext>
            </a:extLst>
          </p:cNvPr>
          <p:cNvSpPr txBox="1"/>
          <p:nvPr/>
        </p:nvSpPr>
        <p:spPr>
          <a:xfrm>
            <a:off x="6306576" y="1035106"/>
            <a:ext cx="2339102" cy="461665"/>
          </a:xfrm>
          <a:prstGeom prst="rect">
            <a:avLst/>
          </a:prstGeom>
          <a:noFill/>
        </p:spPr>
        <p:txBody>
          <a:bodyPr wrap="none" rtlCol="0">
            <a:spAutoFit/>
          </a:bodyPr>
          <a:lstStyle/>
          <a:p>
            <a:pPr algn="ctr"/>
            <a:r>
              <a:rPr kumimoji="1" lang="ja-JP" altLang="en-US" sz="2400" b="1">
                <a:solidFill>
                  <a:srgbClr val="7030A0"/>
                </a:solidFill>
                <a:latin typeface="Meiryo" panose="020B0604030504040204" pitchFamily="34" charset="-128"/>
                <a:ea typeface="Meiryo" panose="020B0604030504040204" pitchFamily="34" charset="-128"/>
              </a:rPr>
              <a:t>注力すべき領域</a:t>
            </a:r>
          </a:p>
        </p:txBody>
      </p:sp>
      <p:sp>
        <p:nvSpPr>
          <p:cNvPr id="30" name="テキスト ボックス 29">
            <a:extLst>
              <a:ext uri="{FF2B5EF4-FFF2-40B4-BE49-F238E27FC236}">
                <a16:creationId xmlns:a16="http://schemas.microsoft.com/office/drawing/2014/main" id="{DCD073B9-FC62-5343-B553-77B5E54526FB}"/>
              </a:ext>
            </a:extLst>
          </p:cNvPr>
          <p:cNvSpPr txBox="1"/>
          <p:nvPr/>
        </p:nvSpPr>
        <p:spPr>
          <a:xfrm>
            <a:off x="3585800" y="1029209"/>
            <a:ext cx="203132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変化への対処</a:t>
            </a:r>
          </a:p>
        </p:txBody>
      </p:sp>
      <p:sp>
        <p:nvSpPr>
          <p:cNvPr id="31" name="右矢印 30">
            <a:extLst>
              <a:ext uri="{FF2B5EF4-FFF2-40B4-BE49-F238E27FC236}">
                <a16:creationId xmlns:a16="http://schemas.microsoft.com/office/drawing/2014/main" id="{7DCEC490-B734-4245-BC12-89A9ABEF3BE4}"/>
              </a:ext>
            </a:extLst>
          </p:cNvPr>
          <p:cNvSpPr/>
          <p:nvPr/>
        </p:nvSpPr>
        <p:spPr>
          <a:xfrm>
            <a:off x="3024265" y="3074528"/>
            <a:ext cx="301059" cy="140267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右矢印 31">
            <a:extLst>
              <a:ext uri="{FF2B5EF4-FFF2-40B4-BE49-F238E27FC236}">
                <a16:creationId xmlns:a16="http://schemas.microsoft.com/office/drawing/2014/main" id="{9252C92A-B95F-9545-9CB0-8AEBAB39D186}"/>
              </a:ext>
            </a:extLst>
          </p:cNvPr>
          <p:cNvSpPr/>
          <p:nvPr/>
        </p:nvSpPr>
        <p:spPr>
          <a:xfrm>
            <a:off x="5846285" y="3074528"/>
            <a:ext cx="301059" cy="140267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C6A2BE-1483-1E40-95A0-5189C7BE9C0E}"/>
              </a:ext>
            </a:extLst>
          </p:cNvPr>
          <p:cNvSpPr/>
          <p:nvPr/>
        </p:nvSpPr>
        <p:spPr>
          <a:xfrm>
            <a:off x="4313991" y="6290793"/>
            <a:ext cx="4572000" cy="276999"/>
          </a:xfrm>
          <a:prstGeom prst="rect">
            <a:avLst/>
          </a:prstGeom>
        </p:spPr>
        <p:txBody>
          <a:bodyPr>
            <a:spAutoFit/>
          </a:bodyPr>
          <a:lstStyle/>
          <a:p>
            <a:pPr algn="r"/>
            <a:r>
              <a:rPr lang="en-US" altLang="ja-JP" sz="1200" dirty="0">
                <a:hlinkClick r:id="rId2"/>
              </a:rPr>
              <a:t>https://www.netcommerce.co.jp/blog/2020/04/19/15358</a:t>
            </a:r>
            <a:endParaRPr lang="ja-JP" altLang="en-US" sz="1200"/>
          </a:p>
        </p:txBody>
      </p:sp>
    </p:spTree>
    <p:extLst>
      <p:ext uri="{BB962C8B-B14F-4D97-AF65-F5344CB8AC3E}">
        <p14:creationId xmlns:p14="http://schemas.microsoft.com/office/powerpoint/2010/main" val="488383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a:extLst>
              <a:ext uri="{FF2B5EF4-FFF2-40B4-BE49-F238E27FC236}">
                <a16:creationId xmlns:a16="http://schemas.microsoft.com/office/drawing/2014/main" id="{757BB031-1E70-C248-9548-BA7DBB11F2F2}"/>
              </a:ext>
            </a:extLst>
          </p:cNvPr>
          <p:cNvSpPr/>
          <p:nvPr/>
        </p:nvSpPr>
        <p:spPr>
          <a:xfrm>
            <a:off x="2688641" y="757410"/>
            <a:ext cx="3766718" cy="3766718"/>
          </a:xfrm>
          <a:prstGeom prst="ellipse">
            <a:avLst/>
          </a:prstGeom>
          <a:solidFill>
            <a:srgbClr val="E46C0A">
              <a:alpha val="7803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35541D3-77BD-B247-B36B-871FFCEAC331}"/>
              </a:ext>
            </a:extLst>
          </p:cNvPr>
          <p:cNvSpPr txBox="1"/>
          <p:nvPr/>
        </p:nvSpPr>
        <p:spPr>
          <a:xfrm>
            <a:off x="3761521" y="1610809"/>
            <a:ext cx="1620957"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イノベーション</a:t>
            </a:r>
          </a:p>
        </p:txBody>
      </p:sp>
      <p:sp>
        <p:nvSpPr>
          <p:cNvPr id="10" name="テキスト ボックス 9">
            <a:extLst>
              <a:ext uri="{FF2B5EF4-FFF2-40B4-BE49-F238E27FC236}">
                <a16:creationId xmlns:a16="http://schemas.microsoft.com/office/drawing/2014/main" id="{010AB66D-43EB-8C42-A018-2BC5B0DA2630}"/>
              </a:ext>
            </a:extLst>
          </p:cNvPr>
          <p:cNvSpPr txBox="1"/>
          <p:nvPr/>
        </p:nvSpPr>
        <p:spPr>
          <a:xfrm>
            <a:off x="3587306" y="1244221"/>
            <a:ext cx="1969385" cy="461665"/>
          </a:xfrm>
          <a:prstGeom prst="rect">
            <a:avLst/>
          </a:prstGeom>
          <a:noFill/>
        </p:spPr>
        <p:txBody>
          <a:bodyPr wrap="none" rtlCol="0">
            <a:spAutoFit/>
          </a:bodyPr>
          <a:lstStyle/>
          <a:p>
            <a:pPr algn="ct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Innovation</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8CE3B723-F9B5-0F4A-AA4D-B6A020CDCE0F}"/>
              </a:ext>
            </a:extLst>
          </p:cNvPr>
          <p:cNvSpPr txBox="1"/>
          <p:nvPr/>
        </p:nvSpPr>
        <p:spPr>
          <a:xfrm>
            <a:off x="3325504" y="2025737"/>
            <a:ext cx="2492991"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新たな競争力の源泉</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や事業領域の創出</a:t>
            </a:r>
            <a:endPar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11D1AE7B-39D2-8341-864D-EA5D901992E6}"/>
              </a:ext>
            </a:extLst>
          </p:cNvPr>
          <p:cNvSpPr>
            <a:spLocks noGrp="1"/>
          </p:cNvSpPr>
          <p:nvPr>
            <p:ph type="title"/>
          </p:nvPr>
        </p:nvSpPr>
        <p:spPr/>
        <p:txBody>
          <a:bodyPr/>
          <a:lstStyle/>
          <a:p>
            <a:r>
              <a:rPr kumimoji="1" lang="en-US" altLang="ja-JP" dirty="0"/>
              <a:t>DX</a:t>
            </a:r>
            <a:r>
              <a:rPr kumimoji="1" lang="ja-JP" altLang="en-US"/>
              <a:t>の実現を支える</a:t>
            </a:r>
            <a:r>
              <a:rPr lang="en-US" altLang="ja-JP" dirty="0"/>
              <a:t>3</a:t>
            </a:r>
            <a:r>
              <a:rPr lang="ja-JP" altLang="en-US"/>
              <a:t>つの取り組み</a:t>
            </a:r>
            <a:endParaRPr kumimoji="1" lang="ja-JP" altLang="en-US"/>
          </a:p>
        </p:txBody>
      </p:sp>
      <p:sp>
        <p:nvSpPr>
          <p:cNvPr id="4" name="円/楕円 3">
            <a:extLst>
              <a:ext uri="{FF2B5EF4-FFF2-40B4-BE49-F238E27FC236}">
                <a16:creationId xmlns:a16="http://schemas.microsoft.com/office/drawing/2014/main" id="{68E38616-EC21-034E-8C7C-770EA33FA2EE}"/>
              </a:ext>
            </a:extLst>
          </p:cNvPr>
          <p:cNvSpPr/>
          <p:nvPr/>
        </p:nvSpPr>
        <p:spPr>
          <a:xfrm>
            <a:off x="1510856" y="2789281"/>
            <a:ext cx="3766718" cy="3766718"/>
          </a:xfrm>
          <a:prstGeom prst="ellipse">
            <a:avLst/>
          </a:prstGeom>
          <a:solidFill>
            <a:srgbClr val="77933C">
              <a:alpha val="5803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DA85FDEB-47E3-714F-8FEB-B84CD6633880}"/>
              </a:ext>
            </a:extLst>
          </p:cNvPr>
          <p:cNvSpPr/>
          <p:nvPr/>
        </p:nvSpPr>
        <p:spPr>
          <a:xfrm>
            <a:off x="3866426" y="2801148"/>
            <a:ext cx="3766718" cy="3766718"/>
          </a:xfrm>
          <a:prstGeom prst="ellipse">
            <a:avLst/>
          </a:prstGeom>
          <a:solidFill>
            <a:srgbClr val="0070C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CBD9F48-4220-9443-A054-B33D027330E9}"/>
              </a:ext>
            </a:extLst>
          </p:cNvPr>
          <p:cNvSpPr txBox="1"/>
          <p:nvPr/>
        </p:nvSpPr>
        <p:spPr>
          <a:xfrm>
            <a:off x="2078326" y="5762036"/>
            <a:ext cx="2236510"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デジタライゼーション</a:t>
            </a:r>
          </a:p>
        </p:txBody>
      </p:sp>
      <p:sp>
        <p:nvSpPr>
          <p:cNvPr id="9" name="テキスト ボックス 8">
            <a:extLst>
              <a:ext uri="{FF2B5EF4-FFF2-40B4-BE49-F238E27FC236}">
                <a16:creationId xmlns:a16="http://schemas.microsoft.com/office/drawing/2014/main" id="{8CAC3340-5C95-4545-A2BB-FC212FF08943}"/>
              </a:ext>
            </a:extLst>
          </p:cNvPr>
          <p:cNvSpPr txBox="1"/>
          <p:nvPr/>
        </p:nvSpPr>
        <p:spPr>
          <a:xfrm>
            <a:off x="4559774" y="5762036"/>
            <a:ext cx="2646878"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p>
        </p:txBody>
      </p:sp>
      <p:sp>
        <p:nvSpPr>
          <p:cNvPr id="11" name="テキスト ボックス 10">
            <a:extLst>
              <a:ext uri="{FF2B5EF4-FFF2-40B4-BE49-F238E27FC236}">
                <a16:creationId xmlns:a16="http://schemas.microsoft.com/office/drawing/2014/main" id="{C5CCFE78-B26F-8B4A-BA59-825505E1C5C3}"/>
              </a:ext>
            </a:extLst>
          </p:cNvPr>
          <p:cNvSpPr txBox="1"/>
          <p:nvPr/>
        </p:nvSpPr>
        <p:spPr>
          <a:xfrm>
            <a:off x="2067782" y="5413190"/>
            <a:ext cx="2342309" cy="461665"/>
          </a:xfrm>
          <a:prstGeom prst="rect">
            <a:avLst/>
          </a:prstGeom>
          <a:noFill/>
        </p:spPr>
        <p:txBody>
          <a:bodyPr wrap="none" rtlCol="0">
            <a:spAutoFit/>
          </a:bodyPr>
          <a:lstStyle/>
          <a:p>
            <a:pPr algn="ct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Digitalization</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A068BFB7-D5C8-BA47-A3C1-93119A886677}"/>
              </a:ext>
            </a:extLst>
          </p:cNvPr>
          <p:cNvSpPr txBox="1"/>
          <p:nvPr/>
        </p:nvSpPr>
        <p:spPr>
          <a:xfrm>
            <a:off x="4559774" y="5429892"/>
            <a:ext cx="2679388" cy="461665"/>
          </a:xfrm>
          <a:prstGeom prst="rect">
            <a:avLst/>
          </a:prstGeom>
          <a:noFill/>
        </p:spPr>
        <p:txBody>
          <a:bodyPr wrap="none" rtlCol="0">
            <a:spAutoFit/>
          </a:bodyPr>
          <a:lstStyle/>
          <a:p>
            <a:pPr algn="ct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Transformation</a:t>
            </a:r>
            <a:endPar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52C6DE7-D942-4D49-824B-9384A041E061}"/>
              </a:ext>
            </a:extLst>
          </p:cNvPr>
          <p:cNvSpPr txBox="1"/>
          <p:nvPr/>
        </p:nvSpPr>
        <p:spPr>
          <a:xfrm>
            <a:off x="4975382" y="4691134"/>
            <a:ext cx="2492990"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変化に俊敏な企業の</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文化や風土への変革</a:t>
            </a:r>
          </a:p>
        </p:txBody>
      </p:sp>
      <p:sp>
        <p:nvSpPr>
          <p:cNvPr id="15" name="テキスト ボックス 14">
            <a:extLst>
              <a:ext uri="{FF2B5EF4-FFF2-40B4-BE49-F238E27FC236}">
                <a16:creationId xmlns:a16="http://schemas.microsoft.com/office/drawing/2014/main" id="{EF23471A-ECF3-D34D-A631-333E5A0749E9}"/>
              </a:ext>
            </a:extLst>
          </p:cNvPr>
          <p:cNvSpPr txBox="1"/>
          <p:nvPr/>
        </p:nvSpPr>
        <p:spPr>
          <a:xfrm>
            <a:off x="1675628" y="4691134"/>
            <a:ext cx="2749471" cy="707886"/>
          </a:xfrm>
          <a:prstGeom prst="rect">
            <a:avLst/>
          </a:prstGeom>
          <a:noFill/>
        </p:spPr>
        <p:txBody>
          <a:bodyPr wrap="none" rtlCol="0">
            <a:spAutoFit/>
          </a:bodyPr>
          <a:lstStyle/>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デジタルにできること</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は全てデジタルに移行</a:t>
            </a:r>
            <a:endPar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94E6CCA-A439-0244-BB92-2157D8EC3EF1}"/>
              </a:ext>
            </a:extLst>
          </p:cNvPr>
          <p:cNvSpPr txBox="1"/>
          <p:nvPr/>
        </p:nvSpPr>
        <p:spPr>
          <a:xfrm>
            <a:off x="450402" y="2950945"/>
            <a:ext cx="2973891" cy="646331"/>
          </a:xfrm>
          <a:prstGeom prst="rect">
            <a:avLst/>
          </a:prstGeom>
          <a:solidFill>
            <a:srgbClr val="FFFFFF">
              <a:alpha val="70980"/>
            </a:srgbClr>
          </a:solidFill>
        </p:spPr>
        <p:txBody>
          <a:bodyPr wrap="none" rtlCol="0">
            <a:spAutoFit/>
          </a:bodyPr>
          <a:lstStyle/>
          <a:p>
            <a:pPr marL="171450" indent="-171450">
              <a:buFont typeface="Wingdings" pitchFamily="2" charset="2"/>
              <a:buChar char="Ø"/>
            </a:pPr>
            <a:r>
              <a:rPr kumimoji="1" lang="ja-JP" altLang="en-US" sz="12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新しいテクノロジーの探索と適用</a:t>
            </a:r>
            <a:endParaRPr kumimoji="1" lang="en-US" altLang="ja-JP" sz="12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全社員デジタル・リテラシーの向上</a:t>
            </a:r>
            <a:endParaRPr lang="en-US" altLang="ja-JP" sz="12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ビジネス・プロセスの見直しと流水化</a:t>
            </a:r>
            <a:endParaRPr kumimoji="1" lang="en-US" altLang="ja-JP" sz="12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9D57B13F-EC1C-A44F-8362-9E914187B30C}"/>
              </a:ext>
            </a:extLst>
          </p:cNvPr>
          <p:cNvSpPr txBox="1"/>
          <p:nvPr/>
        </p:nvSpPr>
        <p:spPr>
          <a:xfrm>
            <a:off x="5635532" y="1332629"/>
            <a:ext cx="3281668" cy="646331"/>
          </a:xfrm>
          <a:prstGeom prst="rect">
            <a:avLst/>
          </a:prstGeom>
          <a:solidFill>
            <a:srgbClr val="FFFFFF">
              <a:alpha val="70980"/>
            </a:srgbClr>
          </a:solidFill>
        </p:spPr>
        <p:txBody>
          <a:bodyPr wrap="none" rtlCol="0">
            <a:spAutoFit/>
          </a:bodyPr>
          <a:lstStyle/>
          <a:p>
            <a:pPr marL="171450" indent="-171450">
              <a:buFont typeface="Wingdings" pitchFamily="2" charset="2"/>
              <a:buChar char="Ø"/>
            </a:pPr>
            <a:r>
              <a:rPr kumimoji="1"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新しい組合せによる新しい価値の創出</a:t>
            </a:r>
            <a:endParaRPr kumimoji="1"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新しいビジネス・モデルの創出</a:t>
            </a:r>
            <a:endParaRPr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他者との連係・提携による新事業への参入</a:t>
            </a:r>
            <a:endParaRPr kumimoji="1" lang="en-US" altLang="ja-JP" sz="12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FCC3A87C-7CB9-8548-9791-6DAEC249B824}"/>
              </a:ext>
            </a:extLst>
          </p:cNvPr>
          <p:cNvSpPr txBox="1"/>
          <p:nvPr/>
        </p:nvSpPr>
        <p:spPr>
          <a:xfrm>
            <a:off x="6362767" y="3718049"/>
            <a:ext cx="2358338" cy="646331"/>
          </a:xfrm>
          <a:prstGeom prst="rect">
            <a:avLst/>
          </a:prstGeom>
          <a:solidFill>
            <a:srgbClr val="FFFFFF">
              <a:alpha val="70980"/>
            </a:srgbClr>
          </a:solidFill>
        </p:spPr>
        <p:txBody>
          <a:bodyPr wrap="none" rtlCol="0">
            <a:spAutoFit/>
          </a:bodyPr>
          <a:lstStyle/>
          <a:p>
            <a:pPr marL="171450" indent="-171450">
              <a:buFont typeface="Wingdings" pitchFamily="2" charset="2"/>
              <a:buChar char="Ø"/>
            </a:pPr>
            <a:r>
              <a:rPr kumimoji="1"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オープンな情報の共有</a:t>
            </a:r>
            <a:endParaRPr kumimoji="1"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大胆な現場への権限委譲</a:t>
            </a:r>
            <a:endParaRPr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アジャイルな組織の振る舞い</a:t>
            </a:r>
            <a:endParaRPr kumimoji="1" lang="en-US" altLang="ja-JP" sz="12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CDB43A98-7A5B-B645-B9EF-16300E533392}"/>
              </a:ext>
            </a:extLst>
          </p:cNvPr>
          <p:cNvSpPr txBox="1"/>
          <p:nvPr/>
        </p:nvSpPr>
        <p:spPr>
          <a:xfrm>
            <a:off x="4120594" y="3555811"/>
            <a:ext cx="902811" cy="954107"/>
          </a:xfrm>
          <a:prstGeom prst="rect">
            <a:avLst/>
          </a:prstGeom>
          <a:noFill/>
        </p:spPr>
        <p:txBody>
          <a:bodyPr wrap="none" rtlCol="0">
            <a:spAutoFit/>
          </a:bodyPr>
          <a:lstStyle/>
          <a:p>
            <a:pPr algn="ctr"/>
            <a:r>
              <a:rPr lang="ja-JP" altLang="en-US" sz="2800" b="1">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ＤＸ</a:t>
            </a:r>
            <a:endParaRPr lang="en-US" altLang="ja-JP" sz="2000" b="1" dirty="0">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800" b="1">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実現</a:t>
            </a:r>
            <a:endParaRPr kumimoji="1" lang="ja-JP" altLang="en-US" sz="2800" b="1">
              <a:solidFill>
                <a:srgbClr val="FFFF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2529219F-F484-264E-B89D-57F4B0706C6A}"/>
              </a:ext>
            </a:extLst>
          </p:cNvPr>
          <p:cNvSpPr txBox="1"/>
          <p:nvPr/>
        </p:nvSpPr>
        <p:spPr>
          <a:xfrm>
            <a:off x="7217079" y="5903424"/>
            <a:ext cx="1588897" cy="584775"/>
          </a:xfrm>
          <a:prstGeom prst="rect">
            <a:avLst/>
          </a:prstGeom>
          <a:solidFill>
            <a:srgbClr val="FFFFFF">
              <a:alpha val="70980"/>
            </a:srgbClr>
          </a:solidFill>
        </p:spPr>
        <p:txBody>
          <a:bodyPr wrap="none" rtlCol="0">
            <a:spAutoFit/>
          </a:bodyPr>
          <a:lstStyle/>
          <a:p>
            <a:r>
              <a:rPr kumimoji="1" lang="ja-JP" altLang="en-US" sz="8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アジャイルとは</a:t>
            </a:r>
            <a:endParaRPr kumimoji="1" lang="en-US" altLang="ja-JP" sz="8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8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現場からのフィードバック</a:t>
            </a:r>
            <a:endParaRPr kumimoji="1" lang="en-US" altLang="ja-JP" sz="8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8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反復的なデザインと実践</a:t>
            </a:r>
            <a:endParaRPr lang="en-US" altLang="ja-JP" sz="8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8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継続的な改善</a:t>
            </a:r>
            <a:endParaRPr kumimoji="1" lang="en-US" altLang="ja-JP" sz="8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5027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6036F6B-874B-0D48-93B7-9950CC29355F}"/>
              </a:ext>
            </a:extLst>
          </p:cNvPr>
          <p:cNvSpPr/>
          <p:nvPr/>
        </p:nvSpPr>
        <p:spPr>
          <a:xfrm>
            <a:off x="890889" y="1198124"/>
            <a:ext cx="7362220" cy="223087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03D3E51-309C-7D45-88CD-779E713CF93E}"/>
              </a:ext>
            </a:extLst>
          </p:cNvPr>
          <p:cNvSpPr>
            <a:spLocks noGrp="1"/>
          </p:cNvSpPr>
          <p:nvPr>
            <p:ph type="title"/>
          </p:nvPr>
        </p:nvSpPr>
        <p:spPr/>
        <p:txBody>
          <a:bodyPr/>
          <a:lstStyle/>
          <a:p>
            <a:r>
              <a:rPr kumimoji="1" lang="ja-JP" altLang="en-US"/>
              <a:t>価値基準の転換が求められる時代</a:t>
            </a:r>
          </a:p>
        </p:txBody>
      </p:sp>
      <p:sp>
        <p:nvSpPr>
          <p:cNvPr id="5" name="正方形/長方形 4">
            <a:extLst>
              <a:ext uri="{FF2B5EF4-FFF2-40B4-BE49-F238E27FC236}">
                <a16:creationId xmlns:a16="http://schemas.microsoft.com/office/drawing/2014/main" id="{2E210792-BC00-534E-A4E3-823B23FE54B5}"/>
              </a:ext>
            </a:extLst>
          </p:cNvPr>
          <p:cNvSpPr/>
          <p:nvPr/>
        </p:nvSpPr>
        <p:spPr>
          <a:xfrm>
            <a:off x="936285" y="1333160"/>
            <a:ext cx="7271428" cy="2038092"/>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モノからコト</a:t>
            </a:r>
          </a:p>
          <a:p>
            <a:pPr lvl="1"/>
            <a:r>
              <a:rPr lang="ja-JP" altLang="en-US">
                <a:solidFill>
                  <a:schemeClr val="bg1"/>
                </a:solidFill>
                <a:latin typeface="Meiryo" panose="020B0604030504040204" pitchFamily="34" charset="-128"/>
                <a:ea typeface="Meiryo" panose="020B0604030504040204" pitchFamily="34" charset="-128"/>
              </a:rPr>
              <a:t>ビジネスがモノが主役の時代からサービスが主役の時代へ転換</a:t>
            </a:r>
          </a:p>
          <a:p>
            <a:r>
              <a:rPr lang="ja-JP" altLang="en-US" sz="2400" b="1">
                <a:solidFill>
                  <a:schemeClr val="bg1"/>
                </a:solidFill>
                <a:latin typeface="Meiryo" panose="020B0604030504040204" pitchFamily="34" charset="-128"/>
                <a:ea typeface="Meiryo" panose="020B0604030504040204" pitchFamily="34" charset="-128"/>
              </a:rPr>
              <a:t>外注から内製</a:t>
            </a:r>
          </a:p>
          <a:p>
            <a:pPr lvl="1"/>
            <a:r>
              <a:rPr lang="ja-JP" altLang="en-US">
                <a:solidFill>
                  <a:schemeClr val="bg1"/>
                </a:solidFill>
                <a:latin typeface="Meiryo" panose="020B0604030504040204" pitchFamily="34" charset="-128"/>
                <a:ea typeface="Meiryo" panose="020B0604030504040204" pitchFamily="34" charset="-128"/>
              </a:rPr>
              <a:t>圧倒的な俊敏性が競争優位に必須となり</a:t>
            </a:r>
            <a:r>
              <a:rPr lang="en-US" altLang="ja-JP" dirty="0">
                <a:solidFill>
                  <a:schemeClr val="bg1"/>
                </a:solidFill>
                <a:latin typeface="Meiryo" panose="020B0604030504040204" pitchFamily="34" charset="-128"/>
                <a:ea typeface="Meiryo" panose="020B0604030504040204" pitchFamily="34" charset="-128"/>
              </a:rPr>
              <a:t>IT</a:t>
            </a:r>
            <a:r>
              <a:rPr lang="ja-JP" altLang="en-US">
                <a:solidFill>
                  <a:schemeClr val="bg1"/>
                </a:solidFill>
                <a:latin typeface="Meiryo" panose="020B0604030504040204" pitchFamily="34" charset="-128"/>
                <a:ea typeface="Meiryo" panose="020B0604030504040204" pitchFamily="34" charset="-128"/>
              </a:rPr>
              <a:t>はビジネスと一体化</a:t>
            </a:r>
          </a:p>
          <a:p>
            <a:r>
              <a:rPr lang="ja-JP" altLang="en-US" sz="2400" b="1">
                <a:solidFill>
                  <a:schemeClr val="bg1"/>
                </a:solidFill>
                <a:latin typeface="Meiryo" panose="020B0604030504040204" pitchFamily="34" charset="-128"/>
                <a:ea typeface="Meiryo" panose="020B0604030504040204" pitchFamily="34" charset="-128"/>
              </a:rPr>
              <a:t>所有から使用</a:t>
            </a:r>
          </a:p>
          <a:p>
            <a:pPr lvl="1"/>
            <a:r>
              <a:rPr lang="ja-JP" altLang="en-US">
                <a:solidFill>
                  <a:schemeClr val="bg1"/>
                </a:solidFill>
                <a:latin typeface="Meiryo" panose="020B0604030504040204" pitchFamily="34" charset="-128"/>
                <a:ea typeface="Meiryo" panose="020B0604030504040204" pitchFamily="34" charset="-128"/>
              </a:rPr>
              <a:t>不確実性の高まる時代に所有はリスクとなり使用が基本となる</a:t>
            </a:r>
          </a:p>
        </p:txBody>
      </p:sp>
      <p:sp>
        <p:nvSpPr>
          <p:cNvPr id="6" name="テキスト ボックス 5">
            <a:extLst>
              <a:ext uri="{FF2B5EF4-FFF2-40B4-BE49-F238E27FC236}">
                <a16:creationId xmlns:a16="http://schemas.microsoft.com/office/drawing/2014/main" id="{AC20FCD8-F9AC-BC41-B572-347A54F42269}"/>
              </a:ext>
            </a:extLst>
          </p:cNvPr>
          <p:cNvSpPr txBox="1"/>
          <p:nvPr/>
        </p:nvSpPr>
        <p:spPr>
          <a:xfrm>
            <a:off x="890889" y="861322"/>
            <a:ext cx="4031873" cy="400110"/>
          </a:xfrm>
          <a:prstGeom prst="rect">
            <a:avLst/>
          </a:prstGeom>
          <a:noFill/>
        </p:spPr>
        <p:txBody>
          <a:bodyPr wrap="none" rtlCol="0">
            <a:spAutoFit/>
          </a:bodyPr>
          <a:lstStyle/>
          <a:p>
            <a:r>
              <a:rPr lang="ja-JP" altLang="en-US" sz="2000" b="1">
                <a:solidFill>
                  <a:srgbClr val="0070C0"/>
                </a:solidFill>
                <a:latin typeface="Meiryo" panose="020B0604030504040204" pitchFamily="34" charset="-128"/>
                <a:ea typeface="Meiryo" panose="020B0604030504040204" pitchFamily="34" charset="-128"/>
              </a:rPr>
              <a:t>ビジネスにおける価値基準の転換</a:t>
            </a:r>
            <a:endParaRPr kumimoji="1" lang="ja-JP" altLang="en-US" sz="2000" b="1">
              <a:solidFill>
                <a:srgbClr val="0070C0"/>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DFB5795F-6399-1346-B1A5-7C06AFAA6429}"/>
              </a:ext>
            </a:extLst>
          </p:cNvPr>
          <p:cNvGrpSpPr/>
          <p:nvPr/>
        </p:nvGrpSpPr>
        <p:grpSpPr>
          <a:xfrm>
            <a:off x="890889" y="3534320"/>
            <a:ext cx="7362220" cy="2985074"/>
            <a:chOff x="890889" y="3534320"/>
            <a:chExt cx="7362220" cy="2985074"/>
          </a:xfrm>
        </p:grpSpPr>
        <p:sp>
          <p:nvSpPr>
            <p:cNvPr id="9" name="正方形/長方形 8">
              <a:extLst>
                <a:ext uri="{FF2B5EF4-FFF2-40B4-BE49-F238E27FC236}">
                  <a16:creationId xmlns:a16="http://schemas.microsoft.com/office/drawing/2014/main" id="{8D1D5791-5409-B149-B2EE-C35FE71AF79F}"/>
                </a:ext>
              </a:extLst>
            </p:cNvPr>
            <p:cNvSpPr/>
            <p:nvPr/>
          </p:nvSpPr>
          <p:spPr>
            <a:xfrm>
              <a:off x="890889" y="4288518"/>
              <a:ext cx="7362220" cy="22308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C2392228-C728-734D-8489-6F820A9074CA}"/>
                </a:ext>
              </a:extLst>
            </p:cNvPr>
            <p:cNvSpPr/>
            <p:nvPr/>
          </p:nvSpPr>
          <p:spPr>
            <a:xfrm>
              <a:off x="936286" y="4416341"/>
              <a:ext cx="7271427" cy="2031325"/>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提案よりも提言</a:t>
              </a:r>
              <a:endParaRPr lang="ja-JP" altLang="en-US" sz="2400">
                <a:solidFill>
                  <a:schemeClr val="bg1"/>
                </a:solidFill>
                <a:latin typeface="Meiryo" panose="020B0604030504040204" pitchFamily="34" charset="-128"/>
                <a:ea typeface="Meiryo" panose="020B0604030504040204" pitchFamily="34" charset="-128"/>
              </a:endParaRPr>
            </a:p>
            <a:p>
              <a:pPr lvl="1"/>
              <a:r>
                <a:rPr lang="ja-JP" altLang="en-US">
                  <a:solidFill>
                    <a:schemeClr val="bg1"/>
                  </a:solidFill>
                  <a:latin typeface="Meiryo" panose="020B0604030504040204" pitchFamily="34" charset="-128"/>
                  <a:ea typeface="Meiryo" panose="020B0604030504040204" pitchFamily="34" charset="-128"/>
                </a:rPr>
                <a:t>依頼に応えるのではなく、あるべき姿を提言し依頼を創出する</a:t>
              </a:r>
            </a:p>
            <a:p>
              <a:r>
                <a:rPr lang="ja-JP" altLang="en-US" sz="2400" b="1">
                  <a:solidFill>
                    <a:schemeClr val="bg1"/>
                  </a:solidFill>
                  <a:latin typeface="Meiryo" panose="020B0604030504040204" pitchFamily="34" charset="-128"/>
                  <a:ea typeface="Meiryo" panose="020B0604030504040204" pitchFamily="34" charset="-128"/>
                </a:rPr>
                <a:t>失敗よりも改善</a:t>
              </a:r>
              <a:endParaRPr lang="ja-JP" altLang="en-US" sz="2400">
                <a:solidFill>
                  <a:schemeClr val="bg1"/>
                </a:solidFill>
                <a:latin typeface="Meiryo" panose="020B0604030504040204" pitchFamily="34" charset="-128"/>
                <a:ea typeface="Meiryo" panose="020B0604030504040204" pitchFamily="34" charset="-128"/>
              </a:endParaRPr>
            </a:p>
            <a:p>
              <a:pPr lvl="1"/>
              <a:r>
                <a:rPr lang="ja-JP" altLang="en-US">
                  <a:solidFill>
                    <a:schemeClr val="bg1"/>
                  </a:solidFill>
                  <a:latin typeface="Meiryo" panose="020B0604030504040204" pitchFamily="34" charset="-128"/>
                  <a:ea typeface="Meiryo" panose="020B0604030504040204" pitchFamily="34" charset="-128"/>
                </a:rPr>
                <a:t>バクをなくすことではなく高速なアップデートこそ最高の品質</a:t>
              </a:r>
            </a:p>
            <a:p>
              <a:r>
                <a:rPr lang="ja-JP" altLang="en-US" sz="2400" b="1">
                  <a:solidFill>
                    <a:schemeClr val="bg1"/>
                  </a:solidFill>
                  <a:latin typeface="Meiryo" panose="020B0604030504040204" pitchFamily="34" charset="-128"/>
                  <a:ea typeface="Meiryo" panose="020B0604030504040204" pitchFamily="34" charset="-128"/>
                </a:rPr>
                <a:t>利己よりも利他</a:t>
              </a:r>
            </a:p>
            <a:p>
              <a:pPr lvl="1"/>
              <a:r>
                <a:rPr lang="ja-JP" altLang="en-US">
                  <a:solidFill>
                    <a:schemeClr val="bg1"/>
                  </a:solidFill>
                  <a:latin typeface="Meiryo" panose="020B0604030504040204" pitchFamily="34" charset="-128"/>
                  <a:ea typeface="Meiryo" panose="020B0604030504040204" pitchFamily="34" charset="-128"/>
                </a:rPr>
                <a:t>自分たちの業績や事業ではなく顧客の業績や事業の成果に貢献</a:t>
              </a:r>
              <a:endParaRPr lang="ja-JP" altLang="en-US">
                <a:solidFill>
                  <a:schemeClr val="bg1"/>
                </a:solidFill>
                <a:effectLst/>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88A0D637-05BD-0E43-B783-FE21F436121C}"/>
                </a:ext>
              </a:extLst>
            </p:cNvPr>
            <p:cNvSpPr txBox="1"/>
            <p:nvPr/>
          </p:nvSpPr>
          <p:spPr>
            <a:xfrm>
              <a:off x="890889" y="3944503"/>
              <a:ext cx="4801314" cy="40011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お客様との関係における価値基準の転換</a:t>
              </a:r>
              <a:endParaRPr kumimoji="1" lang="ja-JP" altLang="en-US" sz="2000" b="1">
                <a:solidFill>
                  <a:schemeClr val="accent3">
                    <a:lumMod val="75000"/>
                  </a:schemeClr>
                </a:solidFill>
                <a:latin typeface="Meiryo" panose="020B0604030504040204" pitchFamily="34" charset="-128"/>
                <a:ea typeface="Meiryo" panose="020B0604030504040204" pitchFamily="34" charset="-128"/>
              </a:endParaRPr>
            </a:p>
          </p:txBody>
        </p:sp>
        <p:sp>
          <p:nvSpPr>
            <p:cNvPr id="10" name="下矢印 9">
              <a:extLst>
                <a:ext uri="{FF2B5EF4-FFF2-40B4-BE49-F238E27FC236}">
                  <a16:creationId xmlns:a16="http://schemas.microsoft.com/office/drawing/2014/main" id="{793C9DC0-B651-1444-9428-A6C4B589BE66}"/>
                </a:ext>
              </a:extLst>
            </p:cNvPr>
            <p:cNvSpPr/>
            <p:nvPr/>
          </p:nvSpPr>
          <p:spPr>
            <a:xfrm>
              <a:off x="3696509" y="3534320"/>
              <a:ext cx="1750979" cy="33845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0617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1EABB91-6D32-3E48-9922-FBB9CDCEDD75}"/>
              </a:ext>
            </a:extLst>
          </p:cNvPr>
          <p:cNvSpPr/>
          <p:nvPr/>
        </p:nvSpPr>
        <p:spPr>
          <a:xfrm>
            <a:off x="452741" y="881975"/>
            <a:ext cx="8238517" cy="195850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D1A39E1-DD65-384F-A129-2AF177C28739}"/>
              </a:ext>
            </a:extLst>
          </p:cNvPr>
          <p:cNvSpPr>
            <a:spLocks noGrp="1"/>
          </p:cNvSpPr>
          <p:nvPr>
            <p:ph type="title"/>
          </p:nvPr>
        </p:nvSpPr>
        <p:spPr/>
        <p:txBody>
          <a:bodyPr/>
          <a:lstStyle/>
          <a:p>
            <a:r>
              <a:rPr lang="en-US" altLang="ja-JP" dirty="0"/>
              <a:t>DX</a:t>
            </a:r>
            <a:r>
              <a:rPr lang="ja-JP" altLang="en-US"/>
              <a:t>と企業文化とアーキテクチャ</a:t>
            </a:r>
            <a:endParaRPr kumimoji="1" lang="ja-JP" altLang="en-US"/>
          </a:p>
        </p:txBody>
      </p:sp>
      <p:sp>
        <p:nvSpPr>
          <p:cNvPr id="3" name="正方形/長方形 2">
            <a:extLst>
              <a:ext uri="{FF2B5EF4-FFF2-40B4-BE49-F238E27FC236}">
                <a16:creationId xmlns:a16="http://schemas.microsoft.com/office/drawing/2014/main" id="{17091735-DB7E-5942-B741-8B9142BB3ED8}"/>
              </a:ext>
            </a:extLst>
          </p:cNvPr>
          <p:cNvSpPr/>
          <p:nvPr/>
        </p:nvSpPr>
        <p:spPr>
          <a:xfrm>
            <a:off x="567041" y="1076396"/>
            <a:ext cx="8124217" cy="156966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法律</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a:solidFill>
                  <a:schemeClr val="bg1"/>
                </a:solidFill>
                <a:latin typeface="Meiryo" panose="020B0604030504040204" pitchFamily="34" charset="-128"/>
                <a:ea typeface="Meiryo" panose="020B0604030504040204" pitchFamily="34" charset="-128"/>
              </a:rPr>
              <a:t>：法律を定め、違反者に罰則を課すことで影響を与えること</a:t>
            </a:r>
          </a:p>
          <a:p>
            <a:r>
              <a:rPr lang="ja-JP" altLang="en-US" sz="2400" b="1">
                <a:solidFill>
                  <a:schemeClr val="bg1"/>
                </a:solidFill>
                <a:latin typeface="Meiryo" panose="020B0604030504040204" pitchFamily="34" charset="-128"/>
                <a:ea typeface="Meiryo" panose="020B0604030504040204" pitchFamily="34" charset="-128"/>
              </a:rPr>
              <a:t>規範</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a:solidFill>
                  <a:schemeClr val="bg1"/>
                </a:solidFill>
                <a:latin typeface="Meiryo" panose="020B0604030504040204" pitchFamily="34" charset="-128"/>
                <a:ea typeface="Meiryo" panose="020B0604030504040204" pitchFamily="34" charset="-128"/>
              </a:rPr>
              <a:t>：社会的常識や世間の評価などで影響を与えること</a:t>
            </a:r>
          </a:p>
          <a:p>
            <a:r>
              <a:rPr lang="ja-JP" altLang="en-US" sz="2400" b="1">
                <a:solidFill>
                  <a:schemeClr val="bg1"/>
                </a:solidFill>
                <a:latin typeface="Meiryo" panose="020B0604030504040204" pitchFamily="34" charset="-128"/>
                <a:ea typeface="Meiryo" panose="020B0604030504040204" pitchFamily="34" charset="-128"/>
              </a:rPr>
              <a:t>市場</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a:solidFill>
                  <a:schemeClr val="bg1"/>
                </a:solidFill>
                <a:latin typeface="Meiryo" panose="020B0604030504040204" pitchFamily="34" charset="-128"/>
                <a:ea typeface="Meiryo" panose="020B0604030504040204" pitchFamily="34" charset="-128"/>
              </a:rPr>
              <a:t>：製品の魅力や料金の高低、市場の評価などにより影響を与えること</a:t>
            </a:r>
          </a:p>
          <a:p>
            <a:r>
              <a:rPr lang="ja-JP" altLang="en-US" sz="2400" b="1" u="sng">
                <a:solidFill>
                  <a:schemeClr val="bg1"/>
                </a:solidFill>
                <a:latin typeface="Meiryo" panose="020B0604030504040204" pitchFamily="34" charset="-128"/>
                <a:ea typeface="Meiryo" panose="020B0604030504040204" pitchFamily="34" charset="-128"/>
              </a:rPr>
              <a:t>アーキテクチャ</a:t>
            </a:r>
            <a:r>
              <a:rPr lang="en-US" altLang="ja-JP" sz="2400" b="1" dirty="0">
                <a:solidFill>
                  <a:schemeClr val="bg1"/>
                </a:solidFill>
                <a:latin typeface="Meiryo" panose="020B0604030504040204" pitchFamily="34" charset="-128"/>
                <a:ea typeface="Meiryo" panose="020B0604030504040204" pitchFamily="34" charset="-128"/>
              </a:rPr>
              <a:t> </a:t>
            </a:r>
            <a:r>
              <a:rPr lang="ja-JP" altLang="en-US">
                <a:solidFill>
                  <a:schemeClr val="bg1"/>
                </a:solidFill>
                <a:latin typeface="Meiryo" panose="020B0604030504040204" pitchFamily="34" charset="-128"/>
                <a:ea typeface="Meiryo" panose="020B0604030504040204" pitchFamily="34" charset="-128"/>
              </a:rPr>
              <a:t>：暗黙の決まりごと、行動習慣で、影響を与えること</a:t>
            </a:r>
            <a:endParaRPr lang="ja-JP" altLang="en-US"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84C8842C-C3D7-9D4C-8109-AEF83BC6C035}"/>
              </a:ext>
            </a:extLst>
          </p:cNvPr>
          <p:cNvSpPr/>
          <p:nvPr/>
        </p:nvSpPr>
        <p:spPr>
          <a:xfrm>
            <a:off x="1294993" y="2880239"/>
            <a:ext cx="7396264" cy="276999"/>
          </a:xfrm>
          <a:prstGeom prst="rect">
            <a:avLst/>
          </a:prstGeom>
        </p:spPr>
        <p:txBody>
          <a:bodyPr wrap="square">
            <a:spAutoFit/>
          </a:bodyPr>
          <a:lstStyle/>
          <a:p>
            <a:pPr algn="r"/>
            <a:r>
              <a:rPr lang="ja-JP" altLang="en-US" sz="1200">
                <a:solidFill>
                  <a:srgbClr val="953735"/>
                </a:solidFill>
                <a:latin typeface="Meiryo" panose="020B0604030504040204" pitchFamily="34" charset="-128"/>
                <a:ea typeface="Meiryo" panose="020B0604030504040204" pitchFamily="34" charset="-128"/>
              </a:rPr>
              <a:t>人のふるまいに影響を及ぼすもの　ハーバード大学教授・法学者／</a:t>
            </a:r>
            <a:r>
              <a:rPr lang="en-US" altLang="ja-JP" sz="1200" dirty="0">
                <a:solidFill>
                  <a:srgbClr val="953735"/>
                </a:solidFill>
                <a:latin typeface="Meiryo" panose="020B0604030504040204" pitchFamily="34" charset="-128"/>
                <a:ea typeface="Meiryo" panose="020B0604030504040204" pitchFamily="34" charset="-128"/>
              </a:rPr>
              <a:t>Lawrence Lessig</a:t>
            </a:r>
            <a:endParaRPr lang="ja-JP" altLang="en-US" sz="1200">
              <a:solidFill>
                <a:srgbClr val="953735"/>
              </a:solidFill>
            </a:endParaRPr>
          </a:p>
        </p:txBody>
      </p:sp>
      <p:grpSp>
        <p:nvGrpSpPr>
          <p:cNvPr id="12" name="グループ化 11">
            <a:extLst>
              <a:ext uri="{FF2B5EF4-FFF2-40B4-BE49-F238E27FC236}">
                <a16:creationId xmlns:a16="http://schemas.microsoft.com/office/drawing/2014/main" id="{95C332D5-FA18-EA42-BEE4-07CD394E12FA}"/>
              </a:ext>
            </a:extLst>
          </p:cNvPr>
          <p:cNvGrpSpPr/>
          <p:nvPr/>
        </p:nvGrpSpPr>
        <p:grpSpPr>
          <a:xfrm>
            <a:off x="452740" y="3291979"/>
            <a:ext cx="8191096" cy="2097869"/>
            <a:chOff x="452740" y="3291979"/>
            <a:chExt cx="8191096" cy="2097869"/>
          </a:xfrm>
        </p:grpSpPr>
        <p:sp>
          <p:nvSpPr>
            <p:cNvPr id="10" name="正方形/長方形 9">
              <a:extLst>
                <a:ext uri="{FF2B5EF4-FFF2-40B4-BE49-F238E27FC236}">
                  <a16:creationId xmlns:a16="http://schemas.microsoft.com/office/drawing/2014/main" id="{7B5AE2FA-DB1A-E14C-A062-718F184A07E0}"/>
                </a:ext>
              </a:extLst>
            </p:cNvPr>
            <p:cNvSpPr/>
            <p:nvPr/>
          </p:nvSpPr>
          <p:spPr>
            <a:xfrm>
              <a:off x="452740" y="3291979"/>
              <a:ext cx="8191096" cy="2097869"/>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ABCD864D-8640-C749-A54A-D2E7014EB8E9}"/>
                </a:ext>
              </a:extLst>
            </p:cNvPr>
            <p:cNvSpPr/>
            <p:nvPr/>
          </p:nvSpPr>
          <p:spPr>
            <a:xfrm>
              <a:off x="511110" y="3394453"/>
              <a:ext cx="5282526" cy="1169551"/>
            </a:xfrm>
            <a:prstGeom prst="rect">
              <a:avLst/>
            </a:prstGeom>
          </p:spPr>
          <p:txBody>
            <a:bodyPr wrap="square">
              <a:spAutoFit/>
            </a:bodyPr>
            <a:lstStyle/>
            <a:p>
              <a:r>
                <a:rPr lang="ja-JP" altLang="en-US" sz="1400">
                  <a:solidFill>
                    <a:schemeClr val="bg1"/>
                  </a:solidFill>
                  <a:latin typeface="Yu Mincho" panose="02020400000000000000" pitchFamily="18" charset="-128"/>
                  <a:ea typeface="Yu Mincho" panose="02020400000000000000" pitchFamily="18" charset="-128"/>
                </a:rPr>
                <a:t>「アーキテクチャ」は、本人が意識することなく、自動的にふるまいを規制してしまう。また、その規制力を放置しておけば限りなく大きくなってしまい、行き過ぎると、思考停止に陥り、無自覚に振る舞ってしまい、結果として、自由が奪われてしまうことを指摘している。</a:t>
              </a:r>
            </a:p>
          </p:txBody>
        </p:sp>
        <p:sp>
          <p:nvSpPr>
            <p:cNvPr id="7" name="正方形/長方形 6">
              <a:extLst>
                <a:ext uri="{FF2B5EF4-FFF2-40B4-BE49-F238E27FC236}">
                  <a16:creationId xmlns:a16="http://schemas.microsoft.com/office/drawing/2014/main" id="{612CE46D-FD78-6146-9907-6FCC012BC684}"/>
                </a:ext>
              </a:extLst>
            </p:cNvPr>
            <p:cNvSpPr/>
            <p:nvPr/>
          </p:nvSpPr>
          <p:spPr>
            <a:xfrm>
              <a:off x="511110" y="4584781"/>
              <a:ext cx="5279883"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企業文化とはまさにこのアーキテクチャ。つまり、あるインプットがあれば、どのようにアウトプットをするかを意識することなくやってしまうこと。</a:t>
              </a:r>
              <a:endParaRPr lang="ja-JP" altLang="en-US" sz="1400">
                <a:solidFill>
                  <a:schemeClr val="bg1"/>
                </a:solidFill>
              </a:endParaRPr>
            </a:p>
          </p:txBody>
        </p:sp>
      </p:grpSp>
      <p:grpSp>
        <p:nvGrpSpPr>
          <p:cNvPr id="13" name="グループ化 12">
            <a:extLst>
              <a:ext uri="{FF2B5EF4-FFF2-40B4-BE49-F238E27FC236}">
                <a16:creationId xmlns:a16="http://schemas.microsoft.com/office/drawing/2014/main" id="{2B93B82A-E3AF-9A44-BE95-D77A660D7069}"/>
              </a:ext>
            </a:extLst>
          </p:cNvPr>
          <p:cNvGrpSpPr/>
          <p:nvPr/>
        </p:nvGrpSpPr>
        <p:grpSpPr>
          <a:xfrm>
            <a:off x="452740" y="5841350"/>
            <a:ext cx="8238517" cy="582688"/>
            <a:chOff x="452740" y="5841350"/>
            <a:chExt cx="8238517" cy="582688"/>
          </a:xfrm>
        </p:grpSpPr>
        <p:sp>
          <p:nvSpPr>
            <p:cNvPr id="11" name="正方形/長方形 10">
              <a:extLst>
                <a:ext uri="{FF2B5EF4-FFF2-40B4-BE49-F238E27FC236}">
                  <a16:creationId xmlns:a16="http://schemas.microsoft.com/office/drawing/2014/main" id="{FBD0D6F7-D233-7E46-AA41-C7F859CF6B26}"/>
                </a:ext>
              </a:extLst>
            </p:cNvPr>
            <p:cNvSpPr/>
            <p:nvPr/>
          </p:nvSpPr>
          <p:spPr>
            <a:xfrm>
              <a:off x="452740" y="5841350"/>
              <a:ext cx="8238517" cy="5826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B94A4B1-CF51-C447-8A17-554E09753901}"/>
                </a:ext>
              </a:extLst>
            </p:cNvPr>
            <p:cNvSpPr/>
            <p:nvPr/>
          </p:nvSpPr>
          <p:spPr>
            <a:xfrm>
              <a:off x="476452" y="5942918"/>
              <a:ext cx="8191096" cy="461665"/>
            </a:xfrm>
            <a:prstGeom prst="rect">
              <a:avLst/>
            </a:prstGeom>
          </p:spPr>
          <p:txBody>
            <a:bodyPr wrap="square">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DX</a:t>
              </a:r>
              <a:r>
                <a:rPr lang="ja-JP" altLang="en-US" sz="2400">
                  <a:solidFill>
                    <a:schemeClr val="bg1"/>
                  </a:solidFill>
                  <a:latin typeface="Meiryo" panose="020B0604030504040204" pitchFamily="34" charset="-128"/>
                  <a:ea typeface="Meiryo" panose="020B0604030504040204" pitchFamily="34" charset="-128"/>
                </a:rPr>
                <a:t>とは、この企業文化＝アーキテクチャを変革すること</a:t>
              </a:r>
              <a:endParaRPr lang="ja-JP" altLang="en-US" sz="2400">
                <a:solidFill>
                  <a:schemeClr val="bg1"/>
                </a:solidFill>
              </a:endParaRPr>
            </a:p>
          </p:txBody>
        </p:sp>
      </p:grpSp>
      <p:pic>
        <p:nvPicPr>
          <p:cNvPr id="9" name="図 8">
            <a:extLst>
              <a:ext uri="{FF2B5EF4-FFF2-40B4-BE49-F238E27FC236}">
                <a16:creationId xmlns:a16="http://schemas.microsoft.com/office/drawing/2014/main" id="{84C1DA90-987D-9D4E-8ACF-0B1E1C0634E6}"/>
              </a:ext>
            </a:extLst>
          </p:cNvPr>
          <p:cNvPicPr>
            <a:picLocks noChangeAspect="1"/>
          </p:cNvPicPr>
          <p:nvPr/>
        </p:nvPicPr>
        <p:blipFill>
          <a:blip r:embed="rId2"/>
          <a:stretch>
            <a:fillRect/>
          </a:stretch>
        </p:blipFill>
        <p:spPr>
          <a:xfrm>
            <a:off x="5846678" y="3269052"/>
            <a:ext cx="2797158" cy="20978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07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B7B48F-FB99-5145-9D22-9B5C0B29269C}"/>
              </a:ext>
            </a:extLst>
          </p:cNvPr>
          <p:cNvSpPr>
            <a:spLocks noGrp="1"/>
          </p:cNvSpPr>
          <p:nvPr>
            <p:ph type="title"/>
          </p:nvPr>
        </p:nvSpPr>
        <p:spPr>
          <a:xfrm>
            <a:off x="230400" y="266400"/>
            <a:ext cx="8913600" cy="416221"/>
          </a:xfrm>
        </p:spPr>
        <p:txBody>
          <a:bodyPr/>
          <a:lstStyle/>
          <a:p>
            <a:r>
              <a:rPr kumimoji="1" lang="ja-JP" altLang="en-US" b="1"/>
              <a:t>まとめ</a:t>
            </a:r>
            <a:r>
              <a:rPr lang="ja-JP" altLang="en-US"/>
              <a:t>：デジタル・トランスフォーメーション</a:t>
            </a:r>
            <a:endParaRPr kumimoji="1" lang="ja-JP" altLang="en-US"/>
          </a:p>
        </p:txBody>
      </p:sp>
      <p:sp>
        <p:nvSpPr>
          <p:cNvPr id="3" name="テキスト ボックス 2">
            <a:extLst>
              <a:ext uri="{FF2B5EF4-FFF2-40B4-BE49-F238E27FC236}">
                <a16:creationId xmlns:a16="http://schemas.microsoft.com/office/drawing/2014/main" id="{C4D524C0-A614-9441-86B4-48C443047075}"/>
              </a:ext>
            </a:extLst>
          </p:cNvPr>
          <p:cNvSpPr txBox="1"/>
          <p:nvPr/>
        </p:nvSpPr>
        <p:spPr>
          <a:xfrm>
            <a:off x="247519" y="899810"/>
            <a:ext cx="6615914" cy="1292662"/>
          </a:xfrm>
          <a:prstGeom prst="rect">
            <a:avLst/>
          </a:prstGeom>
          <a:noFill/>
        </p:spPr>
        <p:txBody>
          <a:bodyPr wrap="none" rtlCol="0">
            <a:spAutoFit/>
          </a:bodyPr>
          <a:lstStyle/>
          <a:p>
            <a:r>
              <a:rPr lang="ja-JP" altLang="en-US" sz="2400" b="1">
                <a:solidFill>
                  <a:srgbClr val="C00000"/>
                </a:solidFill>
                <a:latin typeface="Meiryo" panose="020B0604030504040204" pitchFamily="34" charset="-128"/>
                <a:ea typeface="Meiryo" panose="020B0604030504040204" pitchFamily="34" charset="-128"/>
              </a:rPr>
              <a:t>社会の不確実性が</a:t>
            </a:r>
            <a:r>
              <a:rPr lang="en-US" altLang="ja-JP" sz="2400" b="1" dirty="0">
                <a:solidFill>
                  <a:srgbClr val="C00000"/>
                </a:solidFill>
                <a:latin typeface="Meiryo" panose="020B0604030504040204" pitchFamily="34" charset="-128"/>
                <a:ea typeface="Meiryo" panose="020B0604030504040204" pitchFamily="34" charset="-128"/>
              </a:rPr>
              <a:t>”</a:t>
            </a:r>
            <a:r>
              <a:rPr lang="ja-JP" altLang="en-US" sz="2400" b="1">
                <a:solidFill>
                  <a:srgbClr val="C00000"/>
                </a:solidFill>
                <a:latin typeface="Meiryo" panose="020B0604030504040204" pitchFamily="34" charset="-128"/>
                <a:ea typeface="Meiryo" panose="020B0604030504040204" pitchFamily="34" charset="-128"/>
              </a:rPr>
              <a:t>メチャメチャ</a:t>
            </a:r>
            <a:r>
              <a:rPr lang="en-US" altLang="ja-JP" sz="2400" b="1" dirty="0">
                <a:solidFill>
                  <a:srgbClr val="C00000"/>
                </a:solidFill>
                <a:latin typeface="Meiryo" panose="020B0604030504040204" pitchFamily="34" charset="-128"/>
                <a:ea typeface="Meiryo" panose="020B0604030504040204" pitchFamily="34" charset="-128"/>
              </a:rPr>
              <a:t>”</a:t>
            </a:r>
            <a:r>
              <a:rPr lang="ja-JP" altLang="en-US" sz="2400" b="1">
                <a:solidFill>
                  <a:srgbClr val="C00000"/>
                </a:solidFill>
                <a:latin typeface="Meiryo" panose="020B0604030504040204" pitchFamily="34" charset="-128"/>
                <a:ea typeface="Meiryo" panose="020B0604030504040204" pitchFamily="34" charset="-128"/>
              </a:rPr>
              <a:t>増大している</a:t>
            </a:r>
            <a:endParaRPr lang="en-US" altLang="ja-JP" sz="2400" b="1" dirty="0">
              <a:solidFill>
                <a:srgbClr val="C00000"/>
              </a:solidFill>
              <a:latin typeface="Meiryo" panose="020B0604030504040204" pitchFamily="34" charset="-128"/>
              <a:ea typeface="Meiryo" panose="020B0604030504040204" pitchFamily="34" charset="-128"/>
            </a:endParaRPr>
          </a:p>
          <a:p>
            <a:pPr marL="401638" lvl="1" indent="-277813">
              <a:buFont typeface="Wingdings" pitchFamily="2" charset="2"/>
              <a:buChar char="l"/>
            </a:pPr>
            <a:r>
              <a:rPr lang="ja-JP" altLang="en-US">
                <a:solidFill>
                  <a:srgbClr val="C00000"/>
                </a:solidFill>
                <a:latin typeface="Meiryo" panose="020B0604030504040204" pitchFamily="34" charset="-128"/>
                <a:ea typeface="Meiryo" panose="020B0604030504040204" pitchFamily="34" charset="-128"/>
              </a:rPr>
              <a:t>直近の</a:t>
            </a:r>
            <a:r>
              <a:rPr kumimoji="1" lang="ja-JP" altLang="en-US">
                <a:solidFill>
                  <a:srgbClr val="C00000"/>
                </a:solidFill>
                <a:latin typeface="Meiryo" panose="020B0604030504040204" pitchFamily="34" charset="-128"/>
                <a:ea typeface="Meiryo" panose="020B0604030504040204" pitchFamily="34" charset="-128"/>
              </a:rPr>
              <a:t>社会・経済・政治の変化がまったく予測できない。</a:t>
            </a:r>
            <a:endParaRPr kumimoji="1" lang="en-US" altLang="ja-JP" dirty="0">
              <a:solidFill>
                <a:srgbClr val="C00000"/>
              </a:solidFill>
              <a:latin typeface="Meiryo" panose="020B0604030504040204" pitchFamily="34" charset="-128"/>
              <a:ea typeface="Meiryo" panose="020B0604030504040204" pitchFamily="34" charset="-128"/>
            </a:endParaRPr>
          </a:p>
          <a:p>
            <a:pPr marL="401638" lvl="1" indent="-277813">
              <a:buFont typeface="Wingdings" pitchFamily="2" charset="2"/>
              <a:buChar char="l"/>
            </a:pPr>
            <a:r>
              <a:rPr lang="ja-JP" altLang="en-US">
                <a:solidFill>
                  <a:srgbClr val="C00000"/>
                </a:solidFill>
                <a:latin typeface="Meiryo" panose="020B0604030504040204" pitchFamily="34" charset="-128"/>
                <a:ea typeface="Meiryo" panose="020B0604030504040204" pitchFamily="34" charset="-128"/>
              </a:rPr>
              <a:t>想定外の競争相手が、異業種から突然やってくる。</a:t>
            </a:r>
            <a:endParaRPr lang="en-US" altLang="ja-JP" dirty="0">
              <a:solidFill>
                <a:srgbClr val="C00000"/>
              </a:solidFill>
              <a:latin typeface="Meiryo" panose="020B0604030504040204" pitchFamily="34" charset="-128"/>
              <a:ea typeface="Meiryo" panose="020B0604030504040204" pitchFamily="34" charset="-128"/>
            </a:endParaRPr>
          </a:p>
          <a:p>
            <a:pPr marL="401638" lvl="1" indent="-277813">
              <a:buFont typeface="Wingdings" pitchFamily="2" charset="2"/>
              <a:buChar char="l"/>
            </a:pPr>
            <a:r>
              <a:rPr lang="ja-JP" altLang="en-US">
                <a:solidFill>
                  <a:srgbClr val="C00000"/>
                </a:solidFill>
                <a:latin typeface="Meiryo" panose="020B0604030504040204" pitchFamily="34" charset="-128"/>
                <a:ea typeface="Meiryo" panose="020B0604030504040204" pitchFamily="34" charset="-128"/>
              </a:rPr>
              <a:t>顧客の好み・関心事・判断基準がどんどん変わる。</a:t>
            </a:r>
            <a:endParaRPr kumimoji="1" lang="en-US" altLang="ja-JP" dirty="0">
              <a:solidFill>
                <a:srgbClr val="C00000"/>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2AB9F7F2-4020-C64B-BBB2-905E24913B47}"/>
              </a:ext>
            </a:extLst>
          </p:cNvPr>
          <p:cNvSpPr txBox="1"/>
          <p:nvPr/>
        </p:nvSpPr>
        <p:spPr>
          <a:xfrm>
            <a:off x="247519" y="2409661"/>
            <a:ext cx="8669681" cy="1661993"/>
          </a:xfrm>
          <a:prstGeom prst="rect">
            <a:avLst/>
          </a:prstGeom>
          <a:noFill/>
        </p:spPr>
        <p:txBody>
          <a:bodyPr wrap="none" rtlCol="0">
            <a:spAutoFit/>
          </a:bodyPr>
          <a:lstStyle/>
          <a:p>
            <a:r>
              <a:rPr lang="ja-JP" altLang="en-US" sz="2400" b="1">
                <a:solidFill>
                  <a:schemeClr val="accent3">
                    <a:lumMod val="75000"/>
                  </a:schemeClr>
                </a:solidFill>
                <a:latin typeface="Meiryo" panose="020B0604030504040204" pitchFamily="34" charset="-128"/>
                <a:ea typeface="Meiryo" panose="020B0604030504040204" pitchFamily="34" charset="-128"/>
              </a:rPr>
              <a:t>企業が生き残り、事業を継続するには、</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r>
              <a:rPr lang="ja-JP" altLang="en-US" sz="2400" b="1">
                <a:solidFill>
                  <a:schemeClr val="accent3">
                    <a:lumMod val="75000"/>
                  </a:schemeClr>
                </a:solidFill>
                <a:latin typeface="Meiryo" panose="020B0604030504040204" pitchFamily="34" charset="-128"/>
                <a:ea typeface="Meiryo" panose="020B0604030504040204" pitchFamily="34" charset="-128"/>
              </a:rPr>
              <a:t>圧倒的なビジネス・スピードを持たなくてはならない</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marL="401638" lvl="1" indent="-277813">
              <a:buFont typeface="Wingdings" pitchFamily="2" charset="2"/>
              <a:buChar char="l"/>
            </a:pPr>
            <a:r>
              <a:rPr kumimoji="1" lang="ja-JP" altLang="en-US">
                <a:solidFill>
                  <a:schemeClr val="accent3">
                    <a:lumMod val="75000"/>
                  </a:schemeClr>
                </a:solidFill>
                <a:latin typeface="Meiryo" panose="020B0604030504040204" pitchFamily="34" charset="-128"/>
                <a:ea typeface="Meiryo" panose="020B0604030504040204" pitchFamily="34" charset="-128"/>
              </a:rPr>
              <a:t>高速で現場を見える化・高速で判断・高速に行動を起こす。</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401638" lvl="1" indent="-277813">
              <a:buFont typeface="Wingdings" pitchFamily="2" charset="2"/>
              <a:buChar char="l"/>
            </a:pPr>
            <a:r>
              <a:rPr kumimoji="1" lang="ja-JP" altLang="en-US">
                <a:solidFill>
                  <a:schemeClr val="accent3">
                    <a:lumMod val="75000"/>
                  </a:schemeClr>
                </a:solidFill>
                <a:latin typeface="Meiryo" panose="020B0604030504040204" pitchFamily="34" charset="-128"/>
                <a:ea typeface="Meiryo" panose="020B0604030504040204" pitchFamily="34" charset="-128"/>
              </a:rPr>
              <a:t>コミュニケーションのスピードを加速し、現場に権限を委譲する。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401638" lvl="1" indent="-277813">
              <a:buFont typeface="Wingdings" pitchFamily="2" charset="2"/>
              <a:buChar char="l"/>
            </a:pPr>
            <a:r>
              <a:rPr kumimoji="1" lang="ja-JP" altLang="en-US">
                <a:solidFill>
                  <a:schemeClr val="accent3">
                    <a:lumMod val="75000"/>
                  </a:schemeClr>
                </a:solidFill>
                <a:latin typeface="Meiryo" panose="020B0604030504040204" pitchFamily="34" charset="-128"/>
                <a:ea typeface="Meiryo" panose="020B0604030504040204" pitchFamily="34" charset="-128"/>
              </a:rPr>
              <a:t>目標・時間・</a:t>
            </a:r>
            <a:r>
              <a:rPr lang="ja-JP" altLang="en-US">
                <a:solidFill>
                  <a:schemeClr val="accent3">
                    <a:lumMod val="75000"/>
                  </a:schemeClr>
                </a:solidFill>
                <a:latin typeface="Meiryo" panose="020B0604030504040204" pitchFamily="34" charset="-128"/>
                <a:ea typeface="Meiryo" panose="020B0604030504040204" pitchFamily="34" charset="-128"/>
              </a:rPr>
              <a:t>成果などの自己管理とコミュニケーションの能力向上を図る。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grpSp>
        <p:nvGrpSpPr>
          <p:cNvPr id="8" name="グループ化 7">
            <a:extLst>
              <a:ext uri="{FF2B5EF4-FFF2-40B4-BE49-F238E27FC236}">
                <a16:creationId xmlns:a16="http://schemas.microsoft.com/office/drawing/2014/main" id="{B7964193-8234-E24E-A115-BD58EC44B9BE}"/>
              </a:ext>
            </a:extLst>
          </p:cNvPr>
          <p:cNvGrpSpPr/>
          <p:nvPr/>
        </p:nvGrpSpPr>
        <p:grpSpPr>
          <a:xfrm>
            <a:off x="319995" y="4294627"/>
            <a:ext cx="8392041" cy="2050611"/>
            <a:chOff x="319995" y="4083704"/>
            <a:chExt cx="8392041" cy="2050611"/>
          </a:xfrm>
        </p:grpSpPr>
        <p:sp>
          <p:nvSpPr>
            <p:cNvPr id="5" name="テキスト ボックス 4">
              <a:extLst>
                <a:ext uri="{FF2B5EF4-FFF2-40B4-BE49-F238E27FC236}">
                  <a16:creationId xmlns:a16="http://schemas.microsoft.com/office/drawing/2014/main" id="{60D06B78-1E43-0540-A1F0-C5C82F5D1D21}"/>
                </a:ext>
              </a:extLst>
            </p:cNvPr>
            <p:cNvSpPr txBox="1"/>
            <p:nvPr/>
          </p:nvSpPr>
          <p:spPr>
            <a:xfrm>
              <a:off x="319995" y="4626210"/>
              <a:ext cx="8392041" cy="1508105"/>
            </a:xfrm>
            <a:prstGeom prst="rect">
              <a:avLst/>
            </a:prstGeom>
            <a:noFill/>
          </p:spPr>
          <p:txBody>
            <a:bodyPr wrap="none" rtlCol="0">
              <a:spAutoFit/>
            </a:bodyPr>
            <a:lstStyle/>
            <a:p>
              <a:r>
                <a:rPr lang="ja-JP" altLang="en-US" sz="3200" b="1">
                  <a:solidFill>
                    <a:schemeClr val="accent6">
                      <a:lumMod val="75000"/>
                    </a:schemeClr>
                  </a:solidFill>
                  <a:latin typeface="Meiryo" panose="020B0604030504040204" pitchFamily="34" charset="-128"/>
                  <a:ea typeface="Meiryo" panose="020B0604030504040204" pitchFamily="34" charset="-128"/>
                </a:rPr>
                <a:t>デジタルを駆使して</a:t>
              </a:r>
              <a:r>
                <a:rPr lang="ja-JP" altLang="en-US" sz="3200" b="1" u="sng">
                  <a:solidFill>
                    <a:schemeClr val="accent6">
                      <a:lumMod val="75000"/>
                    </a:schemeClr>
                  </a:solidFill>
                  <a:latin typeface="Meiryo" panose="020B0604030504040204" pitchFamily="34" charset="-128"/>
                  <a:ea typeface="Meiryo" panose="020B0604030504040204" pitchFamily="34" charset="-128"/>
                </a:rPr>
                <a:t>変化に俊敏に対応できる</a:t>
              </a:r>
              <a:endParaRPr lang="en-US" altLang="ja-JP" sz="3200" b="1" u="sng" dirty="0">
                <a:solidFill>
                  <a:schemeClr val="accent6">
                    <a:lumMod val="75000"/>
                  </a:schemeClr>
                </a:solidFill>
                <a:latin typeface="Meiryo" panose="020B0604030504040204" pitchFamily="34" charset="-128"/>
                <a:ea typeface="Meiryo" panose="020B0604030504040204" pitchFamily="34" charset="-128"/>
              </a:endParaRPr>
            </a:p>
            <a:p>
              <a:pPr marL="800100" lvl="1" indent="-342900">
                <a:buFont typeface="Wingdings" pitchFamily="2" charset="2"/>
                <a:buChar char="Ø"/>
              </a:pPr>
              <a:r>
                <a:rPr lang="ja-JP" altLang="en-US" sz="2000">
                  <a:solidFill>
                    <a:srgbClr val="0070C0"/>
                  </a:solidFill>
                  <a:latin typeface="Meiryo" panose="020B0604030504040204" pitchFamily="34" charset="-128"/>
                  <a:ea typeface="Meiryo" panose="020B0604030504040204" pitchFamily="34" charset="-128"/>
                </a:rPr>
                <a:t>業務の仕組みを実現する。</a:t>
              </a:r>
              <a:endParaRPr lang="en-US" altLang="ja-JP" sz="2000" dirty="0">
                <a:solidFill>
                  <a:srgbClr val="0070C0"/>
                </a:solidFill>
                <a:latin typeface="Meiryo" panose="020B0604030504040204" pitchFamily="34" charset="-128"/>
                <a:ea typeface="Meiryo" panose="020B0604030504040204" pitchFamily="34" charset="-128"/>
              </a:endParaRPr>
            </a:p>
            <a:p>
              <a:pPr marL="800100" lvl="1" indent="-342900">
                <a:buFont typeface="Wingdings" pitchFamily="2" charset="2"/>
                <a:buChar char="Ø"/>
              </a:pPr>
              <a:r>
                <a:rPr lang="ja-JP" altLang="en-US" sz="2000">
                  <a:solidFill>
                    <a:srgbClr val="0070C0"/>
                  </a:solidFill>
                  <a:latin typeface="Meiryo" panose="020B0604030504040204" pitchFamily="34" charset="-128"/>
                  <a:ea typeface="Meiryo" panose="020B0604030504040204" pitchFamily="34" charset="-128"/>
                </a:rPr>
                <a:t>お客様との関係を実現する。</a:t>
              </a:r>
              <a:endParaRPr lang="en-US" altLang="ja-JP" sz="2000" dirty="0">
                <a:solidFill>
                  <a:srgbClr val="0070C0"/>
                </a:solidFill>
                <a:latin typeface="Meiryo" panose="020B0604030504040204" pitchFamily="34" charset="-128"/>
                <a:ea typeface="Meiryo" panose="020B0604030504040204" pitchFamily="34" charset="-128"/>
              </a:endParaRPr>
            </a:p>
            <a:p>
              <a:pPr marL="800100" lvl="1" indent="-342900">
                <a:buFont typeface="Wingdings" pitchFamily="2" charset="2"/>
                <a:buChar char="Ø"/>
              </a:pPr>
              <a:r>
                <a:rPr lang="ja-JP" altLang="en-US" sz="2000">
                  <a:solidFill>
                    <a:srgbClr val="0070C0"/>
                  </a:solidFill>
                  <a:latin typeface="Meiryo" panose="020B0604030504040204" pitchFamily="34" charset="-128"/>
                  <a:ea typeface="Meiryo" panose="020B0604030504040204" pitchFamily="34" charset="-128"/>
                </a:rPr>
                <a:t>企業文化と風土を実現する。</a:t>
              </a:r>
              <a:endParaRPr lang="en-US" altLang="ja-JP" sz="2000" dirty="0">
                <a:solidFill>
                  <a:srgbClr val="0070C0"/>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C4155B6A-55E8-C041-B6B7-E22E6D50753A}"/>
                </a:ext>
              </a:extLst>
            </p:cNvPr>
            <p:cNvSpPr txBox="1"/>
            <p:nvPr/>
          </p:nvSpPr>
          <p:spPr>
            <a:xfrm>
              <a:off x="4869355" y="5340709"/>
              <a:ext cx="3672800" cy="615553"/>
            </a:xfrm>
            <a:prstGeom prst="rect">
              <a:avLst/>
            </a:prstGeom>
            <a:noFill/>
          </p:spPr>
          <p:txBody>
            <a:bodyPr wrap="none" rtlCol="0">
              <a:spAutoFit/>
            </a:bodyPr>
            <a:lstStyle/>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デジタル・トランスフォーメーション</a:t>
              </a:r>
              <a:endParaRPr lang="en-US" altLang="ja-JP" sz="1600" b="1" dirty="0">
                <a:solidFill>
                  <a:schemeClr val="accent6">
                    <a:lumMod val="75000"/>
                  </a:schemeClr>
                </a:solidFill>
                <a:latin typeface="Meiryo" panose="020B0604030504040204" pitchFamily="34" charset="-128"/>
                <a:ea typeface="Meiryo" panose="020B0604030504040204" pitchFamily="34" charset="-128"/>
              </a:endParaRPr>
            </a:p>
            <a:p>
              <a:pPr algn="ctr"/>
              <a:r>
                <a:rPr lang="en-US" altLang="ja-JP" b="1" dirty="0">
                  <a:solidFill>
                    <a:schemeClr val="accent6">
                      <a:lumMod val="75000"/>
                    </a:schemeClr>
                  </a:solidFill>
                  <a:latin typeface="Meiryo" panose="020B0604030504040204" pitchFamily="34" charset="-128"/>
                  <a:ea typeface="Meiryo" panose="020B0604030504040204" pitchFamily="34" charset="-128"/>
                </a:rPr>
                <a:t>Digital Transformation / DX</a:t>
              </a:r>
            </a:p>
          </p:txBody>
        </p:sp>
        <p:sp>
          <p:nvSpPr>
            <p:cNvPr id="7" name="下矢印 6">
              <a:extLst>
                <a:ext uri="{FF2B5EF4-FFF2-40B4-BE49-F238E27FC236}">
                  <a16:creationId xmlns:a16="http://schemas.microsoft.com/office/drawing/2014/main" id="{B97DECE4-905D-BE44-9569-7EE3157133DF}"/>
                </a:ext>
              </a:extLst>
            </p:cNvPr>
            <p:cNvSpPr/>
            <p:nvPr/>
          </p:nvSpPr>
          <p:spPr>
            <a:xfrm>
              <a:off x="3869093" y="4083704"/>
              <a:ext cx="1405813" cy="42184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512818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dirty="0"/>
              <a:t>変革のステージに立てるかどうかの３つの問いかけ</a:t>
            </a:r>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95874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AB62EA-631A-AF47-9F51-DDDDBBF9570D}"/>
              </a:ext>
            </a:extLst>
          </p:cNvPr>
          <p:cNvSpPr>
            <a:spLocks noGrp="1"/>
          </p:cNvSpPr>
          <p:nvPr>
            <p:ph type="title"/>
          </p:nvPr>
        </p:nvSpPr>
        <p:spPr/>
        <p:txBody>
          <a:bodyPr/>
          <a:lstStyle/>
          <a:p>
            <a:r>
              <a:rPr lang="ja-JP" altLang="en-US"/>
              <a:t>新刊書籍の御案内　</a:t>
            </a:r>
            <a:r>
              <a:rPr lang="en-US" altLang="ja-JP" dirty="0"/>
              <a:t>2020</a:t>
            </a:r>
            <a:r>
              <a:rPr lang="ja-JP" altLang="en-US"/>
              <a:t>年</a:t>
            </a:r>
            <a:r>
              <a:rPr lang="en-US" altLang="ja-JP" dirty="0"/>
              <a:t>1</a:t>
            </a:r>
            <a:r>
              <a:rPr lang="ja-JP" altLang="en-US"/>
              <a:t>月</a:t>
            </a:r>
            <a:r>
              <a:rPr lang="en-US" altLang="ja-JP" dirty="0"/>
              <a:t>26</a:t>
            </a:r>
            <a:r>
              <a:rPr lang="ja-JP" altLang="en-US"/>
              <a:t>日･発刊</a:t>
            </a:r>
            <a:endParaRPr kumimoji="1" lang="ja-JP" altLang="en-US"/>
          </a:p>
        </p:txBody>
      </p:sp>
      <p:pic>
        <p:nvPicPr>
          <p:cNvPr id="3" name="図 2">
            <a:extLst>
              <a:ext uri="{FF2B5EF4-FFF2-40B4-BE49-F238E27FC236}">
                <a16:creationId xmlns:a16="http://schemas.microsoft.com/office/drawing/2014/main" id="{3D8FE90A-1CC8-024A-8100-982BFD8786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568" y="1790530"/>
            <a:ext cx="2448272" cy="3439822"/>
          </a:xfrm>
          <a:prstGeom prst="rect">
            <a:avLst/>
          </a:prstGeom>
          <a:ln>
            <a:noFill/>
          </a:ln>
          <a:effectLst>
            <a:outerShdw blurRad="292100" dist="139700" dir="2700000" algn="tl" rotWithShape="0">
              <a:srgbClr val="333333">
                <a:alpha val="65000"/>
              </a:srgbClr>
            </a:outerShdw>
          </a:effectLst>
        </p:spPr>
      </p:pic>
      <p:sp>
        <p:nvSpPr>
          <p:cNvPr id="4" name="正方形/長方形 3">
            <a:extLst>
              <a:ext uri="{FF2B5EF4-FFF2-40B4-BE49-F238E27FC236}">
                <a16:creationId xmlns:a16="http://schemas.microsoft.com/office/drawing/2014/main" id="{4BDAF148-07B0-0C4B-839A-CA3DAF7D3274}"/>
              </a:ext>
            </a:extLst>
          </p:cNvPr>
          <p:cNvSpPr/>
          <p:nvPr/>
        </p:nvSpPr>
        <p:spPr>
          <a:xfrm>
            <a:off x="3563888" y="1790530"/>
            <a:ext cx="5022304" cy="2523768"/>
          </a:xfrm>
          <a:prstGeom prst="rect">
            <a:avLst/>
          </a:prstGeom>
        </p:spPr>
        <p:txBody>
          <a:bodyPr wrap="square">
            <a:spAutoFit/>
          </a:bodyPr>
          <a:lstStyle/>
          <a:p>
            <a:pPr fontAlgn="base"/>
            <a:r>
              <a:rPr lang="ja-JP" altLang="en-US" sz="1600">
                <a:solidFill>
                  <a:srgbClr val="2B2B2B"/>
                </a:solidFill>
                <a:latin typeface="Meiryo" panose="020B0604030504040204" pitchFamily="34" charset="-128"/>
                <a:ea typeface="Meiryo" panose="020B0604030504040204" pitchFamily="34" charset="-128"/>
              </a:rPr>
              <a:t>新用語・技術を大幅追加しリニューアル！</a:t>
            </a:r>
            <a:endParaRPr lang="en-US" altLang="ja-JP" sz="1600" dirty="0">
              <a:solidFill>
                <a:srgbClr val="2B2B2B"/>
              </a:solidFill>
              <a:latin typeface="Meiryo" panose="020B0604030504040204" pitchFamily="34" charset="-128"/>
              <a:ea typeface="Meiryo" panose="020B0604030504040204" pitchFamily="34" charset="-128"/>
            </a:endParaRPr>
          </a:p>
          <a:p>
            <a:pPr fontAlgn="base"/>
            <a:endParaRPr lang="ja-JP" altLang="en-US" sz="1600">
              <a:solidFill>
                <a:srgbClr val="2B2B2B"/>
              </a:solidFill>
              <a:latin typeface="Meiryo" panose="020B0604030504040204" pitchFamily="34" charset="-128"/>
              <a:ea typeface="Meiryo" panose="020B0604030504040204" pitchFamily="34" charset="-128"/>
            </a:endParaRP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デジタル・トランスフォーメーションと共創</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デザイン思考とリーンスタートアップ</a:t>
            </a:r>
          </a:p>
          <a:p>
            <a:pPr marL="177800" lvl="1" indent="279400" fontAlgn="base">
              <a:buFont typeface="Wingdings" pitchFamily="2" charset="2"/>
              <a:buChar char="Ø"/>
            </a:pPr>
            <a:r>
              <a:rPr lang="en-US" altLang="ja-JP" sz="1400" dirty="0">
                <a:solidFill>
                  <a:srgbClr val="2B2B2B"/>
                </a:solidFill>
                <a:latin typeface="Meiryo" panose="020B0604030504040204" pitchFamily="34" charset="-128"/>
                <a:ea typeface="Meiryo" panose="020B0604030504040204" pitchFamily="34" charset="-128"/>
              </a:rPr>
              <a:t>IoT </a:t>
            </a:r>
            <a:r>
              <a:rPr lang="ja-JP" altLang="en-US" sz="1400">
                <a:solidFill>
                  <a:srgbClr val="2B2B2B"/>
                </a:solidFill>
                <a:latin typeface="Meiryo" panose="020B0604030504040204" pitchFamily="34" charset="-128"/>
                <a:ea typeface="Meiryo" panose="020B0604030504040204" pitchFamily="34" charset="-128"/>
              </a:rPr>
              <a:t>とモノのサービス化</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機械学習とディープラーニング</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ゼロトラスト・ネットワーク</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クラウド・バイ・デフォルト原則</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アジャイル開発と </a:t>
            </a:r>
            <a:r>
              <a:rPr lang="en-US" altLang="ja-JP" sz="1400" dirty="0">
                <a:solidFill>
                  <a:srgbClr val="2B2B2B"/>
                </a:solidFill>
                <a:latin typeface="Meiryo" panose="020B0604030504040204" pitchFamily="34" charset="-128"/>
                <a:ea typeface="Meiryo" panose="020B0604030504040204" pitchFamily="34" charset="-128"/>
              </a:rPr>
              <a:t>DevOps</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ブロックチェーン</a:t>
            </a:r>
          </a:p>
          <a:p>
            <a:pPr marL="177800" lvl="1" indent="279400" fontAlgn="base">
              <a:buFont typeface="Wingdings" pitchFamily="2" charset="2"/>
              <a:buChar char="Ø"/>
            </a:pPr>
            <a:r>
              <a:rPr lang="ja-JP" altLang="en-US" sz="1400">
                <a:solidFill>
                  <a:srgbClr val="2B2B2B"/>
                </a:solidFill>
                <a:latin typeface="Meiryo" panose="020B0604030504040204" pitchFamily="34" charset="-128"/>
                <a:ea typeface="Meiryo" panose="020B0604030504040204" pitchFamily="34" charset="-128"/>
              </a:rPr>
              <a:t>量子コンピュータ　など</a:t>
            </a:r>
            <a:endParaRPr lang="en-US" altLang="ja-JP" sz="1400" dirty="0">
              <a:solidFill>
                <a:srgbClr val="2B2B2B"/>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4183789C-CF17-F24E-8B42-3FDD56D0B13F}"/>
              </a:ext>
            </a:extLst>
          </p:cNvPr>
          <p:cNvSpPr/>
          <p:nvPr/>
        </p:nvSpPr>
        <p:spPr>
          <a:xfrm>
            <a:off x="467544" y="1082891"/>
            <a:ext cx="8064896" cy="461665"/>
          </a:xfrm>
          <a:prstGeom prst="rect">
            <a:avLst/>
          </a:prstGeom>
        </p:spPr>
        <p:txBody>
          <a:bodyPr wrap="square">
            <a:spAutoFit/>
          </a:bodyPr>
          <a:lstStyle/>
          <a:p>
            <a:pPr fontAlgn="base"/>
            <a:r>
              <a:rPr lang="en-US" altLang="ja-JP" sz="2400" dirty="0">
                <a:solidFill>
                  <a:srgbClr val="000000"/>
                </a:solidFill>
                <a:latin typeface="Meiryo" panose="020B0604030504040204" pitchFamily="34" charset="-128"/>
                <a:ea typeface="Meiryo" panose="020B0604030504040204" pitchFamily="34" charset="-128"/>
              </a:rPr>
              <a:t>【</a:t>
            </a:r>
            <a:r>
              <a:rPr lang="ja-JP" altLang="en-US" sz="2400">
                <a:solidFill>
                  <a:srgbClr val="000000"/>
                </a:solidFill>
                <a:latin typeface="Meiryo" panose="020B0604030504040204" pitchFamily="34" charset="-128"/>
                <a:ea typeface="Meiryo" panose="020B0604030504040204" pitchFamily="34" charset="-128"/>
              </a:rPr>
              <a:t>図解</a:t>
            </a:r>
            <a:r>
              <a:rPr lang="en-US" altLang="ja-JP" sz="2400" dirty="0">
                <a:solidFill>
                  <a:srgbClr val="000000"/>
                </a:solidFill>
                <a:latin typeface="Meiryo" panose="020B0604030504040204" pitchFamily="34" charset="-128"/>
                <a:ea typeface="Meiryo" panose="020B0604030504040204" pitchFamily="34" charset="-128"/>
              </a:rPr>
              <a:t>】</a:t>
            </a:r>
            <a:r>
              <a:rPr lang="ja-JP" altLang="en-US" sz="2400">
                <a:solidFill>
                  <a:srgbClr val="000000"/>
                </a:solidFill>
                <a:latin typeface="Meiryo" panose="020B0604030504040204" pitchFamily="34" charset="-128"/>
                <a:ea typeface="Meiryo" panose="020B0604030504040204" pitchFamily="34" charset="-128"/>
              </a:rPr>
              <a:t>コレ一枚でわかる最新</a:t>
            </a:r>
            <a:r>
              <a:rPr lang="en-US" altLang="ja-JP" sz="2400" dirty="0">
                <a:solidFill>
                  <a:srgbClr val="000000"/>
                </a:solidFill>
                <a:latin typeface="Meiryo" panose="020B0604030504040204" pitchFamily="34" charset="-128"/>
                <a:ea typeface="Meiryo" panose="020B0604030504040204" pitchFamily="34" charset="-128"/>
              </a:rPr>
              <a:t>IT</a:t>
            </a:r>
            <a:r>
              <a:rPr lang="ja-JP" altLang="en-US" sz="2400">
                <a:solidFill>
                  <a:srgbClr val="000000"/>
                </a:solidFill>
                <a:latin typeface="Meiryo" panose="020B0604030504040204" pitchFamily="34" charset="-128"/>
                <a:ea typeface="Meiryo" panose="020B0604030504040204" pitchFamily="34" charset="-128"/>
              </a:rPr>
              <a:t>トレン・改装新訂</a:t>
            </a:r>
            <a:r>
              <a:rPr lang="en-US" altLang="ja-JP" sz="2400" dirty="0">
                <a:solidFill>
                  <a:srgbClr val="000000"/>
                </a:solidFill>
                <a:latin typeface="Meiryo" panose="020B0604030504040204" pitchFamily="34" charset="-128"/>
                <a:ea typeface="Meiryo" panose="020B0604030504040204" pitchFamily="34" charset="-128"/>
              </a:rPr>
              <a:t>3</a:t>
            </a:r>
            <a:r>
              <a:rPr lang="ja-JP" altLang="en-US" sz="2400">
                <a:solidFill>
                  <a:srgbClr val="000000"/>
                </a:solidFill>
                <a:latin typeface="Meiryo" panose="020B0604030504040204" pitchFamily="34" charset="-128"/>
                <a:ea typeface="Meiryo" panose="020B0604030504040204" pitchFamily="34" charset="-128"/>
              </a:rPr>
              <a:t>版</a:t>
            </a:r>
            <a:endParaRPr lang="en-US" altLang="ja-JP" sz="2400" dirty="0">
              <a:solidFill>
                <a:srgbClr val="000000"/>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2294641A-2801-994D-94B9-02E06130FE9F}"/>
              </a:ext>
            </a:extLst>
          </p:cNvPr>
          <p:cNvSpPr/>
          <p:nvPr/>
        </p:nvSpPr>
        <p:spPr>
          <a:xfrm>
            <a:off x="3059054" y="4437112"/>
            <a:ext cx="5545394" cy="1815882"/>
          </a:xfrm>
          <a:prstGeom prst="rect">
            <a:avLst/>
          </a:prstGeom>
        </p:spPr>
        <p:txBody>
          <a:bodyPr wrap="square">
            <a:spAutoFit/>
          </a:bodyPr>
          <a:lstStyle/>
          <a:p>
            <a:pPr algn="r" fontAlgn="base"/>
            <a:r>
              <a:rPr lang="ja-JP" altLang="en-US" sz="1600">
                <a:solidFill>
                  <a:srgbClr val="2B2B2B"/>
                </a:solidFill>
                <a:latin typeface="Meiryo" panose="020B0604030504040204" pitchFamily="34" charset="-128"/>
                <a:ea typeface="Meiryo" panose="020B0604030504040204" pitchFamily="34" charset="-128"/>
              </a:rPr>
              <a:t>言葉は知っているけれど、</a:t>
            </a:r>
            <a:endParaRPr lang="en-US" altLang="ja-JP" sz="1600" dirty="0">
              <a:solidFill>
                <a:srgbClr val="2B2B2B"/>
              </a:solidFill>
              <a:latin typeface="Meiryo" panose="020B0604030504040204" pitchFamily="34" charset="-128"/>
              <a:ea typeface="Meiryo" panose="020B0604030504040204" pitchFamily="34" charset="-128"/>
            </a:endParaRPr>
          </a:p>
          <a:p>
            <a:pPr algn="r" fontAlgn="base"/>
            <a:r>
              <a:rPr lang="ja-JP" altLang="en-US" sz="1600">
                <a:solidFill>
                  <a:srgbClr val="2B2B2B"/>
                </a:solidFill>
                <a:latin typeface="Meiryo" panose="020B0604030504040204" pitchFamily="34" charset="-128"/>
                <a:ea typeface="Meiryo" panose="020B0604030504040204" pitchFamily="34" charset="-128"/>
              </a:rPr>
              <a:t>それが何なのか、何ができるようになるのか、</a:t>
            </a:r>
            <a:endParaRPr lang="en-US" altLang="ja-JP" sz="1600" dirty="0">
              <a:solidFill>
                <a:srgbClr val="2B2B2B"/>
              </a:solidFill>
              <a:latin typeface="Meiryo" panose="020B0604030504040204" pitchFamily="34" charset="-128"/>
              <a:ea typeface="Meiryo" panose="020B0604030504040204" pitchFamily="34" charset="-128"/>
            </a:endParaRPr>
          </a:p>
          <a:p>
            <a:pPr algn="r" fontAlgn="base"/>
            <a:r>
              <a:rPr lang="ja-JP" altLang="en-US" sz="1600">
                <a:solidFill>
                  <a:srgbClr val="2B2B2B"/>
                </a:solidFill>
                <a:latin typeface="Meiryo" panose="020B0604030504040204" pitchFamily="34" charset="-128"/>
                <a:ea typeface="Meiryo" panose="020B0604030504040204" pitchFamily="34" charset="-128"/>
              </a:rPr>
              <a:t>なぜそんなに注目されているのか、</a:t>
            </a:r>
            <a:endParaRPr lang="en-US" altLang="ja-JP" sz="1600" dirty="0">
              <a:solidFill>
                <a:srgbClr val="2B2B2B"/>
              </a:solidFill>
              <a:latin typeface="Meiryo" panose="020B0604030504040204" pitchFamily="34" charset="-128"/>
              <a:ea typeface="Meiryo" panose="020B0604030504040204" pitchFamily="34" charset="-128"/>
            </a:endParaRPr>
          </a:p>
          <a:p>
            <a:pPr algn="r" fontAlgn="base"/>
            <a:r>
              <a:rPr lang="ja-JP" altLang="en-US" sz="1600">
                <a:solidFill>
                  <a:srgbClr val="2B2B2B"/>
                </a:solidFill>
                <a:latin typeface="Meiryo" panose="020B0604030504040204" pitchFamily="34" charset="-128"/>
                <a:ea typeface="Meiryo" panose="020B0604030504040204" pitchFamily="34" charset="-128"/>
              </a:rPr>
              <a:t>あなたは、ご存知ですか？</a:t>
            </a:r>
          </a:p>
          <a:p>
            <a:pPr algn="r" fontAlgn="base"/>
            <a:endParaRPr lang="en-US" altLang="ja-JP" sz="1600" dirty="0">
              <a:solidFill>
                <a:srgbClr val="2B2B2B"/>
              </a:solidFill>
              <a:latin typeface="Meiryo" panose="020B0604030504040204" pitchFamily="34" charset="-128"/>
              <a:ea typeface="Meiryo" panose="020B0604030504040204" pitchFamily="34" charset="-128"/>
            </a:endParaRPr>
          </a:p>
          <a:p>
            <a:pPr algn="r" fontAlgn="base"/>
            <a:r>
              <a:rPr lang="en-US" altLang="ja-JP" sz="1600" dirty="0">
                <a:solidFill>
                  <a:srgbClr val="2B2B2B"/>
                </a:solidFill>
                <a:latin typeface="Meiryo" panose="020B0604030504040204" pitchFamily="34" charset="-128"/>
                <a:ea typeface="Meiryo" panose="020B0604030504040204" pitchFamily="34" charset="-128"/>
              </a:rPr>
              <a:t>IT</a:t>
            </a:r>
            <a:r>
              <a:rPr lang="ja-JP" altLang="en-US" sz="1600">
                <a:solidFill>
                  <a:srgbClr val="2B2B2B"/>
                </a:solidFill>
                <a:latin typeface="Meiryo" panose="020B0604030504040204" pitchFamily="34" charset="-128"/>
                <a:ea typeface="Meiryo" panose="020B0604030504040204" pitchFamily="34" charset="-128"/>
              </a:rPr>
              <a:t>の常識をあなたのビジネスの武器にする。</a:t>
            </a:r>
          </a:p>
          <a:p>
            <a:pPr algn="r" fontAlgn="base"/>
            <a:r>
              <a:rPr lang="ja-JP" altLang="en-US" sz="1600">
                <a:solidFill>
                  <a:srgbClr val="2B2B2B"/>
                </a:solidFill>
                <a:latin typeface="Meiryo" panose="020B0604030504040204" pitchFamily="34" charset="-128"/>
                <a:ea typeface="Meiryo" panose="020B0604030504040204" pitchFamily="34" charset="-128"/>
              </a:rPr>
              <a:t>そのためのお手伝いをさせて頂きます。</a:t>
            </a:r>
          </a:p>
        </p:txBody>
      </p:sp>
      <p:sp>
        <p:nvSpPr>
          <p:cNvPr id="7" name="正方形/長方形 6">
            <a:extLst>
              <a:ext uri="{FF2B5EF4-FFF2-40B4-BE49-F238E27FC236}">
                <a16:creationId xmlns:a16="http://schemas.microsoft.com/office/drawing/2014/main" id="{CC337654-D836-024B-874A-4A7C080D80D3}"/>
              </a:ext>
            </a:extLst>
          </p:cNvPr>
          <p:cNvSpPr/>
          <p:nvPr/>
        </p:nvSpPr>
        <p:spPr>
          <a:xfrm>
            <a:off x="622416" y="5557007"/>
            <a:ext cx="2570575" cy="369332"/>
          </a:xfrm>
          <a:prstGeom prst="rect">
            <a:avLst/>
          </a:prstGeom>
        </p:spPr>
        <p:txBody>
          <a:bodyPr wrap="none">
            <a:spAutoFit/>
          </a:bodyPr>
          <a:lstStyle/>
          <a:p>
            <a:r>
              <a:rPr lang="ja-JP" altLang="en-US"/>
              <a:t>https://amzn.to/2Qj1AhE</a:t>
            </a:r>
          </a:p>
        </p:txBody>
      </p:sp>
    </p:spTree>
    <p:extLst>
      <p:ext uri="{BB962C8B-B14F-4D97-AF65-F5344CB8AC3E}">
        <p14:creationId xmlns:p14="http://schemas.microsoft.com/office/powerpoint/2010/main" val="4002937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B0A1D1-4389-0A47-A74B-CE4048DB5873}"/>
              </a:ext>
            </a:extLst>
          </p:cNvPr>
          <p:cNvSpPr>
            <a:spLocks noGrp="1"/>
          </p:cNvSpPr>
          <p:nvPr>
            <p:ph type="title"/>
          </p:nvPr>
        </p:nvSpPr>
        <p:spPr/>
        <p:txBody>
          <a:bodyPr/>
          <a:lstStyle/>
          <a:p>
            <a:r>
              <a:rPr kumimoji="1" lang="ja-JP" altLang="en-US"/>
              <a:t>前提となる</a:t>
            </a:r>
            <a:r>
              <a:rPr kumimoji="1" lang="en-US" altLang="ja-JP" dirty="0"/>
              <a:t>IT</a:t>
            </a:r>
            <a:r>
              <a:rPr kumimoji="1" lang="ja-JP" altLang="en-US"/>
              <a:t>ビジネスの環境変化（</a:t>
            </a:r>
            <a:r>
              <a:rPr kumimoji="1" lang="en-US" altLang="ja-JP" dirty="0"/>
              <a:t>〜5</a:t>
            </a:r>
            <a:r>
              <a:rPr kumimoji="1" lang="ja-JP" altLang="en-US"/>
              <a:t>年）</a:t>
            </a:r>
          </a:p>
        </p:txBody>
      </p:sp>
      <p:sp>
        <p:nvSpPr>
          <p:cNvPr id="3" name="雲 2">
            <a:extLst>
              <a:ext uri="{FF2B5EF4-FFF2-40B4-BE49-F238E27FC236}">
                <a16:creationId xmlns:a16="http://schemas.microsoft.com/office/drawing/2014/main" id="{297C25A1-950A-9F4D-ABB2-F8ACFA0D9FDB}"/>
              </a:ext>
            </a:extLst>
          </p:cNvPr>
          <p:cNvSpPr/>
          <p:nvPr/>
        </p:nvSpPr>
        <p:spPr>
          <a:xfrm>
            <a:off x="3126258" y="986271"/>
            <a:ext cx="1219929" cy="896961"/>
          </a:xfrm>
          <a:prstGeom prst="cloud">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F10F5ADA-8533-5343-81BE-6E83E48692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59752" y="958789"/>
            <a:ext cx="681629" cy="635619"/>
          </a:xfrm>
          <a:prstGeom prst="rect">
            <a:avLst/>
          </a:prstGeom>
          <a:ln>
            <a:noFill/>
          </a:ln>
          <a:effectLst>
            <a:outerShdw blurRad="292100" dist="139700" dir="2700000" algn="tl" rotWithShape="0">
              <a:srgbClr val="333333">
                <a:alpha val="65000"/>
              </a:srgbClr>
            </a:outerShdw>
          </a:effectLst>
        </p:spPr>
      </p:pic>
      <p:sp>
        <p:nvSpPr>
          <p:cNvPr id="5" name="テキスト ボックス 4">
            <a:extLst>
              <a:ext uri="{FF2B5EF4-FFF2-40B4-BE49-F238E27FC236}">
                <a16:creationId xmlns:a16="http://schemas.microsoft.com/office/drawing/2014/main" id="{6E51FECA-8DC3-804D-89CA-2F7C6FF50ECB}"/>
              </a:ext>
            </a:extLst>
          </p:cNvPr>
          <p:cNvSpPr txBox="1"/>
          <p:nvPr/>
        </p:nvSpPr>
        <p:spPr>
          <a:xfrm>
            <a:off x="3437505" y="1050867"/>
            <a:ext cx="688842"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IaaS</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473150AA-AE9F-C54B-9819-A7BD68EA8C4A}"/>
              </a:ext>
            </a:extLst>
          </p:cNvPr>
          <p:cNvSpPr/>
          <p:nvPr/>
        </p:nvSpPr>
        <p:spPr>
          <a:xfrm>
            <a:off x="2159752" y="1647277"/>
            <a:ext cx="256012" cy="23714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B62B1B4-8002-E04B-9755-6CD33FA5C22E}"/>
              </a:ext>
            </a:extLst>
          </p:cNvPr>
          <p:cNvSpPr/>
          <p:nvPr/>
        </p:nvSpPr>
        <p:spPr>
          <a:xfrm>
            <a:off x="2464552" y="1647277"/>
            <a:ext cx="256012" cy="23714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ED4E2F02-EEC1-2D46-9847-FA52F81C293F}"/>
              </a:ext>
            </a:extLst>
          </p:cNvPr>
          <p:cNvSpPr/>
          <p:nvPr/>
        </p:nvSpPr>
        <p:spPr>
          <a:xfrm>
            <a:off x="2775363" y="1647276"/>
            <a:ext cx="256012" cy="23714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64690D15-D026-E342-B0A0-B16F03687BA0}"/>
              </a:ext>
            </a:extLst>
          </p:cNvPr>
          <p:cNvSpPr/>
          <p:nvPr/>
        </p:nvSpPr>
        <p:spPr>
          <a:xfrm>
            <a:off x="3315652" y="1402752"/>
            <a:ext cx="256012" cy="23714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A08E0FDA-7122-404D-B4A5-C5E6A5F7A87A}"/>
              </a:ext>
            </a:extLst>
          </p:cNvPr>
          <p:cNvSpPr/>
          <p:nvPr/>
        </p:nvSpPr>
        <p:spPr>
          <a:xfrm>
            <a:off x="3620452" y="1402752"/>
            <a:ext cx="256012" cy="23714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B94D5CE8-4C07-C24F-AF2E-A2EBD0F13F74}"/>
              </a:ext>
            </a:extLst>
          </p:cNvPr>
          <p:cNvSpPr/>
          <p:nvPr/>
        </p:nvSpPr>
        <p:spPr>
          <a:xfrm>
            <a:off x="3931263" y="1402751"/>
            <a:ext cx="256012" cy="23714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6D9BDD79-B348-DF4D-8CD9-20ED75C600C2}"/>
              </a:ext>
            </a:extLst>
          </p:cNvPr>
          <p:cNvSpPr/>
          <p:nvPr/>
        </p:nvSpPr>
        <p:spPr>
          <a:xfrm>
            <a:off x="2098669" y="2229935"/>
            <a:ext cx="1119103" cy="61795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E6DC3E5A-CF43-9447-83AD-6A203845176A}"/>
              </a:ext>
            </a:extLst>
          </p:cNvPr>
          <p:cNvSpPr/>
          <p:nvPr/>
        </p:nvSpPr>
        <p:spPr>
          <a:xfrm>
            <a:off x="3265213" y="2351476"/>
            <a:ext cx="723275" cy="194559"/>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矢印 34">
            <a:extLst>
              <a:ext uri="{FF2B5EF4-FFF2-40B4-BE49-F238E27FC236}">
                <a16:creationId xmlns:a16="http://schemas.microsoft.com/office/drawing/2014/main" id="{8CB1A775-B62D-6142-87AD-F55D58655780}"/>
              </a:ext>
            </a:extLst>
          </p:cNvPr>
          <p:cNvSpPr/>
          <p:nvPr/>
        </p:nvSpPr>
        <p:spPr>
          <a:xfrm>
            <a:off x="3265213" y="2560733"/>
            <a:ext cx="723275" cy="194559"/>
          </a:xfrm>
          <a:prstGeom prst="rightArrow">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917BA9E8-9AD0-2143-B25E-0E96B315C920}"/>
              </a:ext>
            </a:extLst>
          </p:cNvPr>
          <p:cNvSpPr txBox="1"/>
          <p:nvPr/>
        </p:nvSpPr>
        <p:spPr>
          <a:xfrm>
            <a:off x="3941053" y="2351183"/>
            <a:ext cx="492443"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運用</a:t>
            </a:r>
          </a:p>
        </p:txBody>
      </p:sp>
      <p:sp>
        <p:nvSpPr>
          <p:cNvPr id="37" name="テキスト ボックス 36">
            <a:extLst>
              <a:ext uri="{FF2B5EF4-FFF2-40B4-BE49-F238E27FC236}">
                <a16:creationId xmlns:a16="http://schemas.microsoft.com/office/drawing/2014/main" id="{5D5D06F7-8DE7-EA45-BEDE-A4CBB1BEB4F7}"/>
              </a:ext>
            </a:extLst>
          </p:cNvPr>
          <p:cNvSpPr txBox="1"/>
          <p:nvPr/>
        </p:nvSpPr>
        <p:spPr>
          <a:xfrm>
            <a:off x="3941053" y="2559521"/>
            <a:ext cx="492443" cy="276999"/>
          </a:xfrm>
          <a:prstGeom prst="rect">
            <a:avLst/>
          </a:prstGeom>
          <a:noFill/>
        </p:spPr>
        <p:txBody>
          <a:bodyPr wrap="none" rtlCol="0">
            <a:spAutoFit/>
          </a:bodyPr>
          <a:lstStyle/>
          <a:p>
            <a:pPr algn="ctr"/>
            <a:r>
              <a:rPr kumimoji="1" lang="ja-JP" altLang="en-US" sz="1200">
                <a:solidFill>
                  <a:srgbClr val="7030A0"/>
                </a:solidFill>
                <a:latin typeface="Meiryo" panose="020B0604030504040204" pitchFamily="34" charset="-128"/>
                <a:ea typeface="Meiryo" panose="020B0604030504040204" pitchFamily="34" charset="-128"/>
              </a:rPr>
              <a:t>保守</a:t>
            </a:r>
          </a:p>
        </p:txBody>
      </p:sp>
      <p:sp>
        <p:nvSpPr>
          <p:cNvPr id="38" name="テキスト ボックス 37">
            <a:extLst>
              <a:ext uri="{FF2B5EF4-FFF2-40B4-BE49-F238E27FC236}">
                <a16:creationId xmlns:a16="http://schemas.microsoft.com/office/drawing/2014/main" id="{89D283A6-A3D9-8F40-9A29-BD663B535DB8}"/>
              </a:ext>
            </a:extLst>
          </p:cNvPr>
          <p:cNvSpPr txBox="1"/>
          <p:nvPr/>
        </p:nvSpPr>
        <p:spPr>
          <a:xfrm>
            <a:off x="2318586" y="240817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開発</a:t>
            </a:r>
          </a:p>
        </p:txBody>
      </p:sp>
      <p:sp>
        <p:nvSpPr>
          <p:cNvPr id="39" name="テキスト ボックス 38">
            <a:extLst>
              <a:ext uri="{FF2B5EF4-FFF2-40B4-BE49-F238E27FC236}">
                <a16:creationId xmlns:a16="http://schemas.microsoft.com/office/drawing/2014/main" id="{6047CFFA-E68D-784A-8F07-630C6565E53F}"/>
              </a:ext>
            </a:extLst>
          </p:cNvPr>
          <p:cNvSpPr txBox="1"/>
          <p:nvPr/>
        </p:nvSpPr>
        <p:spPr>
          <a:xfrm>
            <a:off x="2842722" y="1936100"/>
            <a:ext cx="723275" cy="307777"/>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仮想化</a:t>
            </a:r>
          </a:p>
        </p:txBody>
      </p:sp>
      <p:sp>
        <p:nvSpPr>
          <p:cNvPr id="47" name="テキスト ボックス 46">
            <a:extLst>
              <a:ext uri="{FF2B5EF4-FFF2-40B4-BE49-F238E27FC236}">
                <a16:creationId xmlns:a16="http://schemas.microsoft.com/office/drawing/2014/main" id="{6970D6BB-EDEC-F74B-917E-926D2911EA74}"/>
              </a:ext>
            </a:extLst>
          </p:cNvPr>
          <p:cNvSpPr txBox="1"/>
          <p:nvPr/>
        </p:nvSpPr>
        <p:spPr>
          <a:xfrm>
            <a:off x="1852935" y="2855051"/>
            <a:ext cx="2877711" cy="523220"/>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ウオーターフォール＋運用・保守</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3">
                    <a:lumMod val="75000"/>
                  </a:schemeClr>
                </a:solidFill>
                <a:latin typeface="Meiryo" panose="020B0604030504040204" pitchFamily="34" charset="-128"/>
                <a:ea typeface="Meiryo" panose="020B0604030504040204" pitchFamily="34" charset="-128"/>
              </a:rPr>
              <a:t>半年</a:t>
            </a:r>
            <a:r>
              <a:rPr lang="en-US" altLang="ja-JP" sz="1400" dirty="0">
                <a:solidFill>
                  <a:schemeClr val="accent3">
                    <a:lumMod val="75000"/>
                  </a:schemeClr>
                </a:solidFill>
                <a:latin typeface="Meiryo" panose="020B0604030504040204" pitchFamily="34" charset="-128"/>
                <a:ea typeface="Meiryo" panose="020B0604030504040204" pitchFamily="34" charset="-128"/>
              </a:rPr>
              <a:t>〜1</a:t>
            </a:r>
            <a:r>
              <a:rPr lang="ja-JP" altLang="en-US" sz="1400">
                <a:solidFill>
                  <a:schemeClr val="accent3">
                    <a:lumMod val="75000"/>
                  </a:schemeClr>
                </a:solidFill>
                <a:latin typeface="Meiryo" panose="020B0604030504040204" pitchFamily="34" charset="-128"/>
                <a:ea typeface="Meiryo" panose="020B0604030504040204" pitchFamily="34" charset="-128"/>
              </a:rPr>
              <a:t>年／工数積算</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pic>
        <p:nvPicPr>
          <p:cNvPr id="48" name="図 47">
            <a:extLst>
              <a:ext uri="{FF2B5EF4-FFF2-40B4-BE49-F238E27FC236}">
                <a16:creationId xmlns:a16="http://schemas.microsoft.com/office/drawing/2014/main" id="{3531C011-BBEC-874E-8386-7D9C578594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59752" y="3550898"/>
            <a:ext cx="1053237" cy="950254"/>
          </a:xfrm>
          <a:prstGeom prst="rect">
            <a:avLst/>
          </a:prstGeom>
          <a:effectLst>
            <a:outerShdw blurRad="50800" dist="38100" dir="2700000" algn="tl" rotWithShape="0">
              <a:prstClr val="black">
                <a:alpha val="40000"/>
              </a:prstClr>
            </a:outerShdw>
          </a:effectLst>
        </p:spPr>
      </p:pic>
      <p:sp>
        <p:nvSpPr>
          <p:cNvPr id="49" name="テキスト ボックス 48">
            <a:extLst>
              <a:ext uri="{FF2B5EF4-FFF2-40B4-BE49-F238E27FC236}">
                <a16:creationId xmlns:a16="http://schemas.microsoft.com/office/drawing/2014/main" id="{6046FA6E-D8F3-A74A-88EF-4E756DD25564}"/>
              </a:ext>
            </a:extLst>
          </p:cNvPr>
          <p:cNvSpPr txBox="1"/>
          <p:nvPr/>
        </p:nvSpPr>
        <p:spPr>
          <a:xfrm>
            <a:off x="3377008" y="3562745"/>
            <a:ext cx="1108509" cy="954107"/>
          </a:xfrm>
          <a:prstGeom prst="rect">
            <a:avLst/>
          </a:prstGeom>
          <a:noFill/>
        </p:spPr>
        <p:txBody>
          <a:bodyPr wrap="none" rtlCol="0">
            <a:spAutoFit/>
          </a:bodyPr>
          <a:lstStyle/>
          <a:p>
            <a:r>
              <a:rPr lang="ja-JP" altLang="en-US" sz="1400">
                <a:solidFill>
                  <a:schemeClr val="accent3">
                    <a:lumMod val="75000"/>
                  </a:schemeClr>
                </a:solidFill>
                <a:latin typeface="Meiryo" panose="020B0604030504040204" pitchFamily="34" charset="-128"/>
                <a:ea typeface="Meiryo" panose="020B0604030504040204" pitchFamily="34" charset="-128"/>
              </a:rPr>
              <a:t>専用線</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kumimoji="1" lang="en-US" altLang="ja-JP" sz="1400" dirty="0">
                <a:solidFill>
                  <a:schemeClr val="accent3">
                    <a:lumMod val="75000"/>
                  </a:schemeClr>
                </a:solidFill>
                <a:latin typeface="Meiryo" panose="020B0604030504040204" pitchFamily="34" charset="-128"/>
                <a:ea typeface="Meiryo" panose="020B0604030504040204" pitchFamily="34" charset="-128"/>
              </a:rPr>
              <a:t>IP-VPN</a:t>
            </a:r>
          </a:p>
          <a:p>
            <a:r>
              <a:rPr lang="en-US" altLang="ja-JP" sz="1400" dirty="0">
                <a:solidFill>
                  <a:schemeClr val="accent3">
                    <a:lumMod val="75000"/>
                  </a:schemeClr>
                </a:solidFill>
                <a:latin typeface="Meiryo" panose="020B0604030504040204" pitchFamily="34" charset="-128"/>
                <a:ea typeface="Meiryo" panose="020B0604030504040204" pitchFamily="34" charset="-128"/>
              </a:rPr>
              <a:t>4G</a:t>
            </a:r>
          </a:p>
          <a:p>
            <a:r>
              <a:rPr lang="en-US" altLang="ja-JP" sz="1400" dirty="0">
                <a:solidFill>
                  <a:schemeClr val="accent3">
                    <a:lumMod val="75000"/>
                  </a:schemeClr>
                </a:solidFill>
                <a:latin typeface="Meiryo" panose="020B0604030504040204" pitchFamily="34" charset="-128"/>
                <a:ea typeface="Meiryo" panose="020B0604030504040204" pitchFamily="34" charset="-128"/>
              </a:rPr>
              <a:t>LPWA </a:t>
            </a:r>
            <a:r>
              <a:rPr lang="ja-JP" altLang="en-US" sz="1400">
                <a:solidFill>
                  <a:schemeClr val="accent3">
                    <a:lumMod val="75000"/>
                  </a:schemeClr>
                </a:solidFill>
                <a:latin typeface="Meiryo" panose="020B0604030504040204" pitchFamily="34" charset="-128"/>
                <a:ea typeface="Meiryo" panose="020B0604030504040204" pitchFamily="34" charset="-128"/>
              </a:rPr>
              <a:t>など</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
        <p:nvSpPr>
          <p:cNvPr id="52" name="正方形/長方形 51">
            <a:extLst>
              <a:ext uri="{FF2B5EF4-FFF2-40B4-BE49-F238E27FC236}">
                <a16:creationId xmlns:a16="http://schemas.microsoft.com/office/drawing/2014/main" id="{29A9536D-B656-E340-A1D5-7A352D74AE2B}"/>
              </a:ext>
            </a:extLst>
          </p:cNvPr>
          <p:cNvSpPr/>
          <p:nvPr/>
        </p:nvSpPr>
        <p:spPr>
          <a:xfrm>
            <a:off x="2558364" y="4638608"/>
            <a:ext cx="220401" cy="1704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56BC6B11-8488-8F4E-9CD7-4DA388850E26}"/>
              </a:ext>
            </a:extLst>
          </p:cNvPr>
          <p:cNvSpPr/>
          <p:nvPr/>
        </p:nvSpPr>
        <p:spPr>
          <a:xfrm>
            <a:off x="2337963" y="4928371"/>
            <a:ext cx="220401" cy="1704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274C34B8-1904-EE4E-A024-26BB6CF59D03}"/>
              </a:ext>
            </a:extLst>
          </p:cNvPr>
          <p:cNvSpPr/>
          <p:nvPr/>
        </p:nvSpPr>
        <p:spPr>
          <a:xfrm>
            <a:off x="2793168" y="4928371"/>
            <a:ext cx="220401" cy="1704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4552EA9-89CD-CC46-B6F4-77A0C0439431}"/>
              </a:ext>
            </a:extLst>
          </p:cNvPr>
          <p:cNvSpPr/>
          <p:nvPr/>
        </p:nvSpPr>
        <p:spPr>
          <a:xfrm>
            <a:off x="2109616" y="5270799"/>
            <a:ext cx="220401" cy="1704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7CA68D4A-18DF-614B-A808-A373C9786CE5}"/>
              </a:ext>
            </a:extLst>
          </p:cNvPr>
          <p:cNvSpPr/>
          <p:nvPr/>
        </p:nvSpPr>
        <p:spPr>
          <a:xfrm>
            <a:off x="2412710" y="5266589"/>
            <a:ext cx="220401" cy="1704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5672F3EC-17FF-784B-A9E8-932591C31844}"/>
              </a:ext>
            </a:extLst>
          </p:cNvPr>
          <p:cNvSpPr/>
          <p:nvPr/>
        </p:nvSpPr>
        <p:spPr>
          <a:xfrm>
            <a:off x="2731180" y="5266589"/>
            <a:ext cx="220401" cy="1704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501A5545-A5C2-4F42-A667-03499C15DD7A}"/>
              </a:ext>
            </a:extLst>
          </p:cNvPr>
          <p:cNvSpPr/>
          <p:nvPr/>
        </p:nvSpPr>
        <p:spPr>
          <a:xfrm>
            <a:off x="3030426" y="5273954"/>
            <a:ext cx="220401" cy="1704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0" name="カギ線コネクタ 59">
            <a:extLst>
              <a:ext uri="{FF2B5EF4-FFF2-40B4-BE49-F238E27FC236}">
                <a16:creationId xmlns:a16="http://schemas.microsoft.com/office/drawing/2014/main" id="{3E5AFD1B-765B-2848-988B-5FD49C2AD2C3}"/>
              </a:ext>
            </a:extLst>
          </p:cNvPr>
          <p:cNvCxnSpPr>
            <a:stCxn id="52" idx="2"/>
            <a:endCxn id="53" idx="0"/>
          </p:cNvCxnSpPr>
          <p:nvPr/>
        </p:nvCxnSpPr>
        <p:spPr>
          <a:xfrm rot="5400000">
            <a:off x="2498717" y="4758522"/>
            <a:ext cx="119297" cy="220401"/>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61" name="カギ線コネクタ 60">
            <a:extLst>
              <a:ext uri="{FF2B5EF4-FFF2-40B4-BE49-F238E27FC236}">
                <a16:creationId xmlns:a16="http://schemas.microsoft.com/office/drawing/2014/main" id="{4D0937AD-3D91-F444-B980-2C6597DBFD86}"/>
              </a:ext>
            </a:extLst>
          </p:cNvPr>
          <p:cNvCxnSpPr>
            <a:cxnSpLocks/>
            <a:stCxn id="52" idx="2"/>
            <a:endCxn id="54" idx="0"/>
          </p:cNvCxnSpPr>
          <p:nvPr/>
        </p:nvCxnSpPr>
        <p:spPr>
          <a:xfrm rot="16200000" flipH="1">
            <a:off x="2726319" y="4751320"/>
            <a:ext cx="119297" cy="234804"/>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64" name="カギ線コネクタ 63">
            <a:extLst>
              <a:ext uri="{FF2B5EF4-FFF2-40B4-BE49-F238E27FC236}">
                <a16:creationId xmlns:a16="http://schemas.microsoft.com/office/drawing/2014/main" id="{82628F9D-E13C-4B45-95C0-6116228C40F9}"/>
              </a:ext>
            </a:extLst>
          </p:cNvPr>
          <p:cNvCxnSpPr>
            <a:cxnSpLocks/>
            <a:stCxn id="53" idx="2"/>
            <a:endCxn id="55" idx="0"/>
          </p:cNvCxnSpPr>
          <p:nvPr/>
        </p:nvCxnSpPr>
        <p:spPr>
          <a:xfrm rot="5400000">
            <a:off x="2248010" y="5070645"/>
            <a:ext cx="171962" cy="228347"/>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67" name="カギ線コネクタ 66">
            <a:extLst>
              <a:ext uri="{FF2B5EF4-FFF2-40B4-BE49-F238E27FC236}">
                <a16:creationId xmlns:a16="http://schemas.microsoft.com/office/drawing/2014/main" id="{AB3FC349-8764-714F-8A1A-5D5E421657C7}"/>
              </a:ext>
            </a:extLst>
          </p:cNvPr>
          <p:cNvCxnSpPr>
            <a:cxnSpLocks/>
            <a:stCxn id="54" idx="2"/>
            <a:endCxn id="57" idx="0"/>
          </p:cNvCxnSpPr>
          <p:nvPr/>
        </p:nvCxnSpPr>
        <p:spPr>
          <a:xfrm rot="5400000">
            <a:off x="2788499" y="5151719"/>
            <a:ext cx="167752" cy="61988"/>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70" name="カギ線コネクタ 69">
            <a:extLst>
              <a:ext uri="{FF2B5EF4-FFF2-40B4-BE49-F238E27FC236}">
                <a16:creationId xmlns:a16="http://schemas.microsoft.com/office/drawing/2014/main" id="{D7E707F5-FCEA-DB46-9D55-A849A77EF7AF}"/>
              </a:ext>
            </a:extLst>
          </p:cNvPr>
          <p:cNvCxnSpPr>
            <a:cxnSpLocks/>
            <a:stCxn id="54" idx="2"/>
            <a:endCxn id="58" idx="0"/>
          </p:cNvCxnSpPr>
          <p:nvPr/>
        </p:nvCxnSpPr>
        <p:spPr>
          <a:xfrm rot="16200000" flipH="1">
            <a:off x="2934440" y="5067766"/>
            <a:ext cx="175117" cy="237258"/>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73" name="カギ線コネクタ 72">
            <a:extLst>
              <a:ext uri="{FF2B5EF4-FFF2-40B4-BE49-F238E27FC236}">
                <a16:creationId xmlns:a16="http://schemas.microsoft.com/office/drawing/2014/main" id="{8F566F8D-D5D8-3747-8AC6-FEFBB4B0D13F}"/>
              </a:ext>
            </a:extLst>
          </p:cNvPr>
          <p:cNvCxnSpPr>
            <a:cxnSpLocks/>
            <a:stCxn id="53" idx="2"/>
            <a:endCxn id="56" idx="0"/>
          </p:cNvCxnSpPr>
          <p:nvPr/>
        </p:nvCxnSpPr>
        <p:spPr>
          <a:xfrm rot="16200000" flipH="1">
            <a:off x="2401661" y="5145339"/>
            <a:ext cx="167752" cy="74747"/>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sp>
        <p:nvSpPr>
          <p:cNvPr id="137" name="テキスト ボックス 136">
            <a:extLst>
              <a:ext uri="{FF2B5EF4-FFF2-40B4-BE49-F238E27FC236}">
                <a16:creationId xmlns:a16="http://schemas.microsoft.com/office/drawing/2014/main" id="{D65879E0-4BEC-F944-A2E8-E72E408EE644}"/>
              </a:ext>
            </a:extLst>
          </p:cNvPr>
          <p:cNvSpPr txBox="1"/>
          <p:nvPr/>
        </p:nvSpPr>
        <p:spPr>
          <a:xfrm>
            <a:off x="3370785" y="4789497"/>
            <a:ext cx="1441420" cy="523220"/>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階層型</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solidFill>
                  <a:schemeClr val="accent3">
                    <a:lumMod val="75000"/>
                  </a:schemeClr>
                </a:solidFill>
                <a:latin typeface="Meiryo" panose="020B0604030504040204" pitchFamily="34" charset="-128"/>
                <a:ea typeface="Meiryo" panose="020B0604030504040204" pitchFamily="34" charset="-128"/>
              </a:rPr>
              <a:t>アーキテクチャ</a:t>
            </a:r>
          </a:p>
        </p:txBody>
      </p:sp>
      <p:grpSp>
        <p:nvGrpSpPr>
          <p:cNvPr id="167" name="グループ化 166">
            <a:extLst>
              <a:ext uri="{FF2B5EF4-FFF2-40B4-BE49-F238E27FC236}">
                <a16:creationId xmlns:a16="http://schemas.microsoft.com/office/drawing/2014/main" id="{46CAC1D0-2493-144C-BD93-64B24CBC3C9C}"/>
              </a:ext>
            </a:extLst>
          </p:cNvPr>
          <p:cNvGrpSpPr/>
          <p:nvPr/>
        </p:nvGrpSpPr>
        <p:grpSpPr>
          <a:xfrm>
            <a:off x="2098669" y="5639756"/>
            <a:ext cx="869531" cy="865215"/>
            <a:chOff x="1716694" y="5639756"/>
            <a:chExt cx="869531" cy="865215"/>
          </a:xfrm>
        </p:grpSpPr>
        <p:sp>
          <p:nvSpPr>
            <p:cNvPr id="165" name="パイ 164">
              <a:extLst>
                <a:ext uri="{FF2B5EF4-FFF2-40B4-BE49-F238E27FC236}">
                  <a16:creationId xmlns:a16="http://schemas.microsoft.com/office/drawing/2014/main" id="{821080AB-7448-3D40-B888-FD9EE4A8A936}"/>
                </a:ext>
              </a:extLst>
            </p:cNvPr>
            <p:cNvSpPr/>
            <p:nvPr/>
          </p:nvSpPr>
          <p:spPr>
            <a:xfrm>
              <a:off x="1716694" y="5696522"/>
              <a:ext cx="804700" cy="808449"/>
            </a:xfrm>
            <a:prstGeom prst="pi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パイ 165">
              <a:extLst>
                <a:ext uri="{FF2B5EF4-FFF2-40B4-BE49-F238E27FC236}">
                  <a16:creationId xmlns:a16="http://schemas.microsoft.com/office/drawing/2014/main" id="{C04F002F-0A1C-0C44-B346-B1EB34E6046B}"/>
                </a:ext>
              </a:extLst>
            </p:cNvPr>
            <p:cNvSpPr/>
            <p:nvPr/>
          </p:nvSpPr>
          <p:spPr>
            <a:xfrm rot="5400000">
              <a:off x="1779651" y="5637881"/>
              <a:ext cx="804700" cy="808449"/>
            </a:xfrm>
            <a:prstGeom prst="pie">
              <a:avLst>
                <a:gd name="adj1" fmla="val 10921689"/>
                <a:gd name="adj2" fmla="val 1620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1" name="テキスト ボックス 170">
            <a:extLst>
              <a:ext uri="{FF2B5EF4-FFF2-40B4-BE49-F238E27FC236}">
                <a16:creationId xmlns:a16="http://schemas.microsoft.com/office/drawing/2014/main" id="{1C587351-78EE-DD4B-A447-EF5226375A1A}"/>
              </a:ext>
            </a:extLst>
          </p:cNvPr>
          <p:cNvSpPr txBox="1"/>
          <p:nvPr/>
        </p:nvSpPr>
        <p:spPr>
          <a:xfrm>
            <a:off x="3376795" y="5882422"/>
            <a:ext cx="1620957" cy="307777"/>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情報システム部門</a:t>
            </a:r>
          </a:p>
        </p:txBody>
      </p:sp>
      <p:sp>
        <p:nvSpPr>
          <p:cNvPr id="178" name="テキスト ボックス 177">
            <a:extLst>
              <a:ext uri="{FF2B5EF4-FFF2-40B4-BE49-F238E27FC236}">
                <a16:creationId xmlns:a16="http://schemas.microsoft.com/office/drawing/2014/main" id="{DCB0C809-599C-5E4F-B417-9EBFE2F63A3B}"/>
              </a:ext>
            </a:extLst>
          </p:cNvPr>
          <p:cNvSpPr txBox="1"/>
          <p:nvPr/>
        </p:nvSpPr>
        <p:spPr>
          <a:xfrm>
            <a:off x="234397" y="1105665"/>
            <a:ext cx="1620957" cy="523220"/>
          </a:xfrm>
          <a:prstGeom prst="rect">
            <a:avLst/>
          </a:prstGeom>
          <a:noFill/>
        </p:spPr>
        <p:txBody>
          <a:bodyPr wrap="none" rtlCol="0">
            <a:spAutoFit/>
          </a:bodyPr>
          <a:lstStyle/>
          <a:p>
            <a:pPr algn="r"/>
            <a:r>
              <a:rPr kumimoji="1" lang="ja-JP" altLang="en-US" sz="1400" b="1">
                <a:solidFill>
                  <a:schemeClr val="tx1">
                    <a:lumMod val="65000"/>
                    <a:lumOff val="35000"/>
                  </a:schemeClr>
                </a:solidFill>
                <a:latin typeface="Meiryo" panose="020B0604030504040204" pitchFamily="34" charset="-128"/>
                <a:ea typeface="Meiryo" panose="020B0604030504040204" pitchFamily="34" charset="-128"/>
              </a:rPr>
              <a:t>アプリケーション</a:t>
            </a:r>
            <a:endParaRPr kumimoji="1" lang="en-US" altLang="ja-JP" sz="1400" b="1" dirty="0">
              <a:solidFill>
                <a:schemeClr val="tx1">
                  <a:lumMod val="65000"/>
                  <a:lumOff val="35000"/>
                </a:schemeClr>
              </a:solidFill>
              <a:latin typeface="Meiryo" panose="020B0604030504040204" pitchFamily="34" charset="-128"/>
              <a:ea typeface="Meiryo" panose="020B0604030504040204" pitchFamily="34" charset="-128"/>
            </a:endParaRPr>
          </a:p>
          <a:p>
            <a:pPr algn="r"/>
            <a:r>
              <a:rPr lang="ja-JP" altLang="en-US" sz="1400" b="1">
                <a:solidFill>
                  <a:schemeClr val="tx1">
                    <a:lumMod val="65000"/>
                    <a:lumOff val="35000"/>
                  </a:schemeClr>
                </a:solidFill>
                <a:latin typeface="Meiryo" panose="020B0604030504040204" pitchFamily="34" charset="-128"/>
                <a:ea typeface="Meiryo" panose="020B0604030504040204" pitchFamily="34" charset="-128"/>
              </a:rPr>
              <a:t>実行環境</a:t>
            </a:r>
            <a:endParaRPr kumimoji="1" lang="ja-JP" altLang="en-US" sz="1400" b="1">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79" name="テキスト ボックス 178">
            <a:extLst>
              <a:ext uri="{FF2B5EF4-FFF2-40B4-BE49-F238E27FC236}">
                <a16:creationId xmlns:a16="http://schemas.microsoft.com/office/drawing/2014/main" id="{3C8713C1-7242-7E42-9256-38F1F76F3C31}"/>
              </a:ext>
            </a:extLst>
          </p:cNvPr>
          <p:cNvSpPr txBox="1"/>
          <p:nvPr/>
        </p:nvSpPr>
        <p:spPr>
          <a:xfrm>
            <a:off x="593406" y="2436410"/>
            <a:ext cx="1261948" cy="523220"/>
          </a:xfrm>
          <a:prstGeom prst="rect">
            <a:avLst/>
          </a:prstGeom>
          <a:noFill/>
        </p:spPr>
        <p:txBody>
          <a:bodyPr wrap="none" rtlCol="0">
            <a:spAutoFit/>
          </a:bodyPr>
          <a:lstStyle/>
          <a:p>
            <a:pPr algn="r"/>
            <a:r>
              <a:rPr kumimoji="1" lang="ja-JP" altLang="en-US" sz="1400" b="1">
                <a:solidFill>
                  <a:schemeClr val="tx1">
                    <a:lumMod val="65000"/>
                    <a:lumOff val="35000"/>
                  </a:schemeClr>
                </a:solidFill>
                <a:latin typeface="Meiryo" panose="020B0604030504040204" pitchFamily="34" charset="-128"/>
                <a:ea typeface="Meiryo" panose="020B0604030504040204" pitchFamily="34" charset="-128"/>
              </a:rPr>
              <a:t>システム開発</a:t>
            </a:r>
            <a:endParaRPr kumimoji="1" lang="en-US" altLang="ja-JP" sz="1400" b="1" dirty="0">
              <a:solidFill>
                <a:schemeClr val="tx1">
                  <a:lumMod val="65000"/>
                  <a:lumOff val="35000"/>
                </a:schemeClr>
              </a:solidFill>
              <a:latin typeface="Meiryo" panose="020B0604030504040204" pitchFamily="34" charset="-128"/>
              <a:ea typeface="Meiryo" panose="020B0604030504040204" pitchFamily="34" charset="-128"/>
            </a:endParaRPr>
          </a:p>
          <a:p>
            <a:pPr algn="r"/>
            <a:r>
              <a:rPr lang="ja-JP" altLang="en-US" sz="1400" b="1">
                <a:solidFill>
                  <a:schemeClr val="tx1">
                    <a:lumMod val="65000"/>
                    <a:lumOff val="35000"/>
                  </a:schemeClr>
                </a:solidFill>
                <a:latin typeface="Meiryo" panose="020B0604030504040204" pitchFamily="34" charset="-128"/>
                <a:ea typeface="Meiryo" panose="020B0604030504040204" pitchFamily="34" charset="-128"/>
              </a:rPr>
              <a:t>運用・保守</a:t>
            </a:r>
            <a:endParaRPr kumimoji="1" lang="ja-JP" altLang="en-US" sz="1400" b="1">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80" name="テキスト ボックス 179">
            <a:extLst>
              <a:ext uri="{FF2B5EF4-FFF2-40B4-BE49-F238E27FC236}">
                <a16:creationId xmlns:a16="http://schemas.microsoft.com/office/drawing/2014/main" id="{9EDEDCEC-6EA0-E646-89DE-F12536EFAFB8}"/>
              </a:ext>
            </a:extLst>
          </p:cNvPr>
          <p:cNvSpPr txBox="1"/>
          <p:nvPr/>
        </p:nvSpPr>
        <p:spPr>
          <a:xfrm>
            <a:off x="591051" y="3810978"/>
            <a:ext cx="1261884" cy="307777"/>
          </a:xfrm>
          <a:prstGeom prst="rect">
            <a:avLst/>
          </a:prstGeom>
          <a:noFill/>
        </p:spPr>
        <p:txBody>
          <a:bodyPr wrap="none" rtlCol="0">
            <a:spAutoFit/>
          </a:bodyPr>
          <a:lstStyle/>
          <a:p>
            <a:pPr algn="r"/>
            <a:r>
              <a:rPr kumimoji="1" lang="ja-JP" altLang="en-US" sz="1400" b="1">
                <a:solidFill>
                  <a:schemeClr val="tx1">
                    <a:lumMod val="65000"/>
                    <a:lumOff val="35000"/>
                  </a:schemeClr>
                </a:solidFill>
                <a:latin typeface="Meiryo" panose="020B0604030504040204" pitchFamily="34" charset="-128"/>
                <a:ea typeface="Meiryo" panose="020B0604030504040204" pitchFamily="34" charset="-128"/>
              </a:rPr>
              <a:t>ネットワーク</a:t>
            </a:r>
          </a:p>
        </p:txBody>
      </p:sp>
      <p:sp>
        <p:nvSpPr>
          <p:cNvPr id="181" name="テキスト ボックス 180">
            <a:extLst>
              <a:ext uri="{FF2B5EF4-FFF2-40B4-BE49-F238E27FC236}">
                <a16:creationId xmlns:a16="http://schemas.microsoft.com/office/drawing/2014/main" id="{2235C966-ABFD-2C4B-A0DB-927416AD0310}"/>
              </a:ext>
            </a:extLst>
          </p:cNvPr>
          <p:cNvSpPr txBox="1"/>
          <p:nvPr/>
        </p:nvSpPr>
        <p:spPr>
          <a:xfrm>
            <a:off x="411514" y="4831104"/>
            <a:ext cx="1441421" cy="307777"/>
          </a:xfrm>
          <a:prstGeom prst="rect">
            <a:avLst/>
          </a:prstGeom>
          <a:noFill/>
        </p:spPr>
        <p:txBody>
          <a:bodyPr wrap="none" rtlCol="0">
            <a:spAutoFit/>
          </a:bodyPr>
          <a:lstStyle/>
          <a:p>
            <a:pPr algn="r"/>
            <a:r>
              <a:rPr kumimoji="1" lang="ja-JP" altLang="en-US" sz="1400" b="1">
                <a:solidFill>
                  <a:schemeClr val="tx1">
                    <a:lumMod val="65000"/>
                    <a:lumOff val="35000"/>
                  </a:schemeClr>
                </a:solidFill>
                <a:latin typeface="Meiryo" panose="020B0604030504040204" pitchFamily="34" charset="-128"/>
                <a:ea typeface="Meiryo" panose="020B0604030504040204" pitchFamily="34" charset="-128"/>
              </a:rPr>
              <a:t>アーキテクチャ</a:t>
            </a:r>
          </a:p>
        </p:txBody>
      </p:sp>
      <p:sp>
        <p:nvSpPr>
          <p:cNvPr id="182" name="テキスト ボックス 181">
            <a:extLst>
              <a:ext uri="{FF2B5EF4-FFF2-40B4-BE49-F238E27FC236}">
                <a16:creationId xmlns:a16="http://schemas.microsoft.com/office/drawing/2014/main" id="{BDC01299-4EBF-0448-B40C-3BCC49EBBFA2}"/>
              </a:ext>
            </a:extLst>
          </p:cNvPr>
          <p:cNvSpPr txBox="1"/>
          <p:nvPr/>
        </p:nvSpPr>
        <p:spPr>
          <a:xfrm>
            <a:off x="950124" y="5888215"/>
            <a:ext cx="902811" cy="307777"/>
          </a:xfrm>
          <a:prstGeom prst="rect">
            <a:avLst/>
          </a:prstGeom>
          <a:noFill/>
        </p:spPr>
        <p:txBody>
          <a:bodyPr wrap="none" rtlCol="0">
            <a:spAutoFit/>
          </a:bodyPr>
          <a:lstStyle/>
          <a:p>
            <a:pPr algn="r"/>
            <a:r>
              <a:rPr kumimoji="1" lang="ja-JP" altLang="en-US" sz="1400" b="1">
                <a:solidFill>
                  <a:schemeClr val="tx1">
                    <a:lumMod val="65000"/>
                    <a:lumOff val="35000"/>
                  </a:schemeClr>
                </a:solidFill>
                <a:latin typeface="Meiryo" panose="020B0604030504040204" pitchFamily="34" charset="-128"/>
                <a:ea typeface="Meiryo" panose="020B0604030504040204" pitchFamily="34" charset="-128"/>
              </a:rPr>
              <a:t>主な顧客</a:t>
            </a:r>
          </a:p>
        </p:txBody>
      </p:sp>
      <p:grpSp>
        <p:nvGrpSpPr>
          <p:cNvPr id="12" name="グループ化 11">
            <a:extLst>
              <a:ext uri="{FF2B5EF4-FFF2-40B4-BE49-F238E27FC236}">
                <a16:creationId xmlns:a16="http://schemas.microsoft.com/office/drawing/2014/main" id="{2BB73604-B2F3-3A4A-85A3-AA9D93D60E95}"/>
              </a:ext>
            </a:extLst>
          </p:cNvPr>
          <p:cNvGrpSpPr/>
          <p:nvPr/>
        </p:nvGrpSpPr>
        <p:grpSpPr>
          <a:xfrm>
            <a:off x="5130703" y="986271"/>
            <a:ext cx="3931704" cy="5518699"/>
            <a:chOff x="5130703" y="986271"/>
            <a:chExt cx="3931704" cy="5518699"/>
          </a:xfrm>
        </p:grpSpPr>
        <p:sp>
          <p:nvSpPr>
            <p:cNvPr id="28" name="雲 27">
              <a:extLst>
                <a:ext uri="{FF2B5EF4-FFF2-40B4-BE49-F238E27FC236}">
                  <a16:creationId xmlns:a16="http://schemas.microsoft.com/office/drawing/2014/main" id="{443F57EF-7E90-3348-B99A-533E4E0E571C}"/>
                </a:ext>
              </a:extLst>
            </p:cNvPr>
            <p:cNvSpPr/>
            <p:nvPr/>
          </p:nvSpPr>
          <p:spPr>
            <a:xfrm>
              <a:off x="7114113" y="986271"/>
              <a:ext cx="1219929" cy="896961"/>
            </a:xfrm>
            <a:prstGeom prst="cloud">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C6B0C83D-544C-804A-8950-B749EB35D0D1}"/>
                </a:ext>
              </a:extLst>
            </p:cNvPr>
            <p:cNvSpPr txBox="1"/>
            <p:nvPr/>
          </p:nvSpPr>
          <p:spPr>
            <a:xfrm>
              <a:off x="7403687" y="1050867"/>
              <a:ext cx="732188" cy="369332"/>
            </a:xfrm>
            <a:prstGeom prst="rect">
              <a:avLst/>
            </a:prstGeom>
            <a:noFill/>
          </p:spPr>
          <p:txBody>
            <a:bodyPr wrap="none" rtlCol="0">
              <a:spAutoFit/>
            </a:bodyPr>
            <a:lstStyle/>
            <a:p>
              <a:pPr algn="ctr"/>
              <a:r>
                <a:rPr lang="en-US" altLang="ja-JP" dirty="0">
                  <a:solidFill>
                    <a:schemeClr val="bg1"/>
                  </a:solidFill>
                  <a:latin typeface="Meiryo" panose="020B0604030504040204" pitchFamily="34" charset="-128"/>
                  <a:ea typeface="Meiryo" panose="020B0604030504040204" pitchFamily="34" charset="-128"/>
                </a:rPr>
                <a:t>P</a:t>
              </a:r>
              <a:r>
                <a:rPr kumimoji="1" lang="en-US" altLang="ja-JP" dirty="0">
                  <a:solidFill>
                    <a:schemeClr val="bg1"/>
                  </a:solidFill>
                  <a:latin typeface="Meiryo" panose="020B0604030504040204" pitchFamily="34" charset="-128"/>
                  <a:ea typeface="Meiryo" panose="020B0604030504040204" pitchFamily="34" charset="-128"/>
                </a:rPr>
                <a:t>aaS</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F4117D6-D9FA-FC4C-8DC7-364AC8AE2DAB}"/>
                </a:ext>
              </a:extLst>
            </p:cNvPr>
            <p:cNvSpPr/>
            <p:nvPr/>
          </p:nvSpPr>
          <p:spPr>
            <a:xfrm>
              <a:off x="7366539" y="150084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9B4B90EA-4FDA-7E4B-BF78-D5AACEF7240E}"/>
                </a:ext>
              </a:extLst>
            </p:cNvPr>
            <p:cNvSpPr/>
            <p:nvPr/>
          </p:nvSpPr>
          <p:spPr>
            <a:xfrm>
              <a:off x="7677350" y="1500839"/>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AE7438D5-4379-2041-86D9-0B91F5D977F4}"/>
                </a:ext>
              </a:extLst>
            </p:cNvPr>
            <p:cNvSpPr/>
            <p:nvPr/>
          </p:nvSpPr>
          <p:spPr>
            <a:xfrm>
              <a:off x="7525178" y="150084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A5CA701F-12EF-A142-8B41-B4A291B2E880}"/>
                </a:ext>
              </a:extLst>
            </p:cNvPr>
            <p:cNvSpPr/>
            <p:nvPr/>
          </p:nvSpPr>
          <p:spPr>
            <a:xfrm>
              <a:off x="7835989" y="1500839"/>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95FEE91-CDB4-6B4F-92B7-FAD7327912DB}"/>
                </a:ext>
              </a:extLst>
            </p:cNvPr>
            <p:cNvSpPr/>
            <p:nvPr/>
          </p:nvSpPr>
          <p:spPr>
            <a:xfrm>
              <a:off x="7366539" y="133745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6150E1A-1278-5440-9358-2C02B20B8654}"/>
                </a:ext>
              </a:extLst>
            </p:cNvPr>
            <p:cNvSpPr/>
            <p:nvPr/>
          </p:nvSpPr>
          <p:spPr>
            <a:xfrm>
              <a:off x="7677350" y="133745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287DEB3B-8E39-4C40-888A-C6DC8F12FDE7}"/>
                </a:ext>
              </a:extLst>
            </p:cNvPr>
            <p:cNvSpPr/>
            <p:nvPr/>
          </p:nvSpPr>
          <p:spPr>
            <a:xfrm>
              <a:off x="7525178" y="1337451"/>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DC518A06-DBA4-C448-8396-73A314E6E46B}"/>
                </a:ext>
              </a:extLst>
            </p:cNvPr>
            <p:cNvSpPr/>
            <p:nvPr/>
          </p:nvSpPr>
          <p:spPr>
            <a:xfrm>
              <a:off x="7835989" y="133745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640EDD6A-4DB6-C541-B1C0-ED2D87A7B2E9}"/>
                </a:ext>
              </a:extLst>
            </p:cNvPr>
            <p:cNvSpPr/>
            <p:nvPr/>
          </p:nvSpPr>
          <p:spPr>
            <a:xfrm>
              <a:off x="8004966" y="1500839"/>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E3D4E0B0-6E8B-1C48-AEF6-6C307ADE69D3}"/>
                </a:ext>
              </a:extLst>
            </p:cNvPr>
            <p:cNvSpPr/>
            <p:nvPr/>
          </p:nvSpPr>
          <p:spPr>
            <a:xfrm>
              <a:off x="8004966" y="1337450"/>
              <a:ext cx="126785" cy="12966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F588B932-476E-C04D-B64E-FE52C15D364D}"/>
                </a:ext>
              </a:extLst>
            </p:cNvPr>
            <p:cNvSpPr txBox="1"/>
            <p:nvPr/>
          </p:nvSpPr>
          <p:spPr>
            <a:xfrm>
              <a:off x="6685543" y="1936100"/>
              <a:ext cx="2159566"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コンテナ／サーバーレス</a:t>
              </a:r>
            </a:p>
          </p:txBody>
        </p:sp>
        <p:pic>
          <p:nvPicPr>
            <p:cNvPr id="41" name="図 40">
              <a:extLst>
                <a:ext uri="{FF2B5EF4-FFF2-40B4-BE49-F238E27FC236}">
                  <a16:creationId xmlns:a16="http://schemas.microsoft.com/office/drawing/2014/main" id="{C5E747C3-7A65-504A-BF2F-236BC29B7101}"/>
                </a:ext>
              </a:extLst>
            </p:cNvPr>
            <p:cNvPicPr>
              <a:picLocks noChangeAspect="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862403" y="2361876"/>
              <a:ext cx="413717" cy="415627"/>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814473A1-49C8-1044-8D6C-C0D758EA7635}"/>
                </a:ext>
              </a:extLst>
            </p:cNvPr>
            <p:cNvPicPr>
              <a:picLocks noChangeAspect="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205730" y="2365935"/>
              <a:ext cx="413717" cy="415627"/>
            </a:xfrm>
            <a:prstGeom prst="rect">
              <a:avLst/>
            </a:prstGeom>
            <a:effectLst>
              <a:outerShdw blurRad="50800" dist="38100" dir="2700000" algn="tl" rotWithShape="0">
                <a:prstClr val="black">
                  <a:alpha val="40000"/>
                </a:prstClr>
              </a:outerShdw>
            </a:effectLst>
          </p:spPr>
        </p:pic>
        <p:pic>
          <p:nvPicPr>
            <p:cNvPr id="43" name="図 42">
              <a:extLst>
                <a:ext uri="{FF2B5EF4-FFF2-40B4-BE49-F238E27FC236}">
                  <a16:creationId xmlns:a16="http://schemas.microsoft.com/office/drawing/2014/main" id="{B501D114-818F-0944-9778-90DE2CEA583A}"/>
                </a:ext>
              </a:extLst>
            </p:cNvPr>
            <p:cNvPicPr>
              <a:picLocks noChangeAspect="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549057" y="2361875"/>
              <a:ext cx="413717" cy="415627"/>
            </a:xfrm>
            <a:prstGeom prst="rect">
              <a:avLst/>
            </a:prstGeom>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66B18CD6-3D44-1048-9F8F-701ECAD21A34}"/>
                </a:ext>
              </a:extLst>
            </p:cNvPr>
            <p:cNvPicPr>
              <a:picLocks noChangeAspect="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892355" y="2361875"/>
              <a:ext cx="413717" cy="415627"/>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37542AB3-213C-004B-883D-9B9E88E93D0B}"/>
                </a:ext>
              </a:extLst>
            </p:cNvPr>
            <p:cNvPicPr>
              <a:picLocks noChangeAspect="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236029" y="2361875"/>
              <a:ext cx="413717" cy="415627"/>
            </a:xfrm>
            <a:prstGeom prst="rect">
              <a:avLst/>
            </a:prstGeom>
            <a:effectLst>
              <a:outerShdw blurRad="50800" dist="38100" dir="2700000" algn="tl" rotWithShape="0">
                <a:prstClr val="black">
                  <a:alpha val="40000"/>
                </a:prstClr>
              </a:outerShdw>
            </a:effectLst>
          </p:spPr>
        </p:pic>
        <p:sp>
          <p:nvSpPr>
            <p:cNvPr id="46" name="テキスト ボックス 45">
              <a:extLst>
                <a:ext uri="{FF2B5EF4-FFF2-40B4-BE49-F238E27FC236}">
                  <a16:creationId xmlns:a16="http://schemas.microsoft.com/office/drawing/2014/main" id="{5CF78504-A685-2F41-9981-A8F397D20AA2}"/>
                </a:ext>
              </a:extLst>
            </p:cNvPr>
            <p:cNvSpPr txBox="1"/>
            <p:nvPr/>
          </p:nvSpPr>
          <p:spPr>
            <a:xfrm>
              <a:off x="6638517" y="2869280"/>
              <a:ext cx="2204450" cy="523220"/>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アジャイル＋</a:t>
              </a:r>
              <a:r>
                <a:rPr kumimoji="1" lang="en-US" altLang="ja-JP" sz="1400" dirty="0">
                  <a:solidFill>
                    <a:srgbClr val="0070C0"/>
                  </a:solidFill>
                  <a:latin typeface="Meiryo" panose="020B0604030504040204" pitchFamily="34" charset="-128"/>
                  <a:ea typeface="Meiryo" panose="020B0604030504040204" pitchFamily="34" charset="-128"/>
                </a:rPr>
                <a:t>DevOps</a:t>
              </a:r>
            </a:p>
            <a:p>
              <a:pPr algn="ctr"/>
              <a:r>
                <a:rPr lang="en-US" altLang="ja-JP" sz="1400" dirty="0">
                  <a:solidFill>
                    <a:srgbClr val="0070C0"/>
                  </a:solidFill>
                  <a:latin typeface="Meiryo" panose="020B0604030504040204" pitchFamily="34" charset="-128"/>
                  <a:ea typeface="Meiryo" panose="020B0604030504040204" pitchFamily="34" charset="-128"/>
                </a:rPr>
                <a:t>1</a:t>
              </a:r>
              <a:r>
                <a:rPr lang="ja-JP" altLang="en-US" sz="1400">
                  <a:solidFill>
                    <a:srgbClr val="0070C0"/>
                  </a:solidFill>
                  <a:latin typeface="Meiryo" panose="020B0604030504040204" pitchFamily="34" charset="-128"/>
                  <a:ea typeface="Meiryo" panose="020B0604030504040204" pitchFamily="34" charset="-128"/>
                </a:rPr>
                <a:t>ヶ月</a:t>
              </a:r>
              <a:r>
                <a:rPr lang="en-US" altLang="ja-JP" sz="1400" dirty="0">
                  <a:solidFill>
                    <a:srgbClr val="0070C0"/>
                  </a:solidFill>
                  <a:latin typeface="Meiryo" panose="020B0604030504040204" pitchFamily="34" charset="-128"/>
                  <a:ea typeface="Meiryo" panose="020B0604030504040204" pitchFamily="34" charset="-128"/>
                </a:rPr>
                <a:t>〜3</a:t>
              </a:r>
              <a:r>
                <a:rPr lang="ja-JP" altLang="en-US" sz="1400">
                  <a:solidFill>
                    <a:srgbClr val="0070C0"/>
                  </a:solidFill>
                  <a:latin typeface="Meiryo" panose="020B0604030504040204" pitchFamily="34" charset="-128"/>
                  <a:ea typeface="Meiryo" panose="020B0604030504040204" pitchFamily="34" charset="-128"/>
                </a:rPr>
                <a:t>ヶ月／成果連動</a:t>
              </a:r>
              <a:endParaRPr kumimoji="1" lang="ja-JP" altLang="en-US" sz="1400">
                <a:solidFill>
                  <a:srgbClr val="0070C0"/>
                </a:solidFill>
                <a:latin typeface="Meiryo" panose="020B0604030504040204" pitchFamily="34" charset="-128"/>
                <a:ea typeface="Meiryo" panose="020B0604030504040204" pitchFamily="34" charset="-128"/>
              </a:endParaRPr>
            </a:p>
          </p:txBody>
        </p:sp>
        <p:pic>
          <p:nvPicPr>
            <p:cNvPr id="51" name="図 50">
              <a:extLst>
                <a:ext uri="{FF2B5EF4-FFF2-40B4-BE49-F238E27FC236}">
                  <a16:creationId xmlns:a16="http://schemas.microsoft.com/office/drawing/2014/main" id="{BA2D3C95-F4F2-9D4F-8639-DFF589B669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88719" y="3537796"/>
              <a:ext cx="1226099" cy="697609"/>
            </a:xfrm>
            <a:prstGeom prst="rect">
              <a:avLst/>
            </a:prstGeom>
            <a:effectLst>
              <a:outerShdw blurRad="50800" dist="38100" dir="2700000" algn="tl" rotWithShape="0">
                <a:prstClr val="black">
                  <a:alpha val="40000"/>
                </a:prstClr>
              </a:outerShdw>
            </a:effectLst>
          </p:spPr>
        </p:pic>
        <p:sp>
          <p:nvSpPr>
            <p:cNvPr id="82" name="正方形/長方形 81">
              <a:extLst>
                <a:ext uri="{FF2B5EF4-FFF2-40B4-BE49-F238E27FC236}">
                  <a16:creationId xmlns:a16="http://schemas.microsoft.com/office/drawing/2014/main" id="{6948ADBD-C33A-AE44-9DED-1EE4E81BAD34}"/>
                </a:ext>
              </a:extLst>
            </p:cNvPr>
            <p:cNvSpPr/>
            <p:nvPr/>
          </p:nvSpPr>
          <p:spPr>
            <a:xfrm>
              <a:off x="6521781" y="4634510"/>
              <a:ext cx="220401" cy="1704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4A87A4BB-9B43-3A4B-BB31-517AA2D75EBA}"/>
                </a:ext>
              </a:extLst>
            </p:cNvPr>
            <p:cNvSpPr/>
            <p:nvPr/>
          </p:nvSpPr>
          <p:spPr>
            <a:xfrm>
              <a:off x="6874603" y="4934275"/>
              <a:ext cx="220401" cy="1704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39DC5962-E4BF-E04D-9F65-783E7522034E}"/>
                </a:ext>
              </a:extLst>
            </p:cNvPr>
            <p:cNvSpPr/>
            <p:nvPr/>
          </p:nvSpPr>
          <p:spPr>
            <a:xfrm>
              <a:off x="6878924" y="4640235"/>
              <a:ext cx="220401" cy="1704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65D5AACC-6BEA-1F42-BB8B-D94FD0F797F1}"/>
                </a:ext>
              </a:extLst>
            </p:cNvPr>
            <p:cNvSpPr/>
            <p:nvPr/>
          </p:nvSpPr>
          <p:spPr>
            <a:xfrm>
              <a:off x="6522058" y="4931825"/>
              <a:ext cx="220401" cy="1704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17426964-F8B8-DA48-87C5-51F73D3DF31C}"/>
                </a:ext>
              </a:extLst>
            </p:cNvPr>
            <p:cNvSpPr/>
            <p:nvPr/>
          </p:nvSpPr>
          <p:spPr>
            <a:xfrm>
              <a:off x="7250789" y="4632804"/>
              <a:ext cx="220401" cy="1704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A1BFD0FF-DD96-6A44-BAE4-F624BF9453C8}"/>
                </a:ext>
              </a:extLst>
            </p:cNvPr>
            <p:cNvSpPr/>
            <p:nvPr/>
          </p:nvSpPr>
          <p:spPr>
            <a:xfrm>
              <a:off x="6850684" y="5268815"/>
              <a:ext cx="220401" cy="1704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284CE1C3-AF25-FE4D-9FDE-B600023FCEA3}"/>
                </a:ext>
              </a:extLst>
            </p:cNvPr>
            <p:cNvSpPr/>
            <p:nvPr/>
          </p:nvSpPr>
          <p:spPr>
            <a:xfrm>
              <a:off x="7250789" y="5266589"/>
              <a:ext cx="220401" cy="1704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a:extLst>
                <a:ext uri="{FF2B5EF4-FFF2-40B4-BE49-F238E27FC236}">
                  <a16:creationId xmlns:a16="http://schemas.microsoft.com/office/drawing/2014/main" id="{4BF9DCC5-CD1A-A145-BB7F-56944604F325}"/>
                </a:ext>
              </a:extLst>
            </p:cNvPr>
            <p:cNvCxnSpPr>
              <a:cxnSpLocks/>
              <a:stCxn id="82" idx="3"/>
              <a:endCxn id="84" idx="1"/>
            </p:cNvCxnSpPr>
            <p:nvPr/>
          </p:nvCxnSpPr>
          <p:spPr>
            <a:xfrm>
              <a:off x="6742182" y="4719743"/>
              <a:ext cx="136742" cy="572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 name="直線コネクタ 90">
              <a:extLst>
                <a:ext uri="{FF2B5EF4-FFF2-40B4-BE49-F238E27FC236}">
                  <a16:creationId xmlns:a16="http://schemas.microsoft.com/office/drawing/2014/main" id="{66D7EE84-846B-B245-8D7B-D85CE0D30A20}"/>
                </a:ext>
              </a:extLst>
            </p:cNvPr>
            <p:cNvCxnSpPr>
              <a:cxnSpLocks/>
              <a:stCxn id="85" idx="2"/>
              <a:endCxn id="87" idx="0"/>
            </p:cNvCxnSpPr>
            <p:nvPr/>
          </p:nvCxnSpPr>
          <p:spPr>
            <a:xfrm>
              <a:off x="6632259" y="5102291"/>
              <a:ext cx="328626" cy="16652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4" name="直線コネクタ 93">
              <a:extLst>
                <a:ext uri="{FF2B5EF4-FFF2-40B4-BE49-F238E27FC236}">
                  <a16:creationId xmlns:a16="http://schemas.microsoft.com/office/drawing/2014/main" id="{8B7C799F-8DD7-6145-AE9E-B93356B6C309}"/>
                </a:ext>
              </a:extLst>
            </p:cNvPr>
            <p:cNvCxnSpPr>
              <a:cxnSpLocks/>
              <a:stCxn id="85" idx="3"/>
              <a:endCxn id="83" idx="1"/>
            </p:cNvCxnSpPr>
            <p:nvPr/>
          </p:nvCxnSpPr>
          <p:spPr>
            <a:xfrm>
              <a:off x="6742459" y="5017058"/>
              <a:ext cx="132144" cy="24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8" name="直線コネクタ 97">
              <a:extLst>
                <a:ext uri="{FF2B5EF4-FFF2-40B4-BE49-F238E27FC236}">
                  <a16:creationId xmlns:a16="http://schemas.microsoft.com/office/drawing/2014/main" id="{2E6140C7-9686-FA47-9227-3CFC0F92A555}"/>
                </a:ext>
              </a:extLst>
            </p:cNvPr>
            <p:cNvCxnSpPr>
              <a:cxnSpLocks/>
              <a:stCxn id="84" idx="3"/>
              <a:endCxn id="86" idx="1"/>
            </p:cNvCxnSpPr>
            <p:nvPr/>
          </p:nvCxnSpPr>
          <p:spPr>
            <a:xfrm flipV="1">
              <a:off x="7099325" y="4718037"/>
              <a:ext cx="151464" cy="743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5" name="直線コネクタ 104">
              <a:extLst>
                <a:ext uri="{FF2B5EF4-FFF2-40B4-BE49-F238E27FC236}">
                  <a16:creationId xmlns:a16="http://schemas.microsoft.com/office/drawing/2014/main" id="{A80637E9-3D9D-2B49-B69D-1B1BB944925E}"/>
                </a:ext>
              </a:extLst>
            </p:cNvPr>
            <p:cNvCxnSpPr>
              <a:cxnSpLocks/>
              <a:stCxn id="84" idx="2"/>
              <a:endCxn id="83" idx="0"/>
            </p:cNvCxnSpPr>
            <p:nvPr/>
          </p:nvCxnSpPr>
          <p:spPr>
            <a:xfrm flipH="1">
              <a:off x="6984804" y="4810701"/>
              <a:ext cx="4321" cy="12357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8" name="直線コネクタ 107">
              <a:extLst>
                <a:ext uri="{FF2B5EF4-FFF2-40B4-BE49-F238E27FC236}">
                  <a16:creationId xmlns:a16="http://schemas.microsoft.com/office/drawing/2014/main" id="{F1E93F2A-841A-064E-8430-DE44F3108966}"/>
                </a:ext>
              </a:extLst>
            </p:cNvPr>
            <p:cNvCxnSpPr>
              <a:cxnSpLocks/>
              <a:stCxn id="83" idx="2"/>
            </p:cNvCxnSpPr>
            <p:nvPr/>
          </p:nvCxnSpPr>
          <p:spPr>
            <a:xfrm>
              <a:off x="6984804" y="5104741"/>
              <a:ext cx="396219" cy="21173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0" name="直線コネクタ 119">
              <a:extLst>
                <a:ext uri="{FF2B5EF4-FFF2-40B4-BE49-F238E27FC236}">
                  <a16:creationId xmlns:a16="http://schemas.microsoft.com/office/drawing/2014/main" id="{17BF0459-8E1D-504D-A511-7F29CA16F8E0}"/>
                </a:ext>
              </a:extLst>
            </p:cNvPr>
            <p:cNvCxnSpPr>
              <a:cxnSpLocks/>
              <a:stCxn id="82" idx="2"/>
              <a:endCxn id="85" idx="0"/>
            </p:cNvCxnSpPr>
            <p:nvPr/>
          </p:nvCxnSpPr>
          <p:spPr>
            <a:xfrm>
              <a:off x="6631982" y="4804976"/>
              <a:ext cx="277" cy="12684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1" name="テキスト ボックス 130">
              <a:extLst>
                <a:ext uri="{FF2B5EF4-FFF2-40B4-BE49-F238E27FC236}">
                  <a16:creationId xmlns:a16="http://schemas.microsoft.com/office/drawing/2014/main" id="{1D03148C-EB92-CF47-BA35-84C9B4237296}"/>
                </a:ext>
              </a:extLst>
            </p:cNvPr>
            <p:cNvSpPr txBox="1"/>
            <p:nvPr/>
          </p:nvSpPr>
          <p:spPr>
            <a:xfrm>
              <a:off x="7412588" y="4810701"/>
              <a:ext cx="1620957"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マイクロ</a:t>
              </a:r>
              <a:r>
                <a:rPr lang="ja-JP" altLang="en-US" sz="1400">
                  <a:solidFill>
                    <a:srgbClr val="0070C0"/>
                  </a:solidFill>
                  <a:latin typeface="Meiryo" panose="020B0604030504040204" pitchFamily="34" charset="-128"/>
                  <a:ea typeface="Meiryo" panose="020B0604030504040204" pitchFamily="34" charset="-128"/>
                </a:rPr>
                <a:t>サービス</a:t>
              </a:r>
              <a:endParaRPr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アーキテクチャ</a:t>
              </a:r>
            </a:p>
          </p:txBody>
        </p:sp>
        <p:cxnSp>
          <p:nvCxnSpPr>
            <p:cNvPr id="145" name="直線コネクタ 144">
              <a:extLst>
                <a:ext uri="{FF2B5EF4-FFF2-40B4-BE49-F238E27FC236}">
                  <a16:creationId xmlns:a16="http://schemas.microsoft.com/office/drawing/2014/main" id="{9C066530-F89D-7942-9E2B-874F57827B4E}"/>
                </a:ext>
              </a:extLst>
            </p:cNvPr>
            <p:cNvCxnSpPr>
              <a:cxnSpLocks/>
              <a:stCxn id="83" idx="3"/>
            </p:cNvCxnSpPr>
            <p:nvPr/>
          </p:nvCxnSpPr>
          <p:spPr>
            <a:xfrm flipV="1">
              <a:off x="7095004" y="4803270"/>
              <a:ext cx="287718" cy="216238"/>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168" name="グループ化 167">
              <a:extLst>
                <a:ext uri="{FF2B5EF4-FFF2-40B4-BE49-F238E27FC236}">
                  <a16:creationId xmlns:a16="http://schemas.microsoft.com/office/drawing/2014/main" id="{01ECA741-3640-214F-BC2D-A0F5EA05B9F3}"/>
                </a:ext>
              </a:extLst>
            </p:cNvPr>
            <p:cNvGrpSpPr/>
            <p:nvPr/>
          </p:nvGrpSpPr>
          <p:grpSpPr>
            <a:xfrm>
              <a:off x="6427637" y="5639755"/>
              <a:ext cx="869531" cy="865215"/>
              <a:chOff x="1716694" y="5639756"/>
              <a:chExt cx="869531" cy="865215"/>
            </a:xfrm>
          </p:grpSpPr>
          <p:sp>
            <p:nvSpPr>
              <p:cNvPr id="169" name="パイ 168">
                <a:extLst>
                  <a:ext uri="{FF2B5EF4-FFF2-40B4-BE49-F238E27FC236}">
                    <a16:creationId xmlns:a16="http://schemas.microsoft.com/office/drawing/2014/main" id="{9636CE6B-B053-2749-AEE7-36E5197C26D1}"/>
                  </a:ext>
                </a:extLst>
              </p:cNvPr>
              <p:cNvSpPr/>
              <p:nvPr/>
            </p:nvSpPr>
            <p:spPr>
              <a:xfrm>
                <a:off x="1716694" y="5696522"/>
                <a:ext cx="804700" cy="808449"/>
              </a:xfrm>
              <a:prstGeom prst="pi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パイ 169">
                <a:extLst>
                  <a:ext uri="{FF2B5EF4-FFF2-40B4-BE49-F238E27FC236}">
                    <a16:creationId xmlns:a16="http://schemas.microsoft.com/office/drawing/2014/main" id="{492F9F28-BF5A-494C-880C-E5195EFE6F85}"/>
                  </a:ext>
                </a:extLst>
              </p:cNvPr>
              <p:cNvSpPr/>
              <p:nvPr/>
            </p:nvSpPr>
            <p:spPr>
              <a:xfrm rot="5400000">
                <a:off x="1779651" y="5637881"/>
                <a:ext cx="804700" cy="808449"/>
              </a:xfrm>
              <a:prstGeom prst="pie">
                <a:avLst>
                  <a:gd name="adj1" fmla="val 10921689"/>
                  <a:gd name="adj2" fmla="val 162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2" name="テキスト ボックス 171">
              <a:extLst>
                <a:ext uri="{FF2B5EF4-FFF2-40B4-BE49-F238E27FC236}">
                  <a16:creationId xmlns:a16="http://schemas.microsoft.com/office/drawing/2014/main" id="{B9FA591F-9641-A044-8E73-C487EF849FE8}"/>
                </a:ext>
              </a:extLst>
            </p:cNvPr>
            <p:cNvSpPr txBox="1"/>
            <p:nvPr/>
          </p:nvSpPr>
          <p:spPr>
            <a:xfrm>
              <a:off x="7403687" y="5882422"/>
              <a:ext cx="1620957" cy="307777"/>
            </a:xfrm>
            <a:prstGeom prst="rect">
              <a:avLst/>
            </a:prstGeom>
            <a:noFill/>
          </p:spPr>
          <p:txBody>
            <a:bodyPr wrap="none" rtlCol="0">
              <a:spAutoFit/>
            </a:bodyPr>
            <a:lstStyle/>
            <a:p>
              <a:r>
                <a:rPr lang="ja-JP" altLang="en-US" sz="1400">
                  <a:solidFill>
                    <a:srgbClr val="0070C0"/>
                  </a:solidFill>
                  <a:latin typeface="Meiryo" panose="020B0604030504040204" pitchFamily="34" charset="-128"/>
                  <a:ea typeface="Meiryo" panose="020B0604030504040204" pitchFamily="34" charset="-128"/>
                </a:rPr>
                <a:t>事業部門</a:t>
              </a:r>
              <a:r>
                <a:rPr kumimoji="1" lang="ja-JP" altLang="en-US" sz="1400">
                  <a:solidFill>
                    <a:srgbClr val="0070C0"/>
                  </a:solidFill>
                  <a:latin typeface="Meiryo" panose="020B0604030504040204" pitchFamily="34" charset="-128"/>
                  <a:ea typeface="Meiryo" panose="020B0604030504040204" pitchFamily="34" charset="-128"/>
                </a:rPr>
                <a:t>・経営者</a:t>
              </a:r>
            </a:p>
          </p:txBody>
        </p:sp>
        <p:sp>
          <p:nvSpPr>
            <p:cNvPr id="173" name="ストライプ矢印 172">
              <a:extLst>
                <a:ext uri="{FF2B5EF4-FFF2-40B4-BE49-F238E27FC236}">
                  <a16:creationId xmlns:a16="http://schemas.microsoft.com/office/drawing/2014/main" id="{895741CC-C507-2C40-9883-BC3C59D0807F}"/>
                </a:ext>
              </a:extLst>
            </p:cNvPr>
            <p:cNvSpPr/>
            <p:nvPr/>
          </p:nvSpPr>
          <p:spPr>
            <a:xfrm>
              <a:off x="5148073" y="1231826"/>
              <a:ext cx="891251" cy="697609"/>
            </a:xfrm>
            <a:prstGeom prst="striped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ストライプ矢印 173">
              <a:extLst>
                <a:ext uri="{FF2B5EF4-FFF2-40B4-BE49-F238E27FC236}">
                  <a16:creationId xmlns:a16="http://schemas.microsoft.com/office/drawing/2014/main" id="{A83BD701-D05F-434A-8404-C6FB15BB756D}"/>
                </a:ext>
              </a:extLst>
            </p:cNvPr>
            <p:cNvSpPr/>
            <p:nvPr/>
          </p:nvSpPr>
          <p:spPr>
            <a:xfrm>
              <a:off x="5142278" y="2433389"/>
              <a:ext cx="891251" cy="697609"/>
            </a:xfrm>
            <a:prstGeom prst="striped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ストライプ矢印 174">
              <a:extLst>
                <a:ext uri="{FF2B5EF4-FFF2-40B4-BE49-F238E27FC236}">
                  <a16:creationId xmlns:a16="http://schemas.microsoft.com/office/drawing/2014/main" id="{80FE12C2-146E-104C-8EB4-4E9B44E807A2}"/>
                </a:ext>
              </a:extLst>
            </p:cNvPr>
            <p:cNvSpPr/>
            <p:nvPr/>
          </p:nvSpPr>
          <p:spPr>
            <a:xfrm>
              <a:off x="5142278" y="3550898"/>
              <a:ext cx="891251" cy="697609"/>
            </a:xfrm>
            <a:prstGeom prst="striped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ストライプ矢印 175">
              <a:extLst>
                <a:ext uri="{FF2B5EF4-FFF2-40B4-BE49-F238E27FC236}">
                  <a16:creationId xmlns:a16="http://schemas.microsoft.com/office/drawing/2014/main" id="{05DED5CE-0C82-9E46-A3B8-F7FF9AA51A50}"/>
                </a:ext>
              </a:extLst>
            </p:cNvPr>
            <p:cNvSpPr/>
            <p:nvPr/>
          </p:nvSpPr>
          <p:spPr>
            <a:xfrm>
              <a:off x="5142278" y="4627344"/>
              <a:ext cx="891251" cy="697609"/>
            </a:xfrm>
            <a:prstGeom prst="striped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ストライプ矢印 176">
              <a:extLst>
                <a:ext uri="{FF2B5EF4-FFF2-40B4-BE49-F238E27FC236}">
                  <a16:creationId xmlns:a16="http://schemas.microsoft.com/office/drawing/2014/main" id="{0B0DFB3C-8F07-314A-8B07-0284C8C8125A}"/>
                </a:ext>
              </a:extLst>
            </p:cNvPr>
            <p:cNvSpPr/>
            <p:nvPr/>
          </p:nvSpPr>
          <p:spPr>
            <a:xfrm>
              <a:off x="5130703" y="5564894"/>
              <a:ext cx="891251" cy="697609"/>
            </a:xfrm>
            <a:prstGeom prst="striped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テキスト ボックス 182">
              <a:extLst>
                <a:ext uri="{FF2B5EF4-FFF2-40B4-BE49-F238E27FC236}">
                  <a16:creationId xmlns:a16="http://schemas.microsoft.com/office/drawing/2014/main" id="{5AA01373-5BD4-354F-BCAF-A80B1F5CFC73}"/>
                </a:ext>
              </a:extLst>
            </p:cNvPr>
            <p:cNvSpPr txBox="1"/>
            <p:nvPr/>
          </p:nvSpPr>
          <p:spPr>
            <a:xfrm>
              <a:off x="7800523" y="3672483"/>
              <a:ext cx="1261884" cy="523220"/>
            </a:xfrm>
            <a:prstGeom prst="rect">
              <a:avLst/>
            </a:prstGeom>
            <a:noFill/>
          </p:spPr>
          <p:txBody>
            <a:bodyPr wrap="none" rtlCol="0">
              <a:spAutoFit/>
            </a:bodyPr>
            <a:lstStyle/>
            <a:p>
              <a:r>
                <a:rPr lang="ja-JP" altLang="en-US" sz="1400">
                  <a:solidFill>
                    <a:srgbClr val="0070C0"/>
                  </a:solidFill>
                  <a:latin typeface="Meiryo" panose="020B0604030504040204" pitchFamily="34" charset="-128"/>
                  <a:ea typeface="Meiryo" panose="020B0604030504040204" pitchFamily="34" charset="-128"/>
                </a:rPr>
                <a:t>第５世代</a:t>
              </a:r>
              <a:endParaRPr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通信システム</a:t>
              </a:r>
            </a:p>
          </p:txBody>
        </p:sp>
      </p:grpSp>
      <p:sp>
        <p:nvSpPr>
          <p:cNvPr id="13" name="正方形/長方形 12">
            <a:extLst>
              <a:ext uri="{FF2B5EF4-FFF2-40B4-BE49-F238E27FC236}">
                <a16:creationId xmlns:a16="http://schemas.microsoft.com/office/drawing/2014/main" id="{5542AADD-DF96-A447-81D5-160A24498A90}"/>
              </a:ext>
            </a:extLst>
          </p:cNvPr>
          <p:cNvSpPr/>
          <p:nvPr/>
        </p:nvSpPr>
        <p:spPr>
          <a:xfrm>
            <a:off x="6192456" y="810228"/>
            <a:ext cx="2841089" cy="5781372"/>
          </a:xfrm>
          <a:prstGeom prst="rect">
            <a:avLst/>
          </a:prstGeom>
          <a:solidFill>
            <a:srgbClr val="FFFFFF">
              <a:alpha val="6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0432FF"/>
                </a:solidFill>
                <a:latin typeface="ＭＳ Ｐゴシック"/>
                <a:ea typeface="ＭＳ Ｐゴシック"/>
                <a:cs typeface="ＭＳ Ｐゴシック"/>
              </a:rPr>
              <a:t>スピード</a:t>
            </a:r>
            <a:endParaRPr kumimoji="1" lang="en-US" altLang="ja-JP" sz="2800" b="1" dirty="0">
              <a:solidFill>
                <a:srgbClr val="0432FF"/>
              </a:solidFill>
              <a:latin typeface="ＭＳ Ｐゴシック"/>
              <a:ea typeface="ＭＳ Ｐゴシック"/>
              <a:cs typeface="ＭＳ Ｐゴシック"/>
            </a:endParaRPr>
          </a:p>
          <a:p>
            <a:pPr algn="ctr"/>
            <a:r>
              <a:rPr lang="en-US" altLang="ja-JP" sz="3600" b="1" dirty="0">
                <a:solidFill>
                  <a:schemeClr val="accent6">
                    <a:lumMod val="75000"/>
                  </a:schemeClr>
                </a:solidFill>
                <a:latin typeface="ＭＳ Ｐゴシック"/>
                <a:ea typeface="ＭＳ Ｐゴシック"/>
                <a:cs typeface="ＭＳ Ｐゴシック"/>
              </a:rPr>
              <a:t>×</a:t>
            </a:r>
            <a:endParaRPr kumimoji="1" lang="en-US" altLang="ja-JP" sz="3600" b="1" dirty="0">
              <a:solidFill>
                <a:schemeClr val="accent6">
                  <a:lumMod val="75000"/>
                </a:schemeClr>
              </a:solidFill>
              <a:latin typeface="ＭＳ Ｐゴシック"/>
              <a:ea typeface="ＭＳ Ｐゴシック"/>
              <a:cs typeface="ＭＳ Ｐゴシック"/>
            </a:endParaRPr>
          </a:p>
          <a:p>
            <a:pPr algn="ctr"/>
            <a:r>
              <a:rPr lang="ja-JP" altLang="en-US" sz="2800" b="1">
                <a:solidFill>
                  <a:srgbClr val="0432FF"/>
                </a:solidFill>
                <a:latin typeface="ＭＳ Ｐゴシック"/>
                <a:ea typeface="ＭＳ Ｐゴシック"/>
                <a:cs typeface="ＭＳ Ｐゴシック"/>
              </a:rPr>
              <a:t>アジリティ</a:t>
            </a:r>
            <a:endParaRPr lang="en-US" altLang="ja-JP" sz="2800" b="1" dirty="0">
              <a:solidFill>
                <a:srgbClr val="0432FF"/>
              </a:solidFill>
              <a:latin typeface="ＭＳ Ｐゴシック"/>
              <a:ea typeface="ＭＳ Ｐゴシック"/>
              <a:cs typeface="ＭＳ Ｐゴシック"/>
            </a:endParaRPr>
          </a:p>
          <a:p>
            <a:pPr algn="ctr"/>
            <a:r>
              <a:rPr lang="en-US" altLang="ja-JP" sz="3600" b="1" dirty="0">
                <a:solidFill>
                  <a:schemeClr val="accent6">
                    <a:lumMod val="75000"/>
                  </a:schemeClr>
                </a:solidFill>
                <a:latin typeface="ＭＳ Ｐゴシック"/>
                <a:ea typeface="ＭＳ Ｐゴシック"/>
                <a:cs typeface="ＭＳ Ｐゴシック"/>
              </a:rPr>
              <a:t>×</a:t>
            </a:r>
          </a:p>
          <a:p>
            <a:pPr algn="ctr"/>
            <a:r>
              <a:rPr kumimoji="1" lang="ja-JP" altLang="en-US" sz="2800" b="1">
                <a:solidFill>
                  <a:srgbClr val="0432FF"/>
                </a:solidFill>
                <a:latin typeface="ＭＳ Ｐゴシック"/>
                <a:ea typeface="ＭＳ Ｐゴシック"/>
                <a:cs typeface="ＭＳ Ｐゴシック"/>
              </a:rPr>
              <a:t>スケール</a:t>
            </a:r>
          </a:p>
        </p:txBody>
      </p:sp>
    </p:spTree>
    <p:extLst>
      <p:ext uri="{BB962C8B-B14F-4D97-AF65-F5344CB8AC3E}">
        <p14:creationId xmlns:p14="http://schemas.microsoft.com/office/powerpoint/2010/main" val="84858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最新トレンドを理解するために</a:t>
            </a:r>
            <a:endParaRPr lang="en-US" altLang="ja-JP" sz="2800" dirty="0">
              <a:solidFill>
                <a:srgbClr val="FFFFFF"/>
              </a:solidFill>
              <a:latin typeface="Meiryo" panose="020B0604030504040204" pitchFamily="34" charset="-128"/>
              <a:ea typeface="Meiryo" panose="020B0604030504040204" pitchFamily="34" charset="-128"/>
              <a:cs typeface="Arial"/>
            </a:endParaRPr>
          </a:p>
          <a:p>
            <a:pPr algn="ctr"/>
            <a:r>
              <a:rPr lang="ja-JP" altLang="en-US" sz="2800">
                <a:solidFill>
                  <a:srgbClr val="FFFFFF"/>
                </a:solidFill>
                <a:latin typeface="Meiryo" panose="020B0604030504040204" pitchFamily="34" charset="-128"/>
                <a:ea typeface="Meiryo" panose="020B0604030504040204" pitchFamily="34" charset="-128"/>
                <a:cs typeface="Arial"/>
              </a:rPr>
              <a:t>おさえておきたい</a:t>
            </a:r>
            <a:r>
              <a:rPr lang="en-US" altLang="ja-JP" sz="2800" dirty="0">
                <a:solidFill>
                  <a:srgbClr val="FFFFFF"/>
                </a:solidFill>
                <a:effectLst/>
                <a:latin typeface="Meiryo" panose="020B0604030504040204" pitchFamily="34" charset="-128"/>
                <a:ea typeface="Meiryo" panose="020B0604030504040204" pitchFamily="34" charset="-128"/>
                <a:cs typeface="Arial"/>
              </a:rPr>
              <a:t>IT</a:t>
            </a:r>
            <a:r>
              <a:rPr lang="ja-JP" altLang="en-US" sz="2800">
                <a:solidFill>
                  <a:srgbClr val="FFFFFF"/>
                </a:solidFill>
                <a:effectLst/>
                <a:latin typeface="Meiryo" panose="020B0604030504040204" pitchFamily="34" charset="-128"/>
                <a:ea typeface="Meiryo" panose="020B0604030504040204" pitchFamily="34" charset="-128"/>
                <a:cs typeface="Arial"/>
              </a:rPr>
              <a:t>の基礎知識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85848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デジタルとは何か？</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38588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FA50BA26-9CC3-4E43-A11F-7608724C0C3E}"/>
              </a:ext>
            </a:extLst>
          </p:cNvPr>
          <p:cNvSpPr/>
          <p:nvPr/>
        </p:nvSpPr>
        <p:spPr>
          <a:xfrm>
            <a:off x="211071" y="848651"/>
            <a:ext cx="4019866" cy="5734711"/>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kumimoji="1" lang="ja-JP" altLang="en-US"/>
              <a:t>デジタルとフィジカル</a:t>
            </a:r>
          </a:p>
        </p:txBody>
      </p:sp>
      <p:pic>
        <p:nvPicPr>
          <p:cNvPr id="4" name="図 3">
            <a:extLst>
              <a:ext uri="{FF2B5EF4-FFF2-40B4-BE49-F238E27FC236}">
                <a16:creationId xmlns:a16="http://schemas.microsoft.com/office/drawing/2014/main" id="{72A9CB2E-114F-ED41-AEDF-36DF31CDFD8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7542" y="1904013"/>
            <a:ext cx="1086359" cy="1301029"/>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D1AD209B-D585-0444-9B95-0C7D036D98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0562" y="4667654"/>
            <a:ext cx="692454" cy="926361"/>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D87A520F-09F1-DE45-9D4E-5441B68917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23073" y="4667653"/>
            <a:ext cx="926362" cy="926362"/>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8733029A-94CA-3249-8E05-B9B9054B03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9672" y="3437651"/>
            <a:ext cx="1302659" cy="1064923"/>
          </a:xfrm>
          <a:prstGeom prst="rect">
            <a:avLst/>
          </a:prstGeom>
          <a:effectLst>
            <a:outerShdw blurRad="50800" dist="38100" dir="2700000" algn="tl" rotWithShape="0">
              <a:prstClr val="black">
                <a:alpha val="40000"/>
              </a:prstClr>
            </a:outerShdw>
          </a:effectLst>
        </p:spPr>
      </p:pic>
      <p:sp>
        <p:nvSpPr>
          <p:cNvPr id="39" name="テキスト ボックス 38">
            <a:extLst>
              <a:ext uri="{FF2B5EF4-FFF2-40B4-BE49-F238E27FC236}">
                <a16:creationId xmlns:a16="http://schemas.microsoft.com/office/drawing/2014/main" id="{9AE44A30-C36E-A74B-A557-58F9393AB099}"/>
              </a:ext>
            </a:extLst>
          </p:cNvPr>
          <p:cNvSpPr txBox="1"/>
          <p:nvPr/>
        </p:nvSpPr>
        <p:spPr>
          <a:xfrm>
            <a:off x="598263" y="5715728"/>
            <a:ext cx="3236785" cy="738664"/>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28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400">
                <a:solidFill>
                  <a:schemeClr val="accent6">
                    <a:lumMod val="75000"/>
                  </a:schemeClr>
                </a:solidFill>
                <a:latin typeface="Meiryo" panose="020B0604030504040204" pitchFamily="34" charset="-128"/>
                <a:ea typeface="Meiryo" panose="020B0604030504040204" pitchFamily="34" charset="-128"/>
              </a:rPr>
              <a:t>連続量（区切りなく続く値を持つ量）</a:t>
            </a:r>
            <a:endParaRPr kumimoji="1" lang="ja-JP" altLang="en-US" sz="1400">
              <a:solidFill>
                <a:schemeClr val="accent6">
                  <a:lumMod val="7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24B9141-C9A7-EA4D-8A4B-660A00B6A6E0}"/>
              </a:ext>
            </a:extLst>
          </p:cNvPr>
          <p:cNvSpPr txBox="1"/>
          <p:nvPr/>
        </p:nvSpPr>
        <p:spPr>
          <a:xfrm>
            <a:off x="457200" y="1049076"/>
            <a:ext cx="3518912" cy="707886"/>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現実世界（フィジカル世界）</a:t>
            </a:r>
            <a:endParaRPr kumimoji="1" lang="en-US" altLang="ja-JP" sz="20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のものごとやできごと</a:t>
            </a:r>
          </a:p>
        </p:txBody>
      </p:sp>
      <p:grpSp>
        <p:nvGrpSpPr>
          <p:cNvPr id="3" name="グループ化 2">
            <a:extLst>
              <a:ext uri="{FF2B5EF4-FFF2-40B4-BE49-F238E27FC236}">
                <a16:creationId xmlns:a16="http://schemas.microsoft.com/office/drawing/2014/main" id="{EB79EC07-2C28-2C43-9CD5-813235605695}"/>
              </a:ext>
            </a:extLst>
          </p:cNvPr>
          <p:cNvGrpSpPr/>
          <p:nvPr/>
        </p:nvGrpSpPr>
        <p:grpSpPr>
          <a:xfrm>
            <a:off x="3471819" y="848651"/>
            <a:ext cx="5461110" cy="5734711"/>
            <a:chOff x="3471819" y="848651"/>
            <a:chExt cx="5461110" cy="5734711"/>
          </a:xfrm>
        </p:grpSpPr>
        <p:sp>
          <p:nvSpPr>
            <p:cNvPr id="38" name="正方形/長方形 37">
              <a:extLst>
                <a:ext uri="{FF2B5EF4-FFF2-40B4-BE49-F238E27FC236}">
                  <a16:creationId xmlns:a16="http://schemas.microsoft.com/office/drawing/2014/main" id="{A75070BC-F7B0-7541-B32D-008F4042C1A1}"/>
                </a:ext>
              </a:extLst>
            </p:cNvPr>
            <p:cNvSpPr/>
            <p:nvPr/>
          </p:nvSpPr>
          <p:spPr>
            <a:xfrm>
              <a:off x="4913063" y="848651"/>
              <a:ext cx="4019866" cy="5734711"/>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48571D8-DBBF-4845-965E-E2242DABA99C}"/>
                </a:ext>
              </a:extLst>
            </p:cNvPr>
            <p:cNvPicPr>
              <a:picLocks noChangeAspect="1"/>
            </p:cNvPicPr>
            <p:nvPr/>
          </p:nvPicPr>
          <p:blipFill>
            <a:blip r:embed="rId6"/>
            <a:stretch>
              <a:fillRect/>
            </a:stretch>
          </p:blipFill>
          <p:spPr>
            <a:xfrm>
              <a:off x="6063818" y="1867442"/>
              <a:ext cx="1721813" cy="1528109"/>
            </a:xfrm>
            <a:prstGeom prst="rect">
              <a:avLst/>
            </a:prstGeom>
            <a:effectLst>
              <a:outerShdw blurRad="50800" dist="38100" dir="2700000" algn="tl" rotWithShape="0">
                <a:prstClr val="black">
                  <a:alpha val="40000"/>
                </a:prstClr>
              </a:outerShdw>
            </a:effectLst>
          </p:spPr>
        </p:pic>
        <p:grpSp>
          <p:nvGrpSpPr>
            <p:cNvPr id="21" name="グループ化 20">
              <a:extLst>
                <a:ext uri="{FF2B5EF4-FFF2-40B4-BE49-F238E27FC236}">
                  <a16:creationId xmlns:a16="http://schemas.microsoft.com/office/drawing/2014/main" id="{954E3802-7B14-674D-A06E-04F3572B4BFA}"/>
                </a:ext>
              </a:extLst>
            </p:cNvPr>
            <p:cNvGrpSpPr/>
            <p:nvPr/>
          </p:nvGrpSpPr>
          <p:grpSpPr>
            <a:xfrm>
              <a:off x="6161275" y="3627605"/>
              <a:ext cx="1523442" cy="682812"/>
              <a:chOff x="3021306" y="2463800"/>
              <a:chExt cx="4338160" cy="1930400"/>
            </a:xfrm>
            <a:effectLst>
              <a:outerShdw blurRad="50800" dist="38100" dir="2700000" algn="tl" rotWithShape="0">
                <a:prstClr val="black">
                  <a:alpha val="40000"/>
                </a:prstClr>
              </a:outerShdw>
            </a:effectLst>
          </p:grpSpPr>
          <p:pic>
            <p:nvPicPr>
              <p:cNvPr id="17" name="図 16">
                <a:extLst>
                  <a:ext uri="{FF2B5EF4-FFF2-40B4-BE49-F238E27FC236}">
                    <a16:creationId xmlns:a16="http://schemas.microsoft.com/office/drawing/2014/main" id="{EFEC5A7A-6693-9A46-A4A1-EA042614211F}"/>
                  </a:ext>
                </a:extLst>
              </p:cNvPr>
              <p:cNvPicPr>
                <a:picLocks noChangeAspect="1"/>
              </p:cNvPicPr>
              <p:nvPr/>
            </p:nvPicPr>
            <p:blipFill>
              <a:blip r:embed="rId7"/>
              <a:stretch>
                <a:fillRect/>
              </a:stretch>
            </p:blipFill>
            <p:spPr>
              <a:xfrm>
                <a:off x="4975133" y="2463800"/>
                <a:ext cx="1320800" cy="1930400"/>
              </a:xfrm>
              <a:prstGeom prst="rect">
                <a:avLst/>
              </a:prstGeom>
            </p:spPr>
          </p:pic>
          <p:pic>
            <p:nvPicPr>
              <p:cNvPr id="18" name="図 17">
                <a:extLst>
                  <a:ext uri="{FF2B5EF4-FFF2-40B4-BE49-F238E27FC236}">
                    <a16:creationId xmlns:a16="http://schemas.microsoft.com/office/drawing/2014/main" id="{93A263EA-797D-9043-8F39-F7D33D246361}"/>
                  </a:ext>
                </a:extLst>
              </p:cNvPr>
              <p:cNvPicPr>
                <a:picLocks noChangeAspect="1"/>
              </p:cNvPicPr>
              <p:nvPr/>
            </p:nvPicPr>
            <p:blipFill>
              <a:blip r:embed="rId8"/>
              <a:stretch>
                <a:fillRect/>
              </a:stretch>
            </p:blipFill>
            <p:spPr>
              <a:xfrm>
                <a:off x="3911600" y="2463800"/>
                <a:ext cx="1320800" cy="1930400"/>
              </a:xfrm>
              <a:prstGeom prst="rect">
                <a:avLst/>
              </a:prstGeom>
            </p:spPr>
          </p:pic>
          <p:pic>
            <p:nvPicPr>
              <p:cNvPr id="19" name="図 18">
                <a:extLst>
                  <a:ext uri="{FF2B5EF4-FFF2-40B4-BE49-F238E27FC236}">
                    <a16:creationId xmlns:a16="http://schemas.microsoft.com/office/drawing/2014/main" id="{C81B3B32-8C10-A245-9CC0-428D27D1C83C}"/>
                  </a:ext>
                </a:extLst>
              </p:cNvPr>
              <p:cNvPicPr>
                <a:picLocks noChangeAspect="1"/>
              </p:cNvPicPr>
              <p:nvPr/>
            </p:nvPicPr>
            <p:blipFill>
              <a:blip r:embed="rId9"/>
              <a:stretch>
                <a:fillRect/>
              </a:stretch>
            </p:blipFill>
            <p:spPr>
              <a:xfrm>
                <a:off x="6038666" y="2463800"/>
                <a:ext cx="1320800" cy="1930400"/>
              </a:xfrm>
              <a:prstGeom prst="rect">
                <a:avLst/>
              </a:prstGeom>
            </p:spPr>
          </p:pic>
          <p:pic>
            <p:nvPicPr>
              <p:cNvPr id="20" name="図 19">
                <a:extLst>
                  <a:ext uri="{FF2B5EF4-FFF2-40B4-BE49-F238E27FC236}">
                    <a16:creationId xmlns:a16="http://schemas.microsoft.com/office/drawing/2014/main" id="{2BBFCC14-6B9E-2F4F-BFE4-4CF4C9115535}"/>
                  </a:ext>
                </a:extLst>
              </p:cNvPr>
              <p:cNvPicPr>
                <a:picLocks noChangeAspect="1"/>
              </p:cNvPicPr>
              <p:nvPr/>
            </p:nvPicPr>
            <p:blipFill>
              <a:blip r:embed="rId10"/>
              <a:stretch>
                <a:fillRect/>
              </a:stretch>
            </p:blipFill>
            <p:spPr>
              <a:xfrm>
                <a:off x="3021306" y="2463800"/>
                <a:ext cx="1320800" cy="1930400"/>
              </a:xfrm>
              <a:prstGeom prst="rect">
                <a:avLst/>
              </a:prstGeom>
            </p:spPr>
          </p:pic>
        </p:grpSp>
        <p:grpSp>
          <p:nvGrpSpPr>
            <p:cNvPr id="36" name="グループ化 35">
              <a:extLst>
                <a:ext uri="{FF2B5EF4-FFF2-40B4-BE49-F238E27FC236}">
                  <a16:creationId xmlns:a16="http://schemas.microsoft.com/office/drawing/2014/main" id="{69FFE215-D4A8-BC46-BA1F-142B761E0B83}"/>
                </a:ext>
              </a:extLst>
            </p:cNvPr>
            <p:cNvGrpSpPr/>
            <p:nvPr/>
          </p:nvGrpSpPr>
          <p:grpSpPr>
            <a:xfrm>
              <a:off x="6160198" y="4764299"/>
              <a:ext cx="1524519" cy="738664"/>
              <a:chOff x="5893431" y="4929170"/>
              <a:chExt cx="1721814" cy="844775"/>
            </a:xfrm>
            <a:effectLst>
              <a:outerShdw blurRad="50800" dist="38100" dir="2700000" algn="tl" rotWithShape="0">
                <a:prstClr val="black">
                  <a:alpha val="40000"/>
                </a:prstClr>
              </a:outerShdw>
            </a:effectLst>
          </p:grpSpPr>
          <p:grpSp>
            <p:nvGrpSpPr>
              <p:cNvPr id="28" name="グループ化 27">
                <a:extLst>
                  <a:ext uri="{FF2B5EF4-FFF2-40B4-BE49-F238E27FC236}">
                    <a16:creationId xmlns:a16="http://schemas.microsoft.com/office/drawing/2014/main" id="{E4D9D6B4-A10F-5147-BC9F-8DC977DA46C2}"/>
                  </a:ext>
                </a:extLst>
              </p:cNvPr>
              <p:cNvGrpSpPr/>
              <p:nvPr/>
            </p:nvGrpSpPr>
            <p:grpSpPr>
              <a:xfrm>
                <a:off x="5893431" y="4929170"/>
                <a:ext cx="1721814" cy="375695"/>
                <a:chOff x="4572000" y="5059152"/>
                <a:chExt cx="3044733" cy="740950"/>
              </a:xfrm>
            </p:grpSpPr>
            <p:pic>
              <p:nvPicPr>
                <p:cNvPr id="22" name="図 21">
                  <a:extLst>
                    <a:ext uri="{FF2B5EF4-FFF2-40B4-BE49-F238E27FC236}">
                      <a16:creationId xmlns:a16="http://schemas.microsoft.com/office/drawing/2014/main" id="{241373FD-CE17-5046-A1EC-65A82BBB604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72000" y="5059152"/>
                  <a:ext cx="506966" cy="740950"/>
                </a:xfrm>
                <a:prstGeom prst="rect">
                  <a:avLst/>
                </a:prstGeom>
              </p:spPr>
            </p:pic>
            <p:pic>
              <p:nvPicPr>
                <p:cNvPr id="23" name="図 22">
                  <a:extLst>
                    <a:ext uri="{FF2B5EF4-FFF2-40B4-BE49-F238E27FC236}">
                      <a16:creationId xmlns:a16="http://schemas.microsoft.com/office/drawing/2014/main" id="{BE367473-8490-C34F-8F0E-65DB47BC239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78966" y="5059152"/>
                  <a:ext cx="506966" cy="740950"/>
                </a:xfrm>
                <a:prstGeom prst="rect">
                  <a:avLst/>
                </a:prstGeom>
              </p:spPr>
            </p:pic>
            <p:pic>
              <p:nvPicPr>
                <p:cNvPr id="24" name="図 23">
                  <a:extLst>
                    <a:ext uri="{FF2B5EF4-FFF2-40B4-BE49-F238E27FC236}">
                      <a16:creationId xmlns:a16="http://schemas.microsoft.com/office/drawing/2014/main" id="{C64C93BB-F418-C84F-B102-064A340ACE5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85932" y="5059152"/>
                  <a:ext cx="506966" cy="740950"/>
                </a:xfrm>
                <a:prstGeom prst="rect">
                  <a:avLst/>
                </a:prstGeom>
              </p:spPr>
            </p:pic>
            <p:pic>
              <p:nvPicPr>
                <p:cNvPr id="25" name="図 24">
                  <a:extLst>
                    <a:ext uri="{FF2B5EF4-FFF2-40B4-BE49-F238E27FC236}">
                      <a16:creationId xmlns:a16="http://schemas.microsoft.com/office/drawing/2014/main" id="{B12E4D47-6B54-4846-8591-9F8CF414577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92898" y="5059152"/>
                  <a:ext cx="506966" cy="740950"/>
                </a:xfrm>
                <a:prstGeom prst="rect">
                  <a:avLst/>
                </a:prstGeom>
              </p:spPr>
            </p:pic>
            <p:pic>
              <p:nvPicPr>
                <p:cNvPr id="26" name="図 25">
                  <a:extLst>
                    <a:ext uri="{FF2B5EF4-FFF2-40B4-BE49-F238E27FC236}">
                      <a16:creationId xmlns:a16="http://schemas.microsoft.com/office/drawing/2014/main" id="{96C307B2-4F34-CC42-8E43-8548FC96010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02801" y="5059152"/>
                  <a:ext cx="506966" cy="740950"/>
                </a:xfrm>
                <a:prstGeom prst="rect">
                  <a:avLst/>
                </a:prstGeom>
              </p:spPr>
            </p:pic>
            <p:pic>
              <p:nvPicPr>
                <p:cNvPr id="27" name="図 26">
                  <a:extLst>
                    <a:ext uri="{FF2B5EF4-FFF2-40B4-BE49-F238E27FC236}">
                      <a16:creationId xmlns:a16="http://schemas.microsoft.com/office/drawing/2014/main" id="{EBD4936F-73FB-E244-BBA8-622CC1BE5E8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09767" y="5059152"/>
                  <a:ext cx="506966" cy="740950"/>
                </a:xfrm>
                <a:prstGeom prst="rect">
                  <a:avLst/>
                </a:prstGeom>
              </p:spPr>
            </p:pic>
          </p:grpSp>
          <p:pic>
            <p:nvPicPr>
              <p:cNvPr id="30" name="図 29">
                <a:extLst>
                  <a:ext uri="{FF2B5EF4-FFF2-40B4-BE49-F238E27FC236}">
                    <a16:creationId xmlns:a16="http://schemas.microsoft.com/office/drawing/2014/main" id="{AABF51AB-E45F-D640-8F33-6BF9992B6C0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157512" y="5390762"/>
                <a:ext cx="286692" cy="375695"/>
              </a:xfrm>
              <a:prstGeom prst="rect">
                <a:avLst/>
              </a:prstGeom>
            </p:spPr>
          </p:pic>
          <p:pic>
            <p:nvPicPr>
              <p:cNvPr id="31" name="図 30">
                <a:extLst>
                  <a:ext uri="{FF2B5EF4-FFF2-40B4-BE49-F238E27FC236}">
                    <a16:creationId xmlns:a16="http://schemas.microsoft.com/office/drawing/2014/main" id="{5B83AEF3-3F41-7F41-BF43-34087089B07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893431" y="5390763"/>
                <a:ext cx="286692" cy="375695"/>
              </a:xfrm>
              <a:prstGeom prst="rect">
                <a:avLst/>
              </a:prstGeom>
            </p:spPr>
          </p:pic>
          <p:pic>
            <p:nvPicPr>
              <p:cNvPr id="32" name="図 31">
                <a:extLst>
                  <a:ext uri="{FF2B5EF4-FFF2-40B4-BE49-F238E27FC236}">
                    <a16:creationId xmlns:a16="http://schemas.microsoft.com/office/drawing/2014/main" id="{15E9209F-1BCF-B342-9361-530B0AD273A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461023" y="5390763"/>
                <a:ext cx="286692" cy="375695"/>
              </a:xfrm>
              <a:prstGeom prst="rect">
                <a:avLst/>
              </a:prstGeom>
            </p:spPr>
          </p:pic>
          <p:pic>
            <p:nvPicPr>
              <p:cNvPr id="33" name="図 32">
                <a:extLst>
                  <a:ext uri="{FF2B5EF4-FFF2-40B4-BE49-F238E27FC236}">
                    <a16:creationId xmlns:a16="http://schemas.microsoft.com/office/drawing/2014/main" id="{E9586CA0-43A8-D047-A712-77A85AF6877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47716" y="5390763"/>
                <a:ext cx="286692" cy="375695"/>
              </a:xfrm>
              <a:prstGeom prst="rect">
                <a:avLst/>
              </a:prstGeom>
            </p:spPr>
          </p:pic>
          <p:pic>
            <p:nvPicPr>
              <p:cNvPr id="34" name="図 33">
                <a:extLst>
                  <a:ext uri="{FF2B5EF4-FFF2-40B4-BE49-F238E27FC236}">
                    <a16:creationId xmlns:a16="http://schemas.microsoft.com/office/drawing/2014/main" id="{B65DACA4-CDAD-6A43-BEF5-8422C035C05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22761" y="5398250"/>
                <a:ext cx="286692" cy="375695"/>
              </a:xfrm>
              <a:prstGeom prst="rect">
                <a:avLst/>
              </a:prstGeom>
            </p:spPr>
          </p:pic>
          <p:pic>
            <p:nvPicPr>
              <p:cNvPr id="35" name="図 34">
                <a:extLst>
                  <a:ext uri="{FF2B5EF4-FFF2-40B4-BE49-F238E27FC236}">
                    <a16:creationId xmlns:a16="http://schemas.microsoft.com/office/drawing/2014/main" id="{724FC5E8-8E62-3142-AD81-33A328DC9CC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41861" y="5390761"/>
                <a:ext cx="286692" cy="375695"/>
              </a:xfrm>
              <a:prstGeom prst="rect">
                <a:avLst/>
              </a:prstGeom>
            </p:spPr>
          </p:pic>
        </p:grpSp>
        <p:sp>
          <p:nvSpPr>
            <p:cNvPr id="40" name="テキスト ボックス 39">
              <a:extLst>
                <a:ext uri="{FF2B5EF4-FFF2-40B4-BE49-F238E27FC236}">
                  <a16:creationId xmlns:a16="http://schemas.microsoft.com/office/drawing/2014/main" id="{926B0763-5B8B-5D4B-B5B6-71F37C5ED807}"/>
                </a:ext>
              </a:extLst>
            </p:cNvPr>
            <p:cNvSpPr txBox="1"/>
            <p:nvPr/>
          </p:nvSpPr>
          <p:spPr>
            <a:xfrm>
              <a:off x="5363915" y="5715728"/>
              <a:ext cx="3118162" cy="738664"/>
            </a:xfrm>
            <a:prstGeom prst="rect">
              <a:avLst/>
            </a:prstGeom>
            <a:noFill/>
          </p:spPr>
          <p:txBody>
            <a:bodyPr wrap="none" rtlCol="0">
              <a:spAutoFit/>
            </a:bodyPr>
            <a:lstStyle/>
            <a:p>
              <a:pPr algn="ctr"/>
              <a:r>
                <a:rPr kumimoji="1" lang="ja-JP" altLang="en-US" sz="2800">
                  <a:solidFill>
                    <a:srgbClr val="0052FF"/>
                  </a:solidFill>
                  <a:latin typeface="Meiryo" panose="020B0604030504040204" pitchFamily="34" charset="-128"/>
                  <a:ea typeface="Meiryo" panose="020B0604030504040204" pitchFamily="34" charset="-128"/>
                </a:rPr>
                <a:t>デジタル／</a:t>
              </a:r>
              <a:r>
                <a:rPr kumimoji="1" lang="en-US" altLang="ja-JP" sz="2800" dirty="0">
                  <a:solidFill>
                    <a:srgbClr val="0052FF"/>
                  </a:solidFill>
                  <a:latin typeface="Meiryo" panose="020B0604030504040204" pitchFamily="34" charset="-128"/>
                  <a:ea typeface="Meiryo" panose="020B0604030504040204" pitchFamily="34" charset="-128"/>
                </a:rPr>
                <a:t>Digital</a:t>
              </a:r>
            </a:p>
            <a:p>
              <a:pPr algn="ctr"/>
              <a:r>
                <a:rPr lang="ja-JP" altLang="en-US" sz="1400">
                  <a:solidFill>
                    <a:srgbClr val="0052FF"/>
                  </a:solidFill>
                  <a:latin typeface="Meiryo" panose="020B0604030504040204" pitchFamily="34" charset="-128"/>
                  <a:ea typeface="Meiryo" panose="020B0604030504040204" pitchFamily="34" charset="-128"/>
                </a:rPr>
                <a:t>離散量（</a:t>
              </a:r>
              <a:r>
                <a:rPr lang="ja-JP" altLang="ja-JP" sz="1400">
                  <a:solidFill>
                    <a:srgbClr val="0052FF"/>
                  </a:solidFill>
                  <a:latin typeface="Meiryo" panose="020B0604030504040204" pitchFamily="34" charset="-128"/>
                  <a:ea typeface="Meiryo" panose="020B0604030504040204" pitchFamily="34" charset="-128"/>
                </a:rPr>
                <a:t>とびとびの値しかない量 </a:t>
              </a:r>
              <a:r>
                <a:rPr lang="ja-JP" altLang="en-US" sz="1400">
                  <a:solidFill>
                    <a:srgbClr val="0052FF"/>
                  </a:solidFill>
                  <a:latin typeface="Meiryo" panose="020B0604030504040204" pitchFamily="34" charset="-128"/>
                  <a:ea typeface="Meiryo" panose="020B0604030504040204" pitchFamily="34" charset="-128"/>
                </a:rPr>
                <a:t>）</a:t>
              </a:r>
              <a:endParaRPr kumimoji="1" lang="ja-JP" altLang="en-US" sz="1400">
                <a:solidFill>
                  <a:srgbClr val="0052FF"/>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06B83FE5-13F2-E545-9D48-E8FDAF8A9CE7}"/>
                </a:ext>
              </a:extLst>
            </p:cNvPr>
            <p:cNvSpPr txBox="1"/>
            <p:nvPr/>
          </p:nvSpPr>
          <p:spPr>
            <a:xfrm>
              <a:off x="5087949" y="1205655"/>
              <a:ext cx="3518912" cy="400110"/>
            </a:xfrm>
            <a:prstGeom prst="rect">
              <a:avLst/>
            </a:prstGeom>
            <a:noFill/>
          </p:spPr>
          <p:txBody>
            <a:bodyPr wrap="none" rtlCol="0">
              <a:spAutoFit/>
            </a:bodyPr>
            <a:lstStyle/>
            <a:p>
              <a:pPr algn="ctr"/>
              <a:r>
                <a:rPr lang="ja-JP" altLang="en-US" sz="2000">
                  <a:solidFill>
                    <a:srgbClr val="0052FF"/>
                  </a:solidFill>
                  <a:latin typeface="Meiryo" panose="020B0604030504040204" pitchFamily="34" charset="-128"/>
                  <a:ea typeface="Meiryo" panose="020B0604030504040204" pitchFamily="34" charset="-128"/>
                </a:rPr>
                <a:t>コンピュータで扱えるカタチ</a:t>
              </a:r>
              <a:endParaRPr kumimoji="1" lang="ja-JP" altLang="en-US" sz="2000">
                <a:solidFill>
                  <a:srgbClr val="0052FF"/>
                </a:solidFill>
                <a:latin typeface="Meiryo" panose="020B0604030504040204" pitchFamily="34" charset="-128"/>
                <a:ea typeface="Meiryo" panose="020B0604030504040204" pitchFamily="34" charset="-128"/>
              </a:endParaRPr>
            </a:p>
          </p:txBody>
        </p:sp>
        <p:sp>
          <p:nvSpPr>
            <p:cNvPr id="43" name="右矢印 42">
              <a:extLst>
                <a:ext uri="{FF2B5EF4-FFF2-40B4-BE49-F238E27FC236}">
                  <a16:creationId xmlns:a16="http://schemas.microsoft.com/office/drawing/2014/main" id="{E3CB456D-54C0-334B-B0A8-C11523C5BB96}"/>
                </a:ext>
              </a:extLst>
            </p:cNvPr>
            <p:cNvSpPr/>
            <p:nvPr/>
          </p:nvSpPr>
          <p:spPr>
            <a:xfrm>
              <a:off x="3757030" y="2329648"/>
              <a:ext cx="1524519" cy="2662197"/>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82E91642-5884-B740-BC4C-2004A250841A}"/>
                </a:ext>
              </a:extLst>
            </p:cNvPr>
            <p:cNvSpPr txBox="1"/>
            <p:nvPr/>
          </p:nvSpPr>
          <p:spPr>
            <a:xfrm>
              <a:off x="3827944" y="3337580"/>
              <a:ext cx="1210588" cy="646331"/>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デジタル化</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en-US" altLang="ja-JP" sz="2000" dirty="0">
                  <a:solidFill>
                    <a:schemeClr val="bg1"/>
                  </a:solidFill>
                  <a:latin typeface="Meiryo" panose="020B0604030504040204" pitchFamily="34" charset="-128"/>
                  <a:ea typeface="Meiryo" panose="020B0604030504040204" pitchFamily="34" charset="-128"/>
                </a:rPr>
                <a:t>Digitize</a:t>
              </a:r>
              <a:endParaRPr kumimoji="1" lang="ja-JP" altLang="en-US" sz="2000">
                <a:solidFill>
                  <a:schemeClr val="bg1"/>
                </a:solidFill>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CF77A412-EE6D-6942-82B2-7D2A685C0AE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540600" y="2457523"/>
              <a:ext cx="797085" cy="801090"/>
            </a:xfrm>
            <a:prstGeom prst="rect">
              <a:avLst/>
            </a:prstGeom>
          </p:spPr>
        </p:pic>
        <p:pic>
          <p:nvPicPr>
            <p:cNvPr id="47" name="図 46">
              <a:extLst>
                <a:ext uri="{FF2B5EF4-FFF2-40B4-BE49-F238E27FC236}">
                  <a16:creationId xmlns:a16="http://schemas.microsoft.com/office/drawing/2014/main" id="{E86C566F-3003-DE43-9F05-648EFB0794D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940936" y="3900920"/>
              <a:ext cx="665141" cy="766733"/>
            </a:xfrm>
            <a:prstGeom prst="rect">
              <a:avLst/>
            </a:prstGeom>
          </p:spPr>
        </p:pic>
        <p:pic>
          <p:nvPicPr>
            <p:cNvPr id="48" name="図 47">
              <a:extLst>
                <a:ext uri="{FF2B5EF4-FFF2-40B4-BE49-F238E27FC236}">
                  <a16:creationId xmlns:a16="http://schemas.microsoft.com/office/drawing/2014/main" id="{784A24C4-119B-BB42-82CB-FA910642087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471819" y="3753374"/>
              <a:ext cx="534771" cy="627297"/>
            </a:xfrm>
            <a:prstGeom prst="rect">
              <a:avLst/>
            </a:prstGeom>
          </p:spPr>
        </p:pic>
      </p:grpSp>
    </p:spTree>
    <p:extLst>
      <p:ext uri="{BB962C8B-B14F-4D97-AF65-F5344CB8AC3E}">
        <p14:creationId xmlns:p14="http://schemas.microsoft.com/office/powerpoint/2010/main" val="298477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57128</TotalTime>
  <Words>7967</Words>
  <Application>Microsoft Macintosh PowerPoint</Application>
  <PresentationFormat>画面に合わせる (4:3)</PresentationFormat>
  <Paragraphs>1099</Paragraphs>
  <Slides>60</Slides>
  <Notes>13</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60</vt:i4>
      </vt:variant>
    </vt:vector>
  </HeadingPairs>
  <TitlesOfParts>
    <vt:vector size="73" baseType="lpstr">
      <vt:lpstr>Hiragino Kaku Gothic Pro W6</vt:lpstr>
      <vt:lpstr>Hiragino Kaku Gothic Std W8</vt:lpstr>
      <vt:lpstr>Hiragino Kaku Gothic StdN W8</vt:lpstr>
      <vt:lpstr>ＭＳ Ｐゴシック</vt:lpstr>
      <vt:lpstr>YuGothicRedifined</vt:lpstr>
      <vt:lpstr>Meiryo</vt:lpstr>
      <vt:lpstr>Meiryo</vt:lpstr>
      <vt:lpstr>Yu Mincho</vt:lpstr>
      <vt:lpstr>American Typewriter</vt:lpstr>
      <vt:lpstr>Arial</vt:lpstr>
      <vt:lpstr>Calibri</vt:lpstr>
      <vt:lpstr>Wingdings</vt:lpstr>
      <vt:lpstr>NC標準テンプレート</vt:lpstr>
      <vt:lpstr>PowerPoint プレゼンテーション</vt:lpstr>
      <vt:lpstr>PowerPoint プレゼンテーション</vt:lpstr>
      <vt:lpstr>どうやってお金を稼ぎますか？</vt:lpstr>
      <vt:lpstr>デジタル化によって生みだされる２つのビジネス領域</vt:lpstr>
      <vt:lpstr>ビジネス発展のサイクル</vt:lpstr>
      <vt:lpstr>前提となるITビジネスの環境変化（〜5年）</vt:lpstr>
      <vt:lpstr>PowerPoint プレゼンテーション</vt:lpstr>
      <vt:lpstr>PowerPoint プレゼンテーション</vt:lpstr>
      <vt:lpstr>デジタルとフィジカル</vt:lpstr>
      <vt:lpstr>デジタルとフィジカル </vt:lpstr>
      <vt:lpstr>「イノベーション」と「インベンション」の違い</vt:lpstr>
      <vt:lpstr>デジタル化：デジタイゼーションとデジタライゼーション</vt:lpstr>
      <vt:lpstr>変革とは何か：既存を再定義して、新しい価値を創出すること</vt:lpstr>
      <vt:lpstr>デジタルとフィジカルの関係</vt:lpstr>
      <vt:lpstr>インターネットに接続されるデバイス数の推移</vt:lpstr>
      <vt:lpstr>コレ1枚でわかる最新のITトレンド</vt:lpstr>
      <vt:lpstr>DXはどんな世界を目指すのか</vt:lpstr>
      <vt:lpstr>PowerPoint プレゼンテーション</vt:lpstr>
      <vt:lpstr>デジタル・トランスフォーメーション　2つの解釈</vt:lpstr>
      <vt:lpstr>デジタル・ビジネス・トランスフォーメーション</vt:lpstr>
      <vt:lpstr>経済政策不確実性指数（EPU）</vt:lpstr>
      <vt:lpstr>競争環境の変化とDX </vt:lpstr>
      <vt:lpstr>異業種からの破壊者の参入が既存の業界を破壊する</vt:lpstr>
      <vt:lpstr>ビジネスに大きな影響を与える3つの要因と対処方法</vt:lpstr>
      <vt:lpstr>デジタル・トランスフォーメーションとは何か</vt:lpstr>
      <vt:lpstr>Purpose:不確実な社会でもぶれることのない価値の根源</vt:lpstr>
      <vt:lpstr>「何を？」 変革するのか</vt:lpstr>
      <vt:lpstr>「”デジタル”を駆使する」とは、何をすることか</vt:lpstr>
      <vt:lpstr>「共創」とは、何をすることか</vt:lpstr>
      <vt:lpstr>内製化の事例：クレディセゾンのサービス「お月玉」</vt:lpstr>
      <vt:lpstr>内製化の事例：株式会社フジテレビジョン</vt:lpstr>
      <vt:lpstr>共創の事例：トラスコ中山　MROストッカー</vt:lpstr>
      <vt:lpstr>DXの実装</vt:lpstr>
      <vt:lpstr>DX実践のステージ</vt:lpstr>
      <vt:lpstr>ビジネス価値の比較</vt:lpstr>
      <vt:lpstr>顧客との価値の共創</vt:lpstr>
      <vt:lpstr>ビジネスス・モデルの変革</vt:lpstr>
      <vt:lpstr>MONET Technologies</vt:lpstr>
      <vt:lpstr>TOYOTA WOVEN CITY</vt:lpstr>
      <vt:lpstr>NTTとトヨタ「スマートシティプラットフォーム」を共同構築</vt:lpstr>
      <vt:lpstr>DXを支えるテクノロジー・トライアングル</vt:lpstr>
      <vt:lpstr>ITに求められる価値の重心がシフトする</vt:lpstr>
      <vt:lpstr>DXとERP</vt:lpstr>
      <vt:lpstr>DXを実現する4つの手法と考え方</vt:lpstr>
      <vt:lpstr>最適な解決策を見つけ出すためのデザイン思考</vt:lpstr>
      <vt:lpstr>新規事業の成功確率を高めるリーン・スタートアップ</vt:lpstr>
      <vt:lpstr>デジタル・トランスフォーメーションのBefore / After</vt:lpstr>
      <vt:lpstr>Before DX / After DX におけるIT投資の考え方</vt:lpstr>
      <vt:lpstr>デジタイゼーション／デジタライゼーションとDXの関係</vt:lpstr>
      <vt:lpstr>DXの実践</vt:lpstr>
      <vt:lpstr>改善・最適化戦略 / 変革戦略とDX</vt:lpstr>
      <vt:lpstr>コロナ・ショックで「デジタル・シフト」が加速</vt:lpstr>
      <vt:lpstr>WithコロナのSI戦略</vt:lpstr>
      <vt:lpstr>DXの実現を支える3つの取り組み</vt:lpstr>
      <vt:lpstr>価値基準の転換が求められる時代</vt:lpstr>
      <vt:lpstr>DXと企業文化とアーキテクチャ</vt:lpstr>
      <vt:lpstr>まとめ：デジタル・トランスフォーメーション</vt:lpstr>
      <vt:lpstr>変革のステージに立てるかどうかの３つの問いかけ</vt:lpstr>
      <vt:lpstr>新刊書籍の御案内　2020年1月26日･発刊</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 昌義</cp:lastModifiedBy>
  <cp:revision>1916</cp:revision>
  <cp:lastPrinted>2018-09-25T02:18:38Z</cp:lastPrinted>
  <dcterms:created xsi:type="dcterms:W3CDTF">2014-04-30T01:58:06Z</dcterms:created>
  <dcterms:modified xsi:type="dcterms:W3CDTF">2020-06-04T02:24:36Z</dcterms:modified>
  <cp:category/>
</cp:coreProperties>
</file>